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5" name="Google Shape;32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 name="Google Shape;38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1" name="Google Shape;39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3" name="Google Shape;41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3" name="Google Shape;43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5" name="Google Shape;44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7" name="Google Shape;45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1" name="Google Shape;48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7" name="Google Shape;51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8" name="Google Shape;52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9" name="Google Shape;53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0" name="Google Shape;55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1" name="Google Shape;56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2" name="Google Shape;572;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3" name="Google Shape;58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4" name="Google Shape;59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5" name="Google Shape;605;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6" name="Google Shape;616;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7" name="Google Shape;627;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8" name="Google Shape;63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1" name="Google Shape;66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3" name="Google Shape;673;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5" name="Google Shape;68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9" name="Google Shape;70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0" name="Google Shape;72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1" name="Google Shape;73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2" name="Google Shape;74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3" name="Google Shape;753;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4" name="Google Shape;764;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5" name="Google Shape;79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7" name="Google Shape;80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9" name="Google Shape;819;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1" name="Google Shape;83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3" name="Google Shape;843;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5" name="Google Shape;855;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7" name="Google Shape;867;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9" name="Google Shape;879;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1" name="Google Shape;891;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3" name="Google Shape;903;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5" name="Google Shape;915;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7" name="Google Shape;927;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4" name="Google Shape;964;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5" name="Google Shape;975;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6" name="Google Shape;986;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7" name="Google Shape;997;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8" name="Google Shape;1008;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9" name="Google Shape;1019;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f0d890170d_1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3" name="Google Shape;1043;g2f0d890170d_1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5" name="Google Shape;1055;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f0d890170d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7" name="Google Shape;1067;g2f0d890170d_1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9" name="Google Shape;1079;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1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 name="Shape 30"/>
        <p:cNvGrpSpPr/>
        <p:nvPr/>
      </p:nvGrpSpPr>
      <p:grpSpPr>
        <a:xfrm>
          <a:off x="0" y="0"/>
          <a:ext cx="0" cy="0"/>
          <a:chOff x="0" y="0"/>
          <a:chExt cx="0" cy="0"/>
        </a:xfrm>
      </p:grpSpPr>
      <p:sp>
        <p:nvSpPr>
          <p:cNvPr id="31" name="Google Shape;31;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3" name="Google Shape;33;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1" name="Google Shape;51;p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 name="Google Shape;5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p:nvPr>
            <p:ph idx="2" type="pic"/>
          </p:nvPr>
        </p:nvSpPr>
        <p:spPr>
          <a:xfrm>
            <a:off x="5183188" y="987425"/>
            <a:ext cx="6172200" cy="4873625"/>
          </a:xfrm>
          <a:prstGeom prst="rect">
            <a:avLst/>
          </a:prstGeom>
          <a:noFill/>
          <a:ln>
            <a:noFill/>
          </a:ln>
        </p:spPr>
      </p:sp>
      <p:sp>
        <p:nvSpPr>
          <p:cNvPr id="58" name="Google Shape;58;p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slide" Target="/ppt/slides/slide61.xml"/><Relationship Id="rId22" Type="http://schemas.openxmlformats.org/officeDocument/2006/relationships/slide" Target="/ppt/slides/slide49.xml"/><Relationship Id="rId21" Type="http://schemas.openxmlformats.org/officeDocument/2006/relationships/slide" Target="/ppt/slides/slide67.xml"/><Relationship Id="rId24" Type="http://schemas.openxmlformats.org/officeDocument/2006/relationships/slide" Target="/ppt/slides/slide23.xml"/><Relationship Id="rId23" Type="http://schemas.openxmlformats.org/officeDocument/2006/relationships/slide" Target="/ppt/slides/slide40.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slide" Target="/ppt/slides/slide1.xml"/><Relationship Id="rId4" Type="http://schemas.openxmlformats.org/officeDocument/2006/relationships/image" Target="../media/image3.png"/><Relationship Id="rId9" Type="http://schemas.openxmlformats.org/officeDocument/2006/relationships/slide" Target="/ppt/slides/slide3.xml"/><Relationship Id="rId26" Type="http://schemas.openxmlformats.org/officeDocument/2006/relationships/slide" Target="/ppt/slides/slide8.xml"/><Relationship Id="rId25" Type="http://schemas.openxmlformats.org/officeDocument/2006/relationships/slide" Target="/ppt/slides/slide2.xml"/><Relationship Id="rId5" Type="http://schemas.openxmlformats.org/officeDocument/2006/relationships/slide" Target="/ppt/slides/slide69.xml"/><Relationship Id="rId6" Type="http://schemas.openxmlformats.org/officeDocument/2006/relationships/slide" Target="/ppt/slides/slide50.xml"/><Relationship Id="rId7" Type="http://schemas.openxmlformats.org/officeDocument/2006/relationships/slide" Target="/ppt/slides/slide41.xml"/><Relationship Id="rId8" Type="http://schemas.openxmlformats.org/officeDocument/2006/relationships/slide" Target="/ppt/slides/slide24.xml"/><Relationship Id="rId11" Type="http://schemas.openxmlformats.org/officeDocument/2006/relationships/slide" Target="/ppt/slides/slide43.xml"/><Relationship Id="rId10" Type="http://schemas.openxmlformats.org/officeDocument/2006/relationships/slide" Target="/ppt/slides/slide28.xml"/><Relationship Id="rId13" Type="http://schemas.openxmlformats.org/officeDocument/2006/relationships/slide" Target="/ppt/slides/slide8.xml"/><Relationship Id="rId12" Type="http://schemas.openxmlformats.org/officeDocument/2006/relationships/slide" Target="/ppt/slides/slide61.xml"/><Relationship Id="rId15" Type="http://schemas.openxmlformats.org/officeDocument/2006/relationships/slide" Target="/ppt/slides/slide61.xml"/><Relationship Id="rId14" Type="http://schemas.openxmlformats.org/officeDocument/2006/relationships/slide" Target="/ppt/slides/slide28.xml"/><Relationship Id="rId17" Type="http://schemas.openxmlformats.org/officeDocument/2006/relationships/slide" Target="/ppt/slides/slide8.xml"/><Relationship Id="rId16" Type="http://schemas.openxmlformats.org/officeDocument/2006/relationships/slide" Target="/ppt/slides/slide43.xml"/><Relationship Id="rId19" Type="http://schemas.openxmlformats.org/officeDocument/2006/relationships/slide" Target="/ppt/slides/slide43.xml"/><Relationship Id="rId18" Type="http://schemas.openxmlformats.org/officeDocument/2006/relationships/slide" Target="/ppt/slides/slide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slide" Target="/ppt/slides/slide10.xml"/><Relationship Id="rId4" Type="http://schemas.openxmlformats.org/officeDocument/2006/relationships/image" Target="../media/image5.jpg"/><Relationship Id="rId5" Type="http://schemas.openxmlformats.org/officeDocument/2006/relationships/slide" Target="/ppt/slid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slide" Target="/ppt/slides/slide11.xml"/><Relationship Id="rId4" Type="http://schemas.openxmlformats.org/officeDocument/2006/relationships/image" Target="../media/image6.jpg"/><Relationship Id="rId5" Type="http://schemas.openxmlformats.org/officeDocument/2006/relationships/slide" Target="/ppt/slid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slide" Target="/ppt/slides/slide12.xml"/><Relationship Id="rId4" Type="http://schemas.openxmlformats.org/officeDocument/2006/relationships/image" Target="../media/image12.png"/><Relationship Id="rId5" Type="http://schemas.openxmlformats.org/officeDocument/2006/relationships/slide" Target="/ppt/slid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slide" Target="/ppt/slides/slide13.xml"/><Relationship Id="rId4" Type="http://schemas.openxmlformats.org/officeDocument/2006/relationships/image" Target="../media/image13.png"/><Relationship Id="rId5" Type="http://schemas.openxmlformats.org/officeDocument/2006/relationships/slide" Target="/ppt/slid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slide" Target="/ppt/slides/slide14.xml"/><Relationship Id="rId4" Type="http://schemas.openxmlformats.org/officeDocument/2006/relationships/image" Target="../media/image8.jpg"/><Relationship Id="rId5" Type="http://schemas.openxmlformats.org/officeDocument/2006/relationships/slide" Target="/ppt/slid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slide" Target="/ppt/slides/slide15.xml"/><Relationship Id="rId4" Type="http://schemas.openxmlformats.org/officeDocument/2006/relationships/image" Target="../media/image14.jpg"/><Relationship Id="rId5" Type="http://schemas.openxmlformats.org/officeDocument/2006/relationships/slide" Target="/ppt/slid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slide" Target="/ppt/slides/slide16.xml"/><Relationship Id="rId4" Type="http://schemas.openxmlformats.org/officeDocument/2006/relationships/image" Target="../media/image17.jpg"/><Relationship Id="rId5" Type="http://schemas.openxmlformats.org/officeDocument/2006/relationships/slide" Target="/ppt/slid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slide" Target="/ppt/slides/slide17.xml"/><Relationship Id="rId4" Type="http://schemas.openxmlformats.org/officeDocument/2006/relationships/image" Target="../media/image16.jpg"/><Relationship Id="rId5" Type="http://schemas.openxmlformats.org/officeDocument/2006/relationships/slide" Target="/ppt/slid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slide" Target="/ppt/slides/slide18.xml"/><Relationship Id="rId4" Type="http://schemas.openxmlformats.org/officeDocument/2006/relationships/image" Target="../media/image15.jpg"/><Relationship Id="rId5" Type="http://schemas.openxmlformats.org/officeDocument/2006/relationships/slide" Target="/ppt/slid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slide" Target="/ppt/slides/slide19.xml"/><Relationship Id="rId4" Type="http://schemas.openxmlformats.org/officeDocument/2006/relationships/image" Target="../media/image18.jpg"/><Relationship Id="rId5" Type="http://schemas.openxmlformats.org/officeDocument/2006/relationships/slide" Target="/ppt/slid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slide" Target="/ppt/slides/slide2.xml"/><Relationship Id="rId4" Type="http://schemas.openxmlformats.org/officeDocument/2006/relationships/slide" Target="/ppt/slides/slide1.xml"/><Relationship Id="rId9" Type="http://schemas.openxmlformats.org/officeDocument/2006/relationships/slide" Target="/ppt/slides/slide3.xml"/><Relationship Id="rId5" Type="http://schemas.openxmlformats.org/officeDocument/2006/relationships/slide" Target="/ppt/slides/slide7.xml"/><Relationship Id="rId6" Type="http://schemas.openxmlformats.org/officeDocument/2006/relationships/slide" Target="/ppt/slides/slide6.xml"/><Relationship Id="rId7" Type="http://schemas.openxmlformats.org/officeDocument/2006/relationships/slide" Target="/ppt/slides/slide5.xml"/><Relationship Id="rId8" Type="http://schemas.openxmlformats.org/officeDocument/2006/relationships/slide" Target="/ppt/slides/slide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slide" Target="/ppt/slides/slide20.xml"/><Relationship Id="rId4" Type="http://schemas.openxmlformats.org/officeDocument/2006/relationships/image" Target="../media/image23.jpg"/><Relationship Id="rId5" Type="http://schemas.openxmlformats.org/officeDocument/2006/relationships/slide" Target="/ppt/slid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slide" Target="/ppt/slides/slide21.xml"/><Relationship Id="rId4" Type="http://schemas.openxmlformats.org/officeDocument/2006/relationships/image" Target="../media/image25.jpg"/><Relationship Id="rId5" Type="http://schemas.openxmlformats.org/officeDocument/2006/relationships/slide" Target="/ppt/slid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slide" Target="/ppt/slides/slide22.xml"/><Relationship Id="rId4" Type="http://schemas.openxmlformats.org/officeDocument/2006/relationships/image" Target="../media/image19.jpg"/><Relationship Id="rId5" Type="http://schemas.openxmlformats.org/officeDocument/2006/relationships/slide" Target="/ppt/slid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slide" Target="/ppt/slides/slide23.xml"/><Relationship Id="rId4" Type="http://schemas.openxmlformats.org/officeDocument/2006/relationships/slide" Target="/ppt/slides/slide1.xml"/><Relationship Id="rId5" Type="http://schemas.openxmlformats.org/officeDocument/2006/relationships/slide" Target="/ppt/slides/slide27.xml"/><Relationship Id="rId6" Type="http://schemas.openxmlformats.org/officeDocument/2006/relationships/slide" Target="/ppt/slides/slide26.xml"/><Relationship Id="rId7" Type="http://schemas.openxmlformats.org/officeDocument/2006/relationships/slide" Target="/ppt/slides/slide25.xml"/><Relationship Id="rId8" Type="http://schemas.openxmlformats.org/officeDocument/2006/relationships/slide" Target="/ppt/slides/slide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slide" Target="/ppt/slides/slide24.xml"/><Relationship Id="rId4" Type="http://schemas.openxmlformats.org/officeDocument/2006/relationships/image" Target="../media/image24.jpg"/><Relationship Id="rId5" Type="http://schemas.openxmlformats.org/officeDocument/2006/relationships/slide" Target="/ppt/slid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slide" Target="/ppt/slides/slide25.xml"/><Relationship Id="rId4" Type="http://schemas.openxmlformats.org/officeDocument/2006/relationships/image" Target="../media/image22.jpg"/><Relationship Id="rId5" Type="http://schemas.openxmlformats.org/officeDocument/2006/relationships/slide" Target="/ppt/slid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slide" Target="/ppt/slides/slide26.xml"/><Relationship Id="rId4" Type="http://schemas.openxmlformats.org/officeDocument/2006/relationships/image" Target="../media/image21.jpg"/><Relationship Id="rId5" Type="http://schemas.openxmlformats.org/officeDocument/2006/relationships/slide" Target="/ppt/slid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slide" Target="/ppt/slides/slide27.xml"/><Relationship Id="rId4" Type="http://schemas.openxmlformats.org/officeDocument/2006/relationships/image" Target="../media/image27.jpg"/><Relationship Id="rId5" Type="http://schemas.openxmlformats.org/officeDocument/2006/relationships/slide" Target="/ppt/slid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slide" Target="/ppt/slides/slide28.xml"/><Relationship Id="rId4" Type="http://schemas.openxmlformats.org/officeDocument/2006/relationships/slide" Target="/ppt/slides/slide29.xml"/><Relationship Id="rId9" Type="http://schemas.openxmlformats.org/officeDocument/2006/relationships/slide" Target="/ppt/slides/slide34.xml"/><Relationship Id="rId5" Type="http://schemas.openxmlformats.org/officeDocument/2006/relationships/slide" Target="/ppt/slides/slide30.xml"/><Relationship Id="rId6" Type="http://schemas.openxmlformats.org/officeDocument/2006/relationships/slide" Target="/ppt/slides/slide31.xml"/><Relationship Id="rId7" Type="http://schemas.openxmlformats.org/officeDocument/2006/relationships/slide" Target="/ppt/slides/slide32.xml"/><Relationship Id="rId8" Type="http://schemas.openxmlformats.org/officeDocument/2006/relationships/slide" Target="/ppt/slides/slide33.xml"/><Relationship Id="rId11" Type="http://schemas.openxmlformats.org/officeDocument/2006/relationships/slide" Target="/ppt/slides/slide36.xml"/><Relationship Id="rId10" Type="http://schemas.openxmlformats.org/officeDocument/2006/relationships/slide" Target="/ppt/slides/slide35.xml"/><Relationship Id="rId13" Type="http://schemas.openxmlformats.org/officeDocument/2006/relationships/slide" Target="/ppt/slides/slide38.xml"/><Relationship Id="rId12" Type="http://schemas.openxmlformats.org/officeDocument/2006/relationships/slide" Target="/ppt/slides/slide37.xml"/><Relationship Id="rId15" Type="http://schemas.openxmlformats.org/officeDocument/2006/relationships/slide" Target="/ppt/slides/slide1.xml"/><Relationship Id="rId14" Type="http://schemas.openxmlformats.org/officeDocument/2006/relationships/slide" Target="/ppt/slides/slide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slide" Target="/ppt/slides/slide29.xml"/><Relationship Id="rId4" Type="http://schemas.openxmlformats.org/officeDocument/2006/relationships/image" Target="../media/image20.jpg"/><Relationship Id="rId5" Type="http://schemas.openxmlformats.org/officeDocument/2006/relationships/slide" Target="/ppt/slid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3.xml"/><Relationship Id="rId4" Type="http://schemas.openxmlformats.org/officeDocument/2006/relationships/image" Target="../media/image10.png"/><Relationship Id="rId5" Type="http://schemas.openxmlformats.org/officeDocument/2006/relationships/slide" Target="/ppt/slid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slide" Target="/ppt/slides/slide30.xml"/><Relationship Id="rId4" Type="http://schemas.openxmlformats.org/officeDocument/2006/relationships/image" Target="../media/image26.jpg"/><Relationship Id="rId5" Type="http://schemas.openxmlformats.org/officeDocument/2006/relationships/slide" Target="/ppt/slid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slide" Target="/ppt/slides/slide31.xml"/><Relationship Id="rId4" Type="http://schemas.openxmlformats.org/officeDocument/2006/relationships/image" Target="../media/image30.jpg"/><Relationship Id="rId5" Type="http://schemas.openxmlformats.org/officeDocument/2006/relationships/slide" Target="/ppt/slid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slide" Target="/ppt/slides/slide32.xml"/><Relationship Id="rId4" Type="http://schemas.openxmlformats.org/officeDocument/2006/relationships/image" Target="../media/image28.jpg"/><Relationship Id="rId5" Type="http://schemas.openxmlformats.org/officeDocument/2006/relationships/slide" Target="/ppt/slid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slide" Target="/ppt/slides/slide33.xml"/><Relationship Id="rId4" Type="http://schemas.openxmlformats.org/officeDocument/2006/relationships/image" Target="../media/image34.jpg"/><Relationship Id="rId5" Type="http://schemas.openxmlformats.org/officeDocument/2006/relationships/slide" Target="/ppt/slid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slide" Target="/ppt/slides/slide34.xml"/><Relationship Id="rId4" Type="http://schemas.openxmlformats.org/officeDocument/2006/relationships/image" Target="../media/image29.jpg"/><Relationship Id="rId5" Type="http://schemas.openxmlformats.org/officeDocument/2006/relationships/slide" Target="/ppt/slid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slide" Target="/ppt/slides/slide35.xml"/><Relationship Id="rId4" Type="http://schemas.openxmlformats.org/officeDocument/2006/relationships/image" Target="../media/image36.jpg"/><Relationship Id="rId5" Type="http://schemas.openxmlformats.org/officeDocument/2006/relationships/slide" Target="/ppt/slid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slide" Target="/ppt/slides/slide36.xml"/><Relationship Id="rId4" Type="http://schemas.openxmlformats.org/officeDocument/2006/relationships/image" Target="../media/image41.jpg"/><Relationship Id="rId5" Type="http://schemas.openxmlformats.org/officeDocument/2006/relationships/slide" Target="/ppt/slid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slide" Target="/ppt/slides/slide37.xml"/><Relationship Id="rId4" Type="http://schemas.openxmlformats.org/officeDocument/2006/relationships/image" Target="../media/image31.jpg"/><Relationship Id="rId5" Type="http://schemas.openxmlformats.org/officeDocument/2006/relationships/slide" Target="/ppt/slid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slide" Target="/ppt/slides/slide38.xml"/><Relationship Id="rId4" Type="http://schemas.openxmlformats.org/officeDocument/2006/relationships/image" Target="../media/image33.jpg"/><Relationship Id="rId5" Type="http://schemas.openxmlformats.org/officeDocument/2006/relationships/slide" Target="/ppt/slid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slide" Target="/ppt/slides/slide39.xml"/><Relationship Id="rId4" Type="http://schemas.openxmlformats.org/officeDocument/2006/relationships/image" Target="../media/image43.jpg"/><Relationship Id="rId5" Type="http://schemas.openxmlformats.org/officeDocument/2006/relationships/slide" Target="/ppt/slid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slide" Target="/ppt/slides/slide4.xml"/><Relationship Id="rId4" Type="http://schemas.openxmlformats.org/officeDocument/2006/relationships/image" Target="../media/image9.png"/><Relationship Id="rId5" Type="http://schemas.openxmlformats.org/officeDocument/2006/relationships/slide" Target="/ppt/slid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slide" Target="/ppt/slides/slide40.xml"/><Relationship Id="rId4" Type="http://schemas.openxmlformats.org/officeDocument/2006/relationships/slide" Target="/ppt/slides/slide41.xml"/><Relationship Id="rId5" Type="http://schemas.openxmlformats.org/officeDocument/2006/relationships/slide" Target="/ppt/slides/slide42.xml"/><Relationship Id="rId6" Type="http://schemas.openxmlformats.org/officeDocument/2006/relationships/slide" Target="/ppt/slides/slide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slide" Target="/ppt/slides/slide41.xml"/><Relationship Id="rId4" Type="http://schemas.openxmlformats.org/officeDocument/2006/relationships/image" Target="../media/image38.jpg"/><Relationship Id="rId5" Type="http://schemas.openxmlformats.org/officeDocument/2006/relationships/slide" Target="/ppt/slid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slide" Target="/ppt/slides/slide42.xml"/><Relationship Id="rId4" Type="http://schemas.openxmlformats.org/officeDocument/2006/relationships/image" Target="../media/image32.jpg"/><Relationship Id="rId5" Type="http://schemas.openxmlformats.org/officeDocument/2006/relationships/slide" Target="/ppt/slid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slide" Target="/ppt/slides/slide43.xml"/><Relationship Id="rId4" Type="http://schemas.openxmlformats.org/officeDocument/2006/relationships/slide" Target="/ppt/slides/slide1.xml"/><Relationship Id="rId9" Type="http://schemas.openxmlformats.org/officeDocument/2006/relationships/slide" Target="/ppt/slides/slide44.xml"/><Relationship Id="rId5" Type="http://schemas.openxmlformats.org/officeDocument/2006/relationships/slide" Target="/ppt/slides/slide48.xml"/><Relationship Id="rId6" Type="http://schemas.openxmlformats.org/officeDocument/2006/relationships/slide" Target="/ppt/slides/slide47.xml"/><Relationship Id="rId7" Type="http://schemas.openxmlformats.org/officeDocument/2006/relationships/slide" Target="/ppt/slides/slide46.xml"/><Relationship Id="rId8" Type="http://schemas.openxmlformats.org/officeDocument/2006/relationships/slide" Target="/ppt/slides/slide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slide" Target="/ppt/slides/slide44.xml"/><Relationship Id="rId4" Type="http://schemas.openxmlformats.org/officeDocument/2006/relationships/image" Target="../media/image44.jpg"/><Relationship Id="rId5" Type="http://schemas.openxmlformats.org/officeDocument/2006/relationships/slide" Target="/ppt/slid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slide" Target="/ppt/slides/slide45.xml"/><Relationship Id="rId4" Type="http://schemas.openxmlformats.org/officeDocument/2006/relationships/image" Target="../media/image45.jpg"/><Relationship Id="rId5" Type="http://schemas.openxmlformats.org/officeDocument/2006/relationships/slide" Target="/ppt/slid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slide" Target="/ppt/slides/slide46.xml"/><Relationship Id="rId4" Type="http://schemas.openxmlformats.org/officeDocument/2006/relationships/image" Target="../media/image46.jpg"/><Relationship Id="rId5" Type="http://schemas.openxmlformats.org/officeDocument/2006/relationships/slide" Target="/ppt/slid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slide" Target="/ppt/slides/slide47.xml"/><Relationship Id="rId4" Type="http://schemas.openxmlformats.org/officeDocument/2006/relationships/image" Target="../media/image47.jpg"/><Relationship Id="rId5" Type="http://schemas.openxmlformats.org/officeDocument/2006/relationships/slide" Target="/ppt/slid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slide" Target="/ppt/slides/slide48.xml"/><Relationship Id="rId4" Type="http://schemas.openxmlformats.org/officeDocument/2006/relationships/image" Target="../media/image39.jpg"/><Relationship Id="rId5" Type="http://schemas.openxmlformats.org/officeDocument/2006/relationships/slide" Target="/ppt/slid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slide" Target="/ppt/slides/slide49.xml"/><Relationship Id="rId4" Type="http://schemas.openxmlformats.org/officeDocument/2006/relationships/slide" Target="/ppt/slides/slide1.xml"/><Relationship Id="rId9" Type="http://schemas.openxmlformats.org/officeDocument/2006/relationships/slide" Target="/ppt/slides/slide56.xml"/><Relationship Id="rId5" Type="http://schemas.openxmlformats.org/officeDocument/2006/relationships/slide" Target="/ppt/slides/slide60.xml"/><Relationship Id="rId6" Type="http://schemas.openxmlformats.org/officeDocument/2006/relationships/slide" Target="/ppt/slides/slide59.xml"/><Relationship Id="rId7" Type="http://schemas.openxmlformats.org/officeDocument/2006/relationships/slide" Target="/ppt/slides/slide58.xml"/><Relationship Id="rId8" Type="http://schemas.openxmlformats.org/officeDocument/2006/relationships/slide" Target="/ppt/slides/slide57.xml"/><Relationship Id="rId11" Type="http://schemas.openxmlformats.org/officeDocument/2006/relationships/slide" Target="/ppt/slides/slide54.xml"/><Relationship Id="rId10" Type="http://schemas.openxmlformats.org/officeDocument/2006/relationships/slide" Target="/ppt/slides/slide55.xml"/><Relationship Id="rId13" Type="http://schemas.openxmlformats.org/officeDocument/2006/relationships/slide" Target="/ppt/slides/slide52.xml"/><Relationship Id="rId12" Type="http://schemas.openxmlformats.org/officeDocument/2006/relationships/slide" Target="/ppt/slides/slide53.xml"/><Relationship Id="rId15" Type="http://schemas.openxmlformats.org/officeDocument/2006/relationships/slide" Target="/ppt/slides/slide50.xml"/><Relationship Id="rId14" Type="http://schemas.openxmlformats.org/officeDocument/2006/relationships/slide" Target="/ppt/slides/slide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slide" Target="/ppt/slides/slide5.xml"/><Relationship Id="rId4" Type="http://schemas.openxmlformats.org/officeDocument/2006/relationships/image" Target="../media/image2.jpg"/><Relationship Id="rId5" Type="http://schemas.openxmlformats.org/officeDocument/2006/relationships/slide" Target="/ppt/slid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slide" Target="/ppt/slides/slide50.xml"/><Relationship Id="rId4" Type="http://schemas.openxmlformats.org/officeDocument/2006/relationships/image" Target="../media/image35.jpg"/><Relationship Id="rId5" Type="http://schemas.openxmlformats.org/officeDocument/2006/relationships/slide" Target="/ppt/slid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slide" Target="/ppt/slides/slide51.xml"/><Relationship Id="rId4" Type="http://schemas.openxmlformats.org/officeDocument/2006/relationships/image" Target="../media/image51.jpg"/><Relationship Id="rId5" Type="http://schemas.openxmlformats.org/officeDocument/2006/relationships/slide" Target="/ppt/slid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slide" Target="/ppt/slides/slide52.xml"/><Relationship Id="rId4" Type="http://schemas.openxmlformats.org/officeDocument/2006/relationships/image" Target="../media/image42.jpg"/><Relationship Id="rId5" Type="http://schemas.openxmlformats.org/officeDocument/2006/relationships/slide" Target="/ppt/slides/slide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slide" Target="/ppt/slides/slide53.xml"/><Relationship Id="rId4" Type="http://schemas.openxmlformats.org/officeDocument/2006/relationships/image" Target="../media/image40.jpg"/><Relationship Id="rId5" Type="http://schemas.openxmlformats.org/officeDocument/2006/relationships/slide" Target="/ppt/slid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slide" Target="/ppt/slides/slide54.xml"/><Relationship Id="rId4" Type="http://schemas.openxmlformats.org/officeDocument/2006/relationships/image" Target="../media/image49.jpg"/><Relationship Id="rId5" Type="http://schemas.openxmlformats.org/officeDocument/2006/relationships/slide" Target="/ppt/slid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slide" Target="/ppt/slides/slide55.xml"/><Relationship Id="rId4" Type="http://schemas.openxmlformats.org/officeDocument/2006/relationships/image" Target="../media/image52.jpg"/><Relationship Id="rId5" Type="http://schemas.openxmlformats.org/officeDocument/2006/relationships/slide" Target="/ppt/slid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slide" Target="/ppt/slides/slide56.xml"/><Relationship Id="rId4" Type="http://schemas.openxmlformats.org/officeDocument/2006/relationships/image" Target="../media/image57.jpg"/><Relationship Id="rId5" Type="http://schemas.openxmlformats.org/officeDocument/2006/relationships/slide" Target="/ppt/slides/slide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slide" Target="/ppt/slides/slide57.xml"/><Relationship Id="rId4" Type="http://schemas.openxmlformats.org/officeDocument/2006/relationships/image" Target="../media/image37.jpg"/><Relationship Id="rId5" Type="http://schemas.openxmlformats.org/officeDocument/2006/relationships/slide" Target="/ppt/slid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slide" Target="/ppt/slides/slide58.xml"/><Relationship Id="rId4" Type="http://schemas.openxmlformats.org/officeDocument/2006/relationships/image" Target="../media/image55.jpg"/><Relationship Id="rId5" Type="http://schemas.openxmlformats.org/officeDocument/2006/relationships/slide" Target="/ppt/slides/slide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slide" Target="/ppt/slides/slide59.xml"/><Relationship Id="rId4" Type="http://schemas.openxmlformats.org/officeDocument/2006/relationships/image" Target="../media/image48.jpg"/><Relationship Id="rId5" Type="http://schemas.openxmlformats.org/officeDocument/2006/relationships/slide" Target="/ppt/slid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slide" Target="/ppt/slides/slide6.xml"/><Relationship Id="rId4" Type="http://schemas.openxmlformats.org/officeDocument/2006/relationships/image" Target="../media/image7.jpg"/><Relationship Id="rId5" Type="http://schemas.openxmlformats.org/officeDocument/2006/relationships/slide" Target="/ppt/slid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slide" Target="/ppt/slides/slide60.xml"/><Relationship Id="rId4" Type="http://schemas.openxmlformats.org/officeDocument/2006/relationships/image" Target="../media/image53.jpg"/><Relationship Id="rId5" Type="http://schemas.openxmlformats.org/officeDocument/2006/relationships/slide" Target="/ppt/slid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slide" Target="/ppt/slides/slide61.xml"/><Relationship Id="rId4" Type="http://schemas.openxmlformats.org/officeDocument/2006/relationships/slide" Target="/ppt/slides/slide1.xml"/><Relationship Id="rId9" Type="http://schemas.openxmlformats.org/officeDocument/2006/relationships/slide" Target="/ppt/slides/slide62.xml"/><Relationship Id="rId5" Type="http://schemas.openxmlformats.org/officeDocument/2006/relationships/slide" Target="/ppt/slides/slide66.xml"/><Relationship Id="rId6" Type="http://schemas.openxmlformats.org/officeDocument/2006/relationships/slide" Target="/ppt/slides/slide65.xml"/><Relationship Id="rId7" Type="http://schemas.openxmlformats.org/officeDocument/2006/relationships/slide" Target="/ppt/slides/slide64.xml"/><Relationship Id="rId8" Type="http://schemas.openxmlformats.org/officeDocument/2006/relationships/slide" Target="/ppt/slides/slide6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slide" Target="/ppt/slides/slide62.xml"/><Relationship Id="rId4" Type="http://schemas.openxmlformats.org/officeDocument/2006/relationships/image" Target="../media/image54.jpg"/><Relationship Id="rId5" Type="http://schemas.openxmlformats.org/officeDocument/2006/relationships/slide" Target="/ppt/slid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slide" Target="/ppt/slides/slide63.xml"/><Relationship Id="rId4" Type="http://schemas.openxmlformats.org/officeDocument/2006/relationships/image" Target="../media/image58.jpg"/><Relationship Id="rId5" Type="http://schemas.openxmlformats.org/officeDocument/2006/relationships/slide" Target="/ppt/slid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slide" Target="/ppt/slides/slide64.xml"/><Relationship Id="rId4" Type="http://schemas.openxmlformats.org/officeDocument/2006/relationships/image" Target="../media/image56.jpg"/><Relationship Id="rId5" Type="http://schemas.openxmlformats.org/officeDocument/2006/relationships/slide" Target="/ppt/slides/slide6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slide" Target="/ppt/slides/slide65.xml"/><Relationship Id="rId4" Type="http://schemas.openxmlformats.org/officeDocument/2006/relationships/image" Target="../media/image60.jpg"/><Relationship Id="rId5" Type="http://schemas.openxmlformats.org/officeDocument/2006/relationships/slide" Target="/ppt/slides/slide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slide" Target="/ppt/slides/slide66.xml"/><Relationship Id="rId4" Type="http://schemas.openxmlformats.org/officeDocument/2006/relationships/image" Target="../media/image50.jpg"/><Relationship Id="rId5" Type="http://schemas.openxmlformats.org/officeDocument/2006/relationships/slide" Target="/ppt/slid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slide" Target="/ppt/slides/slide67.xml"/><Relationship Id="rId4" Type="http://schemas.openxmlformats.org/officeDocument/2006/relationships/slide" Target="/ppt/slides/slide71.xml"/><Relationship Id="rId5" Type="http://schemas.openxmlformats.org/officeDocument/2006/relationships/slide" Target="/ppt/slides/slide68.xml"/><Relationship Id="rId6" Type="http://schemas.openxmlformats.org/officeDocument/2006/relationships/slide" Target="/ppt/slides/slide69.xml"/><Relationship Id="rId7" Type="http://schemas.openxmlformats.org/officeDocument/2006/relationships/slide" Target="/ppt/slides/slide1.xml"/><Relationship Id="rId8" Type="http://schemas.openxmlformats.org/officeDocument/2006/relationships/slide" Target="/ppt/slides/slide7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slide" Target="/ppt/slides/slide68.xml"/><Relationship Id="rId4" Type="http://schemas.openxmlformats.org/officeDocument/2006/relationships/image" Target="../media/image59.jpg"/><Relationship Id="rId5" Type="http://schemas.openxmlformats.org/officeDocument/2006/relationships/slide" Target="/ppt/slid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slide" Target="/ppt/slides/slide69.xml"/><Relationship Id="rId4" Type="http://schemas.openxmlformats.org/officeDocument/2006/relationships/image" Target="../media/image63.jpg"/><Relationship Id="rId5" Type="http://schemas.openxmlformats.org/officeDocument/2006/relationships/slide" Target="/ppt/slid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slide" Target="/ppt/slides/slide7.xml"/><Relationship Id="rId4" Type="http://schemas.openxmlformats.org/officeDocument/2006/relationships/image" Target="../media/image4.jpg"/><Relationship Id="rId5" Type="http://schemas.openxmlformats.org/officeDocument/2006/relationships/slide" Target="/ppt/slid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slide" Target="/ppt/slides/slide70.xml"/><Relationship Id="rId4" Type="http://schemas.openxmlformats.org/officeDocument/2006/relationships/image" Target="../media/image62.jpg"/><Relationship Id="rId5" Type="http://schemas.openxmlformats.org/officeDocument/2006/relationships/slide" Target="/ppt/slides/slide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slide" Target="/ppt/slides/slide71.xml"/><Relationship Id="rId4" Type="http://schemas.openxmlformats.org/officeDocument/2006/relationships/image" Target="../media/image61.jpg"/><Relationship Id="rId5" Type="http://schemas.openxmlformats.org/officeDocument/2006/relationships/slide" Target="/ppt/slides/slide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slide" Target="/ppt/slides/slide8.xml"/><Relationship Id="rId4" Type="http://schemas.openxmlformats.org/officeDocument/2006/relationships/slide" Target="/ppt/slides/slide9.xml"/><Relationship Id="rId9" Type="http://schemas.openxmlformats.org/officeDocument/2006/relationships/slide" Target="/ppt/slides/slide14.xml"/><Relationship Id="rId5" Type="http://schemas.openxmlformats.org/officeDocument/2006/relationships/slide" Target="/ppt/slides/slide10.xml"/><Relationship Id="rId6" Type="http://schemas.openxmlformats.org/officeDocument/2006/relationships/slide" Target="/ppt/slides/slide11.xml"/><Relationship Id="rId7" Type="http://schemas.openxmlformats.org/officeDocument/2006/relationships/slide" Target="/ppt/slides/slide12.xml"/><Relationship Id="rId8" Type="http://schemas.openxmlformats.org/officeDocument/2006/relationships/slide" Target="/ppt/slides/slide13.xml"/><Relationship Id="rId11" Type="http://schemas.openxmlformats.org/officeDocument/2006/relationships/slide" Target="/ppt/slides/slide16.xml"/><Relationship Id="rId10" Type="http://schemas.openxmlformats.org/officeDocument/2006/relationships/slide" Target="/ppt/slides/slide15.xml"/><Relationship Id="rId13" Type="http://schemas.openxmlformats.org/officeDocument/2006/relationships/slide" Target="/ppt/slides/slide18.xml"/><Relationship Id="rId12" Type="http://schemas.openxmlformats.org/officeDocument/2006/relationships/slide" Target="/ppt/slides/slide17.xml"/><Relationship Id="rId15" Type="http://schemas.openxmlformats.org/officeDocument/2006/relationships/slide" Target="/ppt/slides/slide20.xml"/><Relationship Id="rId14" Type="http://schemas.openxmlformats.org/officeDocument/2006/relationships/slide" Target="/ppt/slides/slide19.xml"/><Relationship Id="rId17" Type="http://schemas.openxmlformats.org/officeDocument/2006/relationships/slide" Target="/ppt/slides/slide22.xml"/><Relationship Id="rId16" Type="http://schemas.openxmlformats.org/officeDocument/2006/relationships/slide" Target="/ppt/slides/slide21.xml"/><Relationship Id="rId18" Type="http://schemas.openxmlformats.org/officeDocument/2006/relationships/slide" Target="/ppt/slid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slide" Target="/ppt/slides/slide9.xml"/><Relationship Id="rId4" Type="http://schemas.openxmlformats.org/officeDocument/2006/relationships/image" Target="../media/image11.jpg"/><Relationship Id="rId5" Type="http://schemas.openxmlformats.org/officeDocument/2006/relationships/slide" Target="/ppt/slid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2">
            <a:hlinkClick action="ppaction://hlinksldjump" r:id="rId3"/>
          </p:cNvPr>
          <p:cNvSpPr/>
          <p:nvPr/>
        </p:nvSpPr>
        <p:spPr>
          <a:xfrm>
            <a:off x="-12728" y="0"/>
            <a:ext cx="12204728" cy="6858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 name="Google Shape;79;p12"/>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 name="Google Shape;80;p12"/>
          <p:cNvSpPr txBox="1"/>
          <p:nvPr/>
        </p:nvSpPr>
        <p:spPr>
          <a:xfrm>
            <a:off x="1" y="215441"/>
            <a:ext cx="12192000" cy="602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CA" sz="3300">
                <a:solidFill>
                  <a:schemeClr val="lt1"/>
                </a:solidFill>
                <a:latin typeface="Century Schoolbook"/>
                <a:ea typeface="Century Schoolbook"/>
                <a:cs typeface="Century Schoolbook"/>
                <a:sym typeface="Century Schoolbook"/>
              </a:rPr>
              <a:t>Ligne du temps de l’évolution des Forces armées canadiennes</a:t>
            </a:r>
            <a:endParaRPr b="0" i="0" sz="3300" u="none" cap="none" strike="noStrike">
              <a:solidFill>
                <a:schemeClr val="lt1"/>
              </a:solidFill>
              <a:latin typeface="Century Schoolbook"/>
              <a:ea typeface="Century Schoolbook"/>
              <a:cs typeface="Century Schoolbook"/>
              <a:sym typeface="Century Schoolbook"/>
            </a:endParaRPr>
          </a:p>
        </p:txBody>
      </p:sp>
      <p:pic>
        <p:nvPicPr>
          <p:cNvPr id="81" name="Google Shape;81;p12"/>
          <p:cNvPicPr preferRelativeResize="0"/>
          <p:nvPr/>
        </p:nvPicPr>
        <p:blipFill rotWithShape="1">
          <a:blip r:embed="rId4">
            <a:alphaModFix/>
          </a:blip>
          <a:srcRect b="0" l="0" r="0" t="0"/>
          <a:stretch/>
        </p:blipFill>
        <p:spPr>
          <a:xfrm>
            <a:off x="11029060" y="5847226"/>
            <a:ext cx="1058214" cy="984658"/>
          </a:xfrm>
          <a:prstGeom prst="rect">
            <a:avLst/>
          </a:prstGeom>
          <a:noFill/>
          <a:ln>
            <a:noFill/>
          </a:ln>
        </p:spPr>
      </p:pic>
      <p:sp>
        <p:nvSpPr>
          <p:cNvPr id="82" name="Google Shape;82;p12">
            <a:hlinkClick action="ppaction://hlinksldjump" r:id="rId5"/>
          </p:cNvPr>
          <p:cNvSpPr/>
          <p:nvPr/>
        </p:nvSpPr>
        <p:spPr>
          <a:xfrm rot="5400000">
            <a:off x="10415408" y="4012975"/>
            <a:ext cx="481289" cy="1193487"/>
          </a:xfrm>
          <a:prstGeom prst="rightBrace">
            <a:avLst>
              <a:gd fmla="val 51337" name="adj1"/>
              <a:gd fmla="val 50885" name="adj2"/>
            </a:avLst>
          </a:prstGeom>
          <a:noFill/>
          <a:ln cap="flat" cmpd="sng" w="19050">
            <a:solidFill>
              <a:srgbClr val="0C1A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3" name="Google Shape;83;p12">
            <a:hlinkClick action="ppaction://hlinksldjump" r:id="rId6"/>
          </p:cNvPr>
          <p:cNvSpPr/>
          <p:nvPr/>
        </p:nvSpPr>
        <p:spPr>
          <a:xfrm rot="5400000">
            <a:off x="7120716" y="2919479"/>
            <a:ext cx="561975" cy="3443201"/>
          </a:xfrm>
          <a:prstGeom prst="rightBrace">
            <a:avLst>
              <a:gd fmla="val 150463" name="adj1"/>
              <a:gd fmla="val 50885" name="adj2"/>
            </a:avLst>
          </a:prstGeom>
          <a:noFill/>
          <a:ln cap="flat" cmpd="sng" w="19050">
            <a:solidFill>
              <a:srgbClr val="0C1A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4" name="Google Shape;84;p12">
            <a:hlinkClick action="ppaction://hlinksldjump" r:id="rId7"/>
          </p:cNvPr>
          <p:cNvSpPr/>
          <p:nvPr/>
        </p:nvSpPr>
        <p:spPr>
          <a:xfrm rot="5400000">
            <a:off x="4983264" y="4441195"/>
            <a:ext cx="561975" cy="378961"/>
          </a:xfrm>
          <a:prstGeom prst="rightBrace">
            <a:avLst>
              <a:gd fmla="val 24558" name="adj1"/>
              <a:gd fmla="val 50885" name="adj2"/>
            </a:avLst>
          </a:prstGeom>
          <a:noFill/>
          <a:ln cap="flat" cmpd="sng" w="19050">
            <a:solidFill>
              <a:srgbClr val="0C1A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5" name="Google Shape;85;p12">
            <a:hlinkClick action="ppaction://hlinksldjump" r:id="rId8"/>
          </p:cNvPr>
          <p:cNvSpPr/>
          <p:nvPr/>
        </p:nvSpPr>
        <p:spPr>
          <a:xfrm rot="5400000">
            <a:off x="3612748" y="3890517"/>
            <a:ext cx="561975" cy="1498662"/>
          </a:xfrm>
          <a:prstGeom prst="rightBrace">
            <a:avLst>
              <a:gd fmla="val 65489" name="adj1"/>
              <a:gd fmla="val 50885" name="adj2"/>
            </a:avLst>
          </a:prstGeom>
          <a:noFill/>
          <a:ln cap="flat" cmpd="sng" w="19050">
            <a:solidFill>
              <a:srgbClr val="0C1A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6" name="Google Shape;86;p12">
            <a:hlinkClick action="ppaction://hlinksldjump" r:id="rId9"/>
          </p:cNvPr>
          <p:cNvSpPr/>
          <p:nvPr/>
        </p:nvSpPr>
        <p:spPr>
          <a:xfrm rot="5400000">
            <a:off x="1355739" y="3419699"/>
            <a:ext cx="561975" cy="2434972"/>
          </a:xfrm>
          <a:prstGeom prst="rightBrace">
            <a:avLst>
              <a:gd fmla="val 106405" name="adj1"/>
              <a:gd fmla="val 50885" name="adj2"/>
            </a:avLst>
          </a:prstGeom>
          <a:noFill/>
          <a:ln cap="flat" cmpd="sng" w="19050">
            <a:solidFill>
              <a:srgbClr val="0C1A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7" name="Google Shape;87;p12"/>
          <p:cNvSpPr/>
          <p:nvPr/>
        </p:nvSpPr>
        <p:spPr>
          <a:xfrm flipH="1">
            <a:off x="419241" y="3546225"/>
            <a:ext cx="11353519" cy="1080000"/>
          </a:xfrm>
          <a:prstGeom prst="leftArrow">
            <a:avLst>
              <a:gd fmla="val 50000" name="adj1"/>
              <a:gd fmla="val 50000" name="adj2"/>
            </a:avLst>
          </a:prstGeom>
          <a:solidFill>
            <a:srgbClr val="BFBFBF"/>
          </a:solidFill>
          <a:ln cap="flat" cmpd="sng" w="9525">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88" name="Google Shape;88;p12"/>
          <p:cNvCxnSpPr/>
          <p:nvPr/>
        </p:nvCxnSpPr>
        <p:spPr>
          <a:xfrm>
            <a:off x="1130997" y="3818660"/>
            <a:ext cx="0" cy="536979"/>
          </a:xfrm>
          <a:prstGeom prst="straightConnector1">
            <a:avLst/>
          </a:prstGeom>
          <a:noFill/>
          <a:ln cap="flat" cmpd="sng" w="9525">
            <a:solidFill>
              <a:srgbClr val="7F7F7F"/>
            </a:solidFill>
            <a:prstDash val="solid"/>
            <a:miter lim="800000"/>
            <a:headEnd len="sm" w="sm" type="none"/>
            <a:tailEnd len="sm" w="sm" type="none"/>
          </a:ln>
        </p:spPr>
      </p:cxnSp>
      <p:cxnSp>
        <p:nvCxnSpPr>
          <p:cNvPr id="89" name="Google Shape;89;p12"/>
          <p:cNvCxnSpPr/>
          <p:nvPr/>
        </p:nvCxnSpPr>
        <p:spPr>
          <a:xfrm>
            <a:off x="1864996" y="3818659"/>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0" name="Google Shape;90;p12"/>
          <p:cNvCxnSpPr/>
          <p:nvPr/>
        </p:nvCxnSpPr>
        <p:spPr>
          <a:xfrm>
            <a:off x="2586645" y="3812950"/>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1" name="Google Shape;91;p12"/>
          <p:cNvCxnSpPr/>
          <p:nvPr/>
        </p:nvCxnSpPr>
        <p:spPr>
          <a:xfrm>
            <a:off x="3308856" y="3807132"/>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2" name="Google Shape;92;p12"/>
          <p:cNvCxnSpPr/>
          <p:nvPr/>
        </p:nvCxnSpPr>
        <p:spPr>
          <a:xfrm>
            <a:off x="4010670" y="3811583"/>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3" name="Google Shape;93;p12"/>
          <p:cNvCxnSpPr/>
          <p:nvPr/>
        </p:nvCxnSpPr>
        <p:spPr>
          <a:xfrm>
            <a:off x="5457319" y="3821107"/>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4" name="Google Shape;94;p12"/>
          <p:cNvCxnSpPr/>
          <p:nvPr/>
        </p:nvCxnSpPr>
        <p:spPr>
          <a:xfrm>
            <a:off x="6171779" y="3811583"/>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5" name="Google Shape;95;p12"/>
          <p:cNvCxnSpPr/>
          <p:nvPr/>
        </p:nvCxnSpPr>
        <p:spPr>
          <a:xfrm>
            <a:off x="6904295" y="3812971"/>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6" name="Google Shape;96;p12"/>
          <p:cNvCxnSpPr/>
          <p:nvPr/>
        </p:nvCxnSpPr>
        <p:spPr>
          <a:xfrm>
            <a:off x="7610608" y="3812971"/>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7" name="Google Shape;97;p12"/>
          <p:cNvCxnSpPr/>
          <p:nvPr/>
        </p:nvCxnSpPr>
        <p:spPr>
          <a:xfrm>
            <a:off x="8345241" y="3812971"/>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8" name="Google Shape;98;p12"/>
          <p:cNvCxnSpPr/>
          <p:nvPr/>
        </p:nvCxnSpPr>
        <p:spPr>
          <a:xfrm>
            <a:off x="9049228" y="3807132"/>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99" name="Google Shape;99;p12"/>
          <p:cNvCxnSpPr/>
          <p:nvPr/>
        </p:nvCxnSpPr>
        <p:spPr>
          <a:xfrm>
            <a:off x="9785608" y="3807132"/>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100" name="Google Shape;100;p12"/>
          <p:cNvCxnSpPr/>
          <p:nvPr/>
        </p:nvCxnSpPr>
        <p:spPr>
          <a:xfrm>
            <a:off x="10505691" y="3807132"/>
            <a:ext cx="0" cy="540000"/>
          </a:xfrm>
          <a:prstGeom prst="straightConnector1">
            <a:avLst/>
          </a:prstGeom>
          <a:noFill/>
          <a:ln cap="flat" cmpd="sng" w="9525">
            <a:solidFill>
              <a:srgbClr val="7F7F7F"/>
            </a:solidFill>
            <a:prstDash val="solid"/>
            <a:miter lim="800000"/>
            <a:headEnd len="sm" w="sm" type="none"/>
            <a:tailEnd len="sm" w="sm" type="none"/>
          </a:ln>
        </p:spPr>
      </p:cxnSp>
      <p:cxnSp>
        <p:nvCxnSpPr>
          <p:cNvPr id="101" name="Google Shape;101;p12"/>
          <p:cNvCxnSpPr/>
          <p:nvPr/>
        </p:nvCxnSpPr>
        <p:spPr>
          <a:xfrm>
            <a:off x="4742082" y="3818860"/>
            <a:ext cx="0" cy="540000"/>
          </a:xfrm>
          <a:prstGeom prst="straightConnector1">
            <a:avLst/>
          </a:prstGeom>
          <a:noFill/>
          <a:ln cap="flat" cmpd="sng" w="9525">
            <a:solidFill>
              <a:srgbClr val="7F7F7F"/>
            </a:solidFill>
            <a:prstDash val="solid"/>
            <a:miter lim="800000"/>
            <a:headEnd len="sm" w="sm" type="none"/>
            <a:tailEnd len="sm" w="sm" type="none"/>
          </a:ln>
        </p:spPr>
      </p:cxnSp>
      <p:sp>
        <p:nvSpPr>
          <p:cNvPr id="102" name="Google Shape;102;p12"/>
          <p:cNvSpPr/>
          <p:nvPr/>
        </p:nvSpPr>
        <p:spPr>
          <a:xfrm>
            <a:off x="474002" y="3949594"/>
            <a:ext cx="10778819" cy="243782"/>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 name="Google Shape;103;p12"/>
          <p:cNvSpPr txBox="1"/>
          <p:nvPr/>
        </p:nvSpPr>
        <p:spPr>
          <a:xfrm>
            <a:off x="1614552" y="3949594"/>
            <a:ext cx="504000"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1900</a:t>
            </a:r>
            <a:endParaRPr b="0" i="0" sz="1100" u="none" cap="none" strike="noStrike">
              <a:solidFill>
                <a:schemeClr val="dk1"/>
              </a:solidFill>
              <a:latin typeface="Arial"/>
              <a:ea typeface="Arial"/>
              <a:cs typeface="Arial"/>
              <a:sym typeface="Arial"/>
            </a:endParaRPr>
          </a:p>
        </p:txBody>
      </p:sp>
      <p:sp>
        <p:nvSpPr>
          <p:cNvPr id="104" name="Google Shape;104;p12"/>
          <p:cNvSpPr txBox="1"/>
          <p:nvPr/>
        </p:nvSpPr>
        <p:spPr>
          <a:xfrm>
            <a:off x="2338921" y="3942122"/>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1910</a:t>
            </a:r>
            <a:endParaRPr b="0" i="0" sz="1100" u="none" cap="none" strike="noStrike">
              <a:solidFill>
                <a:schemeClr val="dk1"/>
              </a:solidFill>
              <a:latin typeface="Arial"/>
              <a:ea typeface="Arial"/>
              <a:cs typeface="Arial"/>
              <a:sym typeface="Arial"/>
            </a:endParaRPr>
          </a:p>
        </p:txBody>
      </p:sp>
      <p:sp>
        <p:nvSpPr>
          <p:cNvPr id="105" name="Google Shape;105;p12"/>
          <p:cNvSpPr txBox="1"/>
          <p:nvPr/>
        </p:nvSpPr>
        <p:spPr>
          <a:xfrm>
            <a:off x="3057001" y="3932161"/>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1920</a:t>
            </a:r>
            <a:endParaRPr b="0" i="0" sz="1100" u="none" cap="none" strike="noStrike">
              <a:solidFill>
                <a:schemeClr val="dk1"/>
              </a:solidFill>
              <a:latin typeface="Arial"/>
              <a:ea typeface="Arial"/>
              <a:cs typeface="Arial"/>
              <a:sym typeface="Arial"/>
            </a:endParaRPr>
          </a:p>
        </p:txBody>
      </p:sp>
      <p:sp>
        <p:nvSpPr>
          <p:cNvPr id="106" name="Google Shape;106;p12"/>
          <p:cNvSpPr txBox="1"/>
          <p:nvPr/>
        </p:nvSpPr>
        <p:spPr>
          <a:xfrm>
            <a:off x="3772072" y="3946347"/>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1930</a:t>
            </a:r>
            <a:endParaRPr b="0" i="0" sz="1100" u="none" cap="none" strike="noStrike">
              <a:solidFill>
                <a:schemeClr val="dk1"/>
              </a:solidFill>
              <a:latin typeface="Arial"/>
              <a:ea typeface="Arial"/>
              <a:cs typeface="Arial"/>
              <a:sym typeface="Arial"/>
            </a:endParaRPr>
          </a:p>
        </p:txBody>
      </p:sp>
      <p:sp>
        <p:nvSpPr>
          <p:cNvPr id="107" name="Google Shape;107;p12">
            <a:hlinkClick action="ppaction://hlinksldjump" r:id="rId10"/>
          </p:cNvPr>
          <p:cNvSpPr/>
          <p:nvPr/>
        </p:nvSpPr>
        <p:spPr>
          <a:xfrm>
            <a:off x="4643067" y="3818661"/>
            <a:ext cx="432000" cy="540000"/>
          </a:xfrm>
          <a:prstGeom prst="rect">
            <a:avLst/>
          </a:prstGeom>
          <a:solidFill>
            <a:srgbClr val="E69138">
              <a:alpha val="89411"/>
            </a:srgbClr>
          </a:solidFill>
          <a:ln cap="flat" cmpd="sng" w="9525">
            <a:solidFill>
              <a:srgbClr val="7474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 name="Google Shape;108;p12"/>
          <p:cNvSpPr txBox="1"/>
          <p:nvPr/>
        </p:nvSpPr>
        <p:spPr>
          <a:xfrm>
            <a:off x="885806" y="3941905"/>
            <a:ext cx="504000"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1890</a:t>
            </a:r>
            <a:endParaRPr b="0" i="0" sz="1100" u="none" cap="none" strike="noStrike">
              <a:solidFill>
                <a:schemeClr val="dk1"/>
              </a:solidFill>
              <a:latin typeface="Arial"/>
              <a:ea typeface="Arial"/>
              <a:cs typeface="Arial"/>
              <a:sym typeface="Arial"/>
            </a:endParaRPr>
          </a:p>
        </p:txBody>
      </p:sp>
      <p:sp>
        <p:nvSpPr>
          <p:cNvPr id="109" name="Google Shape;109;p12">
            <a:hlinkClick action="ppaction://hlinksldjump" r:id="rId11"/>
          </p:cNvPr>
          <p:cNvSpPr/>
          <p:nvPr/>
        </p:nvSpPr>
        <p:spPr>
          <a:xfrm>
            <a:off x="5453732" y="3807132"/>
            <a:ext cx="216000" cy="547078"/>
          </a:xfrm>
          <a:prstGeom prst="rect">
            <a:avLst/>
          </a:prstGeom>
          <a:solidFill>
            <a:srgbClr val="741B47">
              <a:alpha val="89411"/>
            </a:srgbClr>
          </a:solidFill>
          <a:ln cap="flat" cmpd="sng" w="9525">
            <a:solidFill>
              <a:srgbClr val="7474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0" name="Google Shape;110;p12">
            <a:hlinkClick action="ppaction://hlinksldjump" r:id="rId12"/>
          </p:cNvPr>
          <p:cNvSpPr/>
          <p:nvPr/>
        </p:nvSpPr>
        <p:spPr>
          <a:xfrm>
            <a:off x="9123311" y="3818660"/>
            <a:ext cx="936000" cy="540001"/>
          </a:xfrm>
          <a:prstGeom prst="rect">
            <a:avLst/>
          </a:prstGeom>
          <a:solidFill>
            <a:srgbClr val="196B24">
              <a:alpha val="89411"/>
            </a:srgbClr>
          </a:solidFill>
          <a:ln cap="flat" cmpd="sng" w="9525">
            <a:solidFill>
              <a:srgbClr val="7474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11" name="Google Shape;111;p12">
            <a:hlinkClick action="ppaction://hlinksldjump" r:id="rId13"/>
          </p:cNvPr>
          <p:cNvCxnSpPr/>
          <p:nvPr/>
        </p:nvCxnSpPr>
        <p:spPr>
          <a:xfrm>
            <a:off x="3023609" y="2819091"/>
            <a:ext cx="0" cy="988041"/>
          </a:xfrm>
          <a:prstGeom prst="straightConnector1">
            <a:avLst/>
          </a:prstGeom>
          <a:noFill/>
          <a:ln cap="flat" cmpd="sng" w="19050">
            <a:solidFill>
              <a:srgbClr val="741B47"/>
            </a:solidFill>
            <a:prstDash val="solid"/>
            <a:miter lim="800000"/>
            <a:headEnd len="sm" w="sm" type="none"/>
            <a:tailEnd len="sm" w="sm" type="none"/>
          </a:ln>
        </p:spPr>
      </p:cxnSp>
      <p:cxnSp>
        <p:nvCxnSpPr>
          <p:cNvPr id="112" name="Google Shape;112;p12">
            <a:hlinkClick action="ppaction://hlinksldjump" r:id="rId14"/>
          </p:cNvPr>
          <p:cNvCxnSpPr/>
          <p:nvPr/>
        </p:nvCxnSpPr>
        <p:spPr>
          <a:xfrm>
            <a:off x="4859067" y="2830618"/>
            <a:ext cx="0" cy="988041"/>
          </a:xfrm>
          <a:prstGeom prst="straightConnector1">
            <a:avLst/>
          </a:prstGeom>
          <a:noFill/>
          <a:ln cap="flat" cmpd="sng" w="19050">
            <a:solidFill>
              <a:srgbClr val="E69138"/>
            </a:solidFill>
            <a:prstDash val="solid"/>
            <a:miter lim="800000"/>
            <a:headEnd len="sm" w="sm" type="none"/>
            <a:tailEnd len="sm" w="sm" type="none"/>
          </a:ln>
        </p:spPr>
      </p:cxnSp>
      <p:cxnSp>
        <p:nvCxnSpPr>
          <p:cNvPr id="113" name="Google Shape;113;p12">
            <a:hlinkClick action="ppaction://hlinksldjump" r:id="rId15"/>
          </p:cNvPr>
          <p:cNvCxnSpPr/>
          <p:nvPr/>
        </p:nvCxnSpPr>
        <p:spPr>
          <a:xfrm>
            <a:off x="9570850" y="2830618"/>
            <a:ext cx="0" cy="988041"/>
          </a:xfrm>
          <a:prstGeom prst="straightConnector1">
            <a:avLst/>
          </a:prstGeom>
          <a:noFill/>
          <a:ln cap="flat" cmpd="sng" w="19050">
            <a:solidFill>
              <a:srgbClr val="196B24"/>
            </a:solidFill>
            <a:prstDash val="solid"/>
            <a:miter lim="800000"/>
            <a:headEnd len="sm" w="sm" type="none"/>
            <a:tailEnd len="sm" w="sm" type="none"/>
          </a:ln>
        </p:spPr>
      </p:cxnSp>
      <p:sp>
        <p:nvSpPr>
          <p:cNvPr id="114" name="Google Shape;114;p12"/>
          <p:cNvSpPr txBox="1"/>
          <p:nvPr/>
        </p:nvSpPr>
        <p:spPr>
          <a:xfrm>
            <a:off x="5221744" y="3924729"/>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1950</a:t>
            </a:r>
            <a:endParaRPr b="0" i="0" sz="1100" u="none" cap="none" strike="noStrike">
              <a:solidFill>
                <a:schemeClr val="dk1"/>
              </a:solidFill>
              <a:latin typeface="Arial"/>
              <a:ea typeface="Arial"/>
              <a:cs typeface="Arial"/>
              <a:sym typeface="Arial"/>
            </a:endParaRPr>
          </a:p>
        </p:txBody>
      </p:sp>
      <p:sp>
        <p:nvSpPr>
          <p:cNvPr id="115" name="Google Shape;115;p12"/>
          <p:cNvSpPr txBox="1"/>
          <p:nvPr/>
        </p:nvSpPr>
        <p:spPr>
          <a:xfrm>
            <a:off x="5924006" y="3929365"/>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1960</a:t>
            </a:r>
            <a:endParaRPr b="0" i="0" sz="1100" u="none" cap="none" strike="noStrike">
              <a:solidFill>
                <a:schemeClr val="dk1"/>
              </a:solidFill>
              <a:latin typeface="Arial"/>
              <a:ea typeface="Arial"/>
              <a:cs typeface="Arial"/>
              <a:sym typeface="Arial"/>
            </a:endParaRPr>
          </a:p>
        </p:txBody>
      </p:sp>
      <p:sp>
        <p:nvSpPr>
          <p:cNvPr id="116" name="Google Shape;116;p12"/>
          <p:cNvSpPr txBox="1"/>
          <p:nvPr/>
        </p:nvSpPr>
        <p:spPr>
          <a:xfrm>
            <a:off x="6668910" y="3926119"/>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1970</a:t>
            </a:r>
            <a:endParaRPr b="0" i="0" sz="1100" u="none" cap="none" strike="noStrike">
              <a:solidFill>
                <a:schemeClr val="dk1"/>
              </a:solidFill>
              <a:latin typeface="Arial"/>
              <a:ea typeface="Arial"/>
              <a:cs typeface="Arial"/>
              <a:sym typeface="Arial"/>
            </a:endParaRPr>
          </a:p>
        </p:txBody>
      </p:sp>
      <p:sp>
        <p:nvSpPr>
          <p:cNvPr id="117" name="Google Shape;117;p12"/>
          <p:cNvSpPr txBox="1"/>
          <p:nvPr/>
        </p:nvSpPr>
        <p:spPr>
          <a:xfrm>
            <a:off x="7366537" y="3932161"/>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1980</a:t>
            </a:r>
            <a:endParaRPr b="0" i="0" sz="1100" u="none" cap="none" strike="noStrike">
              <a:solidFill>
                <a:schemeClr val="dk1"/>
              </a:solidFill>
              <a:latin typeface="Arial"/>
              <a:ea typeface="Arial"/>
              <a:cs typeface="Arial"/>
              <a:sym typeface="Arial"/>
            </a:endParaRPr>
          </a:p>
        </p:txBody>
      </p:sp>
      <p:sp>
        <p:nvSpPr>
          <p:cNvPr id="118" name="Google Shape;118;p12"/>
          <p:cNvSpPr txBox="1"/>
          <p:nvPr/>
        </p:nvSpPr>
        <p:spPr>
          <a:xfrm>
            <a:off x="8107464" y="3941905"/>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1990</a:t>
            </a:r>
            <a:endParaRPr b="0" i="0" sz="1100" u="none" cap="none" strike="noStrike">
              <a:solidFill>
                <a:schemeClr val="dk1"/>
              </a:solidFill>
              <a:latin typeface="Arial"/>
              <a:ea typeface="Arial"/>
              <a:cs typeface="Arial"/>
              <a:sym typeface="Arial"/>
            </a:endParaRPr>
          </a:p>
        </p:txBody>
      </p:sp>
      <p:sp>
        <p:nvSpPr>
          <p:cNvPr id="119" name="Google Shape;119;p12"/>
          <p:cNvSpPr txBox="1"/>
          <p:nvPr/>
        </p:nvSpPr>
        <p:spPr>
          <a:xfrm>
            <a:off x="8798796" y="3934739"/>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2000</a:t>
            </a:r>
            <a:endParaRPr b="0" i="0" sz="1100" u="none" cap="none" strike="noStrike">
              <a:solidFill>
                <a:schemeClr val="dk1"/>
              </a:solidFill>
              <a:latin typeface="Arial"/>
              <a:ea typeface="Arial"/>
              <a:cs typeface="Arial"/>
              <a:sym typeface="Arial"/>
            </a:endParaRPr>
          </a:p>
        </p:txBody>
      </p:sp>
      <p:sp>
        <p:nvSpPr>
          <p:cNvPr id="120" name="Google Shape;120;p12"/>
          <p:cNvSpPr txBox="1"/>
          <p:nvPr/>
        </p:nvSpPr>
        <p:spPr>
          <a:xfrm>
            <a:off x="9546083" y="3932161"/>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2010</a:t>
            </a:r>
            <a:endParaRPr b="0" i="0" sz="1100" u="none" cap="none" strike="noStrike">
              <a:solidFill>
                <a:schemeClr val="dk1"/>
              </a:solidFill>
              <a:latin typeface="Arial"/>
              <a:ea typeface="Arial"/>
              <a:cs typeface="Arial"/>
              <a:sym typeface="Arial"/>
            </a:endParaRPr>
          </a:p>
        </p:txBody>
      </p:sp>
      <p:sp>
        <p:nvSpPr>
          <p:cNvPr id="121" name="Google Shape;121;p12"/>
          <p:cNvSpPr txBox="1"/>
          <p:nvPr/>
        </p:nvSpPr>
        <p:spPr>
          <a:xfrm>
            <a:off x="10269677" y="3940856"/>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2020</a:t>
            </a:r>
            <a:endParaRPr b="0" i="0" sz="1100" u="none" cap="none" strike="noStrike">
              <a:solidFill>
                <a:schemeClr val="dk1"/>
              </a:solidFill>
              <a:latin typeface="Arial"/>
              <a:ea typeface="Arial"/>
              <a:cs typeface="Arial"/>
              <a:sym typeface="Arial"/>
            </a:endParaRPr>
          </a:p>
        </p:txBody>
      </p:sp>
      <p:sp>
        <p:nvSpPr>
          <p:cNvPr id="122" name="Google Shape;122;p12"/>
          <p:cNvSpPr txBox="1"/>
          <p:nvPr/>
        </p:nvSpPr>
        <p:spPr>
          <a:xfrm>
            <a:off x="4497401" y="3932161"/>
            <a:ext cx="697627"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100" u="none" cap="none" strike="noStrike">
                <a:solidFill>
                  <a:schemeClr val="dk1"/>
                </a:solidFill>
                <a:latin typeface="Century Schoolbook"/>
                <a:ea typeface="Century Schoolbook"/>
                <a:cs typeface="Century Schoolbook"/>
                <a:sym typeface="Century Schoolbook"/>
              </a:rPr>
              <a:t>1940</a:t>
            </a:r>
            <a:endParaRPr b="0" i="0" sz="1100" u="none" cap="none" strike="noStrike">
              <a:solidFill>
                <a:schemeClr val="dk1"/>
              </a:solidFill>
              <a:latin typeface="Arial"/>
              <a:ea typeface="Arial"/>
              <a:cs typeface="Arial"/>
              <a:sym typeface="Arial"/>
            </a:endParaRPr>
          </a:p>
        </p:txBody>
      </p:sp>
      <p:cxnSp>
        <p:nvCxnSpPr>
          <p:cNvPr id="123" name="Google Shape;123;p12">
            <a:hlinkClick action="ppaction://hlinksldjump" r:id="rId16"/>
          </p:cNvPr>
          <p:cNvCxnSpPr>
            <a:stCxn id="109" idx="0"/>
            <a:endCxn id="124" idx="2"/>
          </p:cNvCxnSpPr>
          <p:nvPr/>
        </p:nvCxnSpPr>
        <p:spPr>
          <a:xfrm rot="-5400000">
            <a:off x="5941832" y="2534532"/>
            <a:ext cx="892500" cy="1652700"/>
          </a:xfrm>
          <a:prstGeom prst="bentConnector3">
            <a:avLst>
              <a:gd fmla="val 50006" name="adj1"/>
            </a:avLst>
          </a:prstGeom>
          <a:noFill/>
          <a:ln cap="flat" cmpd="sng" w="19050">
            <a:solidFill>
              <a:srgbClr val="741B47"/>
            </a:solidFill>
            <a:prstDash val="solid"/>
            <a:round/>
            <a:headEnd len="sm" w="sm" type="none"/>
            <a:tailEnd len="sm" w="sm" type="none"/>
          </a:ln>
        </p:spPr>
      </p:cxnSp>
      <p:sp>
        <p:nvSpPr>
          <p:cNvPr id="125" name="Google Shape;125;p12">
            <a:hlinkClick action="ppaction://hlinksldjump" r:id="rId17"/>
          </p:cNvPr>
          <p:cNvSpPr txBox="1"/>
          <p:nvPr/>
        </p:nvSpPr>
        <p:spPr>
          <a:xfrm>
            <a:off x="2427672" y="2168432"/>
            <a:ext cx="1258800" cy="823500"/>
          </a:xfrm>
          <a:prstGeom prst="rect">
            <a:avLst/>
          </a:prstGeom>
          <a:solidFill>
            <a:srgbClr val="741B4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CA" sz="1200">
                <a:solidFill>
                  <a:schemeClr val="lt1"/>
                </a:solidFill>
              </a:rPr>
              <a:t>Première Guerre mondiale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CA" sz="1200" u="none" cap="none" strike="noStrike">
                <a:solidFill>
                  <a:schemeClr val="lt1"/>
                </a:solidFill>
                <a:latin typeface="Arial"/>
                <a:ea typeface="Arial"/>
                <a:cs typeface="Arial"/>
                <a:sym typeface="Arial"/>
              </a:rPr>
              <a:t>(1914-1918)</a:t>
            </a:r>
            <a:endParaRPr b="0" i="0" sz="1200" u="none" cap="none" strike="noStrike">
              <a:solidFill>
                <a:schemeClr val="lt1"/>
              </a:solidFill>
              <a:latin typeface="Arial"/>
              <a:ea typeface="Arial"/>
              <a:cs typeface="Arial"/>
              <a:sym typeface="Arial"/>
            </a:endParaRPr>
          </a:p>
        </p:txBody>
      </p:sp>
      <p:sp>
        <p:nvSpPr>
          <p:cNvPr id="126" name="Google Shape;126;p12">
            <a:hlinkClick action="ppaction://hlinksldjump" r:id="rId18"/>
          </p:cNvPr>
          <p:cNvSpPr txBox="1"/>
          <p:nvPr/>
        </p:nvSpPr>
        <p:spPr>
          <a:xfrm>
            <a:off x="4207847" y="2181395"/>
            <a:ext cx="1260000" cy="823500"/>
          </a:xfrm>
          <a:prstGeom prst="rect">
            <a:avLst/>
          </a:prstGeom>
          <a:solidFill>
            <a:srgbClr val="E6913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CA" sz="1200">
                <a:solidFill>
                  <a:schemeClr val="lt1"/>
                </a:solidFill>
              </a:rPr>
              <a:t>Deuxième Guerre mondiale</a:t>
            </a:r>
            <a:r>
              <a:rPr b="1" i="0" lang="en-CA" sz="1200" u="none" cap="none" strike="noStrike">
                <a:solidFill>
                  <a:schemeClr val="lt1"/>
                </a:solidFill>
                <a:latin typeface="Arial"/>
                <a:ea typeface="Arial"/>
                <a:cs typeface="Arial"/>
                <a:sym typeface="Arial"/>
              </a:rPr>
              <a:t> (1939-1945)</a:t>
            </a:r>
            <a:endParaRPr b="0" i="0" sz="1200" u="none" cap="none" strike="noStrike">
              <a:solidFill>
                <a:schemeClr val="lt1"/>
              </a:solidFill>
              <a:latin typeface="Arial"/>
              <a:ea typeface="Arial"/>
              <a:cs typeface="Arial"/>
              <a:sym typeface="Arial"/>
            </a:endParaRPr>
          </a:p>
        </p:txBody>
      </p:sp>
      <p:sp>
        <p:nvSpPr>
          <p:cNvPr id="124" name="Google Shape;124;p12">
            <a:hlinkClick action="ppaction://hlinksldjump" r:id="rId19"/>
          </p:cNvPr>
          <p:cNvSpPr txBox="1"/>
          <p:nvPr/>
        </p:nvSpPr>
        <p:spPr>
          <a:xfrm>
            <a:off x="6584579" y="2273728"/>
            <a:ext cx="1260000" cy="640800"/>
          </a:xfrm>
          <a:prstGeom prst="rect">
            <a:avLst/>
          </a:prstGeom>
          <a:solidFill>
            <a:srgbClr val="50154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CA" sz="1200">
                <a:solidFill>
                  <a:schemeClr val="lt1"/>
                </a:solidFill>
              </a:rPr>
              <a:t>Guerre de Corée</a:t>
            </a:r>
            <a:r>
              <a:rPr b="1" i="0" lang="en-CA" sz="1200" u="none" cap="none" strike="noStrike">
                <a:solidFill>
                  <a:schemeClr val="lt1"/>
                </a:solidFill>
                <a:latin typeface="Arial"/>
                <a:ea typeface="Arial"/>
                <a:cs typeface="Arial"/>
                <a:sym typeface="Arial"/>
              </a:rPr>
              <a:t> (1950-1953)</a:t>
            </a:r>
            <a:endParaRPr b="0" i="0" sz="1200" u="none" cap="none" strike="noStrike">
              <a:solidFill>
                <a:schemeClr val="lt1"/>
              </a:solidFill>
              <a:latin typeface="Arial"/>
              <a:ea typeface="Arial"/>
              <a:cs typeface="Arial"/>
              <a:sym typeface="Arial"/>
            </a:endParaRPr>
          </a:p>
        </p:txBody>
      </p:sp>
      <p:sp>
        <p:nvSpPr>
          <p:cNvPr id="127" name="Google Shape;127;p12">
            <a:hlinkClick action="ppaction://hlinksldjump" r:id="rId20"/>
          </p:cNvPr>
          <p:cNvSpPr txBox="1"/>
          <p:nvPr/>
        </p:nvSpPr>
        <p:spPr>
          <a:xfrm>
            <a:off x="8961311" y="2206729"/>
            <a:ext cx="1260000" cy="640800"/>
          </a:xfrm>
          <a:prstGeom prst="rect">
            <a:avLst/>
          </a:prstGeom>
          <a:solidFill>
            <a:srgbClr val="27531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CA" sz="1200">
                <a:solidFill>
                  <a:schemeClr val="lt1"/>
                </a:solidFill>
              </a:rPr>
              <a:t>Guerre en</a:t>
            </a:r>
            <a:r>
              <a:rPr b="1" i="0" lang="en-CA" sz="1200" u="none" cap="none" strike="noStrike">
                <a:solidFill>
                  <a:schemeClr val="lt1"/>
                </a:solidFill>
                <a:latin typeface="Arial"/>
                <a:ea typeface="Arial"/>
                <a:cs typeface="Arial"/>
                <a:sym typeface="Arial"/>
              </a:rPr>
              <a:t> Afghanistan</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CA" sz="1200" u="none" cap="none" strike="noStrike">
                <a:solidFill>
                  <a:schemeClr val="lt1"/>
                </a:solidFill>
                <a:latin typeface="Arial"/>
                <a:ea typeface="Arial"/>
                <a:cs typeface="Arial"/>
                <a:sym typeface="Arial"/>
              </a:rPr>
              <a:t>(2001-2014)</a:t>
            </a:r>
            <a:endParaRPr b="0" i="0" sz="1200" u="none" cap="none" strike="noStrike">
              <a:solidFill>
                <a:schemeClr val="lt1"/>
              </a:solidFill>
              <a:latin typeface="Arial"/>
              <a:ea typeface="Arial"/>
              <a:cs typeface="Arial"/>
              <a:sym typeface="Arial"/>
            </a:endParaRPr>
          </a:p>
        </p:txBody>
      </p:sp>
      <p:sp>
        <p:nvSpPr>
          <p:cNvPr id="128" name="Google Shape;128;p12">
            <a:hlinkClick action="ppaction://hlinksldjump" r:id="rId21"/>
          </p:cNvPr>
          <p:cNvSpPr txBox="1"/>
          <p:nvPr/>
        </p:nvSpPr>
        <p:spPr>
          <a:xfrm>
            <a:off x="10096310" y="4588362"/>
            <a:ext cx="1072500" cy="457800"/>
          </a:xfrm>
          <a:prstGeom prst="rect">
            <a:avLst/>
          </a:prstGeom>
          <a:solidFill>
            <a:srgbClr val="0C1A3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CA" sz="1200">
                <a:solidFill>
                  <a:schemeClr val="lt1"/>
                </a:solidFill>
              </a:rPr>
              <a:t>Période actuelle</a:t>
            </a:r>
            <a:endParaRPr b="0" i="0" sz="1400" u="none" cap="none" strike="noStrike">
              <a:solidFill>
                <a:srgbClr val="000000"/>
              </a:solidFill>
              <a:latin typeface="Arial"/>
              <a:ea typeface="Arial"/>
              <a:cs typeface="Arial"/>
              <a:sym typeface="Arial"/>
            </a:endParaRPr>
          </a:p>
        </p:txBody>
      </p:sp>
      <p:sp>
        <p:nvSpPr>
          <p:cNvPr id="129" name="Google Shape;129;p12">
            <a:hlinkClick action="ppaction://hlinksldjump" r:id="rId22"/>
          </p:cNvPr>
          <p:cNvSpPr txBox="1"/>
          <p:nvPr/>
        </p:nvSpPr>
        <p:spPr>
          <a:xfrm>
            <a:off x="6958324" y="4506350"/>
            <a:ext cx="936000" cy="461700"/>
          </a:xfrm>
          <a:prstGeom prst="rect">
            <a:avLst/>
          </a:prstGeom>
          <a:solidFill>
            <a:srgbClr val="0C1A3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CA" sz="1200">
                <a:solidFill>
                  <a:schemeClr val="lt1"/>
                </a:solidFill>
              </a:rPr>
              <a:t>Fin du</a:t>
            </a:r>
            <a:r>
              <a:rPr b="1" i="0" lang="en-CA" sz="1200" u="none" cap="none" strike="noStrike">
                <a:solidFill>
                  <a:schemeClr val="lt1"/>
                </a:solidFill>
                <a:latin typeface="Arial"/>
                <a:ea typeface="Arial"/>
                <a:cs typeface="Arial"/>
                <a:sym typeface="Arial"/>
              </a:rPr>
              <a:t> 20</a:t>
            </a:r>
            <a:r>
              <a:rPr b="1" baseline="30000" lang="en-CA" sz="1200">
                <a:solidFill>
                  <a:schemeClr val="lt1"/>
                </a:solidFill>
              </a:rPr>
              <a:t>e</a:t>
            </a:r>
            <a:r>
              <a:rPr b="1" i="0" lang="en-CA" sz="1200" u="none" cap="none" strike="noStrike">
                <a:solidFill>
                  <a:schemeClr val="lt1"/>
                </a:solidFill>
                <a:latin typeface="Arial"/>
                <a:ea typeface="Arial"/>
                <a:cs typeface="Arial"/>
                <a:sym typeface="Arial"/>
              </a:rPr>
              <a:t> </a:t>
            </a:r>
            <a:r>
              <a:rPr b="1" lang="en-CA" sz="1200">
                <a:solidFill>
                  <a:schemeClr val="lt1"/>
                </a:solidFill>
              </a:rPr>
              <a:t>siècle</a:t>
            </a:r>
            <a:endParaRPr b="0" i="0" sz="1200" u="none" cap="none" strike="noStrike">
              <a:solidFill>
                <a:schemeClr val="lt1"/>
              </a:solidFill>
              <a:latin typeface="Arial"/>
              <a:ea typeface="Arial"/>
              <a:cs typeface="Arial"/>
              <a:sym typeface="Arial"/>
            </a:endParaRPr>
          </a:p>
        </p:txBody>
      </p:sp>
      <p:sp>
        <p:nvSpPr>
          <p:cNvPr id="130" name="Google Shape;130;p12">
            <a:hlinkClick action="ppaction://hlinksldjump" r:id="rId23"/>
          </p:cNvPr>
          <p:cNvSpPr txBox="1"/>
          <p:nvPr/>
        </p:nvSpPr>
        <p:spPr>
          <a:xfrm>
            <a:off x="4846227" y="4506350"/>
            <a:ext cx="991500" cy="461700"/>
          </a:xfrm>
          <a:prstGeom prst="rect">
            <a:avLst/>
          </a:prstGeom>
          <a:solidFill>
            <a:srgbClr val="0C1A3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CA" sz="1200" u="none" cap="none" strike="noStrike">
                <a:solidFill>
                  <a:schemeClr val="lt1"/>
                </a:solidFill>
                <a:latin typeface="Arial"/>
                <a:ea typeface="Arial"/>
                <a:cs typeface="Arial"/>
                <a:sym typeface="Arial"/>
              </a:rPr>
              <a:t>M</a:t>
            </a:r>
            <a:r>
              <a:rPr b="1" lang="en-CA" sz="1200">
                <a:solidFill>
                  <a:schemeClr val="lt1"/>
                </a:solidFill>
              </a:rPr>
              <a:t>oitié du</a:t>
            </a:r>
            <a:r>
              <a:rPr b="1" i="0" lang="en-CA" sz="1200" u="none" cap="none" strike="noStrike">
                <a:solidFill>
                  <a:schemeClr val="lt1"/>
                </a:solidFill>
                <a:latin typeface="Arial"/>
                <a:ea typeface="Arial"/>
                <a:cs typeface="Arial"/>
                <a:sym typeface="Arial"/>
              </a:rPr>
              <a:t> 20</a:t>
            </a:r>
            <a:r>
              <a:rPr b="1" baseline="30000" lang="en-CA" sz="1200">
                <a:solidFill>
                  <a:schemeClr val="lt1"/>
                </a:solidFill>
              </a:rPr>
              <a:t>e</a:t>
            </a:r>
            <a:r>
              <a:rPr b="1" lang="en-CA" sz="1200">
                <a:solidFill>
                  <a:schemeClr val="lt1"/>
                </a:solidFill>
              </a:rPr>
              <a:t> siècle</a:t>
            </a:r>
            <a:endParaRPr b="0" i="0" sz="1200" u="none" cap="none" strike="noStrike">
              <a:solidFill>
                <a:schemeClr val="lt1"/>
              </a:solidFill>
              <a:latin typeface="Arial"/>
              <a:ea typeface="Arial"/>
              <a:cs typeface="Arial"/>
              <a:sym typeface="Arial"/>
            </a:endParaRPr>
          </a:p>
        </p:txBody>
      </p:sp>
      <p:sp>
        <p:nvSpPr>
          <p:cNvPr id="131" name="Google Shape;131;p12">
            <a:hlinkClick action="ppaction://hlinksldjump" r:id="rId24"/>
          </p:cNvPr>
          <p:cNvSpPr txBox="1"/>
          <p:nvPr/>
        </p:nvSpPr>
        <p:spPr>
          <a:xfrm>
            <a:off x="3196025" y="4499100"/>
            <a:ext cx="1193400" cy="461700"/>
          </a:xfrm>
          <a:prstGeom prst="rect">
            <a:avLst/>
          </a:prstGeom>
          <a:solidFill>
            <a:srgbClr val="0C1A3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CA" sz="1200">
                <a:solidFill>
                  <a:schemeClr val="lt1"/>
                </a:solidFill>
              </a:rPr>
              <a:t>L’entre-deux-guerres</a:t>
            </a:r>
            <a:endParaRPr b="0" i="0" sz="1200" u="none" cap="none" strike="noStrike">
              <a:solidFill>
                <a:schemeClr val="lt1"/>
              </a:solidFill>
              <a:latin typeface="Arial"/>
              <a:ea typeface="Arial"/>
              <a:cs typeface="Arial"/>
              <a:sym typeface="Arial"/>
            </a:endParaRPr>
          </a:p>
        </p:txBody>
      </p:sp>
      <p:sp>
        <p:nvSpPr>
          <p:cNvPr id="132" name="Google Shape;132;p12">
            <a:hlinkClick action="ppaction://hlinksldjump" r:id="rId25"/>
          </p:cNvPr>
          <p:cNvSpPr txBox="1"/>
          <p:nvPr/>
        </p:nvSpPr>
        <p:spPr>
          <a:xfrm>
            <a:off x="1065787" y="4506353"/>
            <a:ext cx="1260000" cy="640800"/>
          </a:xfrm>
          <a:prstGeom prst="rect">
            <a:avLst/>
          </a:prstGeom>
          <a:solidFill>
            <a:srgbClr val="0C1A3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lang="en-CA" sz="1200">
                <a:solidFill>
                  <a:schemeClr val="lt1"/>
                </a:solidFill>
              </a:rPr>
              <a:t>Premières activités militaires</a:t>
            </a:r>
            <a:endParaRPr b="0" i="0" sz="1200" u="none" cap="none" strike="noStrike">
              <a:solidFill>
                <a:schemeClr val="lt1"/>
              </a:solidFill>
              <a:latin typeface="Arial"/>
              <a:ea typeface="Arial"/>
              <a:cs typeface="Arial"/>
              <a:sym typeface="Arial"/>
            </a:endParaRPr>
          </a:p>
        </p:txBody>
      </p:sp>
      <p:sp>
        <p:nvSpPr>
          <p:cNvPr id="133" name="Google Shape;133;p12">
            <a:hlinkClick action="ppaction://hlinksldjump" r:id="rId26"/>
          </p:cNvPr>
          <p:cNvSpPr/>
          <p:nvPr/>
        </p:nvSpPr>
        <p:spPr>
          <a:xfrm>
            <a:off x="2856405" y="3811583"/>
            <a:ext cx="288000" cy="547078"/>
          </a:xfrm>
          <a:prstGeom prst="rect">
            <a:avLst/>
          </a:prstGeom>
          <a:solidFill>
            <a:srgbClr val="752433">
              <a:alpha val="89411"/>
            </a:srgbClr>
          </a:solidFill>
          <a:ln cap="flat" cmpd="sng" w="9525">
            <a:solidFill>
              <a:srgbClr val="7474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1">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 name="Google Shape;273;p21"/>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oût</a:t>
            </a:r>
            <a:r>
              <a:rPr b="0" i="0" lang="en-CA" sz="8000" u="none" cap="none" strike="noStrike">
                <a:solidFill>
                  <a:schemeClr val="lt1"/>
                </a:solidFill>
                <a:latin typeface="Century Schoolbook"/>
                <a:ea typeface="Century Schoolbook"/>
                <a:cs typeface="Century Schoolbook"/>
                <a:sym typeface="Century Schoolbook"/>
              </a:rPr>
              <a:t> 1914</a:t>
            </a:r>
            <a:endParaRPr b="0" i="0" sz="8000" u="none" cap="none" strike="noStrike">
              <a:solidFill>
                <a:schemeClr val="lt1"/>
              </a:solidFill>
              <a:latin typeface="Century Schoolbook"/>
              <a:ea typeface="Century Schoolbook"/>
              <a:cs typeface="Century Schoolbook"/>
              <a:sym typeface="Century Schoolbook"/>
            </a:endParaRPr>
          </a:p>
        </p:txBody>
      </p:sp>
      <p:sp>
        <p:nvSpPr>
          <p:cNvPr id="274" name="Google Shape;274;p21"/>
          <p:cNvSpPr txBox="1"/>
          <p:nvPr/>
        </p:nvSpPr>
        <p:spPr>
          <a:xfrm>
            <a:off x="6673961" y="2673390"/>
            <a:ext cx="44967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4 août 1914, la Grande-Bretagne déclare la guerre à l’Allemagne. En tant que colonie britannique, le Canada se retrouve alors automatiquement impliqué dans ce conflit.</a:t>
            </a:r>
            <a:endParaRPr b="0" i="0" sz="2000" u="none" cap="none" strike="noStrike">
              <a:solidFill>
                <a:srgbClr val="000000"/>
              </a:solidFill>
              <a:latin typeface="Arial"/>
              <a:ea typeface="Arial"/>
              <a:cs typeface="Arial"/>
              <a:sym typeface="Arial"/>
            </a:endParaRPr>
          </a:p>
        </p:txBody>
      </p:sp>
      <p:sp>
        <p:nvSpPr>
          <p:cNvPr id="275" name="Google Shape;275;p21"/>
          <p:cNvSpPr txBox="1"/>
          <p:nvPr/>
        </p:nvSpPr>
        <p:spPr>
          <a:xfrm>
            <a:off x="418800" y="6459750"/>
            <a:ext cx="51543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CA" sz="1100" u="none" cap="none" strike="noStrike">
                <a:solidFill>
                  <a:schemeClr val="dk1"/>
                </a:solidFill>
                <a:latin typeface="Century Schoolbook"/>
                <a:ea typeface="Century Schoolbook"/>
                <a:cs typeface="Century Schoolbook"/>
                <a:sym typeface="Century Schoolbook"/>
              </a:rPr>
              <a:t>Pa</a:t>
            </a:r>
            <a:r>
              <a:rPr lang="en-CA" sz="1100">
                <a:solidFill>
                  <a:schemeClr val="dk1"/>
                </a:solidFill>
                <a:latin typeface="Century Schoolbook"/>
                <a:ea typeface="Century Schoolbook"/>
                <a:cs typeface="Century Schoolbook"/>
                <a:sym typeface="Century Schoolbook"/>
              </a:rPr>
              <a:t>rtition d’une pièce patriotique (Bibliothèque publique de Toronto)</a:t>
            </a:r>
            <a:endParaRPr b="0" i="0" sz="1100" u="none" cap="none" strike="noStrike">
              <a:solidFill>
                <a:schemeClr val="dk1"/>
              </a:solidFill>
              <a:latin typeface="Century Schoolbook"/>
              <a:ea typeface="Century Schoolbook"/>
              <a:cs typeface="Century Schoolbook"/>
              <a:sym typeface="Century Schoolbook"/>
            </a:endParaRPr>
          </a:p>
        </p:txBody>
      </p:sp>
      <p:pic>
        <p:nvPicPr>
          <p:cNvPr descr="Britain calls : a marching song for Canadian soldiers of the King" id="276" name="Google Shape;276;p21"/>
          <p:cNvPicPr preferRelativeResize="0"/>
          <p:nvPr/>
        </p:nvPicPr>
        <p:blipFill rotWithShape="1">
          <a:blip r:embed="rId4">
            <a:alphaModFix/>
          </a:blip>
          <a:srcRect b="0" l="11446" r="0" t="0"/>
          <a:stretch/>
        </p:blipFill>
        <p:spPr>
          <a:xfrm>
            <a:off x="1311302" y="1468385"/>
            <a:ext cx="3369301" cy="4986876"/>
          </a:xfrm>
          <a:prstGeom prst="rect">
            <a:avLst/>
          </a:prstGeom>
          <a:noFill/>
          <a:ln>
            <a:noFill/>
          </a:ln>
        </p:spPr>
      </p:pic>
      <p:sp>
        <p:nvSpPr>
          <p:cNvPr id="277" name="Google Shape;277;p21"/>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8" name="Google Shape;278;p21">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2">
            <a:hlinkClick action="ppaction://hlinksldjump" r:id="rId3"/>
          </p:cNvPr>
          <p:cNvSpPr/>
          <p:nvPr/>
        </p:nvSpPr>
        <p:spPr>
          <a:xfrm>
            <a:off x="75"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4" name="Google Shape;284;p22"/>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vril</a:t>
            </a:r>
            <a:r>
              <a:rPr b="0" i="0" lang="en-CA" sz="8000" u="none" cap="none" strike="noStrike">
                <a:solidFill>
                  <a:schemeClr val="lt1"/>
                </a:solidFill>
                <a:latin typeface="Century Schoolbook"/>
                <a:ea typeface="Century Schoolbook"/>
                <a:cs typeface="Century Schoolbook"/>
                <a:sym typeface="Century Schoolbook"/>
              </a:rPr>
              <a:t> 1915</a:t>
            </a:r>
            <a:endParaRPr b="0" i="0" sz="8000" u="none" cap="none" strike="noStrike">
              <a:solidFill>
                <a:schemeClr val="lt1"/>
              </a:solidFill>
              <a:latin typeface="Century Schoolbook"/>
              <a:ea typeface="Century Schoolbook"/>
              <a:cs typeface="Century Schoolbook"/>
              <a:sym typeface="Century Schoolbook"/>
            </a:endParaRPr>
          </a:p>
        </p:txBody>
      </p:sp>
      <p:sp>
        <p:nvSpPr>
          <p:cNvPr id="285" name="Google Shape;285;p22"/>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troupes canadiennes vivent leur première grande bataille du conflit durant la deuxième bataille d’Ypres. C’est aussi durant cette bataille que les Allemands tentent une première utilisation massive du gaz toxique.</a:t>
            </a:r>
            <a:endParaRPr b="0" i="0" sz="2000" u="none" cap="none" strike="noStrike">
              <a:solidFill>
                <a:schemeClr val="dk1"/>
              </a:solidFill>
              <a:latin typeface="Century Schoolbook"/>
              <a:ea typeface="Century Schoolbook"/>
              <a:cs typeface="Century Schoolbook"/>
              <a:sym typeface="Century Schoolbook"/>
            </a:endParaRPr>
          </a:p>
        </p:txBody>
      </p:sp>
      <p:pic>
        <p:nvPicPr>
          <p:cNvPr descr="A painting of soldiers firing an object&#10;&#10;Description automatically generated with medium confidence" id="286" name="Google Shape;286;p22"/>
          <p:cNvPicPr preferRelativeResize="0"/>
          <p:nvPr/>
        </p:nvPicPr>
        <p:blipFill rotWithShape="1">
          <a:blip r:embed="rId4">
            <a:alphaModFix/>
          </a:blip>
          <a:srcRect b="0" l="0" r="0" t="20507"/>
          <a:stretch/>
        </p:blipFill>
        <p:spPr>
          <a:xfrm>
            <a:off x="2182729" y="2585725"/>
            <a:ext cx="7826542" cy="3995375"/>
          </a:xfrm>
          <a:prstGeom prst="rect">
            <a:avLst/>
          </a:prstGeom>
          <a:noFill/>
          <a:ln>
            <a:noFill/>
          </a:ln>
        </p:spPr>
      </p:pic>
      <p:sp>
        <p:nvSpPr>
          <p:cNvPr id="287" name="Google Shape;287;p22"/>
          <p:cNvSpPr txBox="1"/>
          <p:nvPr/>
        </p:nvSpPr>
        <p:spPr>
          <a:xfrm>
            <a:off x="2182725" y="6581100"/>
            <a:ext cx="7826700" cy="27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La deuxième bataille</a:t>
            </a:r>
            <a:r>
              <a:rPr b="0" i="0" lang="en-CA" sz="1200" u="none" cap="none" strike="noStrike">
                <a:solidFill>
                  <a:schemeClr val="dk1"/>
                </a:solidFill>
                <a:latin typeface="Century Schoolbook"/>
                <a:ea typeface="Century Schoolbook"/>
                <a:cs typeface="Century Schoolbook"/>
                <a:sym typeface="Century Schoolbook"/>
              </a:rPr>
              <a:t> d’Ypres (Biblioth</a:t>
            </a:r>
            <a:r>
              <a:rPr lang="en-CA" sz="1200">
                <a:solidFill>
                  <a:schemeClr val="dk1"/>
                </a:solidFill>
                <a:latin typeface="Century Schoolbook"/>
                <a:ea typeface="Century Schoolbook"/>
                <a:cs typeface="Century Schoolbook"/>
                <a:sym typeface="Century Schoolbook"/>
              </a:rPr>
              <a:t>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sp>
        <p:nvSpPr>
          <p:cNvPr id="288" name="Google Shape;288;p22"/>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9" name="Google Shape;289;p22">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3">
            <a:hlinkClick action="ppaction://hlinksldjump" r:id="rId3"/>
          </p:cNvPr>
          <p:cNvSpPr/>
          <p:nvPr/>
        </p:nvSpPr>
        <p:spPr>
          <a:xfrm>
            <a:off x="0" y="7975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5" name="Google Shape;295;p23"/>
          <p:cNvSpPr/>
          <p:nvPr/>
        </p:nvSpPr>
        <p:spPr>
          <a:xfrm>
            <a:off x="0" y="0"/>
            <a:ext cx="12192000" cy="1200300"/>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Ma</a:t>
            </a:r>
            <a:r>
              <a:rPr lang="en-CA" sz="8000">
                <a:solidFill>
                  <a:schemeClr val="lt1"/>
                </a:solidFill>
                <a:latin typeface="Century Schoolbook"/>
                <a:ea typeface="Century Schoolbook"/>
                <a:cs typeface="Century Schoolbook"/>
                <a:sym typeface="Century Schoolbook"/>
              </a:rPr>
              <a:t>i</a:t>
            </a:r>
            <a:r>
              <a:rPr b="0" i="0" lang="en-CA" sz="8000" u="none" cap="none" strike="noStrike">
                <a:solidFill>
                  <a:schemeClr val="lt1"/>
                </a:solidFill>
                <a:latin typeface="Century Schoolbook"/>
                <a:ea typeface="Century Schoolbook"/>
                <a:cs typeface="Century Schoolbook"/>
                <a:sym typeface="Century Schoolbook"/>
              </a:rPr>
              <a:t> 1915 </a:t>
            </a:r>
            <a:endParaRPr b="0" i="0" sz="8000" u="none" cap="none" strike="noStrike">
              <a:solidFill>
                <a:schemeClr val="lt1"/>
              </a:solidFill>
              <a:latin typeface="Century Schoolbook"/>
              <a:ea typeface="Century Schoolbook"/>
              <a:cs typeface="Century Schoolbook"/>
              <a:sym typeface="Century Schoolbook"/>
            </a:endParaRPr>
          </a:p>
        </p:txBody>
      </p:sp>
      <p:sp>
        <p:nvSpPr>
          <p:cNvPr id="296" name="Google Shape;296;p23"/>
          <p:cNvSpPr txBox="1"/>
          <p:nvPr/>
        </p:nvSpPr>
        <p:spPr>
          <a:xfrm>
            <a:off x="5204633" y="2831177"/>
            <a:ext cx="61533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CA" sz="2000" u="none" cap="none" strike="noStrike">
                <a:solidFill>
                  <a:schemeClr val="dk1"/>
                </a:solidFill>
                <a:latin typeface="Century Schoolbook"/>
                <a:ea typeface="Century Schoolbook"/>
                <a:cs typeface="Century Schoolbook"/>
                <a:sym typeface="Century Schoolbook"/>
              </a:rPr>
              <a:t>John McCrae commence l’écrit</a:t>
            </a:r>
            <a:r>
              <a:rPr lang="en-CA" sz="2000">
                <a:solidFill>
                  <a:schemeClr val="dk1"/>
                </a:solidFill>
                <a:latin typeface="Century Schoolbook"/>
                <a:ea typeface="Century Schoolbook"/>
                <a:cs typeface="Century Schoolbook"/>
                <a:sym typeface="Century Schoolbook"/>
              </a:rPr>
              <a:t>ure de </a:t>
            </a:r>
            <a:r>
              <a:rPr i="1" lang="en-CA" sz="2000">
                <a:solidFill>
                  <a:schemeClr val="dk1"/>
                </a:solidFill>
                <a:latin typeface="Century Schoolbook"/>
                <a:ea typeface="Century Schoolbook"/>
                <a:cs typeface="Century Schoolbook"/>
                <a:sym typeface="Century Schoolbook"/>
              </a:rPr>
              <a:t>Au champ d’honneur</a:t>
            </a:r>
            <a:r>
              <a:rPr lang="en-CA" sz="2000">
                <a:solidFill>
                  <a:schemeClr val="dk1"/>
                </a:solidFill>
                <a:latin typeface="Century Schoolbook"/>
                <a:ea typeface="Century Schoolbook"/>
                <a:cs typeface="Century Schoolbook"/>
                <a:sym typeface="Century Schoolbook"/>
              </a:rPr>
              <a:t> (</a:t>
            </a:r>
            <a:r>
              <a:rPr i="1" lang="en-CA" sz="2000">
                <a:solidFill>
                  <a:schemeClr val="dk1"/>
                </a:solidFill>
                <a:latin typeface="Century Schoolbook"/>
                <a:ea typeface="Century Schoolbook"/>
                <a:cs typeface="Century Schoolbook"/>
                <a:sym typeface="Century Schoolbook"/>
              </a:rPr>
              <a:t>In Flanders Fields</a:t>
            </a:r>
            <a:r>
              <a:rPr lang="en-CA" sz="2000">
                <a:solidFill>
                  <a:schemeClr val="dk1"/>
                </a:solidFill>
                <a:latin typeface="Century Schoolbook"/>
                <a:ea typeface="Century Schoolbook"/>
                <a:cs typeface="Century Schoolbook"/>
                <a:sym typeface="Century Schoolbook"/>
              </a:rPr>
              <a:t>). Son inspiration lui vient après les funérailles de son ami Alexis Helmer, qui est décédé lors de la deuxième bataille d’Ypres.</a:t>
            </a:r>
            <a:r>
              <a:rPr b="0" i="0" lang="en-CA" sz="2000" u="none" cap="none" strike="noStrike">
                <a:solidFill>
                  <a:schemeClr val="dk1"/>
                </a:solidFill>
                <a:latin typeface="Century Schoolbook"/>
                <a:ea typeface="Century Schoolbook"/>
                <a:cs typeface="Century Schoolbook"/>
                <a:sym typeface="Century Schoolbook"/>
              </a:rPr>
              <a:t> Le poème est officiellement </a:t>
            </a:r>
            <a:r>
              <a:rPr lang="en-CA" sz="2000">
                <a:solidFill>
                  <a:schemeClr val="dk1"/>
                </a:solidFill>
                <a:latin typeface="Century Schoolbook"/>
                <a:ea typeface="Century Schoolbook"/>
                <a:cs typeface="Century Schoolbook"/>
                <a:sym typeface="Century Schoolbook"/>
              </a:rPr>
              <a:t>publié dans le magazine </a:t>
            </a:r>
            <a:r>
              <a:rPr i="1" lang="en-CA" sz="2000">
                <a:solidFill>
                  <a:schemeClr val="dk1"/>
                </a:solidFill>
                <a:latin typeface="Century Schoolbook"/>
                <a:ea typeface="Century Schoolbook"/>
                <a:cs typeface="Century Schoolbook"/>
                <a:sym typeface="Century Schoolbook"/>
              </a:rPr>
              <a:t>Punch</a:t>
            </a:r>
            <a:r>
              <a:rPr lang="en-CA" sz="2000">
                <a:solidFill>
                  <a:schemeClr val="dk1"/>
                </a:solidFill>
                <a:latin typeface="Century Schoolbook"/>
                <a:ea typeface="Century Schoolbook"/>
                <a:cs typeface="Century Schoolbook"/>
                <a:sym typeface="Century Schoolbook"/>
              </a:rPr>
              <a:t> le 8 décembre 1915.</a:t>
            </a:r>
            <a:endParaRPr b="0" i="0" sz="2000" u="none" cap="none" strike="noStrike">
              <a:solidFill>
                <a:srgbClr val="000000"/>
              </a:solidFill>
              <a:latin typeface="Arial"/>
              <a:ea typeface="Arial"/>
              <a:cs typeface="Arial"/>
              <a:sym typeface="Arial"/>
            </a:endParaRPr>
          </a:p>
        </p:txBody>
      </p:sp>
      <p:sp>
        <p:nvSpPr>
          <p:cNvPr id="297" name="Google Shape;297;p23"/>
          <p:cNvSpPr txBox="1"/>
          <p:nvPr/>
        </p:nvSpPr>
        <p:spPr>
          <a:xfrm>
            <a:off x="-80225" y="6590500"/>
            <a:ext cx="55902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i="1" lang="en-CA" sz="1100">
                <a:solidFill>
                  <a:schemeClr val="dk1"/>
                </a:solidFill>
                <a:latin typeface="Century Schoolbook"/>
                <a:ea typeface="Century Schoolbook"/>
                <a:cs typeface="Century Schoolbook"/>
                <a:sym typeface="Century Schoolbook"/>
              </a:rPr>
              <a:t>Au champ d’honneur</a:t>
            </a:r>
            <a:r>
              <a:rPr lang="en-CA" sz="1100">
                <a:solidFill>
                  <a:schemeClr val="dk1"/>
                </a:solidFill>
                <a:latin typeface="Century Schoolbook"/>
                <a:ea typeface="Century Schoolbook"/>
                <a:cs typeface="Century Schoolbook"/>
                <a:sym typeface="Century Schoolbook"/>
              </a:rPr>
              <a:t>, version originale anglaise (Bibliothèque publique de Toronto)</a:t>
            </a:r>
            <a:endParaRPr b="0" i="0" sz="1100" u="none" cap="none" strike="noStrike">
              <a:solidFill>
                <a:schemeClr val="dk1"/>
              </a:solidFill>
              <a:latin typeface="Century Schoolbook"/>
              <a:ea typeface="Century Schoolbook"/>
              <a:cs typeface="Century Schoolbook"/>
              <a:sym typeface="Century Schoolbook"/>
            </a:endParaRPr>
          </a:p>
        </p:txBody>
      </p:sp>
      <p:pic>
        <p:nvPicPr>
          <p:cNvPr id="298" name="Google Shape;298;p23"/>
          <p:cNvPicPr preferRelativeResize="0"/>
          <p:nvPr/>
        </p:nvPicPr>
        <p:blipFill rotWithShape="1">
          <a:blip r:embed="rId4">
            <a:alphaModFix/>
          </a:blip>
          <a:srcRect b="0" l="36798" r="36499" t="4691"/>
          <a:stretch/>
        </p:blipFill>
        <p:spPr>
          <a:xfrm>
            <a:off x="992183" y="1380150"/>
            <a:ext cx="3445395" cy="5210338"/>
          </a:xfrm>
          <a:prstGeom prst="rect">
            <a:avLst/>
          </a:prstGeom>
          <a:noFill/>
          <a:ln>
            <a:noFill/>
          </a:ln>
        </p:spPr>
      </p:pic>
      <p:sp>
        <p:nvSpPr>
          <p:cNvPr id="299" name="Google Shape;299;p23"/>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0" name="Google Shape;300;p23">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4">
            <a:hlinkClick action="ppaction://hlinksldjump" r:id="rId3"/>
          </p:cNvPr>
          <p:cNvSpPr/>
          <p:nvPr/>
        </p:nvSpPr>
        <p:spPr>
          <a:xfrm>
            <a:off x="0" y="-3670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6" name="Google Shape;306;p24"/>
          <p:cNvSpPr/>
          <p:nvPr/>
        </p:nvSpPr>
        <p:spPr>
          <a:xfrm>
            <a:off x="0" y="0"/>
            <a:ext cx="12192000" cy="1200300"/>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5 juillet</a:t>
            </a:r>
            <a:r>
              <a:rPr b="0" i="0" lang="en-CA" sz="8000" u="none" cap="none" strike="noStrike">
                <a:solidFill>
                  <a:schemeClr val="lt1"/>
                </a:solidFill>
                <a:latin typeface="Century Schoolbook"/>
                <a:ea typeface="Century Schoolbook"/>
                <a:cs typeface="Century Schoolbook"/>
                <a:sym typeface="Century Schoolbook"/>
              </a:rPr>
              <a:t> 1916</a:t>
            </a:r>
            <a:endParaRPr b="0" i="0" sz="8000" u="none" cap="none" strike="noStrike">
              <a:solidFill>
                <a:schemeClr val="lt1"/>
              </a:solidFill>
              <a:latin typeface="Century Schoolbook"/>
              <a:ea typeface="Century Schoolbook"/>
              <a:cs typeface="Century Schoolbook"/>
              <a:sym typeface="Century Schoolbook"/>
            </a:endParaRPr>
          </a:p>
        </p:txBody>
      </p:sp>
      <p:sp>
        <p:nvSpPr>
          <p:cNvPr id="307" name="Google Shape;307;p24"/>
          <p:cNvSpPr txBox="1"/>
          <p:nvPr/>
        </p:nvSpPr>
        <p:spPr>
          <a:xfrm>
            <a:off x="5742910" y="2764672"/>
            <a:ext cx="53175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Confrontée à la pression de la communauté noire, l’armée crée le 2</a:t>
            </a:r>
            <a:r>
              <a:rPr baseline="30000" lang="en-CA" sz="2000">
                <a:solidFill>
                  <a:schemeClr val="dk1"/>
                </a:solidFill>
                <a:latin typeface="Century Schoolbook"/>
                <a:ea typeface="Century Schoolbook"/>
                <a:cs typeface="Century Schoolbook"/>
                <a:sym typeface="Century Schoolbook"/>
              </a:rPr>
              <a:t>e</a:t>
            </a:r>
            <a:r>
              <a:rPr lang="en-CA" sz="2000">
                <a:solidFill>
                  <a:schemeClr val="dk1"/>
                </a:solidFill>
                <a:latin typeface="Century Schoolbook"/>
                <a:ea typeface="Century Schoolbook"/>
                <a:cs typeface="Century Schoolbook"/>
                <a:sym typeface="Century Schoolbook"/>
              </a:rPr>
              <a:t> Bataillon de construction. Ce bataillon entièrement composé d’hommes noirs constitue une source de main-d’oeuvre importante durant la guerre.</a:t>
            </a:r>
            <a:endParaRPr b="0" i="0" sz="2000" u="none" cap="none" strike="noStrike">
              <a:solidFill>
                <a:srgbClr val="000000"/>
              </a:solidFill>
              <a:latin typeface="Arial"/>
              <a:ea typeface="Arial"/>
              <a:cs typeface="Arial"/>
              <a:sym typeface="Arial"/>
            </a:endParaRPr>
          </a:p>
        </p:txBody>
      </p:sp>
      <p:sp>
        <p:nvSpPr>
          <p:cNvPr id="308" name="Google Shape;308;p24"/>
          <p:cNvSpPr txBox="1"/>
          <p:nvPr/>
        </p:nvSpPr>
        <p:spPr>
          <a:xfrm>
            <a:off x="513225" y="6359675"/>
            <a:ext cx="42798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100">
                <a:solidFill>
                  <a:schemeClr val="dk1"/>
                </a:solidFill>
                <a:latin typeface="Century Schoolbook"/>
                <a:ea typeface="Century Schoolbook"/>
                <a:cs typeface="Century Schoolbook"/>
                <a:sym typeface="Century Schoolbook"/>
              </a:rPr>
              <a:t>Liste nominale du 2</a:t>
            </a:r>
            <a:r>
              <a:rPr baseline="30000" lang="en-CA" sz="1100">
                <a:solidFill>
                  <a:schemeClr val="dk1"/>
                </a:solidFill>
                <a:latin typeface="Century Schoolbook"/>
                <a:ea typeface="Century Schoolbook"/>
                <a:cs typeface="Century Schoolbook"/>
                <a:sym typeface="Century Schoolbook"/>
              </a:rPr>
              <a:t>e</a:t>
            </a:r>
            <a:r>
              <a:rPr lang="en-CA" sz="1100">
                <a:solidFill>
                  <a:schemeClr val="dk1"/>
                </a:solidFill>
                <a:latin typeface="Century Schoolbook"/>
                <a:ea typeface="Century Schoolbook"/>
                <a:cs typeface="Century Schoolbook"/>
                <a:sym typeface="Century Schoolbook"/>
              </a:rPr>
              <a:t> Bataillon de construction (Bibliothèque et Archives Canada)</a:t>
            </a:r>
            <a:endParaRPr b="0" i="0" sz="1100" u="none" cap="none" strike="noStrike">
              <a:solidFill>
                <a:schemeClr val="dk1"/>
              </a:solidFill>
              <a:latin typeface="Century Schoolbook"/>
              <a:ea typeface="Century Schoolbook"/>
              <a:cs typeface="Century Schoolbook"/>
              <a:sym typeface="Century Schoolbook"/>
            </a:endParaRPr>
          </a:p>
        </p:txBody>
      </p:sp>
      <p:pic>
        <p:nvPicPr>
          <p:cNvPr id="309" name="Google Shape;309;p24"/>
          <p:cNvPicPr preferRelativeResize="0"/>
          <p:nvPr/>
        </p:nvPicPr>
        <p:blipFill rotWithShape="1">
          <a:blip r:embed="rId4">
            <a:alphaModFix/>
          </a:blip>
          <a:srcRect b="0" l="0" r="0" t="0"/>
          <a:stretch/>
        </p:blipFill>
        <p:spPr>
          <a:xfrm>
            <a:off x="513224" y="1481719"/>
            <a:ext cx="4098106" cy="4874190"/>
          </a:xfrm>
          <a:prstGeom prst="rect">
            <a:avLst/>
          </a:prstGeom>
          <a:noFill/>
          <a:ln>
            <a:noFill/>
          </a:ln>
        </p:spPr>
      </p:pic>
      <p:sp>
        <p:nvSpPr>
          <p:cNvPr id="310" name="Google Shape;310;p24"/>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1" name="Google Shape;311;p24">
            <a:hlinkClick action="ppaction://hlinksldjump" r:id="rId5"/>
          </p:cNvPr>
          <p:cNvSpPr txBox="1"/>
          <p:nvPr/>
        </p:nvSpPr>
        <p:spPr>
          <a:xfrm>
            <a:off x="10449316" y="6473236"/>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5">
            <a:hlinkClick action="ppaction://hlinksldjump" r:id="rId3"/>
          </p:cNvPr>
          <p:cNvSpPr/>
          <p:nvPr/>
        </p:nvSpPr>
        <p:spPr>
          <a:xfrm>
            <a:off x="-6788500" y="937375"/>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7" name="Google Shape;317;p25"/>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Ju</a:t>
            </a:r>
            <a:r>
              <a:rPr lang="en-CA" sz="8000">
                <a:solidFill>
                  <a:schemeClr val="lt1"/>
                </a:solidFill>
                <a:latin typeface="Century Schoolbook"/>
                <a:ea typeface="Century Schoolbook"/>
                <a:cs typeface="Century Schoolbook"/>
                <a:sym typeface="Century Schoolbook"/>
              </a:rPr>
              <a:t>illet</a:t>
            </a:r>
            <a:r>
              <a:rPr b="0" i="0" lang="en-CA" sz="8000" u="none" cap="none" strike="noStrike">
                <a:solidFill>
                  <a:schemeClr val="lt1"/>
                </a:solidFill>
                <a:latin typeface="Century Schoolbook"/>
                <a:ea typeface="Century Schoolbook"/>
                <a:cs typeface="Century Schoolbook"/>
                <a:sym typeface="Century Schoolbook"/>
              </a:rPr>
              <a:t> 1916</a:t>
            </a:r>
            <a:endParaRPr b="0" i="0" sz="8000" u="none" cap="none" strike="noStrike">
              <a:solidFill>
                <a:schemeClr val="lt1"/>
              </a:solidFill>
              <a:latin typeface="Century Schoolbook"/>
              <a:ea typeface="Century Schoolbook"/>
              <a:cs typeface="Century Schoolbook"/>
              <a:sym typeface="Century Schoolbook"/>
            </a:endParaRPr>
          </a:p>
        </p:txBody>
      </p:sp>
      <p:sp>
        <p:nvSpPr>
          <p:cNvPr id="318" name="Google Shape;318;p25"/>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 bataille de la Somme est l’une des plus importantes et des plus sanglantes de la guerre. À Beaumont-Hamel, plus de 80 % des soldats du régiment terre-neuvien sont blessés ou tués.</a:t>
            </a:r>
            <a:endParaRPr b="0" i="0" sz="2000" u="none" cap="none" strike="noStrike">
              <a:solidFill>
                <a:schemeClr val="dk1"/>
              </a:solidFill>
              <a:latin typeface="Century Schoolbook"/>
              <a:ea typeface="Century Schoolbook"/>
              <a:cs typeface="Century Schoolbook"/>
              <a:sym typeface="Century Schoolbook"/>
            </a:endParaRPr>
          </a:p>
        </p:txBody>
      </p:sp>
      <p:sp>
        <p:nvSpPr>
          <p:cNvPr id="319" name="Google Shape;319;p25"/>
          <p:cNvSpPr txBox="1"/>
          <p:nvPr/>
        </p:nvSpPr>
        <p:spPr>
          <a:xfrm>
            <a:off x="2108800" y="6397300"/>
            <a:ext cx="7974300" cy="45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chemeClr val="dk1"/>
                </a:solidFill>
                <a:latin typeface="Century Schoolbook"/>
                <a:ea typeface="Century Schoolbook"/>
                <a:cs typeface="Century Schoolbook"/>
                <a:sym typeface="Century Schoolbook"/>
              </a:rPr>
              <a:t>Shrapnel </a:t>
            </a:r>
            <a:r>
              <a:rPr lang="en-CA" sz="1200">
                <a:solidFill>
                  <a:schemeClr val="dk1"/>
                </a:solidFill>
                <a:latin typeface="Century Schoolbook"/>
                <a:ea typeface="Century Schoolbook"/>
                <a:cs typeface="Century Schoolbook"/>
                <a:sym typeface="Century Schoolbook"/>
              </a:rPr>
              <a:t>explosant au-dessus d’une tranchée de réserve dans les lignes canadiennes (</a:t>
            </a:r>
            <a:r>
              <a:rPr b="0" i="0" lang="en-CA" sz="1200" u="none" cap="none" strike="noStrike">
                <a:solidFill>
                  <a:schemeClr val="dk1"/>
                </a:solidFill>
                <a:latin typeface="Century Schoolbook"/>
                <a:ea typeface="Century Schoolbook"/>
                <a:cs typeface="Century Schoolbook"/>
                <a:sym typeface="Century Schoolbook"/>
              </a:rPr>
              <a:t>W.I. Castle</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PA-000733</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Soldiers in a trench with helmets&#10;&#10;Description automatically generated" id="320" name="Google Shape;320;p25"/>
          <p:cNvPicPr preferRelativeResize="0"/>
          <p:nvPr/>
        </p:nvPicPr>
        <p:blipFill rotWithShape="1">
          <a:blip r:embed="rId4">
            <a:alphaModFix/>
          </a:blip>
          <a:srcRect b="0" l="0" r="0" t="31620"/>
          <a:stretch/>
        </p:blipFill>
        <p:spPr>
          <a:xfrm>
            <a:off x="2108811" y="2585725"/>
            <a:ext cx="7974378" cy="3811575"/>
          </a:xfrm>
          <a:prstGeom prst="rect">
            <a:avLst/>
          </a:prstGeom>
          <a:noFill/>
          <a:ln>
            <a:noFill/>
          </a:ln>
        </p:spPr>
      </p:pic>
      <p:sp>
        <p:nvSpPr>
          <p:cNvPr id="321" name="Google Shape;321;p25"/>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2" name="Google Shape;322;p25">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6">
            <a:hlinkClick action="ppaction://hlinksldjump" r:id="rId3"/>
          </p:cNvPr>
          <p:cNvSpPr/>
          <p:nvPr/>
        </p:nvSpPr>
        <p:spPr>
          <a:xfrm>
            <a:off x="1645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 name="Google Shape;328;p26"/>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vril</a:t>
            </a:r>
            <a:r>
              <a:rPr b="0" i="0" lang="en-CA" sz="8000" u="none" cap="none" strike="noStrike">
                <a:solidFill>
                  <a:schemeClr val="lt1"/>
                </a:solidFill>
                <a:latin typeface="Century Schoolbook"/>
                <a:ea typeface="Century Schoolbook"/>
                <a:cs typeface="Century Schoolbook"/>
                <a:sym typeface="Century Schoolbook"/>
              </a:rPr>
              <a:t> 1917</a:t>
            </a:r>
            <a:endParaRPr b="0" i="0" sz="8000" u="none" cap="none" strike="noStrike">
              <a:solidFill>
                <a:schemeClr val="lt1"/>
              </a:solidFill>
              <a:latin typeface="Century Schoolbook"/>
              <a:ea typeface="Century Schoolbook"/>
              <a:cs typeface="Century Schoolbook"/>
              <a:sym typeface="Century Schoolbook"/>
            </a:endParaRPr>
          </a:p>
        </p:txBody>
      </p:sp>
      <p:sp>
        <p:nvSpPr>
          <p:cNvPr id="329" name="Google Shape;329;p26"/>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quatre divisions canadiennes travaillent ensemble pour prendre le contrôle de la crête de Vimy. En une journée, plus de</a:t>
            </a:r>
            <a:r>
              <a:rPr b="0" i="0" lang="en-CA" sz="2000" u="none" cap="none" strike="noStrike">
                <a:solidFill>
                  <a:schemeClr val="dk1"/>
                </a:solidFill>
                <a:latin typeface="Century Schoolbook"/>
                <a:ea typeface="Century Schoolbook"/>
                <a:cs typeface="Century Schoolbook"/>
                <a:sym typeface="Century Schoolbook"/>
              </a:rPr>
              <a:t> 10,000 Canadi</a:t>
            </a:r>
            <a:r>
              <a:rPr lang="en-CA" sz="2000">
                <a:solidFill>
                  <a:schemeClr val="dk1"/>
                </a:solidFill>
                <a:latin typeface="Century Schoolbook"/>
                <a:ea typeface="Century Schoolbook"/>
                <a:cs typeface="Century Schoolbook"/>
                <a:sym typeface="Century Schoolbook"/>
              </a:rPr>
              <a:t>e</a:t>
            </a:r>
            <a:r>
              <a:rPr b="0" i="0" lang="en-CA" sz="2000" u="none" cap="none" strike="noStrike">
                <a:solidFill>
                  <a:schemeClr val="dk1"/>
                </a:solidFill>
                <a:latin typeface="Century Schoolbook"/>
                <a:ea typeface="Century Schoolbook"/>
                <a:cs typeface="Century Schoolbook"/>
                <a:sym typeface="Century Schoolbook"/>
              </a:rPr>
              <a:t>ns sont blessés ou tués </a:t>
            </a:r>
            <a:r>
              <a:rPr lang="en-CA" sz="2000">
                <a:solidFill>
                  <a:schemeClr val="dk1"/>
                </a:solidFill>
                <a:latin typeface="Century Schoolbook"/>
                <a:ea typeface="Century Schoolbook"/>
                <a:cs typeface="Century Schoolbook"/>
                <a:sym typeface="Century Schoolbook"/>
              </a:rPr>
              <a:t>au combat</a:t>
            </a:r>
            <a:r>
              <a:rPr b="0" i="0" lang="en-CA" sz="2000" u="none" cap="none" strike="noStrike">
                <a:solidFill>
                  <a:schemeClr val="dk1"/>
                </a:solidFill>
                <a:latin typeface="Century Schoolbook"/>
                <a:ea typeface="Century Schoolbook"/>
                <a:cs typeface="Century Schoolbook"/>
                <a:sym typeface="Century Schoolbook"/>
              </a:rPr>
              <a:t>.</a:t>
            </a:r>
            <a:endParaRPr b="0" i="0" sz="2000" u="none" cap="none" strike="noStrike">
              <a:solidFill>
                <a:schemeClr val="dk1"/>
              </a:solidFill>
              <a:latin typeface="Century Schoolbook"/>
              <a:ea typeface="Century Schoolbook"/>
              <a:cs typeface="Century Schoolbook"/>
              <a:sym typeface="Century Schoolbook"/>
            </a:endParaRPr>
          </a:p>
        </p:txBody>
      </p:sp>
      <p:sp>
        <p:nvSpPr>
          <p:cNvPr id="330" name="Google Shape;330;p26"/>
          <p:cNvSpPr txBox="1"/>
          <p:nvPr/>
        </p:nvSpPr>
        <p:spPr>
          <a:xfrm>
            <a:off x="2418400" y="6397300"/>
            <a:ext cx="7388100" cy="45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Des brancardiers et des prisonniers allemands transportant des blessés vers la crête de Vimy.</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Ministère canadien de la Défense nationale, 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PA-001021</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Soldiers carrying a person on a stretcher&#10;&#10;Description automatically generated" id="331" name="Google Shape;331;p26"/>
          <p:cNvPicPr preferRelativeResize="0"/>
          <p:nvPr/>
        </p:nvPicPr>
        <p:blipFill rotWithShape="1">
          <a:blip r:embed="rId4">
            <a:alphaModFix/>
          </a:blip>
          <a:srcRect b="4601" l="0" r="0" t="18822"/>
          <a:stretch/>
        </p:blipFill>
        <p:spPr>
          <a:xfrm>
            <a:off x="2401898" y="2216125"/>
            <a:ext cx="7388205" cy="4181175"/>
          </a:xfrm>
          <a:prstGeom prst="rect">
            <a:avLst/>
          </a:prstGeom>
          <a:noFill/>
          <a:ln>
            <a:noFill/>
          </a:ln>
        </p:spPr>
      </p:pic>
      <p:sp>
        <p:nvSpPr>
          <p:cNvPr id="332" name="Google Shape;332;p26"/>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3" name="Google Shape;333;p26">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7">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9" name="Google Shape;339;p27"/>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oût</a:t>
            </a:r>
            <a:r>
              <a:rPr b="0" i="0" lang="en-CA" sz="8000" u="none" cap="none" strike="noStrike">
                <a:solidFill>
                  <a:schemeClr val="lt1"/>
                </a:solidFill>
                <a:latin typeface="Century Schoolbook"/>
                <a:ea typeface="Century Schoolbook"/>
                <a:cs typeface="Century Schoolbook"/>
                <a:sym typeface="Century Schoolbook"/>
              </a:rPr>
              <a:t> 1917</a:t>
            </a:r>
            <a:endParaRPr b="0" i="0" sz="8000" u="none" cap="none" strike="noStrike">
              <a:solidFill>
                <a:schemeClr val="lt1"/>
              </a:solidFill>
              <a:latin typeface="Century Schoolbook"/>
              <a:ea typeface="Century Schoolbook"/>
              <a:cs typeface="Century Schoolbook"/>
              <a:sym typeface="Century Schoolbook"/>
            </a:endParaRPr>
          </a:p>
        </p:txBody>
      </p:sp>
      <p:sp>
        <p:nvSpPr>
          <p:cNvPr id="340" name="Google Shape;340;p27"/>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Pour la première fois, le Corps expéditionnaire canadien se bat sous les ordres d’un commandant canadien.</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Il s’empare de la côte 70 et de la ville de</a:t>
            </a:r>
            <a:r>
              <a:rPr b="0" i="0" lang="en-CA" sz="2000" u="none" cap="none" strike="noStrike">
                <a:solidFill>
                  <a:schemeClr val="dk1"/>
                </a:solidFill>
                <a:latin typeface="Century Schoolbook"/>
                <a:ea typeface="Century Schoolbook"/>
                <a:cs typeface="Century Schoolbook"/>
                <a:sym typeface="Century Schoolbook"/>
              </a:rPr>
              <a:t> Lens.</a:t>
            </a:r>
            <a:endParaRPr b="0" i="0" sz="2000" u="none" cap="none" strike="noStrike">
              <a:solidFill>
                <a:schemeClr val="dk1"/>
              </a:solidFill>
              <a:latin typeface="Century Schoolbook"/>
              <a:ea typeface="Century Schoolbook"/>
              <a:cs typeface="Century Schoolbook"/>
              <a:sym typeface="Century Schoolbook"/>
            </a:endParaRPr>
          </a:p>
        </p:txBody>
      </p:sp>
      <p:sp>
        <p:nvSpPr>
          <p:cNvPr id="341" name="Google Shape;341;p27"/>
          <p:cNvSpPr txBox="1"/>
          <p:nvPr/>
        </p:nvSpPr>
        <p:spPr>
          <a:xfrm>
            <a:off x="1956150" y="6581100"/>
            <a:ext cx="8809500" cy="27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Une scène sur la route</a:t>
            </a:r>
            <a:r>
              <a:rPr b="0" i="0" lang="en-CA" sz="1200" u="none" cap="none" strike="noStrike">
                <a:solidFill>
                  <a:schemeClr val="dk1"/>
                </a:solidFill>
                <a:latin typeface="Century Schoolbook"/>
                <a:ea typeface="Century Schoolbook"/>
                <a:cs typeface="Century Schoolbook"/>
                <a:sym typeface="Century Schoolbook"/>
              </a:rPr>
              <a:t> Lens-B</a:t>
            </a:r>
            <a:r>
              <a:rPr lang="en-CA" sz="1200">
                <a:solidFill>
                  <a:schemeClr val="dk1"/>
                </a:solidFill>
                <a:latin typeface="Century Schoolbook"/>
                <a:ea typeface="Century Schoolbook"/>
                <a:cs typeface="Century Schoolbook"/>
                <a:sym typeface="Century Schoolbook"/>
              </a:rPr>
              <a:t>é</a:t>
            </a:r>
            <a:r>
              <a:rPr b="0" i="0" lang="en-CA" sz="1200" u="none" cap="none" strike="noStrike">
                <a:solidFill>
                  <a:schemeClr val="dk1"/>
                </a:solidFill>
                <a:latin typeface="Century Schoolbook"/>
                <a:ea typeface="Century Schoolbook"/>
                <a:cs typeface="Century Schoolbook"/>
                <a:sym typeface="Century Schoolbook"/>
              </a:rPr>
              <a:t>thune </a:t>
            </a:r>
            <a:r>
              <a:rPr lang="en-CA" sz="1200">
                <a:solidFill>
                  <a:schemeClr val="dk1"/>
                </a:solidFill>
                <a:latin typeface="Century Schoolbook"/>
                <a:ea typeface="Century Schoolbook"/>
                <a:cs typeface="Century Schoolbook"/>
                <a:sym typeface="Century Schoolbook"/>
              </a:rPr>
              <a:t>(Ministère canadien de la Défense nationale</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person walking in a snowy area&#10;&#10;Description automatically generated" id="342" name="Google Shape;342;p27"/>
          <p:cNvPicPr preferRelativeResize="0"/>
          <p:nvPr/>
        </p:nvPicPr>
        <p:blipFill rotWithShape="1">
          <a:blip r:embed="rId4">
            <a:alphaModFix/>
          </a:blip>
          <a:srcRect b="16417" l="0" r="0" t="16596"/>
          <a:stretch/>
        </p:blipFill>
        <p:spPr>
          <a:xfrm>
            <a:off x="1956157" y="2216125"/>
            <a:ext cx="8279685" cy="4364975"/>
          </a:xfrm>
          <a:prstGeom prst="rect">
            <a:avLst/>
          </a:prstGeom>
          <a:noFill/>
          <a:ln>
            <a:noFill/>
          </a:ln>
        </p:spPr>
      </p:pic>
      <p:sp>
        <p:nvSpPr>
          <p:cNvPr id="343" name="Google Shape;343;p27"/>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4" name="Google Shape;344;p27">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8">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0" name="Google Shape;350;p28"/>
          <p:cNvSpPr/>
          <p:nvPr/>
        </p:nvSpPr>
        <p:spPr>
          <a:xfrm>
            <a:off x="0" y="0"/>
            <a:ext cx="12192000" cy="1200300"/>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Septemb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1917</a:t>
            </a:r>
            <a:endParaRPr b="0" i="0" sz="8000" u="none" cap="none" strike="noStrike">
              <a:solidFill>
                <a:schemeClr val="lt1"/>
              </a:solidFill>
              <a:latin typeface="Century Schoolbook"/>
              <a:ea typeface="Century Schoolbook"/>
              <a:cs typeface="Century Schoolbook"/>
              <a:sym typeface="Century Schoolbook"/>
            </a:endParaRPr>
          </a:p>
        </p:txBody>
      </p:sp>
      <p:sp>
        <p:nvSpPr>
          <p:cNvPr id="351" name="Google Shape;351;p28"/>
          <p:cNvSpPr txBox="1"/>
          <p:nvPr/>
        </p:nvSpPr>
        <p:spPr>
          <a:xfrm>
            <a:off x="1299600" y="1200298"/>
            <a:ext cx="95928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b="0" i="0" lang="en-CA" sz="2000" u="none" cap="none" strike="noStrike">
                <a:solidFill>
                  <a:schemeClr val="dk1"/>
                </a:solidFill>
                <a:latin typeface="Century Schoolbook"/>
                <a:ea typeface="Century Schoolbook"/>
                <a:cs typeface="Century Schoolbook"/>
                <a:sym typeface="Century Schoolbook"/>
              </a:rPr>
              <a:t> La </a:t>
            </a:r>
            <a:r>
              <a:rPr i="1" lang="en-CA" sz="2000">
                <a:solidFill>
                  <a:schemeClr val="dk1"/>
                </a:solidFill>
                <a:latin typeface="Century Schoolbook"/>
                <a:ea typeface="Century Schoolbook"/>
                <a:cs typeface="Century Schoolbook"/>
                <a:sym typeface="Century Schoolbook"/>
              </a:rPr>
              <a:t>Loi des élections en temps de guerre</a:t>
            </a:r>
            <a:r>
              <a:rPr lang="en-CA" sz="2000">
                <a:solidFill>
                  <a:schemeClr val="dk1"/>
                </a:solidFill>
                <a:latin typeface="Century Schoolbook"/>
                <a:ea typeface="Century Schoolbook"/>
                <a:cs typeface="Century Schoolbook"/>
                <a:sym typeface="Century Schoolbook"/>
              </a:rPr>
              <a:t> entre en vigueur. Elle permet aux membres des Forces armées canadiennes, incluant les infirmières, de voter. En décembre 2017, les infirmières militaires sont les premières femmes à voter à des élections fédérales.</a:t>
            </a:r>
            <a:endParaRPr b="0" i="0" sz="2000" u="none" cap="none" strike="noStrike">
              <a:solidFill>
                <a:srgbClr val="000000"/>
              </a:solidFill>
              <a:latin typeface="Arial"/>
              <a:ea typeface="Arial"/>
              <a:cs typeface="Arial"/>
              <a:sym typeface="Arial"/>
            </a:endParaRPr>
          </a:p>
        </p:txBody>
      </p:sp>
      <p:sp>
        <p:nvSpPr>
          <p:cNvPr id="352" name="Google Shape;352;p28"/>
          <p:cNvSpPr txBox="1"/>
          <p:nvPr/>
        </p:nvSpPr>
        <p:spPr>
          <a:xfrm>
            <a:off x="2026105" y="6397289"/>
            <a:ext cx="8139900" cy="45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Infirmières lors du vote de</a:t>
            </a:r>
            <a:r>
              <a:rPr b="0" i="0" lang="en-CA" sz="1200" u="none" cap="none" strike="noStrike">
                <a:solidFill>
                  <a:schemeClr val="dk1"/>
                </a:solidFill>
                <a:latin typeface="Century Schoolbook"/>
                <a:ea typeface="Century Schoolbook"/>
                <a:cs typeface="Century Schoolbook"/>
                <a:sym typeface="Century Schoolbook"/>
              </a:rPr>
              <a:t> 1917 (William Rider-Rider</a:t>
            </a:r>
            <a:r>
              <a:rPr lang="en-CA" sz="1200">
                <a:solidFill>
                  <a:schemeClr val="dk1"/>
                </a:solidFill>
                <a:latin typeface="Century Schoolbook"/>
                <a:ea typeface="Century Schoolbook"/>
                <a:cs typeface="Century Schoolbook"/>
                <a:sym typeface="Century Schoolbook"/>
              </a:rPr>
              <a:t>, ministère canadien de la Défense nationale,</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PA-002279</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standing in front of a tent&#10;&#10;Description automatically generated" id="353" name="Google Shape;353;p28"/>
          <p:cNvPicPr preferRelativeResize="0"/>
          <p:nvPr/>
        </p:nvPicPr>
        <p:blipFill rotWithShape="1">
          <a:blip r:embed="rId4">
            <a:alphaModFix/>
          </a:blip>
          <a:srcRect b="15243" l="0" r="0" t="24789"/>
          <a:stretch/>
        </p:blipFill>
        <p:spPr>
          <a:xfrm>
            <a:off x="2026107" y="2897185"/>
            <a:ext cx="8139787" cy="3500677"/>
          </a:xfrm>
          <a:prstGeom prst="rect">
            <a:avLst/>
          </a:prstGeom>
          <a:noFill/>
          <a:ln>
            <a:noFill/>
          </a:ln>
        </p:spPr>
      </p:pic>
      <p:sp>
        <p:nvSpPr>
          <p:cNvPr id="354" name="Google Shape;354;p28"/>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5" name="Google Shape;355;p28">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9">
            <a:hlinkClick action="ppaction://hlinksldjump" r:id="rId3"/>
          </p:cNvPr>
          <p:cNvSpPr/>
          <p:nvPr/>
        </p:nvSpPr>
        <p:spPr>
          <a:xfrm>
            <a:off x="0" y="-74225"/>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1" name="Google Shape;361;p29"/>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Octob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1917</a:t>
            </a:r>
            <a:endParaRPr b="0" i="0" sz="8000" u="none" cap="none" strike="noStrike">
              <a:solidFill>
                <a:schemeClr val="lt1"/>
              </a:solidFill>
              <a:latin typeface="Century Schoolbook"/>
              <a:ea typeface="Century Schoolbook"/>
              <a:cs typeface="Century Schoolbook"/>
              <a:sym typeface="Century Schoolbook"/>
            </a:endParaRPr>
          </a:p>
        </p:txBody>
      </p:sp>
      <p:sp>
        <p:nvSpPr>
          <p:cNvPr id="362" name="Google Shape;362;p29"/>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Canadiens se joignent à la bataille de</a:t>
            </a:r>
            <a:r>
              <a:rPr b="0" i="0" lang="en-CA" sz="2000" u="none" cap="none" strike="noStrike">
                <a:solidFill>
                  <a:schemeClr val="dk1"/>
                </a:solidFill>
                <a:latin typeface="Century Schoolbook"/>
                <a:ea typeface="Century Schoolbook"/>
                <a:cs typeface="Century Schoolbook"/>
                <a:sym typeface="Century Schoolbook"/>
              </a:rPr>
              <a:t> Passchendaele. </a:t>
            </a:r>
            <a:r>
              <a:rPr lang="en-CA" sz="2000">
                <a:solidFill>
                  <a:schemeClr val="dk1"/>
                </a:solidFill>
                <a:latin typeface="Century Schoolbook"/>
                <a:ea typeface="Century Schoolbook"/>
                <a:cs typeface="Century Schoolbook"/>
                <a:sym typeface="Century Schoolbook"/>
              </a:rPr>
              <a:t>Les conditions sont terribles, et les soldats se battent sous des déluges et dans la boue. Plus de</a:t>
            </a:r>
            <a:r>
              <a:rPr b="0" i="0" lang="en-CA" sz="2000" u="none" cap="none" strike="noStrike">
                <a:solidFill>
                  <a:schemeClr val="dk1"/>
                </a:solidFill>
                <a:latin typeface="Century Schoolbook"/>
                <a:ea typeface="Century Schoolbook"/>
                <a:cs typeface="Century Schoolbook"/>
                <a:sym typeface="Century Schoolbook"/>
              </a:rPr>
              <a:t> 16</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000 Canadi</a:t>
            </a:r>
            <a:r>
              <a:rPr lang="en-CA" sz="2000">
                <a:solidFill>
                  <a:schemeClr val="dk1"/>
                </a:solidFill>
                <a:latin typeface="Century Schoolbook"/>
                <a:ea typeface="Century Schoolbook"/>
                <a:cs typeface="Century Schoolbook"/>
                <a:sym typeface="Century Schoolbook"/>
              </a:rPr>
              <a:t>e</a:t>
            </a:r>
            <a:r>
              <a:rPr b="0" i="0" lang="en-CA" sz="2000" u="none" cap="none" strike="noStrike">
                <a:solidFill>
                  <a:schemeClr val="dk1"/>
                </a:solidFill>
                <a:latin typeface="Century Schoolbook"/>
                <a:ea typeface="Century Schoolbook"/>
                <a:cs typeface="Century Schoolbook"/>
                <a:sym typeface="Century Schoolbook"/>
              </a:rPr>
              <a:t>ns sont blessés ou tués.</a:t>
            </a:r>
            <a:endParaRPr b="0" i="0" sz="2000" u="none" cap="none" strike="noStrike">
              <a:solidFill>
                <a:schemeClr val="dk1"/>
              </a:solidFill>
              <a:latin typeface="Century Schoolbook"/>
              <a:ea typeface="Century Schoolbook"/>
              <a:cs typeface="Century Schoolbook"/>
              <a:sym typeface="Century Schoolbook"/>
            </a:endParaRPr>
          </a:p>
        </p:txBody>
      </p:sp>
      <p:sp>
        <p:nvSpPr>
          <p:cNvPr id="363" name="Google Shape;363;p29"/>
          <p:cNvSpPr txBox="1"/>
          <p:nvPr/>
        </p:nvSpPr>
        <p:spPr>
          <a:xfrm>
            <a:off x="2451575" y="6397300"/>
            <a:ext cx="7371600" cy="45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Char d’assaut dans une zone boueuse fortement bombardée durant la bataille de</a:t>
            </a:r>
            <a:r>
              <a:rPr b="0" i="0" lang="en-CA" sz="1200" u="none" cap="none" strike="noStrike">
                <a:solidFill>
                  <a:schemeClr val="dk1"/>
                </a:solidFill>
                <a:latin typeface="Century Schoolbook"/>
                <a:ea typeface="Century Schoolbook"/>
                <a:cs typeface="Century Schoolbook"/>
                <a:sym typeface="Century Schoolbook"/>
              </a:rPr>
              <a:t> Passchendaele (Ministère canadien de la Dé</a:t>
            </a:r>
            <a:r>
              <a:rPr lang="en-CA" sz="1200">
                <a:solidFill>
                  <a:schemeClr val="dk1"/>
                </a:solidFill>
                <a:latin typeface="Century Schoolbook"/>
                <a:ea typeface="Century Schoolbook"/>
                <a:cs typeface="Century Schoolbook"/>
                <a:sym typeface="Century Schoolbook"/>
              </a:rPr>
              <a:t>fense nationale, Bibliothèque et </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 </a:t>
            </a:r>
            <a:r>
              <a:rPr b="0" i="0" lang="en-CA" sz="1200" u="none" cap="none" strike="noStrike">
                <a:solidFill>
                  <a:schemeClr val="dk1"/>
                </a:solidFill>
                <a:latin typeface="Century Schoolbook"/>
                <a:ea typeface="Century Schoolbook"/>
                <a:cs typeface="Century Schoolbook"/>
                <a:sym typeface="Century Schoolbook"/>
              </a:rPr>
              <a:t>PA-002195</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muddy field with a small puddle of water&#10;&#10;Description automatically generated with medium confidence" id="364" name="Google Shape;364;p29"/>
          <p:cNvPicPr preferRelativeResize="0"/>
          <p:nvPr/>
        </p:nvPicPr>
        <p:blipFill rotWithShape="1">
          <a:blip r:embed="rId4">
            <a:alphaModFix/>
          </a:blip>
          <a:srcRect b="15662" l="1418" r="0" t="13871"/>
          <a:stretch/>
        </p:blipFill>
        <p:spPr>
          <a:xfrm>
            <a:off x="2451575" y="2585725"/>
            <a:ext cx="7288850" cy="3811575"/>
          </a:xfrm>
          <a:prstGeom prst="rect">
            <a:avLst/>
          </a:prstGeom>
          <a:noFill/>
          <a:ln>
            <a:noFill/>
          </a:ln>
        </p:spPr>
      </p:pic>
      <p:sp>
        <p:nvSpPr>
          <p:cNvPr id="365" name="Google Shape;365;p29"/>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6" name="Google Shape;366;p29">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0">
            <a:hlinkClick action="ppaction://hlinksldjump" r:id="rId3"/>
          </p:cNvPr>
          <p:cNvSpPr/>
          <p:nvPr/>
        </p:nvSpPr>
        <p:spPr>
          <a:xfrm>
            <a:off x="1675"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2" name="Google Shape;372;p30"/>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8 août</a:t>
            </a:r>
            <a:r>
              <a:rPr b="0" i="0" lang="en-CA" sz="8000" u="none" cap="none" strike="noStrike">
                <a:solidFill>
                  <a:schemeClr val="lt1"/>
                </a:solidFill>
                <a:latin typeface="Century Schoolbook"/>
                <a:ea typeface="Century Schoolbook"/>
                <a:cs typeface="Century Schoolbook"/>
                <a:sym typeface="Century Schoolbook"/>
              </a:rPr>
              <a:t> 1918</a:t>
            </a:r>
            <a:endParaRPr b="0" i="0" sz="8000" u="none" cap="none" strike="noStrike">
              <a:solidFill>
                <a:schemeClr val="lt1"/>
              </a:solidFill>
              <a:latin typeface="Century Schoolbook"/>
              <a:ea typeface="Century Schoolbook"/>
              <a:cs typeface="Century Schoolbook"/>
              <a:sym typeface="Century Schoolbook"/>
            </a:endParaRPr>
          </a:p>
        </p:txBody>
      </p:sp>
      <p:sp>
        <p:nvSpPr>
          <p:cNvPr id="373" name="Google Shape;373;p30"/>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C’est le début des Cent jours du Canada. Les 100 derniers jours de la guerre sont nommés ainsi en raison du rôle significatif que les Canadiens ont joué pour repousser les troupes allemandes.</a:t>
            </a:r>
            <a:endParaRPr b="0" i="0" sz="2000" u="none" cap="none" strike="noStrike">
              <a:solidFill>
                <a:schemeClr val="dk1"/>
              </a:solidFill>
              <a:latin typeface="Century Schoolbook"/>
              <a:ea typeface="Century Schoolbook"/>
              <a:cs typeface="Century Schoolbook"/>
              <a:sym typeface="Century Schoolbook"/>
            </a:endParaRPr>
          </a:p>
        </p:txBody>
      </p:sp>
      <p:sp>
        <p:nvSpPr>
          <p:cNvPr id="374" name="Google Shape;374;p30"/>
          <p:cNvSpPr txBox="1"/>
          <p:nvPr/>
        </p:nvSpPr>
        <p:spPr>
          <a:xfrm>
            <a:off x="1846225" y="6359700"/>
            <a:ext cx="850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L’unité canadienne de mitrailleuses motorisées appelée la </a:t>
            </a:r>
            <a:r>
              <a:rPr b="0" i="1" lang="en-CA" sz="1200" u="none" cap="none" strike="noStrike">
                <a:solidFill>
                  <a:schemeClr val="dk1"/>
                </a:solidFill>
                <a:latin typeface="Century Schoolbook"/>
                <a:ea typeface="Century Schoolbook"/>
                <a:cs typeface="Century Schoolbook"/>
                <a:sym typeface="Century Schoolbook"/>
              </a:rPr>
              <a:t>Canadian Motor </a:t>
            </a:r>
            <a:r>
              <a:rPr b="0" i="1" lang="en-CA" sz="1200" u="none" cap="none" strike="noStrike">
                <a:solidFill>
                  <a:schemeClr val="dk1"/>
                </a:solidFill>
                <a:latin typeface="Century Schoolbook"/>
                <a:ea typeface="Century Schoolbook"/>
                <a:cs typeface="Century Schoolbook"/>
                <a:sym typeface="Century Schoolbook"/>
              </a:rPr>
              <a:t>Machine Gun Brigade</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en attente le long de la route menant</a:t>
            </a:r>
            <a:r>
              <a:rPr b="0" i="0" lang="en-CA" sz="1200" u="none" cap="none" strike="noStrike">
                <a:solidFill>
                  <a:schemeClr val="dk1"/>
                </a:solidFill>
                <a:latin typeface="Century Schoolbook"/>
                <a:ea typeface="Century Schoolbook"/>
                <a:cs typeface="Century Schoolbook"/>
                <a:sym typeface="Century Schoolbook"/>
              </a:rPr>
              <a:t> Arras</a:t>
            </a:r>
            <a:r>
              <a:rPr lang="en-CA" sz="1200">
                <a:solidFill>
                  <a:schemeClr val="dk1"/>
                </a:solidFill>
                <a:latin typeface="Century Schoolbook"/>
                <a:ea typeface="Century Schoolbook"/>
                <a:cs typeface="Century Schoolbook"/>
                <a:sym typeface="Century Schoolbook"/>
              </a:rPr>
              <a:t> à </a:t>
            </a:r>
            <a:r>
              <a:rPr b="0" i="0" lang="en-CA" sz="1200" u="none" cap="none" strike="noStrike">
                <a:solidFill>
                  <a:schemeClr val="dk1"/>
                </a:solidFill>
                <a:latin typeface="Century Schoolbook"/>
                <a:ea typeface="Century Schoolbook"/>
                <a:cs typeface="Century Schoolbook"/>
                <a:sym typeface="Century Schoolbook"/>
              </a:rPr>
              <a:t>Cambrai (</a:t>
            </a:r>
            <a:r>
              <a:rPr lang="en-CA" sz="1200">
                <a:solidFill>
                  <a:schemeClr val="dk1"/>
                </a:solidFill>
                <a:latin typeface="Century Schoolbook"/>
                <a:ea typeface="Century Schoolbook"/>
                <a:cs typeface="Century Schoolbook"/>
                <a:sym typeface="Century Schoolbook"/>
              </a:rPr>
              <a:t>Ministère</a:t>
            </a:r>
            <a:r>
              <a:rPr lang="en-CA" sz="1200">
                <a:solidFill>
                  <a:schemeClr val="dk1"/>
                </a:solidFill>
                <a:latin typeface="Century Schoolbook"/>
                <a:ea typeface="Century Schoolbook"/>
                <a:cs typeface="Century Schoolbook"/>
                <a:sym typeface="Century Schoolbook"/>
              </a:rPr>
              <a:t> canadien de la Défense nationale, 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soldiers standing in a line&#10;&#10;Description automatically generated" id="375" name="Google Shape;375;p30"/>
          <p:cNvPicPr preferRelativeResize="0"/>
          <p:nvPr/>
        </p:nvPicPr>
        <p:blipFill rotWithShape="1">
          <a:blip r:embed="rId4">
            <a:alphaModFix/>
          </a:blip>
          <a:srcRect b="6665" l="0" r="0" t="29003"/>
          <a:stretch/>
        </p:blipFill>
        <p:spPr>
          <a:xfrm>
            <a:off x="2418600" y="2585725"/>
            <a:ext cx="7354800" cy="3766224"/>
          </a:xfrm>
          <a:prstGeom prst="rect">
            <a:avLst/>
          </a:prstGeom>
          <a:noFill/>
          <a:ln>
            <a:noFill/>
          </a:ln>
        </p:spPr>
      </p:pic>
      <p:sp>
        <p:nvSpPr>
          <p:cNvPr id="376" name="Google Shape;376;p30"/>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7" name="Google Shape;377;p30">
            <a:hlinkClick action="ppaction://hlinksldjump" r:id="rId5"/>
          </p:cNvPr>
          <p:cNvSpPr txBox="1"/>
          <p:nvPr/>
        </p:nvSpPr>
        <p:spPr>
          <a:xfrm>
            <a:off x="10449391" y="64732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3">
            <a:hlinkClick action="ppaction://hlinksldjump" r:id="rId3"/>
          </p:cNvPr>
          <p:cNvSpPr/>
          <p:nvPr/>
        </p:nvSpPr>
        <p:spPr>
          <a:xfrm>
            <a:off x="0" y="3015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9" name="Google Shape;139;p13"/>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lang="en-CA" sz="6600">
                <a:solidFill>
                  <a:schemeClr val="lt1"/>
                </a:solidFill>
                <a:latin typeface="Century Schoolbook"/>
                <a:ea typeface="Century Schoolbook"/>
                <a:cs typeface="Century Schoolbook"/>
                <a:sym typeface="Century Schoolbook"/>
              </a:rPr>
              <a:t>Premières activités militaires</a:t>
            </a:r>
            <a:endParaRPr b="0" i="0" sz="6600" u="none" cap="none" strike="noStrike">
              <a:solidFill>
                <a:schemeClr val="lt1"/>
              </a:solidFill>
              <a:latin typeface="Century Schoolbook"/>
              <a:ea typeface="Century Schoolbook"/>
              <a:cs typeface="Century Schoolbook"/>
              <a:sym typeface="Century Schoolbook"/>
            </a:endParaRPr>
          </a:p>
        </p:txBody>
      </p:sp>
      <p:sp>
        <p:nvSpPr>
          <p:cNvPr id="140" name="Google Shape;140;p13"/>
          <p:cNvSpPr/>
          <p:nvPr/>
        </p:nvSpPr>
        <p:spPr>
          <a:xfrm>
            <a:off x="2508144" y="2668588"/>
            <a:ext cx="7520100" cy="1276500"/>
          </a:xfrm>
          <a:prstGeom prst="rightArrow">
            <a:avLst>
              <a:gd fmla="val 50000" name="adj1"/>
              <a:gd fmla="val 50000" name="adj2"/>
            </a:avLst>
          </a:prstGeom>
          <a:solidFill>
            <a:srgbClr val="3A3A3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A3A3A"/>
              </a:solidFill>
              <a:latin typeface="Arial"/>
              <a:ea typeface="Arial"/>
              <a:cs typeface="Arial"/>
              <a:sym typeface="Arial"/>
            </a:endParaRPr>
          </a:p>
        </p:txBody>
      </p:sp>
      <p:sp>
        <p:nvSpPr>
          <p:cNvPr id="141" name="Google Shape;141;p13"/>
          <p:cNvSpPr txBox="1"/>
          <p:nvPr/>
        </p:nvSpPr>
        <p:spPr>
          <a:xfrm>
            <a:off x="2163674" y="3785861"/>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1800</a:t>
            </a:r>
            <a:endParaRPr b="0" i="0" sz="1400" u="none" cap="none" strike="noStrike">
              <a:solidFill>
                <a:schemeClr val="dk1"/>
              </a:solidFill>
              <a:latin typeface="Arial"/>
              <a:ea typeface="Arial"/>
              <a:cs typeface="Arial"/>
              <a:sym typeface="Arial"/>
            </a:endParaRPr>
          </a:p>
        </p:txBody>
      </p:sp>
      <p:cxnSp>
        <p:nvCxnSpPr>
          <p:cNvPr id="142" name="Google Shape;142;p13"/>
          <p:cNvCxnSpPr/>
          <p:nvPr/>
        </p:nvCxnSpPr>
        <p:spPr>
          <a:xfrm flipH="1">
            <a:off x="2502537" y="2985821"/>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43" name="Google Shape;143;p13"/>
          <p:cNvSpPr txBox="1"/>
          <p:nvPr/>
        </p:nvSpPr>
        <p:spPr>
          <a:xfrm>
            <a:off x="3322843" y="3760582"/>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1820</a:t>
            </a:r>
            <a:endParaRPr b="0" i="0" sz="1400" u="none" cap="none" strike="noStrike">
              <a:solidFill>
                <a:schemeClr val="dk1"/>
              </a:solidFill>
              <a:latin typeface="Arial"/>
              <a:ea typeface="Arial"/>
              <a:cs typeface="Arial"/>
              <a:sym typeface="Arial"/>
            </a:endParaRPr>
          </a:p>
        </p:txBody>
      </p:sp>
      <p:cxnSp>
        <p:nvCxnSpPr>
          <p:cNvPr id="144" name="Google Shape;144;p13"/>
          <p:cNvCxnSpPr/>
          <p:nvPr/>
        </p:nvCxnSpPr>
        <p:spPr>
          <a:xfrm flipH="1">
            <a:off x="3671556" y="2985821"/>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45" name="Google Shape;145;p13"/>
          <p:cNvSpPr txBox="1"/>
          <p:nvPr/>
        </p:nvSpPr>
        <p:spPr>
          <a:xfrm>
            <a:off x="4420284" y="3785861"/>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1840</a:t>
            </a:r>
            <a:endParaRPr b="0" i="0" sz="1400" u="none" cap="none" strike="noStrike">
              <a:solidFill>
                <a:schemeClr val="dk1"/>
              </a:solidFill>
              <a:latin typeface="Arial"/>
              <a:ea typeface="Arial"/>
              <a:cs typeface="Arial"/>
              <a:sym typeface="Arial"/>
            </a:endParaRPr>
          </a:p>
        </p:txBody>
      </p:sp>
      <p:cxnSp>
        <p:nvCxnSpPr>
          <p:cNvPr id="146" name="Google Shape;146;p13"/>
          <p:cNvCxnSpPr/>
          <p:nvPr/>
        </p:nvCxnSpPr>
        <p:spPr>
          <a:xfrm flipH="1">
            <a:off x="4768997" y="2985821"/>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47" name="Google Shape;147;p13"/>
          <p:cNvSpPr txBox="1"/>
          <p:nvPr/>
        </p:nvSpPr>
        <p:spPr>
          <a:xfrm>
            <a:off x="5512962" y="3785861"/>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1860</a:t>
            </a:r>
            <a:endParaRPr b="0" i="0" sz="1400" u="none" cap="none" strike="noStrike">
              <a:solidFill>
                <a:schemeClr val="dk1"/>
              </a:solidFill>
              <a:latin typeface="Arial"/>
              <a:ea typeface="Arial"/>
              <a:cs typeface="Arial"/>
              <a:sym typeface="Arial"/>
            </a:endParaRPr>
          </a:p>
        </p:txBody>
      </p:sp>
      <p:cxnSp>
        <p:nvCxnSpPr>
          <p:cNvPr id="148" name="Google Shape;148;p13"/>
          <p:cNvCxnSpPr/>
          <p:nvPr/>
        </p:nvCxnSpPr>
        <p:spPr>
          <a:xfrm flipH="1">
            <a:off x="5866358" y="2985821"/>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49" name="Google Shape;149;p13"/>
          <p:cNvSpPr txBox="1"/>
          <p:nvPr/>
        </p:nvSpPr>
        <p:spPr>
          <a:xfrm>
            <a:off x="6580427" y="3785861"/>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1880</a:t>
            </a:r>
            <a:endParaRPr b="0" i="0" sz="1400" u="none" cap="none" strike="noStrike">
              <a:solidFill>
                <a:schemeClr val="dk1"/>
              </a:solidFill>
              <a:latin typeface="Arial"/>
              <a:ea typeface="Arial"/>
              <a:cs typeface="Arial"/>
              <a:sym typeface="Arial"/>
            </a:endParaRPr>
          </a:p>
        </p:txBody>
      </p:sp>
      <p:cxnSp>
        <p:nvCxnSpPr>
          <p:cNvPr id="150" name="Google Shape;150;p13"/>
          <p:cNvCxnSpPr/>
          <p:nvPr/>
        </p:nvCxnSpPr>
        <p:spPr>
          <a:xfrm flipH="1">
            <a:off x="6945994" y="2983321"/>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51" name="Google Shape;151;p13"/>
          <p:cNvSpPr txBox="1"/>
          <p:nvPr/>
        </p:nvSpPr>
        <p:spPr>
          <a:xfrm>
            <a:off x="7928151" y="3820112"/>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1900</a:t>
            </a:r>
            <a:endParaRPr b="0" i="0" sz="1400" u="none" cap="none" strike="noStrike">
              <a:solidFill>
                <a:schemeClr val="dk1"/>
              </a:solidFill>
              <a:latin typeface="Arial"/>
              <a:ea typeface="Arial"/>
              <a:cs typeface="Arial"/>
              <a:sym typeface="Arial"/>
            </a:endParaRPr>
          </a:p>
        </p:txBody>
      </p:sp>
      <p:cxnSp>
        <p:nvCxnSpPr>
          <p:cNvPr id="152" name="Google Shape;152;p13"/>
          <p:cNvCxnSpPr/>
          <p:nvPr/>
        </p:nvCxnSpPr>
        <p:spPr>
          <a:xfrm flipH="1">
            <a:off x="8276864" y="3032557"/>
            <a:ext cx="4800" cy="853200"/>
          </a:xfrm>
          <a:prstGeom prst="straightConnector1">
            <a:avLst/>
          </a:prstGeom>
          <a:noFill/>
          <a:ln cap="flat" cmpd="sng" w="19050">
            <a:solidFill>
              <a:srgbClr val="7F7F7F"/>
            </a:solidFill>
            <a:prstDash val="solid"/>
            <a:miter lim="800000"/>
            <a:headEnd len="sm" w="sm" type="none"/>
            <a:tailEnd len="sm" w="sm" type="none"/>
          </a:ln>
        </p:spPr>
      </p:cxnSp>
      <p:grpSp>
        <p:nvGrpSpPr>
          <p:cNvPr id="153" name="Google Shape;153;p13"/>
          <p:cNvGrpSpPr/>
          <p:nvPr/>
        </p:nvGrpSpPr>
        <p:grpSpPr>
          <a:xfrm>
            <a:off x="10544513" y="6397289"/>
            <a:ext cx="1608515" cy="386493"/>
            <a:chOff x="10544513" y="6397289"/>
            <a:chExt cx="1608515" cy="386493"/>
          </a:xfrm>
        </p:grpSpPr>
        <p:sp>
          <p:nvSpPr>
            <p:cNvPr id="154" name="Google Shape;154;p13"/>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5" name="Google Shape;155;p13">
              <a:hlinkClick action="ppaction://hlinksldjump" r:id="rId4"/>
            </p:cNvPr>
            <p:cNvSpPr txBox="1"/>
            <p:nvPr/>
          </p:nvSpPr>
          <p:spPr>
            <a:xfrm>
              <a:off x="10544513" y="6475188"/>
              <a:ext cx="15903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en-CA" sz="900">
                  <a:solidFill>
                    <a:srgbClr val="222222"/>
                  </a:solidFill>
                </a:rPr>
                <a:t>revenir à la ligne du temps</a:t>
              </a:r>
              <a:endParaRPr b="0" i="0" sz="1000" u="none" cap="none" strike="noStrike">
                <a:solidFill>
                  <a:schemeClr val="dk1"/>
                </a:solidFill>
                <a:latin typeface="Century Schoolbook"/>
                <a:ea typeface="Century Schoolbook"/>
                <a:cs typeface="Century Schoolbook"/>
                <a:sym typeface="Century Schoolbook"/>
              </a:endParaRPr>
            </a:p>
          </p:txBody>
        </p:sp>
      </p:grpSp>
      <p:sp>
        <p:nvSpPr>
          <p:cNvPr id="156" name="Google Shape;156;p13">
            <a:hlinkClick action="ppaction://hlinksldjump" r:id="rId5"/>
          </p:cNvPr>
          <p:cNvSpPr/>
          <p:nvPr/>
        </p:nvSpPr>
        <p:spPr>
          <a:xfrm>
            <a:off x="8696779" y="30729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157" name="Google Shape;157;p13">
            <a:hlinkClick action="ppaction://hlinksldjump" r:id="rId6"/>
          </p:cNvPr>
          <p:cNvSpPr/>
          <p:nvPr/>
        </p:nvSpPr>
        <p:spPr>
          <a:xfrm>
            <a:off x="7645733" y="30729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158" name="Google Shape;158;p13">
            <a:hlinkClick action="ppaction://hlinksldjump" r:id="rId7"/>
          </p:cNvPr>
          <p:cNvSpPr/>
          <p:nvPr/>
        </p:nvSpPr>
        <p:spPr>
          <a:xfrm>
            <a:off x="7089770" y="30729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159" name="Google Shape;159;p13">
            <a:hlinkClick action="ppaction://hlinksldjump" r:id="rId8"/>
          </p:cNvPr>
          <p:cNvSpPr/>
          <p:nvPr/>
        </p:nvSpPr>
        <p:spPr>
          <a:xfrm>
            <a:off x="5896646" y="3057374"/>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160" name="Google Shape;160;p13">
            <a:hlinkClick action="ppaction://hlinksldjump" r:id="rId9"/>
          </p:cNvPr>
          <p:cNvSpPr/>
          <p:nvPr/>
        </p:nvSpPr>
        <p:spPr>
          <a:xfrm>
            <a:off x="3163665" y="3057374"/>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1">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3" name="Google Shape;383;p31"/>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26 août</a:t>
            </a:r>
            <a:r>
              <a:rPr b="0" i="0" lang="en-CA" sz="8000" u="none" cap="none" strike="noStrike">
                <a:solidFill>
                  <a:schemeClr val="lt1"/>
                </a:solidFill>
                <a:latin typeface="Century Schoolbook"/>
                <a:ea typeface="Century Schoolbook"/>
                <a:cs typeface="Century Schoolbook"/>
                <a:sym typeface="Century Schoolbook"/>
              </a:rPr>
              <a:t> 1918</a:t>
            </a:r>
            <a:endParaRPr b="0" i="0" sz="8000" u="none" cap="none" strike="noStrike">
              <a:solidFill>
                <a:schemeClr val="lt1"/>
              </a:solidFill>
              <a:latin typeface="Century Schoolbook"/>
              <a:ea typeface="Century Schoolbook"/>
              <a:cs typeface="Century Schoolbook"/>
              <a:sym typeface="Century Schoolbook"/>
            </a:endParaRPr>
          </a:p>
        </p:txBody>
      </p:sp>
      <p:sp>
        <p:nvSpPr>
          <p:cNvPr id="384" name="Google Shape;384;p31"/>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 bataille de la</a:t>
            </a:r>
            <a:r>
              <a:rPr b="0" i="0" lang="en-CA" sz="2000" u="none" cap="none" strike="noStrike">
                <a:solidFill>
                  <a:schemeClr val="dk1"/>
                </a:solidFill>
                <a:latin typeface="Century Schoolbook"/>
                <a:ea typeface="Century Schoolbook"/>
                <a:cs typeface="Century Schoolbook"/>
                <a:sym typeface="Century Schoolbook"/>
              </a:rPr>
              <a:t> Sc</a:t>
            </a:r>
            <a:r>
              <a:rPr b="0" i="0" lang="en-CA" sz="2000" u="none" cap="none" strike="noStrike">
                <a:solidFill>
                  <a:schemeClr val="dk1"/>
                </a:solidFill>
                <a:latin typeface="Century Schoolbook"/>
                <a:ea typeface="Century Schoolbook"/>
                <a:cs typeface="Century Schoolbook"/>
                <a:sym typeface="Century Schoolbook"/>
              </a:rPr>
              <a:t>arpe</a:t>
            </a:r>
            <a:r>
              <a:rPr lang="en-CA" sz="2000">
                <a:solidFill>
                  <a:schemeClr val="dk1"/>
                </a:solidFill>
                <a:latin typeface="Century Schoolbook"/>
                <a:ea typeface="Century Schoolbook"/>
                <a:cs typeface="Century Schoolbook"/>
                <a:sym typeface="Century Schoolbook"/>
              </a:rPr>
              <a:t>, faisant partie de la campagne de la deuxième bataille d’Arras, est lancée en pleine nuit. L’objectif est de prendre la ligne</a:t>
            </a:r>
            <a:r>
              <a:rPr b="0" i="0" lang="en-CA" sz="2000" u="none" cap="none" strike="noStrike">
                <a:solidFill>
                  <a:schemeClr val="dk1"/>
                </a:solidFill>
                <a:latin typeface="Century Schoolbook"/>
                <a:ea typeface="Century Schoolbook"/>
                <a:cs typeface="Century Schoolbook"/>
                <a:sym typeface="Century Schoolbook"/>
              </a:rPr>
              <a:t> Drocourt-Quéant. Plus de 5</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500</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Canadiens sont blessés ou tués.</a:t>
            </a:r>
            <a:endParaRPr b="0" i="0" sz="2000" u="none" cap="none" strike="noStrike">
              <a:solidFill>
                <a:schemeClr val="dk1"/>
              </a:solidFill>
              <a:latin typeface="Century Schoolbook"/>
              <a:ea typeface="Century Schoolbook"/>
              <a:cs typeface="Century Schoolbook"/>
              <a:sym typeface="Century Schoolbook"/>
            </a:endParaRPr>
          </a:p>
        </p:txBody>
      </p:sp>
      <p:sp>
        <p:nvSpPr>
          <p:cNvPr id="385" name="Google Shape;385;p31"/>
          <p:cNvSpPr txBox="1"/>
          <p:nvPr/>
        </p:nvSpPr>
        <p:spPr>
          <a:xfrm>
            <a:off x="1891018" y="6359700"/>
            <a:ext cx="8409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Quartier général d’un bataillon durant l’avancée vers l’est d’Arras (Ministère canadien de la Défense nationale, Bibliothèque et </a:t>
            </a:r>
            <a:r>
              <a:rPr b="0" i="0" lang="en-CA" sz="1200" u="none" cap="none" strike="noStrike">
                <a:solidFill>
                  <a:schemeClr val="dk1"/>
                </a:solidFill>
                <a:latin typeface="Century Schoolbook"/>
                <a:ea typeface="Century Schoolbook"/>
                <a:cs typeface="Century Schoolbook"/>
                <a:sym typeface="Century Schoolbook"/>
              </a:rPr>
              <a:t>Archives Canada</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soldiers in a field&#10;&#10;Description automatically generated" id="386" name="Google Shape;386;p31"/>
          <p:cNvPicPr preferRelativeResize="0"/>
          <p:nvPr/>
        </p:nvPicPr>
        <p:blipFill rotWithShape="1">
          <a:blip r:embed="rId4">
            <a:alphaModFix/>
          </a:blip>
          <a:srcRect b="32777" l="0" r="11115" t="17502"/>
          <a:stretch/>
        </p:blipFill>
        <p:spPr>
          <a:xfrm>
            <a:off x="1891019" y="2643247"/>
            <a:ext cx="8409963" cy="3716453"/>
          </a:xfrm>
          <a:prstGeom prst="rect">
            <a:avLst/>
          </a:prstGeom>
          <a:noFill/>
          <a:ln>
            <a:noFill/>
          </a:ln>
        </p:spPr>
      </p:pic>
      <p:sp>
        <p:nvSpPr>
          <p:cNvPr id="387" name="Google Shape;387;p31"/>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8" name="Google Shape;388;p31">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2">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4" name="Google Shape;394;p32"/>
          <p:cNvSpPr/>
          <p:nvPr/>
        </p:nvSpPr>
        <p:spPr>
          <a:xfrm>
            <a:off x="0" y="0"/>
            <a:ext cx="12192000" cy="1200300"/>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Septemb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1918</a:t>
            </a:r>
            <a:endParaRPr b="0" i="0" sz="8000" u="none" cap="none" strike="noStrike">
              <a:solidFill>
                <a:schemeClr val="lt1"/>
              </a:solidFill>
              <a:latin typeface="Century Schoolbook"/>
              <a:ea typeface="Century Schoolbook"/>
              <a:cs typeface="Century Schoolbook"/>
              <a:sym typeface="Century Schoolbook"/>
            </a:endParaRPr>
          </a:p>
        </p:txBody>
      </p:sp>
      <p:sp>
        <p:nvSpPr>
          <p:cNvPr id="395" name="Google Shape;395;p32"/>
          <p:cNvSpPr txBox="1"/>
          <p:nvPr/>
        </p:nvSpPr>
        <p:spPr>
          <a:xfrm>
            <a:off x="1299600" y="1200300"/>
            <a:ext cx="102306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sz="2000">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Lors de la bataille du canal du Nord, l'ensemble du Corps expéditionnaire canadien, soit 100 000 hommes, franchit une brèche d'un kilomètre de large et affaiblit les défenses allemandes. La bataille fait plus de 10 000 victimes canadiennes.</a:t>
            </a:r>
            <a:endParaRPr sz="2000">
              <a:solidFill>
                <a:schemeClr val="dk1"/>
              </a:solidFill>
              <a:latin typeface="Century Schoolbook"/>
              <a:ea typeface="Century Schoolbook"/>
              <a:cs typeface="Century Schoolbook"/>
              <a:sym typeface="Century Schoolbook"/>
            </a:endParaRPr>
          </a:p>
        </p:txBody>
      </p:sp>
      <p:sp>
        <p:nvSpPr>
          <p:cNvPr id="396" name="Google Shape;396;p32"/>
          <p:cNvSpPr txBox="1"/>
          <p:nvPr/>
        </p:nvSpPr>
        <p:spPr>
          <a:xfrm>
            <a:off x="3003549" y="6397289"/>
            <a:ext cx="6184800" cy="45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Troupes canadiennes construisant un pont au-dessus du canal du Nord (Ministère canadien de la Défense nationale, Bibliothèque et </a:t>
            </a:r>
            <a:r>
              <a:rPr b="0" i="0" lang="en-CA" sz="1200" u="none" cap="none" strike="noStrike">
                <a:solidFill>
                  <a:schemeClr val="dk1"/>
                </a:solidFill>
                <a:latin typeface="Century Schoolbook"/>
                <a:ea typeface="Century Schoolbook"/>
                <a:cs typeface="Century Schoolbook"/>
                <a:sym typeface="Century Schoolbook"/>
              </a:rPr>
              <a:t>Archives Canada</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soldiers on a bridge&#10;&#10;Description automatically generated" id="397" name="Google Shape;397;p32"/>
          <p:cNvPicPr preferRelativeResize="0"/>
          <p:nvPr/>
        </p:nvPicPr>
        <p:blipFill rotWithShape="1">
          <a:blip r:embed="rId4">
            <a:alphaModFix/>
          </a:blip>
          <a:srcRect b="14629" l="0" r="0" t="6667"/>
          <a:stretch/>
        </p:blipFill>
        <p:spPr>
          <a:xfrm>
            <a:off x="3003550" y="2676026"/>
            <a:ext cx="6184901" cy="3721264"/>
          </a:xfrm>
          <a:prstGeom prst="rect">
            <a:avLst/>
          </a:prstGeom>
          <a:noFill/>
          <a:ln>
            <a:noFill/>
          </a:ln>
        </p:spPr>
      </p:pic>
      <p:sp>
        <p:nvSpPr>
          <p:cNvPr id="398" name="Google Shape;398;p32"/>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9" name="Google Shape;399;p32">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3">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5" name="Google Shape;405;p33"/>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Novemb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1918</a:t>
            </a:r>
            <a:endParaRPr b="0" i="0" sz="8000" u="none" cap="none" strike="noStrike">
              <a:solidFill>
                <a:schemeClr val="lt1"/>
              </a:solidFill>
              <a:latin typeface="Century Schoolbook"/>
              <a:ea typeface="Century Schoolbook"/>
              <a:cs typeface="Century Schoolbook"/>
              <a:sym typeface="Century Schoolbook"/>
            </a:endParaRPr>
          </a:p>
        </p:txBody>
      </p:sp>
      <p:sp>
        <p:nvSpPr>
          <p:cNvPr id="406" name="Google Shape;406;p33"/>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L’armistice signifiant la fin de la Première Guerre mondiale est signé le 11 novembre à 5 h 15. Les combats cessent officiellement à </a:t>
            </a:r>
            <a:r>
              <a:rPr b="0" i="0" lang="en-CA" sz="2000" u="none" cap="none" strike="noStrike">
                <a:solidFill>
                  <a:schemeClr val="dk1"/>
                </a:solidFill>
                <a:latin typeface="Century Schoolbook"/>
                <a:ea typeface="Century Schoolbook"/>
                <a:cs typeface="Century Schoolbook"/>
                <a:sym typeface="Century Schoolbook"/>
              </a:rPr>
              <a:t>11</a:t>
            </a:r>
            <a:r>
              <a:rPr lang="en-CA" sz="2000">
                <a:solidFill>
                  <a:schemeClr val="dk1"/>
                </a:solidFill>
                <a:latin typeface="Century Schoolbook"/>
                <a:ea typeface="Century Schoolbook"/>
                <a:cs typeface="Century Schoolbook"/>
                <a:sym typeface="Century Schoolbook"/>
              </a:rPr>
              <a:t> h</a:t>
            </a:r>
            <a:r>
              <a:rPr b="0" i="0" lang="en-CA" sz="2000" u="none" cap="none" strike="noStrike">
                <a:solidFill>
                  <a:schemeClr val="dk1"/>
                </a:solidFill>
                <a:latin typeface="Century Schoolbook"/>
                <a:ea typeface="Century Schoolbook"/>
                <a:cs typeface="Century Schoolbook"/>
                <a:sym typeface="Century Schoolbook"/>
              </a:rPr>
              <a:t>.</a:t>
            </a:r>
            <a:endParaRPr b="0" i="0" sz="2000" u="none" cap="none" strike="noStrike">
              <a:solidFill>
                <a:schemeClr val="dk1"/>
              </a:solidFill>
              <a:latin typeface="Century Schoolbook"/>
              <a:ea typeface="Century Schoolbook"/>
              <a:cs typeface="Century Schoolbook"/>
              <a:sym typeface="Century Schoolbook"/>
            </a:endParaRPr>
          </a:p>
        </p:txBody>
      </p:sp>
      <p:sp>
        <p:nvSpPr>
          <p:cNvPr id="407" name="Google Shape;407;p33"/>
          <p:cNvSpPr txBox="1"/>
          <p:nvPr/>
        </p:nvSpPr>
        <p:spPr>
          <a:xfrm>
            <a:off x="1852184" y="6581100"/>
            <a:ext cx="8602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Peuple célébrant la nouvelle annonçant l’armistice à Toronto</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(Archives de la ville de Toronto, fonds 1244</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i</a:t>
            </a:r>
            <a:r>
              <a:rPr b="0" i="0" lang="en-CA" sz="1200" u="none" cap="none" strike="noStrike">
                <a:solidFill>
                  <a:schemeClr val="dk1"/>
                </a:solidFill>
                <a:latin typeface="Century Schoolbook"/>
                <a:ea typeface="Century Schoolbook"/>
                <a:cs typeface="Century Schoolbook"/>
                <a:sym typeface="Century Schoolbook"/>
              </a:rPr>
              <a:t>tem 1558</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crowd of people walking down a street&#10;&#10;Description automatically generated" id="408" name="Google Shape;408;p33"/>
          <p:cNvPicPr preferRelativeResize="0"/>
          <p:nvPr/>
        </p:nvPicPr>
        <p:blipFill rotWithShape="1">
          <a:blip r:embed="rId4">
            <a:alphaModFix/>
          </a:blip>
          <a:srcRect b="7200" l="7838" r="9965" t="35677"/>
          <a:stretch/>
        </p:blipFill>
        <p:spPr>
          <a:xfrm>
            <a:off x="1852175" y="2216125"/>
            <a:ext cx="8487649" cy="4364974"/>
          </a:xfrm>
          <a:prstGeom prst="rect">
            <a:avLst/>
          </a:prstGeom>
          <a:noFill/>
          <a:ln>
            <a:noFill/>
          </a:ln>
        </p:spPr>
      </p:pic>
      <p:sp>
        <p:nvSpPr>
          <p:cNvPr id="409" name="Google Shape;409;p33"/>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0" name="Google Shape;410;p33">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4">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6" name="Google Shape;416;p34"/>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lang="en-CA" sz="6600">
                <a:solidFill>
                  <a:srgbClr val="FFFFFF"/>
                </a:solidFill>
                <a:latin typeface="Century Schoolbook"/>
                <a:ea typeface="Century Schoolbook"/>
                <a:cs typeface="Century Schoolbook"/>
                <a:sym typeface="Century Schoolbook"/>
              </a:rPr>
              <a:t>L’entre-deux-guerres</a:t>
            </a:r>
            <a:endParaRPr b="0" i="0" sz="6600" u="none" cap="none" strike="noStrike">
              <a:solidFill>
                <a:srgbClr val="FFFFFF"/>
              </a:solidFill>
              <a:latin typeface="Century Schoolbook"/>
              <a:ea typeface="Century Schoolbook"/>
              <a:cs typeface="Century Schoolbook"/>
              <a:sym typeface="Century Schoolbook"/>
            </a:endParaRPr>
          </a:p>
        </p:txBody>
      </p:sp>
      <p:sp>
        <p:nvSpPr>
          <p:cNvPr id="417" name="Google Shape;417;p34"/>
          <p:cNvSpPr/>
          <p:nvPr/>
        </p:nvSpPr>
        <p:spPr>
          <a:xfrm>
            <a:off x="3947367" y="2685714"/>
            <a:ext cx="4297200" cy="1276500"/>
          </a:xfrm>
          <a:prstGeom prst="rightArrow">
            <a:avLst>
              <a:gd fmla="val 50000" name="adj1"/>
              <a:gd fmla="val 50000" name="adj2"/>
            </a:avLst>
          </a:prstGeom>
          <a:solidFill>
            <a:srgbClr val="3A3A3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A3A3A"/>
              </a:solidFill>
              <a:latin typeface="Arial"/>
              <a:ea typeface="Arial"/>
              <a:cs typeface="Arial"/>
              <a:sym typeface="Arial"/>
            </a:endParaRPr>
          </a:p>
        </p:txBody>
      </p:sp>
      <p:sp>
        <p:nvSpPr>
          <p:cNvPr id="418" name="Google Shape;418;p34"/>
          <p:cNvSpPr txBox="1"/>
          <p:nvPr/>
        </p:nvSpPr>
        <p:spPr>
          <a:xfrm>
            <a:off x="4174015" y="377770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rgbClr val="000000"/>
                </a:solidFill>
                <a:latin typeface="Century Schoolbook"/>
                <a:ea typeface="Century Schoolbook"/>
                <a:cs typeface="Century Schoolbook"/>
                <a:sym typeface="Century Schoolbook"/>
              </a:rPr>
              <a:t>1920</a:t>
            </a:r>
            <a:endParaRPr b="0" i="0" sz="1400" u="none" cap="none" strike="noStrike">
              <a:solidFill>
                <a:srgbClr val="000000"/>
              </a:solidFill>
              <a:latin typeface="Arial"/>
              <a:ea typeface="Arial"/>
              <a:cs typeface="Arial"/>
              <a:sym typeface="Arial"/>
            </a:endParaRPr>
          </a:p>
        </p:txBody>
      </p:sp>
      <p:cxnSp>
        <p:nvCxnSpPr>
          <p:cNvPr id="419" name="Google Shape;419;p34"/>
          <p:cNvCxnSpPr/>
          <p:nvPr/>
        </p:nvCxnSpPr>
        <p:spPr>
          <a:xfrm flipH="1">
            <a:off x="4522728" y="3002947"/>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420" name="Google Shape;420;p34"/>
          <p:cNvSpPr txBox="1"/>
          <p:nvPr/>
        </p:nvSpPr>
        <p:spPr>
          <a:xfrm>
            <a:off x="5271456" y="380298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rgbClr val="000000"/>
                </a:solidFill>
                <a:latin typeface="Century Schoolbook"/>
                <a:ea typeface="Century Schoolbook"/>
                <a:cs typeface="Century Schoolbook"/>
                <a:sym typeface="Century Schoolbook"/>
              </a:rPr>
              <a:t>1930</a:t>
            </a:r>
            <a:endParaRPr b="0" i="0" sz="1400" u="none" cap="none" strike="noStrike">
              <a:solidFill>
                <a:srgbClr val="000000"/>
              </a:solidFill>
              <a:latin typeface="Arial"/>
              <a:ea typeface="Arial"/>
              <a:cs typeface="Arial"/>
              <a:sym typeface="Arial"/>
            </a:endParaRPr>
          </a:p>
        </p:txBody>
      </p:sp>
      <p:cxnSp>
        <p:nvCxnSpPr>
          <p:cNvPr id="421" name="Google Shape;421;p34"/>
          <p:cNvCxnSpPr/>
          <p:nvPr/>
        </p:nvCxnSpPr>
        <p:spPr>
          <a:xfrm flipH="1">
            <a:off x="5620169" y="3002947"/>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422" name="Google Shape;422;p34"/>
          <p:cNvSpPr txBox="1"/>
          <p:nvPr/>
        </p:nvSpPr>
        <p:spPr>
          <a:xfrm>
            <a:off x="6364134" y="380298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rgbClr val="000000"/>
                </a:solidFill>
                <a:latin typeface="Century Schoolbook"/>
                <a:ea typeface="Century Schoolbook"/>
                <a:cs typeface="Century Schoolbook"/>
                <a:sym typeface="Century Schoolbook"/>
              </a:rPr>
              <a:t>1940</a:t>
            </a:r>
            <a:endParaRPr b="0" i="0" sz="1400" u="none" cap="none" strike="noStrike">
              <a:solidFill>
                <a:srgbClr val="000000"/>
              </a:solidFill>
              <a:latin typeface="Arial"/>
              <a:ea typeface="Arial"/>
              <a:cs typeface="Arial"/>
              <a:sym typeface="Arial"/>
            </a:endParaRPr>
          </a:p>
        </p:txBody>
      </p:sp>
      <p:cxnSp>
        <p:nvCxnSpPr>
          <p:cNvPr id="423" name="Google Shape;423;p34"/>
          <p:cNvCxnSpPr/>
          <p:nvPr/>
        </p:nvCxnSpPr>
        <p:spPr>
          <a:xfrm flipH="1">
            <a:off x="6717530" y="3002946"/>
            <a:ext cx="4800" cy="853200"/>
          </a:xfrm>
          <a:prstGeom prst="straightConnector1">
            <a:avLst/>
          </a:prstGeom>
          <a:noFill/>
          <a:ln cap="flat" cmpd="sng" w="19050">
            <a:solidFill>
              <a:srgbClr val="7F7F7F"/>
            </a:solidFill>
            <a:prstDash val="solid"/>
            <a:miter lim="800000"/>
            <a:headEnd len="sm" w="sm" type="none"/>
            <a:tailEnd len="sm" w="sm" type="none"/>
          </a:ln>
        </p:spPr>
      </p:cxnSp>
      <p:grpSp>
        <p:nvGrpSpPr>
          <p:cNvPr id="424" name="Google Shape;424;p34"/>
          <p:cNvGrpSpPr/>
          <p:nvPr/>
        </p:nvGrpSpPr>
        <p:grpSpPr>
          <a:xfrm>
            <a:off x="10449404" y="6397289"/>
            <a:ext cx="1817100" cy="386493"/>
            <a:chOff x="10449404" y="6397289"/>
            <a:chExt cx="1817100" cy="386493"/>
          </a:xfrm>
        </p:grpSpPr>
        <p:sp>
          <p:nvSpPr>
            <p:cNvPr id="425" name="Google Shape;425;p34"/>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26" name="Google Shape;426;p34">
              <a:hlinkClick action="ppaction://hlinksldjump" r:id="rId4"/>
            </p:cNvPr>
            <p:cNvSpPr txBox="1"/>
            <p:nvPr/>
          </p:nvSpPr>
          <p:spPr>
            <a:xfrm>
              <a:off x="10449404" y="6475186"/>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latin typeface="Century Schoolbook"/>
                <a:ea typeface="Century Schoolbook"/>
                <a:cs typeface="Century Schoolbook"/>
                <a:sym typeface="Century Schoolbook"/>
              </a:endParaRPr>
            </a:p>
          </p:txBody>
        </p:sp>
      </p:grpSp>
      <p:sp>
        <p:nvSpPr>
          <p:cNvPr id="427" name="Google Shape;427;p34">
            <a:hlinkClick action="ppaction://hlinksldjump" r:id="rId5"/>
          </p:cNvPr>
          <p:cNvSpPr/>
          <p:nvPr/>
        </p:nvSpPr>
        <p:spPr>
          <a:xfrm>
            <a:off x="5654626"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428" name="Google Shape;428;p34">
            <a:hlinkClick action="ppaction://hlinksldjump" r:id="rId6"/>
          </p:cNvPr>
          <p:cNvSpPr/>
          <p:nvPr/>
        </p:nvSpPr>
        <p:spPr>
          <a:xfrm>
            <a:off x="5108030"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429" name="Google Shape;429;p34">
            <a:hlinkClick action="ppaction://hlinksldjump" r:id="rId7"/>
          </p:cNvPr>
          <p:cNvSpPr/>
          <p:nvPr/>
        </p:nvSpPr>
        <p:spPr>
          <a:xfrm>
            <a:off x="4561434"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430" name="Google Shape;430;p34">
            <a:hlinkClick action="ppaction://hlinksldjump" r:id="rId8"/>
          </p:cNvPr>
          <p:cNvSpPr/>
          <p:nvPr/>
        </p:nvSpPr>
        <p:spPr>
          <a:xfrm>
            <a:off x="4014837"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5">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6" name="Google Shape;436;p35"/>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Ju</a:t>
            </a:r>
            <a:r>
              <a:rPr lang="en-CA" sz="8000">
                <a:solidFill>
                  <a:schemeClr val="lt1"/>
                </a:solidFill>
                <a:latin typeface="Century Schoolbook"/>
                <a:ea typeface="Century Schoolbook"/>
                <a:cs typeface="Century Schoolbook"/>
                <a:sym typeface="Century Schoolbook"/>
              </a:rPr>
              <a:t>in</a:t>
            </a:r>
            <a:r>
              <a:rPr b="0" i="0" lang="en-CA" sz="8000" u="none" cap="none" strike="noStrike">
                <a:solidFill>
                  <a:schemeClr val="lt1"/>
                </a:solidFill>
                <a:latin typeface="Century Schoolbook"/>
                <a:ea typeface="Century Schoolbook"/>
                <a:cs typeface="Century Schoolbook"/>
                <a:sym typeface="Century Schoolbook"/>
              </a:rPr>
              <a:t> 1919</a:t>
            </a:r>
            <a:endParaRPr b="0" i="0" sz="8000" u="none" cap="none" strike="noStrike">
              <a:solidFill>
                <a:schemeClr val="lt1"/>
              </a:solidFill>
              <a:latin typeface="Century Schoolbook"/>
              <a:ea typeface="Century Schoolbook"/>
              <a:cs typeface="Century Schoolbook"/>
              <a:sym typeface="Century Schoolbook"/>
            </a:endParaRPr>
          </a:p>
        </p:txBody>
      </p:sp>
      <p:sp>
        <p:nvSpPr>
          <p:cNvPr id="437" name="Google Shape;437;p35"/>
          <p:cNvSpPr txBox="1"/>
          <p:nvPr/>
        </p:nvSpPr>
        <p:spPr>
          <a:xfrm>
            <a:off x="420300" y="1200321"/>
            <a:ext cx="11351400" cy="6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19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1900">
                <a:solidFill>
                  <a:schemeClr val="dk1"/>
                </a:solidFill>
                <a:latin typeface="Century Schoolbook"/>
                <a:ea typeface="Century Schoolbook"/>
                <a:cs typeface="Century Schoolbook"/>
                <a:sym typeface="Century Schoolbook"/>
              </a:rPr>
              <a:t>Le Traité de Versailles est signé</a:t>
            </a:r>
            <a:r>
              <a:rPr b="0" i="0" lang="en-CA" sz="1900" u="none" cap="none" strike="noStrike">
                <a:solidFill>
                  <a:schemeClr val="dk1"/>
                </a:solidFill>
                <a:latin typeface="Century Schoolbook"/>
                <a:ea typeface="Century Schoolbook"/>
                <a:cs typeface="Century Schoolbook"/>
                <a:sym typeface="Century Schoolbook"/>
              </a:rPr>
              <a:t>. Il définit les conditions de la paix en </a:t>
            </a:r>
            <a:r>
              <a:rPr lang="en-CA" sz="1900">
                <a:solidFill>
                  <a:schemeClr val="dk1"/>
                </a:solidFill>
                <a:latin typeface="Century Schoolbook"/>
                <a:ea typeface="Century Schoolbook"/>
                <a:cs typeface="Century Schoolbook"/>
                <a:sym typeface="Century Schoolbook"/>
              </a:rPr>
              <a:t>Europe.</a:t>
            </a:r>
            <a:r>
              <a:rPr b="0" i="0" lang="en-CA" sz="1900" u="none" cap="none" strike="noStrike">
                <a:solidFill>
                  <a:schemeClr val="dk1"/>
                </a:solidFill>
                <a:latin typeface="Century Schoolbook"/>
                <a:ea typeface="Century Schoolbook"/>
                <a:cs typeface="Century Schoolbook"/>
                <a:sym typeface="Century Schoolbook"/>
              </a:rPr>
              <a:t> </a:t>
            </a:r>
            <a:endParaRPr b="0" i="0" sz="1900" u="none" cap="none" strike="noStrike">
              <a:solidFill>
                <a:schemeClr val="dk1"/>
              </a:solidFill>
              <a:latin typeface="Century Schoolbook"/>
              <a:ea typeface="Century Schoolbook"/>
              <a:cs typeface="Century Schoolbook"/>
              <a:sym typeface="Century Schoolbook"/>
            </a:endParaRPr>
          </a:p>
        </p:txBody>
      </p:sp>
      <p:sp>
        <p:nvSpPr>
          <p:cNvPr id="438" name="Google Shape;438;p35"/>
          <p:cNvSpPr txBox="1"/>
          <p:nvPr/>
        </p:nvSpPr>
        <p:spPr>
          <a:xfrm>
            <a:off x="1441275" y="6269675"/>
            <a:ext cx="9106800" cy="27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Alliés présents autour de la table de conférence (Traité de Versailles, 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sitting at a table&#10;&#10;Description automatically generated" id="439" name="Google Shape;439;p35"/>
          <p:cNvPicPr preferRelativeResize="0"/>
          <p:nvPr/>
        </p:nvPicPr>
        <p:blipFill rotWithShape="1">
          <a:blip r:embed="rId4">
            <a:alphaModFix/>
          </a:blip>
          <a:srcRect b="10965" l="0" r="0" t="27733"/>
          <a:stretch/>
        </p:blipFill>
        <p:spPr>
          <a:xfrm>
            <a:off x="1441275" y="1846825"/>
            <a:ext cx="9309451" cy="4422850"/>
          </a:xfrm>
          <a:prstGeom prst="rect">
            <a:avLst/>
          </a:prstGeom>
          <a:noFill/>
          <a:ln>
            <a:noFill/>
          </a:ln>
        </p:spPr>
      </p:pic>
      <p:grpSp>
        <p:nvGrpSpPr>
          <p:cNvPr id="440" name="Google Shape;440;p35"/>
          <p:cNvGrpSpPr/>
          <p:nvPr/>
        </p:nvGrpSpPr>
        <p:grpSpPr>
          <a:xfrm>
            <a:off x="10449391" y="6397289"/>
            <a:ext cx="1817100" cy="386493"/>
            <a:chOff x="10449391" y="6397289"/>
            <a:chExt cx="1817100" cy="386493"/>
          </a:xfrm>
        </p:grpSpPr>
        <p:sp>
          <p:nvSpPr>
            <p:cNvPr id="441" name="Google Shape;441;p35"/>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2" name="Google Shape;442;p35">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6">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8" name="Google Shape;448;p36"/>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Novemb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1921</a:t>
            </a:r>
            <a:endParaRPr b="0" i="0" sz="8000" u="none" cap="none" strike="noStrike">
              <a:solidFill>
                <a:schemeClr val="lt1"/>
              </a:solidFill>
              <a:latin typeface="Century Schoolbook"/>
              <a:ea typeface="Century Schoolbook"/>
              <a:cs typeface="Century Schoolbook"/>
              <a:sym typeface="Century Schoolbook"/>
            </a:endParaRPr>
          </a:p>
        </p:txBody>
      </p:sp>
      <p:sp>
        <p:nvSpPr>
          <p:cNvPr id="449" name="Google Shape;449;p36"/>
          <p:cNvSpPr txBox="1"/>
          <p:nvPr/>
        </p:nvSpPr>
        <p:spPr>
          <a:xfrm>
            <a:off x="1299600" y="1200298"/>
            <a:ext cx="9592800" cy="224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C’est à ce moment qu’a lieu la première « journée du coquelicot »</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officielle. Inspirées par le poème de John McCrae, diverses organisations féminines du pays commencent à vendre des coquelicots pour aider les</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soldats de retour au pays et leur famille. En 1923, la majorité des coquelicots du Canada sont fabriqués par des vétérans de l’Association des anciens combattants de la Grande Guerre (l’ancêtre de la Légion royale canadienne).</a:t>
            </a:r>
            <a:endParaRPr b="0" i="0" sz="2000" u="none" cap="none" strike="noStrike">
              <a:solidFill>
                <a:srgbClr val="000000"/>
              </a:solidFill>
              <a:latin typeface="Arial"/>
              <a:ea typeface="Arial"/>
              <a:cs typeface="Arial"/>
              <a:sym typeface="Arial"/>
            </a:endParaRPr>
          </a:p>
        </p:txBody>
      </p:sp>
      <p:sp>
        <p:nvSpPr>
          <p:cNvPr id="450" name="Google Shape;450;p36"/>
          <p:cNvSpPr txBox="1"/>
          <p:nvPr/>
        </p:nvSpPr>
        <p:spPr>
          <a:xfrm>
            <a:off x="2402994" y="6590503"/>
            <a:ext cx="73860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CA" sz="1200" u="none" cap="none" strike="noStrike">
                <a:solidFill>
                  <a:schemeClr val="dk1"/>
                </a:solidFill>
                <a:latin typeface="Century Schoolbook"/>
                <a:ea typeface="Century Schoolbook"/>
                <a:cs typeface="Century Schoolbook"/>
                <a:sym typeface="Century Schoolbook"/>
              </a:rPr>
              <a:t>Siège de Toronto pour la journée du coquelicot</a:t>
            </a:r>
            <a:r>
              <a:rPr lang="en-CA" sz="1200">
                <a:solidFill>
                  <a:schemeClr val="dk1"/>
                </a:solidFill>
                <a:latin typeface="Century Schoolbook"/>
                <a:ea typeface="Century Schoolbook"/>
                <a:cs typeface="Century Schoolbook"/>
                <a:sym typeface="Century Schoolbook"/>
              </a:rPr>
              <a:t> </a:t>
            </a:r>
            <a:r>
              <a:rPr b="0" i="0" lang="en-CA" sz="1200" u="none" cap="none" strike="noStrike">
                <a:solidFill>
                  <a:schemeClr val="dk1"/>
                </a:solidFill>
                <a:latin typeface="Century Schoolbook"/>
                <a:ea typeface="Century Schoolbook"/>
                <a:cs typeface="Century Schoolbook"/>
                <a:sym typeface="Century Schoolbook"/>
              </a:rPr>
              <a:t>(</a:t>
            </a:r>
            <a:r>
              <a:rPr lang="en-CA" sz="1200">
                <a:solidFill>
                  <a:schemeClr val="dk1"/>
                </a:solidFill>
                <a:latin typeface="Century Schoolbook"/>
                <a:ea typeface="Century Schoolbook"/>
                <a:cs typeface="Century Schoolbook"/>
                <a:sym typeface="Century Schoolbook"/>
              </a:rPr>
              <a:t>Archives de la ville de Toronto</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f</a:t>
            </a:r>
            <a:r>
              <a:rPr b="0" i="0" lang="en-CA" sz="1200" u="none" cap="none" strike="noStrike">
                <a:solidFill>
                  <a:schemeClr val="dk1"/>
                </a:solidFill>
                <a:latin typeface="Century Schoolbook"/>
                <a:ea typeface="Century Schoolbook"/>
                <a:cs typeface="Century Schoolbook"/>
                <a:sym typeface="Century Schoolbook"/>
              </a:rPr>
              <a:t>onds 1266, </a:t>
            </a:r>
            <a:r>
              <a:rPr lang="en-CA" sz="1200">
                <a:solidFill>
                  <a:schemeClr val="dk1"/>
                </a:solidFill>
                <a:latin typeface="Century Schoolbook"/>
                <a:ea typeface="Century Schoolbook"/>
                <a:cs typeface="Century Schoolbook"/>
                <a:sym typeface="Century Schoolbook"/>
              </a:rPr>
              <a:t>i</a:t>
            </a:r>
            <a:r>
              <a:rPr b="0" i="0" lang="en-CA" sz="1200" u="none" cap="none" strike="noStrike">
                <a:solidFill>
                  <a:schemeClr val="dk1"/>
                </a:solidFill>
                <a:latin typeface="Century Schoolbook"/>
                <a:ea typeface="Century Schoolbook"/>
                <a:cs typeface="Century Schoolbook"/>
                <a:sym typeface="Century Schoolbook"/>
              </a:rPr>
              <a:t>tem 9945</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id="451" name="Google Shape;451;p36"/>
          <p:cNvPicPr preferRelativeResize="0"/>
          <p:nvPr/>
        </p:nvPicPr>
        <p:blipFill rotWithShape="1">
          <a:blip r:embed="rId4">
            <a:alphaModFix/>
          </a:blip>
          <a:srcRect b="21690" l="0" r="0" t="22776"/>
          <a:stretch/>
        </p:blipFill>
        <p:spPr>
          <a:xfrm>
            <a:off x="2740819" y="3751381"/>
            <a:ext cx="6710363" cy="2839108"/>
          </a:xfrm>
          <a:prstGeom prst="rect">
            <a:avLst/>
          </a:prstGeom>
          <a:noFill/>
          <a:ln>
            <a:noFill/>
          </a:ln>
        </p:spPr>
      </p:pic>
      <p:grpSp>
        <p:nvGrpSpPr>
          <p:cNvPr id="452" name="Google Shape;452;p36"/>
          <p:cNvGrpSpPr/>
          <p:nvPr/>
        </p:nvGrpSpPr>
        <p:grpSpPr>
          <a:xfrm>
            <a:off x="10449316" y="6397289"/>
            <a:ext cx="1817100" cy="386400"/>
            <a:chOff x="10449316" y="6397289"/>
            <a:chExt cx="1817100" cy="386400"/>
          </a:xfrm>
        </p:grpSpPr>
        <p:sp>
          <p:nvSpPr>
            <p:cNvPr id="453" name="Google Shape;453;p36"/>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4" name="Google Shape;454;p36">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7">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0" name="Google Shape;460;p37"/>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v</a:t>
            </a:r>
            <a:r>
              <a:rPr b="0" i="0" lang="en-CA" sz="8000" u="none" cap="none" strike="noStrike">
                <a:solidFill>
                  <a:schemeClr val="lt1"/>
                </a:solidFill>
                <a:latin typeface="Century Schoolbook"/>
                <a:ea typeface="Century Schoolbook"/>
                <a:cs typeface="Century Schoolbook"/>
                <a:sym typeface="Century Schoolbook"/>
              </a:rPr>
              <a:t>ril 1924</a:t>
            </a:r>
            <a:endParaRPr b="0" i="0" sz="8000" u="none" cap="none" strike="noStrike">
              <a:solidFill>
                <a:schemeClr val="lt1"/>
              </a:solidFill>
              <a:latin typeface="Century Schoolbook"/>
              <a:ea typeface="Century Schoolbook"/>
              <a:cs typeface="Century Schoolbook"/>
              <a:sym typeface="Century Schoolbook"/>
            </a:endParaRPr>
          </a:p>
        </p:txBody>
      </p:sp>
      <p:sp>
        <p:nvSpPr>
          <p:cNvPr id="461" name="Google Shape;461;p37"/>
          <p:cNvSpPr txBox="1"/>
          <p:nvPr/>
        </p:nvSpPr>
        <p:spPr>
          <a:xfrm>
            <a:off x="420300" y="1200321"/>
            <a:ext cx="113514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L’Aviation royale canadienne est créée. Même si des Canadiens ont servi</a:t>
            </a:r>
            <a:r>
              <a:rPr b="0" i="0" lang="en-CA" sz="2000" u="none" cap="none" strike="noStrike">
                <a:solidFill>
                  <a:schemeClr val="dk1"/>
                </a:solidFill>
                <a:latin typeface="Century Schoolbook"/>
                <a:ea typeface="Century Schoolbook"/>
                <a:cs typeface="Century Schoolbook"/>
                <a:sym typeface="Century Schoolbook"/>
              </a:rPr>
              <a:t> l</a:t>
            </a:r>
            <a:r>
              <a:rPr lang="en-CA" sz="2000">
                <a:solidFill>
                  <a:schemeClr val="dk1"/>
                </a:solidFill>
                <a:latin typeface="Century Schoolbook"/>
                <a:ea typeface="Century Schoolbook"/>
                <a:cs typeface="Century Schoolbook"/>
                <a:sym typeface="Century Schoolbook"/>
              </a:rPr>
              <a:t>’armée de l’air durant la Première Guerre mondiale, la création de l’Aviation royale canadienne marque le moment où le Canada dispose pour la première fois de sa propre force aérienne permanente et temps plein.</a:t>
            </a:r>
            <a:endParaRPr b="0" i="0" sz="2000" u="none" cap="none" strike="noStrike">
              <a:solidFill>
                <a:schemeClr val="dk1"/>
              </a:solidFill>
              <a:latin typeface="Century Schoolbook"/>
              <a:ea typeface="Century Schoolbook"/>
              <a:cs typeface="Century Schoolbook"/>
              <a:sym typeface="Century Schoolbook"/>
            </a:endParaRPr>
          </a:p>
        </p:txBody>
      </p:sp>
      <p:sp>
        <p:nvSpPr>
          <p:cNvPr id="462" name="Google Shape;462;p37"/>
          <p:cNvSpPr txBox="1"/>
          <p:nvPr/>
        </p:nvSpPr>
        <p:spPr>
          <a:xfrm>
            <a:off x="2203950" y="6397300"/>
            <a:ext cx="778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Insigne de pilote de</a:t>
            </a:r>
            <a:r>
              <a:rPr b="0" i="0" lang="en-CA" sz="1200" u="none" cap="none" strike="noStrike">
                <a:solidFill>
                  <a:schemeClr val="dk1"/>
                </a:solidFill>
                <a:latin typeface="Century Schoolbook"/>
                <a:ea typeface="Century Schoolbook"/>
                <a:cs typeface="Century Schoolbook"/>
                <a:sym typeface="Century Schoolbook"/>
              </a:rPr>
              <a:t> 1924</a:t>
            </a:r>
            <a:r>
              <a:rPr lang="en-CA" sz="1200">
                <a:solidFill>
                  <a:schemeClr val="dk1"/>
                </a:solidFill>
                <a:latin typeface="Century Schoolbook"/>
                <a:ea typeface="Century Schoolbook"/>
                <a:cs typeface="Century Schoolbook"/>
                <a:sym typeface="Century Schoolbook"/>
              </a:rPr>
              <a:t> (Ministère canadien de la Défense nationale, Bibliothèque et</a:t>
            </a:r>
            <a:r>
              <a:rPr b="0" i="0" lang="en-CA" sz="1200" u="none" cap="none" strike="noStrike">
                <a:solidFill>
                  <a:schemeClr val="dk1"/>
                </a:solidFill>
                <a:latin typeface="Century Schoolbook"/>
                <a:ea typeface="Century Schoolbook"/>
                <a:cs typeface="Century Schoolbook"/>
                <a:sym typeface="Century Schoolbook"/>
              </a:rPr>
              <a:t> Archives Canada, PA-062295</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black and white patch with wings&#10;&#10;Description automatically generated" id="463" name="Google Shape;463;p37"/>
          <p:cNvPicPr preferRelativeResize="0"/>
          <p:nvPr/>
        </p:nvPicPr>
        <p:blipFill rotWithShape="1">
          <a:blip r:embed="rId4">
            <a:alphaModFix/>
          </a:blip>
          <a:srcRect b="20055" l="9814" r="9337" t="12235"/>
          <a:stretch/>
        </p:blipFill>
        <p:spPr>
          <a:xfrm>
            <a:off x="2203959" y="2955025"/>
            <a:ext cx="7784083" cy="3442275"/>
          </a:xfrm>
          <a:prstGeom prst="rect">
            <a:avLst/>
          </a:prstGeom>
          <a:noFill/>
          <a:ln>
            <a:noFill/>
          </a:ln>
        </p:spPr>
      </p:pic>
      <p:grpSp>
        <p:nvGrpSpPr>
          <p:cNvPr id="464" name="Google Shape;464;p37"/>
          <p:cNvGrpSpPr/>
          <p:nvPr/>
        </p:nvGrpSpPr>
        <p:grpSpPr>
          <a:xfrm>
            <a:off x="10449391" y="6397289"/>
            <a:ext cx="1817100" cy="386493"/>
            <a:chOff x="10449391" y="6397289"/>
            <a:chExt cx="1817100" cy="386493"/>
          </a:xfrm>
        </p:grpSpPr>
        <p:sp>
          <p:nvSpPr>
            <p:cNvPr id="465" name="Google Shape;465;p37"/>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6" name="Google Shape;466;p37">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8">
            <a:hlinkClick action="ppaction://hlinksldjump" r:id="rId3"/>
          </p:cNvPr>
          <p:cNvSpPr/>
          <p:nvPr/>
        </p:nvSpPr>
        <p:spPr>
          <a:xfrm>
            <a:off x="0" y="-19800"/>
            <a:ext cx="12192000" cy="6897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72" name="Google Shape;472;p38"/>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Novemb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1931</a:t>
            </a:r>
            <a:endParaRPr b="0" i="0" sz="8000" u="none" cap="none" strike="noStrike">
              <a:solidFill>
                <a:schemeClr val="lt1"/>
              </a:solidFill>
              <a:latin typeface="Century Schoolbook"/>
              <a:ea typeface="Century Schoolbook"/>
              <a:cs typeface="Century Schoolbook"/>
              <a:sym typeface="Century Schoolbook"/>
            </a:endParaRPr>
          </a:p>
        </p:txBody>
      </p:sp>
      <p:sp>
        <p:nvSpPr>
          <p:cNvPr id="473" name="Google Shape;473;p38"/>
          <p:cNvSpPr txBox="1"/>
          <p:nvPr/>
        </p:nvSpPr>
        <p:spPr>
          <a:xfrm>
            <a:off x="1299600" y="1200298"/>
            <a:ext cx="95928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premier jour du Souvenir officiellement célébré au Canada a lieu le 11 novembre 1931. Avant cela, les Canadiens célébraient le jour de l’Armistice</a:t>
            </a:r>
            <a:r>
              <a:rPr b="0" i="0" lang="en-CA" sz="2000" u="none" cap="none" strike="noStrike">
                <a:solidFill>
                  <a:schemeClr val="dk1"/>
                </a:solidFill>
                <a:latin typeface="Century Schoolbook"/>
                <a:ea typeface="Century Schoolbook"/>
                <a:cs typeface="Century Schoolbook"/>
                <a:sym typeface="Century Schoolbook"/>
              </a:rPr>
              <a:t>, qui a lieu le deuxième lundi de novembre.</a:t>
            </a:r>
            <a:endParaRPr b="0" i="0" sz="2000" u="none" cap="none" strike="noStrike">
              <a:solidFill>
                <a:srgbClr val="000000"/>
              </a:solidFill>
              <a:latin typeface="Arial"/>
              <a:ea typeface="Arial"/>
              <a:cs typeface="Arial"/>
              <a:sym typeface="Arial"/>
            </a:endParaRPr>
          </a:p>
        </p:txBody>
      </p:sp>
      <p:sp>
        <p:nvSpPr>
          <p:cNvPr id="474" name="Google Shape;474;p38"/>
          <p:cNvSpPr txBox="1"/>
          <p:nvPr/>
        </p:nvSpPr>
        <p:spPr>
          <a:xfrm>
            <a:off x="3093229" y="6620589"/>
            <a:ext cx="7386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Cérémonie du jour du Souvenir à</a:t>
            </a:r>
            <a:r>
              <a:rPr b="0" i="0" lang="en-CA" sz="1200" u="none" cap="none" strike="noStrike">
                <a:solidFill>
                  <a:schemeClr val="dk1"/>
                </a:solidFill>
                <a:latin typeface="Century Schoolbook"/>
                <a:ea typeface="Century Schoolbook"/>
                <a:cs typeface="Century Schoolbook"/>
                <a:sym typeface="Century Schoolbook"/>
              </a:rPr>
              <a:t> Ottawa (Bibliothèque et Archives Canada</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person standing on steps with a large crowd of people&#10;&#10;Description automatically generated" id="475" name="Google Shape;475;p38"/>
          <p:cNvPicPr preferRelativeResize="0"/>
          <p:nvPr/>
        </p:nvPicPr>
        <p:blipFill rotWithShape="1">
          <a:blip r:embed="rId4">
            <a:alphaModFix/>
          </a:blip>
          <a:srcRect b="11918" l="0" r="0" t="0"/>
          <a:stretch/>
        </p:blipFill>
        <p:spPr>
          <a:xfrm>
            <a:off x="3093229" y="2656028"/>
            <a:ext cx="6005543" cy="3950835"/>
          </a:xfrm>
          <a:prstGeom prst="rect">
            <a:avLst/>
          </a:prstGeom>
          <a:noFill/>
          <a:ln>
            <a:noFill/>
          </a:ln>
        </p:spPr>
      </p:pic>
      <p:grpSp>
        <p:nvGrpSpPr>
          <p:cNvPr id="476" name="Google Shape;476;p38"/>
          <p:cNvGrpSpPr/>
          <p:nvPr/>
        </p:nvGrpSpPr>
        <p:grpSpPr>
          <a:xfrm>
            <a:off x="10449316" y="6397289"/>
            <a:ext cx="1817100" cy="386400"/>
            <a:chOff x="10449316" y="6397289"/>
            <a:chExt cx="1817100" cy="386400"/>
          </a:xfrm>
        </p:grpSpPr>
        <p:sp>
          <p:nvSpPr>
            <p:cNvPr id="477" name="Google Shape;477;p38"/>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8" name="Google Shape;478;p38">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9">
            <a:hlinkClick action="ppaction://hlinksldjump" r:id="rId3"/>
          </p:cNvPr>
          <p:cNvSpPr/>
          <p:nvPr/>
        </p:nvSpPr>
        <p:spPr>
          <a:xfrm>
            <a:off x="25"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4" name="Google Shape;484;p39"/>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7300">
                <a:solidFill>
                  <a:schemeClr val="lt1"/>
                </a:solidFill>
                <a:latin typeface="Century Schoolbook"/>
                <a:ea typeface="Century Schoolbook"/>
                <a:cs typeface="Century Schoolbook"/>
                <a:sym typeface="Century Schoolbook"/>
              </a:rPr>
              <a:t>Deuxième Guerre mondiale</a:t>
            </a:r>
            <a:endParaRPr b="0" i="0" sz="7300" u="none" cap="none" strike="noStrike">
              <a:solidFill>
                <a:schemeClr val="lt1"/>
              </a:solidFill>
              <a:latin typeface="Century Schoolbook"/>
              <a:ea typeface="Century Schoolbook"/>
              <a:cs typeface="Century Schoolbook"/>
              <a:sym typeface="Century Schoolbook"/>
            </a:endParaRPr>
          </a:p>
        </p:txBody>
      </p:sp>
      <p:sp>
        <p:nvSpPr>
          <p:cNvPr id="485" name="Google Shape;485;p39"/>
          <p:cNvSpPr txBox="1"/>
          <p:nvPr/>
        </p:nvSpPr>
        <p:spPr>
          <a:xfrm>
            <a:off x="1877126" y="1200329"/>
            <a:ext cx="84378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latin typeface="Century Schoolbook"/>
                <a:ea typeface="Century Schoolbook"/>
                <a:cs typeface="Century Schoolbook"/>
                <a:sym typeface="Century Schoolbook"/>
              </a:rPr>
              <a:t>Plus d’un million de Canadiens se battent durant la Deuxième Guerre mondiale pour empêcher l’Allemagne et les autres gouvernements fascistes de répandre leur idéologie de persécution. Environ</a:t>
            </a:r>
            <a:r>
              <a:rPr b="0" i="0" lang="en-CA" sz="2000" u="none" cap="none" strike="noStrike">
                <a:solidFill>
                  <a:srgbClr val="000000"/>
                </a:solidFill>
                <a:latin typeface="Century Schoolbook"/>
                <a:ea typeface="Century Schoolbook"/>
                <a:cs typeface="Century Schoolbook"/>
                <a:sym typeface="Century Schoolbook"/>
              </a:rPr>
              <a:t> 45</a:t>
            </a:r>
            <a:r>
              <a:rPr lang="en-CA" sz="2000">
                <a:latin typeface="Century Schoolbook"/>
                <a:ea typeface="Century Schoolbook"/>
                <a:cs typeface="Century Schoolbook"/>
                <a:sym typeface="Century Schoolbook"/>
              </a:rPr>
              <a:t> </a:t>
            </a:r>
            <a:r>
              <a:rPr b="0" i="0" lang="en-CA" sz="2000" u="none" cap="none" strike="noStrike">
                <a:solidFill>
                  <a:srgbClr val="000000"/>
                </a:solidFill>
                <a:latin typeface="Century Schoolbook"/>
                <a:ea typeface="Century Schoolbook"/>
                <a:cs typeface="Century Schoolbook"/>
                <a:sym typeface="Century Schoolbook"/>
              </a:rPr>
              <a:t>000</a:t>
            </a:r>
            <a:r>
              <a:rPr lang="en-CA" sz="2000">
                <a:latin typeface="Century Schoolbook"/>
                <a:ea typeface="Century Schoolbook"/>
                <a:cs typeface="Century Schoolbook"/>
                <a:sym typeface="Century Schoolbook"/>
              </a:rPr>
              <a:t> </a:t>
            </a:r>
            <a:r>
              <a:rPr b="0" i="0" lang="en-CA" sz="2000" u="none" cap="none" strike="noStrike">
                <a:solidFill>
                  <a:srgbClr val="000000"/>
                </a:solidFill>
                <a:latin typeface="Century Schoolbook"/>
                <a:ea typeface="Century Schoolbook"/>
                <a:cs typeface="Century Schoolbook"/>
                <a:sym typeface="Century Schoolbook"/>
              </a:rPr>
              <a:t>Canadi</a:t>
            </a:r>
            <a:r>
              <a:rPr lang="en-CA" sz="2000">
                <a:latin typeface="Century Schoolbook"/>
                <a:ea typeface="Century Schoolbook"/>
                <a:cs typeface="Century Schoolbook"/>
                <a:sym typeface="Century Schoolbook"/>
              </a:rPr>
              <a:t>e</a:t>
            </a:r>
            <a:r>
              <a:rPr b="0" i="0" lang="en-CA" sz="2000" u="none" cap="none" strike="noStrike">
                <a:solidFill>
                  <a:srgbClr val="000000"/>
                </a:solidFill>
                <a:latin typeface="Century Schoolbook"/>
                <a:ea typeface="Century Schoolbook"/>
                <a:cs typeface="Century Schoolbook"/>
                <a:sym typeface="Century Schoolbook"/>
              </a:rPr>
              <a:t>ns perdent la vie durant </a:t>
            </a:r>
            <a:r>
              <a:rPr lang="en-CA" sz="2000">
                <a:latin typeface="Century Schoolbook"/>
                <a:ea typeface="Century Schoolbook"/>
                <a:cs typeface="Century Schoolbook"/>
                <a:sym typeface="Century Schoolbook"/>
              </a:rPr>
              <a:t>ce conflit.</a:t>
            </a:r>
            <a:endParaRPr b="0" i="0" sz="2000" u="none" cap="none" strike="noStrike">
              <a:solidFill>
                <a:schemeClr val="dk1"/>
              </a:solidFill>
              <a:latin typeface="Century Schoolbook"/>
              <a:ea typeface="Century Schoolbook"/>
              <a:cs typeface="Century Schoolbook"/>
              <a:sym typeface="Century Schoolbook"/>
            </a:endParaRPr>
          </a:p>
        </p:txBody>
      </p:sp>
      <p:sp>
        <p:nvSpPr>
          <p:cNvPr id="486" name="Google Shape;486;p39"/>
          <p:cNvSpPr/>
          <p:nvPr/>
        </p:nvSpPr>
        <p:spPr>
          <a:xfrm>
            <a:off x="2094708" y="3846025"/>
            <a:ext cx="8347054" cy="1276643"/>
          </a:xfrm>
          <a:prstGeom prst="rightArrow">
            <a:avLst>
              <a:gd fmla="val 50000" name="adj1"/>
              <a:gd fmla="val 50000" name="adj2"/>
            </a:avLst>
          </a:prstGeom>
          <a:solidFill>
            <a:srgbClr val="3A3A3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A3A3A"/>
              </a:solidFill>
              <a:latin typeface="Arial"/>
              <a:ea typeface="Arial"/>
              <a:cs typeface="Arial"/>
              <a:sym typeface="Arial"/>
            </a:endParaRPr>
          </a:p>
        </p:txBody>
      </p:sp>
      <p:sp>
        <p:nvSpPr>
          <p:cNvPr id="487" name="Google Shape;487;p39"/>
          <p:cNvSpPr txBox="1"/>
          <p:nvPr/>
        </p:nvSpPr>
        <p:spPr>
          <a:xfrm>
            <a:off x="1750238"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1939</a:t>
            </a:r>
            <a:endParaRPr b="0" i="0" sz="1400" u="none" cap="none" strike="noStrike">
              <a:solidFill>
                <a:schemeClr val="dk1"/>
              </a:solidFill>
              <a:latin typeface="Arial"/>
              <a:ea typeface="Arial"/>
              <a:cs typeface="Arial"/>
              <a:sym typeface="Arial"/>
            </a:endParaRPr>
          </a:p>
        </p:txBody>
      </p:sp>
      <p:cxnSp>
        <p:nvCxnSpPr>
          <p:cNvPr id="488" name="Google Shape;488;p39"/>
          <p:cNvCxnSpPr/>
          <p:nvPr/>
        </p:nvCxnSpPr>
        <p:spPr>
          <a:xfrm flipH="1">
            <a:off x="2089138" y="4163258"/>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489" name="Google Shape;489;p39"/>
          <p:cNvSpPr txBox="1"/>
          <p:nvPr/>
        </p:nvSpPr>
        <p:spPr>
          <a:xfrm>
            <a:off x="2909407" y="4938018"/>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1940</a:t>
            </a:r>
            <a:endParaRPr b="0" i="0" sz="1400" u="none" cap="none" strike="noStrike">
              <a:solidFill>
                <a:schemeClr val="dk1"/>
              </a:solidFill>
              <a:latin typeface="Arial"/>
              <a:ea typeface="Arial"/>
              <a:cs typeface="Arial"/>
              <a:sym typeface="Arial"/>
            </a:endParaRPr>
          </a:p>
        </p:txBody>
      </p:sp>
      <p:cxnSp>
        <p:nvCxnSpPr>
          <p:cNvPr id="490" name="Google Shape;490;p39"/>
          <p:cNvCxnSpPr/>
          <p:nvPr/>
        </p:nvCxnSpPr>
        <p:spPr>
          <a:xfrm flipH="1">
            <a:off x="3258157" y="4163258"/>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491" name="Google Shape;491;p39"/>
          <p:cNvSpPr txBox="1"/>
          <p:nvPr/>
        </p:nvSpPr>
        <p:spPr>
          <a:xfrm>
            <a:off x="4006848"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1941</a:t>
            </a:r>
            <a:endParaRPr b="0" i="0" sz="1400" u="none" cap="none" strike="noStrike">
              <a:solidFill>
                <a:schemeClr val="dk1"/>
              </a:solidFill>
              <a:latin typeface="Arial"/>
              <a:ea typeface="Arial"/>
              <a:cs typeface="Arial"/>
              <a:sym typeface="Arial"/>
            </a:endParaRPr>
          </a:p>
        </p:txBody>
      </p:sp>
      <p:cxnSp>
        <p:nvCxnSpPr>
          <p:cNvPr id="492" name="Google Shape;492;p39"/>
          <p:cNvCxnSpPr/>
          <p:nvPr/>
        </p:nvCxnSpPr>
        <p:spPr>
          <a:xfrm flipH="1">
            <a:off x="4355598" y="4163258"/>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493" name="Google Shape;493;p39"/>
          <p:cNvSpPr txBox="1"/>
          <p:nvPr/>
        </p:nvSpPr>
        <p:spPr>
          <a:xfrm>
            <a:off x="5099526"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1942</a:t>
            </a:r>
            <a:endParaRPr b="0" i="0" sz="1400" u="none" cap="none" strike="noStrike">
              <a:solidFill>
                <a:schemeClr val="dk1"/>
              </a:solidFill>
              <a:latin typeface="Arial"/>
              <a:ea typeface="Arial"/>
              <a:cs typeface="Arial"/>
              <a:sym typeface="Arial"/>
            </a:endParaRPr>
          </a:p>
        </p:txBody>
      </p:sp>
      <p:cxnSp>
        <p:nvCxnSpPr>
          <p:cNvPr id="494" name="Google Shape;494;p39"/>
          <p:cNvCxnSpPr/>
          <p:nvPr/>
        </p:nvCxnSpPr>
        <p:spPr>
          <a:xfrm flipH="1">
            <a:off x="5452959" y="4163257"/>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495" name="Google Shape;495;p39"/>
          <p:cNvSpPr txBox="1"/>
          <p:nvPr/>
        </p:nvSpPr>
        <p:spPr>
          <a:xfrm>
            <a:off x="6189384" y="498960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1943</a:t>
            </a:r>
            <a:endParaRPr b="0" i="0" sz="1400" u="none" cap="none" strike="noStrike">
              <a:solidFill>
                <a:schemeClr val="dk1"/>
              </a:solidFill>
              <a:latin typeface="Arial"/>
              <a:ea typeface="Arial"/>
              <a:cs typeface="Arial"/>
              <a:sym typeface="Arial"/>
            </a:endParaRPr>
          </a:p>
        </p:txBody>
      </p:sp>
      <p:cxnSp>
        <p:nvCxnSpPr>
          <p:cNvPr id="496" name="Google Shape;496;p39"/>
          <p:cNvCxnSpPr/>
          <p:nvPr/>
        </p:nvCxnSpPr>
        <p:spPr>
          <a:xfrm flipH="1">
            <a:off x="7629598" y="4163257"/>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497" name="Google Shape;497;p39"/>
          <p:cNvCxnSpPr/>
          <p:nvPr/>
        </p:nvCxnSpPr>
        <p:spPr>
          <a:xfrm flipH="1">
            <a:off x="6534977" y="4163257"/>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498" name="Google Shape;498;p39"/>
          <p:cNvSpPr txBox="1"/>
          <p:nvPr/>
        </p:nvSpPr>
        <p:spPr>
          <a:xfrm>
            <a:off x="7268245" y="496795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1944</a:t>
            </a:r>
            <a:endParaRPr b="0" i="0" sz="1400" u="none" cap="none" strike="noStrike">
              <a:solidFill>
                <a:schemeClr val="dk1"/>
              </a:solidFill>
              <a:latin typeface="Arial"/>
              <a:ea typeface="Arial"/>
              <a:cs typeface="Arial"/>
              <a:sym typeface="Arial"/>
            </a:endParaRPr>
          </a:p>
        </p:txBody>
      </p:sp>
      <p:cxnSp>
        <p:nvCxnSpPr>
          <p:cNvPr id="499" name="Google Shape;499;p39"/>
          <p:cNvCxnSpPr/>
          <p:nvPr/>
        </p:nvCxnSpPr>
        <p:spPr>
          <a:xfrm flipH="1">
            <a:off x="8721736" y="4163257"/>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500" name="Google Shape;500;p39"/>
          <p:cNvSpPr txBox="1"/>
          <p:nvPr/>
        </p:nvSpPr>
        <p:spPr>
          <a:xfrm>
            <a:off x="8360383" y="496795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1945</a:t>
            </a:r>
            <a:endParaRPr b="0" i="0" sz="1400" u="none" cap="none" strike="noStrike">
              <a:solidFill>
                <a:schemeClr val="dk1"/>
              </a:solidFill>
              <a:latin typeface="Arial"/>
              <a:ea typeface="Arial"/>
              <a:cs typeface="Arial"/>
              <a:sym typeface="Arial"/>
            </a:endParaRPr>
          </a:p>
        </p:txBody>
      </p:sp>
      <p:sp>
        <p:nvSpPr>
          <p:cNvPr id="501" name="Google Shape;501;p39">
            <a:hlinkClick action="ppaction://hlinksldjump" r:id="rId4"/>
          </p:cNvPr>
          <p:cNvSpPr/>
          <p:nvPr/>
        </p:nvSpPr>
        <p:spPr>
          <a:xfrm>
            <a:off x="2458263" y="423378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502" name="Google Shape;502;p39">
            <a:hlinkClick action="ppaction://hlinksldjump" r:id="rId5"/>
          </p:cNvPr>
          <p:cNvSpPr/>
          <p:nvPr/>
        </p:nvSpPr>
        <p:spPr>
          <a:xfrm>
            <a:off x="3574964" y="423378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503" name="Google Shape;503;p39">
            <a:hlinkClick action="ppaction://hlinksldjump" r:id="rId6"/>
          </p:cNvPr>
          <p:cNvSpPr/>
          <p:nvPr/>
        </p:nvSpPr>
        <p:spPr>
          <a:xfrm>
            <a:off x="4390018"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504" name="Google Shape;504;p39">
            <a:hlinkClick action="ppaction://hlinksldjump" r:id="rId7"/>
          </p:cNvPr>
          <p:cNvSpPr/>
          <p:nvPr/>
        </p:nvSpPr>
        <p:spPr>
          <a:xfrm>
            <a:off x="4936614"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505" name="Google Shape;505;p39">
            <a:hlinkClick action="ppaction://hlinksldjump" r:id="rId8"/>
          </p:cNvPr>
          <p:cNvSpPr/>
          <p:nvPr/>
        </p:nvSpPr>
        <p:spPr>
          <a:xfrm>
            <a:off x="5723037" y="423115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506" name="Google Shape;506;p39">
            <a:hlinkClick action="ppaction://hlinksldjump" r:id="rId9"/>
          </p:cNvPr>
          <p:cNvSpPr/>
          <p:nvPr/>
        </p:nvSpPr>
        <p:spPr>
          <a:xfrm>
            <a:off x="6576402"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507" name="Google Shape;507;p39">
            <a:hlinkClick action="ppaction://hlinksldjump" r:id="rId10"/>
          </p:cNvPr>
          <p:cNvSpPr/>
          <p:nvPr/>
        </p:nvSpPr>
        <p:spPr>
          <a:xfrm>
            <a:off x="7122998"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508" name="Google Shape;508;p39">
            <a:hlinkClick action="ppaction://hlinksldjump" r:id="rId11"/>
          </p:cNvPr>
          <p:cNvSpPr/>
          <p:nvPr/>
        </p:nvSpPr>
        <p:spPr>
          <a:xfrm>
            <a:off x="7669594"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509" name="Google Shape;509;p39">
            <a:hlinkClick action="ppaction://hlinksldjump" r:id="rId12"/>
          </p:cNvPr>
          <p:cNvSpPr/>
          <p:nvPr/>
        </p:nvSpPr>
        <p:spPr>
          <a:xfrm>
            <a:off x="8216190"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510" name="Google Shape;510;p39">
            <a:hlinkClick action="ppaction://hlinksldjump" r:id="rId13"/>
          </p:cNvPr>
          <p:cNvSpPr/>
          <p:nvPr/>
        </p:nvSpPr>
        <p:spPr>
          <a:xfrm>
            <a:off x="8762786"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511" name="Google Shape;511;p39">
            <a:hlinkClick action="ppaction://hlinksldjump" r:id="rId14"/>
          </p:cNvPr>
          <p:cNvSpPr/>
          <p:nvPr/>
        </p:nvSpPr>
        <p:spPr>
          <a:xfrm>
            <a:off x="9309383"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F340D"/>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grpSp>
        <p:nvGrpSpPr>
          <p:cNvPr id="512" name="Google Shape;512;p39"/>
          <p:cNvGrpSpPr/>
          <p:nvPr/>
        </p:nvGrpSpPr>
        <p:grpSpPr>
          <a:xfrm>
            <a:off x="10449391" y="6397289"/>
            <a:ext cx="1817100" cy="386493"/>
            <a:chOff x="10449391" y="6397289"/>
            <a:chExt cx="1817100" cy="386493"/>
          </a:xfrm>
        </p:grpSpPr>
        <p:sp>
          <p:nvSpPr>
            <p:cNvPr id="513" name="Google Shape;513;p39"/>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4" name="Google Shape;514;p39">
              <a:hlinkClick action="ppaction://hlinksldjump" r:id="rId1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0">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0" name="Google Shape;520;p40"/>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Septemb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1939</a:t>
            </a:r>
            <a:endParaRPr b="0" i="0" sz="8000" u="none" cap="none" strike="noStrike">
              <a:solidFill>
                <a:schemeClr val="lt1"/>
              </a:solidFill>
              <a:latin typeface="Century Schoolbook"/>
              <a:ea typeface="Century Schoolbook"/>
              <a:cs typeface="Century Schoolbook"/>
              <a:sym typeface="Century Schoolbook"/>
            </a:endParaRPr>
          </a:p>
        </p:txBody>
      </p:sp>
      <p:sp>
        <p:nvSpPr>
          <p:cNvPr id="521" name="Google Shape;521;p40"/>
          <p:cNvSpPr txBox="1"/>
          <p:nvPr/>
        </p:nvSpPr>
        <p:spPr>
          <a:xfrm>
            <a:off x="420300" y="1200321"/>
            <a:ext cx="113514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1</a:t>
            </a:r>
            <a:r>
              <a:rPr baseline="30000" lang="en-CA" sz="2000">
                <a:solidFill>
                  <a:schemeClr val="dk1"/>
                </a:solidFill>
                <a:latin typeface="Century Schoolbook"/>
                <a:ea typeface="Century Schoolbook"/>
                <a:cs typeface="Century Schoolbook"/>
                <a:sym typeface="Century Schoolbook"/>
              </a:rPr>
              <a:t>er</a:t>
            </a:r>
            <a:r>
              <a:rPr lang="en-CA" sz="2000">
                <a:solidFill>
                  <a:schemeClr val="dk1"/>
                </a:solidFill>
                <a:latin typeface="Century Schoolbook"/>
                <a:ea typeface="Century Schoolbook"/>
                <a:cs typeface="Century Schoolbook"/>
                <a:sym typeface="Century Schoolbook"/>
              </a:rPr>
              <a:t> septembre, </a:t>
            </a:r>
            <a:r>
              <a:rPr lang="en-CA" sz="2000">
                <a:solidFill>
                  <a:schemeClr val="dk1"/>
                </a:solidFill>
                <a:latin typeface="Century Schoolbook"/>
                <a:ea typeface="Century Schoolbook"/>
                <a:cs typeface="Century Schoolbook"/>
                <a:sym typeface="Century Schoolbook"/>
              </a:rPr>
              <a:t>l'Allemagne</a:t>
            </a:r>
            <a:r>
              <a:rPr lang="en-CA" sz="2000">
                <a:solidFill>
                  <a:schemeClr val="dk1"/>
                </a:solidFill>
                <a:latin typeface="Century Schoolbook"/>
                <a:ea typeface="Century Schoolbook"/>
                <a:cs typeface="Century Schoolbook"/>
                <a:sym typeface="Century Schoolbook"/>
              </a:rPr>
              <a:t> envahit la Pologne, ce qui marque le début de la Deuxième Guerre mondiale. Le Canada entre officiellement en guerre le 10 septembre et se joint à la bataille de l’Atlantique. C’est la plus longue bataille </a:t>
            </a:r>
            <a:r>
              <a:rPr lang="en-CA" sz="2000">
                <a:solidFill>
                  <a:schemeClr val="dk1"/>
                </a:solidFill>
                <a:latin typeface="Century Schoolbook"/>
                <a:ea typeface="Century Schoolbook"/>
                <a:cs typeface="Century Schoolbook"/>
                <a:sym typeface="Century Schoolbook"/>
              </a:rPr>
              <a:t>ininterrompue</a:t>
            </a:r>
            <a:r>
              <a:rPr lang="en-CA" sz="2000">
                <a:solidFill>
                  <a:schemeClr val="dk1"/>
                </a:solidFill>
                <a:latin typeface="Century Schoolbook"/>
                <a:ea typeface="Century Schoolbook"/>
                <a:cs typeface="Century Schoolbook"/>
                <a:sym typeface="Century Schoolbook"/>
              </a:rPr>
              <a:t> de la guerre. Elle prend fin en mai</a:t>
            </a:r>
            <a:r>
              <a:rPr b="0" i="0" lang="en-CA" sz="2000" u="none" cap="none" strike="noStrike">
                <a:solidFill>
                  <a:schemeClr val="dk1"/>
                </a:solidFill>
                <a:latin typeface="Century Schoolbook"/>
                <a:ea typeface="Century Schoolbook"/>
                <a:cs typeface="Century Schoolbook"/>
                <a:sym typeface="Century Schoolbook"/>
              </a:rPr>
              <a:t> 1945.</a:t>
            </a:r>
            <a:endParaRPr b="0" i="0" sz="2000" u="none" cap="none" strike="noStrike">
              <a:solidFill>
                <a:schemeClr val="dk1"/>
              </a:solidFill>
              <a:latin typeface="Century Schoolbook"/>
              <a:ea typeface="Century Schoolbook"/>
              <a:cs typeface="Century Schoolbook"/>
              <a:sym typeface="Century Schoolbook"/>
            </a:endParaRPr>
          </a:p>
        </p:txBody>
      </p:sp>
      <p:sp>
        <p:nvSpPr>
          <p:cNvPr id="522" name="Google Shape;522;p40"/>
          <p:cNvSpPr txBox="1"/>
          <p:nvPr/>
        </p:nvSpPr>
        <p:spPr>
          <a:xfrm>
            <a:off x="2059350" y="6359675"/>
            <a:ext cx="8073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Navire </a:t>
            </a:r>
            <a:r>
              <a:rPr i="1" lang="en-CA" sz="1200">
                <a:solidFill>
                  <a:schemeClr val="dk1"/>
                </a:solidFill>
                <a:latin typeface="Century Schoolbook"/>
                <a:ea typeface="Century Schoolbook"/>
                <a:cs typeface="Century Schoolbook"/>
                <a:sym typeface="Century Schoolbook"/>
              </a:rPr>
              <a:t>NCSM Penetang</a:t>
            </a:r>
            <a:r>
              <a:rPr lang="en-CA" sz="1200">
                <a:solidFill>
                  <a:schemeClr val="dk1"/>
                </a:solidFill>
                <a:latin typeface="Century Schoolbook"/>
                <a:ea typeface="Century Schoolbook"/>
                <a:cs typeface="Century Schoolbook"/>
                <a:sym typeface="Century Schoolbook"/>
              </a:rPr>
              <a:t> dans l’Atlantique Nord (Ministère canadien de la Défense nationale, Bibliothèque et</a:t>
            </a:r>
            <a:r>
              <a:rPr b="0" i="0" lang="en-CA" sz="1200" u="none" cap="none" strike="noStrike">
                <a:solidFill>
                  <a:schemeClr val="dk1"/>
                </a:solidFill>
                <a:latin typeface="Century Schoolbook"/>
                <a:ea typeface="Century Schoolbook"/>
                <a:cs typeface="Century Schoolbook"/>
                <a:sym typeface="Century Schoolbook"/>
              </a:rPr>
              <a:t> Archives Canada, PA-134299</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ship in the sea&#10;&#10;Description automatically generated" id="523" name="Google Shape;523;p40"/>
          <p:cNvPicPr preferRelativeResize="0"/>
          <p:nvPr/>
        </p:nvPicPr>
        <p:blipFill rotWithShape="1">
          <a:blip r:embed="rId4">
            <a:alphaModFix/>
          </a:blip>
          <a:srcRect b="27875" l="0" r="0" t="20442"/>
          <a:stretch/>
        </p:blipFill>
        <p:spPr>
          <a:xfrm>
            <a:off x="2059352" y="2955026"/>
            <a:ext cx="8073295" cy="3442275"/>
          </a:xfrm>
          <a:prstGeom prst="rect">
            <a:avLst/>
          </a:prstGeom>
          <a:noFill/>
          <a:ln>
            <a:noFill/>
          </a:ln>
        </p:spPr>
      </p:pic>
      <p:sp>
        <p:nvSpPr>
          <p:cNvPr id="524" name="Google Shape;524;p40"/>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5" name="Google Shape;525;p40">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4">
            <a:hlinkClick action="ppaction://hlinksldjump" r:id="rId3"/>
          </p:cNvPr>
          <p:cNvSpPr/>
          <p:nvPr/>
        </p:nvSpPr>
        <p:spPr>
          <a:xfrm>
            <a:off x="0" y="0"/>
            <a:ext cx="1219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Ju</a:t>
            </a:r>
            <a:r>
              <a:rPr lang="en-CA" sz="8000">
                <a:solidFill>
                  <a:schemeClr val="lt1"/>
                </a:solidFill>
                <a:latin typeface="Century Schoolbook"/>
                <a:ea typeface="Century Schoolbook"/>
                <a:cs typeface="Century Schoolbook"/>
                <a:sym typeface="Century Schoolbook"/>
              </a:rPr>
              <a:t>in</a:t>
            </a:r>
            <a:r>
              <a:rPr b="0" i="0" lang="en-CA" sz="8000" u="none" cap="none" strike="noStrike">
                <a:solidFill>
                  <a:schemeClr val="lt1"/>
                </a:solidFill>
                <a:latin typeface="Century Schoolbook"/>
                <a:ea typeface="Century Schoolbook"/>
                <a:cs typeface="Century Schoolbook"/>
                <a:sym typeface="Century Schoolbook"/>
              </a:rPr>
              <a:t> 1812</a:t>
            </a:r>
            <a:endParaRPr b="0" i="0" sz="8000" u="none" cap="none" strike="noStrike">
              <a:solidFill>
                <a:schemeClr val="lt1"/>
              </a:solidFill>
              <a:latin typeface="Century Schoolbook"/>
              <a:ea typeface="Century Schoolbook"/>
              <a:cs typeface="Century Schoolbook"/>
              <a:sym typeface="Century Schoolbook"/>
            </a:endParaRPr>
          </a:p>
        </p:txBody>
      </p:sp>
      <p:sp>
        <p:nvSpPr>
          <p:cNvPr id="167" name="Google Shape;167;p14"/>
          <p:cNvSpPr txBox="1"/>
          <p:nvPr/>
        </p:nvSpPr>
        <p:spPr>
          <a:xfrm>
            <a:off x="1299600" y="1200298"/>
            <a:ext cx="95928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États-Unis déclarent la guerre à la Grande-Bretagne. Dans le Haut-Canada, les changements apportés à la </a:t>
            </a:r>
            <a:r>
              <a:rPr i="1" lang="en-CA" sz="2000">
                <a:solidFill>
                  <a:schemeClr val="dk1"/>
                </a:solidFill>
                <a:latin typeface="Century Schoolbook"/>
                <a:ea typeface="Century Schoolbook"/>
                <a:cs typeface="Century Schoolbook"/>
                <a:sym typeface="Century Schoolbook"/>
              </a:rPr>
              <a:t>Loi de milice </a:t>
            </a:r>
            <a:r>
              <a:rPr lang="en-CA" sz="2000">
                <a:solidFill>
                  <a:schemeClr val="dk1"/>
                </a:solidFill>
                <a:latin typeface="Century Schoolbook"/>
                <a:ea typeface="Century Schoolbook"/>
                <a:cs typeface="Century Schoolbook"/>
                <a:sym typeface="Century Schoolbook"/>
              </a:rPr>
              <a:t>permettent la formation de compagnies de flanc.</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Ces compagnies se battent aux côtés</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des régiments réguliers britanniques pour défendre l’Amérique du Nord britannique.</a:t>
            </a:r>
            <a:r>
              <a:rPr b="0" i="0" lang="en-CA" sz="2000" u="none" cap="none" strike="noStrike">
                <a:solidFill>
                  <a:schemeClr val="dk1"/>
                </a:solidFill>
                <a:latin typeface="Century Schoolbook"/>
                <a:ea typeface="Century Schoolbook"/>
                <a:cs typeface="Century Schoolbook"/>
                <a:sym typeface="Century Schoolbook"/>
              </a:rPr>
              <a:t> </a:t>
            </a:r>
            <a:endParaRPr b="0" i="0" sz="2000" u="none" cap="none" strike="noStrike">
              <a:solidFill>
                <a:srgbClr val="000000"/>
              </a:solidFill>
              <a:latin typeface="Arial"/>
              <a:ea typeface="Arial"/>
              <a:cs typeface="Arial"/>
              <a:sym typeface="Arial"/>
            </a:endParaRPr>
          </a:p>
        </p:txBody>
      </p:sp>
      <p:sp>
        <p:nvSpPr>
          <p:cNvPr id="168" name="Google Shape;168;p14"/>
          <p:cNvSpPr txBox="1"/>
          <p:nvPr/>
        </p:nvSpPr>
        <p:spPr>
          <a:xfrm>
            <a:off x="2233706" y="6532402"/>
            <a:ext cx="7386000" cy="27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chemeClr val="dk1"/>
                </a:solidFill>
                <a:latin typeface="Century Schoolbook"/>
                <a:ea typeface="Century Schoolbook"/>
                <a:cs typeface="Century Schoolbook"/>
                <a:sym typeface="Century Schoolbook"/>
              </a:rPr>
              <a:t>Bat</a:t>
            </a:r>
            <a:r>
              <a:rPr lang="en-CA" sz="1200">
                <a:solidFill>
                  <a:schemeClr val="dk1"/>
                </a:solidFill>
                <a:latin typeface="Century Schoolbook"/>
                <a:ea typeface="Century Schoolbook"/>
                <a:cs typeface="Century Schoolbook"/>
                <a:sym typeface="Century Schoolbook"/>
              </a:rPr>
              <a:t>aille de</a:t>
            </a:r>
            <a:r>
              <a:rPr b="0" i="0" lang="en-CA" sz="1200" u="none" cap="none" strike="noStrike">
                <a:solidFill>
                  <a:schemeClr val="dk1"/>
                </a:solidFill>
                <a:latin typeface="Century Schoolbook"/>
                <a:ea typeface="Century Schoolbook"/>
                <a:cs typeface="Century Schoolbook"/>
                <a:sym typeface="Century Schoolbook"/>
              </a:rPr>
              <a:t> Queenston (</a:t>
            </a:r>
            <a:r>
              <a:rPr lang="en-CA" sz="1200">
                <a:solidFill>
                  <a:schemeClr val="dk1"/>
                </a:solidFill>
                <a:latin typeface="Century Schoolbook"/>
                <a:ea typeface="Century Schoolbook"/>
                <a:cs typeface="Century Schoolbook"/>
                <a:sym typeface="Century Schoolbook"/>
              </a:rPr>
              <a:t>Bibliothèque publique de Toronto)</a:t>
            </a:r>
            <a:endParaRPr b="0" i="0" sz="1200" u="none" cap="none" strike="noStrike">
              <a:solidFill>
                <a:schemeClr val="dk1"/>
              </a:solidFill>
              <a:latin typeface="Century Schoolbook"/>
              <a:ea typeface="Century Schoolbook"/>
              <a:cs typeface="Century Schoolbook"/>
              <a:sym typeface="Century Schoolbook"/>
            </a:endParaRPr>
          </a:p>
        </p:txBody>
      </p:sp>
      <p:pic>
        <p:nvPicPr>
          <p:cNvPr id="169" name="Google Shape;169;p14"/>
          <p:cNvPicPr preferRelativeResize="0"/>
          <p:nvPr/>
        </p:nvPicPr>
        <p:blipFill rotWithShape="1">
          <a:blip r:embed="rId4">
            <a:alphaModFix/>
          </a:blip>
          <a:srcRect b="12353" l="20312" r="21319" t="29444"/>
          <a:stretch/>
        </p:blipFill>
        <p:spPr>
          <a:xfrm>
            <a:off x="2233706" y="3075736"/>
            <a:ext cx="7724588" cy="3473964"/>
          </a:xfrm>
          <a:prstGeom prst="rect">
            <a:avLst/>
          </a:prstGeom>
          <a:noFill/>
          <a:ln>
            <a:noFill/>
          </a:ln>
        </p:spPr>
      </p:pic>
      <p:grpSp>
        <p:nvGrpSpPr>
          <p:cNvPr id="170" name="Google Shape;170;p14"/>
          <p:cNvGrpSpPr/>
          <p:nvPr/>
        </p:nvGrpSpPr>
        <p:grpSpPr>
          <a:xfrm>
            <a:off x="10536775" y="6397289"/>
            <a:ext cx="1642200" cy="386400"/>
            <a:chOff x="10536775" y="6397289"/>
            <a:chExt cx="1642200" cy="386400"/>
          </a:xfrm>
        </p:grpSpPr>
        <p:sp>
          <p:nvSpPr>
            <p:cNvPr id="171" name="Google Shape;171;p14"/>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2" name="Google Shape;172;p14">
              <a:hlinkClick action="ppaction://hlinksldjump" r:id="rId5"/>
            </p:cNvPr>
            <p:cNvSpPr txBox="1"/>
            <p:nvPr/>
          </p:nvSpPr>
          <p:spPr>
            <a:xfrm>
              <a:off x="10536775" y="6475150"/>
              <a:ext cx="16422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1">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31" name="Google Shape;531;p41"/>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Ju</a:t>
            </a:r>
            <a:r>
              <a:rPr lang="en-CA" sz="8000">
                <a:solidFill>
                  <a:schemeClr val="lt1"/>
                </a:solidFill>
                <a:latin typeface="Century Schoolbook"/>
                <a:ea typeface="Century Schoolbook"/>
                <a:cs typeface="Century Schoolbook"/>
                <a:sym typeface="Century Schoolbook"/>
              </a:rPr>
              <a:t>illet</a:t>
            </a:r>
            <a:r>
              <a:rPr b="0" i="0" lang="en-CA" sz="8000" u="none" cap="none" strike="noStrike">
                <a:solidFill>
                  <a:schemeClr val="lt1"/>
                </a:solidFill>
                <a:latin typeface="Century Schoolbook"/>
                <a:ea typeface="Century Schoolbook"/>
                <a:cs typeface="Century Schoolbook"/>
                <a:sym typeface="Century Schoolbook"/>
              </a:rPr>
              <a:t> 1940</a:t>
            </a:r>
            <a:endParaRPr b="0" i="0" sz="8000" u="none" cap="none" strike="noStrike">
              <a:solidFill>
                <a:schemeClr val="lt1"/>
              </a:solidFill>
              <a:latin typeface="Century Schoolbook"/>
              <a:ea typeface="Century Schoolbook"/>
              <a:cs typeface="Century Schoolbook"/>
              <a:sym typeface="Century Schoolbook"/>
            </a:endParaRPr>
          </a:p>
        </p:txBody>
      </p:sp>
      <p:sp>
        <p:nvSpPr>
          <p:cNvPr id="532" name="Google Shape;532;p41"/>
          <p:cNvSpPr txBox="1"/>
          <p:nvPr/>
        </p:nvSpPr>
        <p:spPr>
          <a:xfrm>
            <a:off x="420300" y="9602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Canadiens se portent à la défense de l’Angleterre contre l’invasion allemande durant la bataille d’Angleterre.</a:t>
            </a:r>
            <a:r>
              <a:rPr b="0" i="0" lang="en-CA" sz="2000" u="none" cap="none" strike="noStrike">
                <a:solidFill>
                  <a:schemeClr val="dk1"/>
                </a:solidFill>
                <a:latin typeface="Century Schoolbook"/>
                <a:ea typeface="Century Schoolbook"/>
                <a:cs typeface="Century Schoolbook"/>
                <a:sym typeface="Century Schoolbook"/>
              </a:rPr>
              <a:t> C</a:t>
            </a:r>
            <a:r>
              <a:rPr lang="en-CA" sz="2000">
                <a:solidFill>
                  <a:schemeClr val="dk1"/>
                </a:solidFill>
                <a:latin typeface="Century Schoolbook"/>
                <a:ea typeface="Century Schoolbook"/>
                <a:cs typeface="Century Schoolbook"/>
                <a:sym typeface="Century Schoolbook"/>
              </a:rPr>
              <a:t>’est la première bataille de la guerre à se dérouler principalement dans les airs.</a:t>
            </a:r>
            <a:endParaRPr b="0" i="0" sz="2000" u="none" cap="none" strike="noStrike">
              <a:solidFill>
                <a:schemeClr val="dk1"/>
              </a:solidFill>
              <a:latin typeface="Century Schoolbook"/>
              <a:ea typeface="Century Schoolbook"/>
              <a:cs typeface="Century Schoolbook"/>
              <a:sym typeface="Century Schoolbook"/>
            </a:endParaRPr>
          </a:p>
        </p:txBody>
      </p:sp>
      <p:sp>
        <p:nvSpPr>
          <p:cNvPr id="533" name="Google Shape;533;p41"/>
          <p:cNvSpPr txBox="1"/>
          <p:nvPr/>
        </p:nvSpPr>
        <p:spPr>
          <a:xfrm>
            <a:off x="1651550" y="6359700"/>
            <a:ext cx="8889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Les </a:t>
            </a:r>
            <a:r>
              <a:rPr b="0" i="0" lang="en-CA" sz="1200" u="none" cap="none" strike="noStrike">
                <a:solidFill>
                  <a:schemeClr val="dk1"/>
                </a:solidFill>
                <a:latin typeface="Century Schoolbook"/>
                <a:ea typeface="Century Schoolbook"/>
                <a:cs typeface="Century Schoolbook"/>
                <a:sym typeface="Century Schoolbook"/>
              </a:rPr>
              <a:t>Hawker Hurricanes</a:t>
            </a:r>
            <a:r>
              <a:rPr lang="en-CA" sz="1200">
                <a:solidFill>
                  <a:schemeClr val="dk1"/>
                </a:solidFill>
                <a:latin typeface="Century Schoolbook"/>
                <a:ea typeface="Century Schoolbook"/>
                <a:cs typeface="Century Schoolbook"/>
                <a:sym typeface="Century Schoolbook"/>
              </a:rPr>
              <a:t>, </a:t>
            </a:r>
            <a:r>
              <a:rPr b="0" i="0" lang="en-CA" sz="1200" u="none" cap="none" strike="noStrike">
                <a:solidFill>
                  <a:schemeClr val="dk1"/>
                </a:solidFill>
                <a:latin typeface="Century Schoolbook"/>
                <a:ea typeface="Century Schoolbook"/>
                <a:cs typeface="Century Schoolbook"/>
                <a:sym typeface="Century Schoolbook"/>
              </a:rPr>
              <a:t> les principaux avions </a:t>
            </a:r>
            <a:r>
              <a:rPr lang="en-CA" sz="1200">
                <a:solidFill>
                  <a:schemeClr val="dk1"/>
                </a:solidFill>
                <a:latin typeface="Century Schoolbook"/>
                <a:ea typeface="Century Schoolbook"/>
                <a:cs typeface="Century Schoolbook"/>
                <a:sym typeface="Century Schoolbook"/>
              </a:rPr>
              <a:t>pilotés par les Canadiens durant la bataille d’Angleterre</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(Crédit photo :</a:t>
            </a:r>
            <a:r>
              <a:rPr b="0" i="0" lang="en-CA" sz="1200" u="none" cap="none" strike="noStrike">
                <a:solidFill>
                  <a:schemeClr val="dk1"/>
                </a:solidFill>
                <a:latin typeface="Century Schoolbook"/>
                <a:ea typeface="Century Schoolbook"/>
                <a:cs typeface="Century Schoolbook"/>
                <a:sym typeface="Century Schoolbook"/>
              </a:rPr>
              <a:t> Robert Bradford, </a:t>
            </a:r>
            <a:r>
              <a:rPr lang="en-CA" sz="1200">
                <a:solidFill>
                  <a:schemeClr val="dk1"/>
                </a:solidFill>
                <a:latin typeface="Century Schoolbook"/>
                <a:ea typeface="Century Schoolbook"/>
                <a:cs typeface="Century Schoolbook"/>
                <a:sym typeface="Century Schoolbook"/>
              </a:rPr>
              <a:t>Bibliothèque et </a:t>
            </a:r>
            <a:r>
              <a:rPr b="0" i="0" lang="en-CA" sz="1200" u="none" cap="none" strike="noStrike">
                <a:solidFill>
                  <a:schemeClr val="dk1"/>
                </a:solidFill>
                <a:latin typeface="Century Schoolbook"/>
                <a:ea typeface="Century Schoolbook"/>
                <a:cs typeface="Century Schoolbook"/>
                <a:sym typeface="Century Schoolbook"/>
              </a:rPr>
              <a:t>Archives Canada</a:t>
            </a:r>
            <a:r>
              <a:rPr lang="en-CA" sz="1200">
                <a:solidFill>
                  <a:schemeClr val="dk1"/>
                </a:solidFill>
                <a:latin typeface="Century Schoolbook"/>
                <a:ea typeface="Century Schoolbook"/>
                <a:cs typeface="Century Schoolbook"/>
                <a:sym typeface="Century Schoolbook"/>
              </a:rPr>
              <a:t>, propriété de la Société canadienne des postes)</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airplanes flying in the sky&#10;&#10;Description automatically generated" id="534" name="Google Shape;534;p41"/>
          <p:cNvPicPr preferRelativeResize="0"/>
          <p:nvPr/>
        </p:nvPicPr>
        <p:blipFill rotWithShape="1">
          <a:blip r:embed="rId4">
            <a:alphaModFix/>
          </a:blip>
          <a:srcRect b="14657" l="0" r="0" t="2726"/>
          <a:stretch/>
        </p:blipFill>
        <p:spPr>
          <a:xfrm>
            <a:off x="1651470" y="2216126"/>
            <a:ext cx="8889061" cy="4181175"/>
          </a:xfrm>
          <a:prstGeom prst="rect">
            <a:avLst/>
          </a:prstGeom>
          <a:noFill/>
          <a:ln>
            <a:noFill/>
          </a:ln>
        </p:spPr>
      </p:pic>
      <p:sp>
        <p:nvSpPr>
          <p:cNvPr id="535" name="Google Shape;535;p41"/>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6" name="Google Shape;536;p41">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2">
            <a:hlinkClick action="ppaction://hlinksldjump" r:id="rId3"/>
          </p:cNvPr>
          <p:cNvSpPr/>
          <p:nvPr/>
        </p:nvSpPr>
        <p:spPr>
          <a:xfrm>
            <a:off x="39875"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2" name="Google Shape;542;p42"/>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7 décembre</a:t>
            </a:r>
            <a:r>
              <a:rPr b="0" i="0" lang="en-CA" sz="8000" u="none" cap="none" strike="noStrike">
                <a:solidFill>
                  <a:schemeClr val="lt1"/>
                </a:solidFill>
                <a:latin typeface="Century Schoolbook"/>
                <a:ea typeface="Century Schoolbook"/>
                <a:cs typeface="Century Schoolbook"/>
                <a:sym typeface="Century Schoolbook"/>
              </a:rPr>
              <a:t> 1941</a:t>
            </a:r>
            <a:endParaRPr b="0" i="0" sz="8000" u="none" cap="none" strike="noStrike">
              <a:solidFill>
                <a:schemeClr val="lt1"/>
              </a:solidFill>
              <a:latin typeface="Century Schoolbook"/>
              <a:ea typeface="Century Schoolbook"/>
              <a:cs typeface="Century Schoolbook"/>
              <a:sym typeface="Century Schoolbook"/>
            </a:endParaRPr>
          </a:p>
        </p:txBody>
      </p:sp>
      <p:sp>
        <p:nvSpPr>
          <p:cNvPr id="543" name="Google Shape;543;p42"/>
          <p:cNvSpPr txBox="1"/>
          <p:nvPr/>
        </p:nvSpPr>
        <p:spPr>
          <a:xfrm>
            <a:off x="420300" y="1200321"/>
            <a:ext cx="113514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Après l’attaque de la base américaine de Pearl Harbor, le Canada déclare la guerre au Japon. En janvier, le gouvernement commence à envoyer les Canadiens d’origine japonaise dans des camps d’internement.</a:t>
            </a:r>
            <a:r>
              <a:rPr b="0" i="0" lang="en-CA" sz="2000" u="none" cap="none" strike="noStrike">
                <a:solidFill>
                  <a:schemeClr val="dk1"/>
                </a:solidFill>
                <a:latin typeface="Century Schoolbook"/>
                <a:ea typeface="Century Schoolbook"/>
                <a:cs typeface="Century Schoolbook"/>
                <a:sym typeface="Century Schoolbook"/>
              </a:rPr>
              <a:t> Environ 22</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000</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Canadiens japonais </a:t>
            </a:r>
            <a:r>
              <a:rPr lang="en-CA" sz="2000">
                <a:solidFill>
                  <a:schemeClr val="dk1"/>
                </a:solidFill>
                <a:latin typeface="Century Schoolbook"/>
                <a:ea typeface="Century Schoolbook"/>
                <a:cs typeface="Century Schoolbook"/>
                <a:sym typeface="Century Schoolbook"/>
              </a:rPr>
              <a:t>sont forcés de quitter la côte ouest du Canada</a:t>
            </a:r>
            <a:r>
              <a:rPr b="0" i="0" lang="en-CA" sz="2000" u="none" cap="none" strike="noStrike">
                <a:solidFill>
                  <a:schemeClr val="dk1"/>
                </a:solidFill>
                <a:latin typeface="Century Schoolbook"/>
                <a:ea typeface="Century Schoolbook"/>
                <a:cs typeface="Century Schoolbook"/>
                <a:sym typeface="Century Schoolbook"/>
              </a:rPr>
              <a:t>.</a:t>
            </a:r>
            <a:endParaRPr b="0" i="0" sz="2000" u="none" cap="none" strike="noStrike">
              <a:solidFill>
                <a:schemeClr val="dk1"/>
              </a:solidFill>
              <a:latin typeface="Century Schoolbook"/>
              <a:ea typeface="Century Schoolbook"/>
              <a:cs typeface="Century Schoolbook"/>
              <a:sym typeface="Century Schoolbook"/>
            </a:endParaRPr>
          </a:p>
        </p:txBody>
      </p:sp>
      <p:sp>
        <p:nvSpPr>
          <p:cNvPr id="544" name="Google Shape;544;p42"/>
          <p:cNvSpPr txBox="1"/>
          <p:nvPr/>
        </p:nvSpPr>
        <p:spPr>
          <a:xfrm>
            <a:off x="2457450" y="6417646"/>
            <a:ext cx="6686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Déplacement des Canadiens japonais de la Colombie-Britannique (Crédit photo :</a:t>
            </a:r>
            <a:r>
              <a:rPr b="0" i="0" lang="en-CA" sz="1200" u="none" cap="none" strike="noStrike">
                <a:solidFill>
                  <a:schemeClr val="dk1"/>
                </a:solidFill>
                <a:latin typeface="Century Schoolbook"/>
                <a:ea typeface="Century Schoolbook"/>
                <a:cs typeface="Century Schoolbook"/>
                <a:sym typeface="Century Schoolbook"/>
              </a:rPr>
              <a:t> Tak Toyota, Bibliothèque et Archives Canada, C-046350</a:t>
            </a:r>
            <a:r>
              <a:rPr lang="en-CA" sz="1200">
                <a:solidFill>
                  <a:schemeClr val="dk1"/>
                </a:solidFill>
                <a:latin typeface="Century Schoolbook"/>
                <a:ea typeface="Century Schoolbook"/>
                <a:cs typeface="Century Schoolbook"/>
                <a:sym typeface="Century Schoolbook"/>
              </a:rPr>
              <a:t>)</a:t>
            </a:r>
            <a:endParaRPr b="0" i="0" sz="1400" u="none" cap="none" strike="noStrike">
              <a:solidFill>
                <a:srgbClr val="000000"/>
              </a:solidFill>
              <a:latin typeface="Arial"/>
              <a:ea typeface="Arial"/>
              <a:cs typeface="Arial"/>
              <a:sym typeface="Arial"/>
            </a:endParaRPr>
          </a:p>
        </p:txBody>
      </p:sp>
      <p:pic>
        <p:nvPicPr>
          <p:cNvPr descr="A crowd of people in a truck&#10;&#10;Description automatically generated" id="545" name="Google Shape;545;p42"/>
          <p:cNvPicPr preferRelativeResize="0"/>
          <p:nvPr/>
        </p:nvPicPr>
        <p:blipFill rotWithShape="1">
          <a:blip r:embed="rId4">
            <a:alphaModFix/>
          </a:blip>
          <a:srcRect b="0" l="0" r="0" t="25847"/>
          <a:stretch/>
        </p:blipFill>
        <p:spPr>
          <a:xfrm>
            <a:off x="2457450" y="2992222"/>
            <a:ext cx="6686550" cy="3463039"/>
          </a:xfrm>
          <a:prstGeom prst="rect">
            <a:avLst/>
          </a:prstGeom>
          <a:noFill/>
          <a:ln>
            <a:noFill/>
          </a:ln>
        </p:spPr>
      </p:pic>
      <p:sp>
        <p:nvSpPr>
          <p:cNvPr id="546" name="Google Shape;546;p42"/>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7" name="Google Shape;547;p42">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3">
            <a:hlinkClick action="ppaction://hlinksldjump" r:id="rId3"/>
          </p:cNvPr>
          <p:cNvSpPr/>
          <p:nvPr/>
        </p:nvSpPr>
        <p:spPr>
          <a:xfrm>
            <a:off x="75"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3" name="Google Shape;553;p43"/>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8 décembre</a:t>
            </a:r>
            <a:r>
              <a:rPr b="0" i="0" lang="en-CA" sz="8000" u="none" cap="none" strike="noStrike">
                <a:solidFill>
                  <a:schemeClr val="lt1"/>
                </a:solidFill>
                <a:latin typeface="Century Schoolbook"/>
                <a:ea typeface="Century Schoolbook"/>
                <a:cs typeface="Century Schoolbook"/>
                <a:sym typeface="Century Schoolbook"/>
              </a:rPr>
              <a:t> 1941</a:t>
            </a:r>
            <a:endParaRPr b="0" i="0" sz="8000" u="none" cap="none" strike="noStrike">
              <a:solidFill>
                <a:schemeClr val="lt1"/>
              </a:solidFill>
              <a:latin typeface="Century Schoolbook"/>
              <a:ea typeface="Century Schoolbook"/>
              <a:cs typeface="Century Schoolbook"/>
              <a:sym typeface="Century Schoolbook"/>
            </a:endParaRPr>
          </a:p>
        </p:txBody>
      </p:sp>
      <p:sp>
        <p:nvSpPr>
          <p:cNvPr id="554" name="Google Shape;554;p43"/>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Canadiens participent à leur premier combat terrestre dans le cadre de la bataille de </a:t>
            </a:r>
            <a:r>
              <a:rPr b="0" i="0" lang="en-CA" sz="2000" u="none" cap="none" strike="noStrike">
                <a:solidFill>
                  <a:schemeClr val="dk1"/>
                </a:solidFill>
                <a:latin typeface="Century Schoolbook"/>
                <a:ea typeface="Century Schoolbook"/>
                <a:cs typeface="Century Schoolbook"/>
                <a:sym typeface="Century Schoolbook"/>
              </a:rPr>
              <a:t>Hong</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Kong. À la fin </a:t>
            </a:r>
            <a:r>
              <a:rPr lang="en-CA" sz="2000">
                <a:solidFill>
                  <a:schemeClr val="dk1"/>
                </a:solidFill>
                <a:latin typeface="Century Schoolbook"/>
                <a:ea typeface="Century Schoolbook"/>
                <a:cs typeface="Century Schoolbook"/>
                <a:sym typeface="Century Schoolbook"/>
              </a:rPr>
              <a:t>de celle-ci, on dénombre 290 soldats tués. Un peu plus tard, </a:t>
            </a:r>
            <a:r>
              <a:rPr b="0" i="0" lang="en-CA" sz="2000" u="none" cap="none" strike="noStrike">
                <a:solidFill>
                  <a:schemeClr val="dk1"/>
                </a:solidFill>
                <a:latin typeface="Century Schoolbook"/>
                <a:ea typeface="Century Schoolbook"/>
                <a:cs typeface="Century Schoolbook"/>
                <a:sym typeface="Century Schoolbook"/>
              </a:rPr>
              <a:t>264</a:t>
            </a:r>
            <a:r>
              <a:rPr lang="en-CA" sz="2000">
                <a:solidFill>
                  <a:schemeClr val="dk1"/>
                </a:solidFill>
                <a:latin typeface="Century Schoolbook"/>
                <a:ea typeface="Century Schoolbook"/>
                <a:cs typeface="Century Schoolbook"/>
                <a:sym typeface="Century Schoolbook"/>
              </a:rPr>
              <a:t> autres soldats meurent dans les camps de prisonniers de guerre japonais.</a:t>
            </a:r>
            <a:r>
              <a:rPr b="0" i="0" lang="en-CA" sz="2000" u="none" cap="none" strike="noStrike">
                <a:solidFill>
                  <a:schemeClr val="dk1"/>
                </a:solidFill>
                <a:latin typeface="Century Schoolbook"/>
                <a:ea typeface="Century Schoolbook"/>
                <a:cs typeface="Century Schoolbook"/>
                <a:sym typeface="Century Schoolbook"/>
              </a:rPr>
              <a:t> </a:t>
            </a:r>
            <a:endParaRPr b="0" i="0" sz="2000" u="none" cap="none" strike="noStrike">
              <a:solidFill>
                <a:schemeClr val="dk1"/>
              </a:solidFill>
              <a:latin typeface="Century Schoolbook"/>
              <a:ea typeface="Century Schoolbook"/>
              <a:cs typeface="Century Schoolbook"/>
              <a:sym typeface="Century Schoolbook"/>
            </a:endParaRPr>
          </a:p>
        </p:txBody>
      </p:sp>
      <p:sp>
        <p:nvSpPr>
          <p:cNvPr id="555" name="Google Shape;555;p43"/>
          <p:cNvSpPr txBox="1"/>
          <p:nvPr/>
        </p:nvSpPr>
        <p:spPr>
          <a:xfrm>
            <a:off x="2165325" y="6359675"/>
            <a:ext cx="8093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Prisonniers de guerre canadiens et britanniques attendant d’être libérés à Hong Kong (Crédit photo : </a:t>
            </a:r>
            <a:r>
              <a:rPr b="0" i="0" lang="en-CA" sz="1200" u="none" cap="none" strike="noStrike">
                <a:solidFill>
                  <a:schemeClr val="dk1"/>
                </a:solidFill>
                <a:latin typeface="Century Schoolbook"/>
                <a:ea typeface="Century Schoolbook"/>
                <a:cs typeface="Century Schoolbook"/>
                <a:sym typeface="Century Schoolbook"/>
              </a:rPr>
              <a:t>PO Jack Hawes, ministère canadien de la Défense nationale, Bibliothèque et Archives Canada, PA-114811</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standing in front of a flag&#10;&#10;Description automatically generated" id="556" name="Google Shape;556;p43"/>
          <p:cNvPicPr preferRelativeResize="0"/>
          <p:nvPr/>
        </p:nvPicPr>
        <p:blipFill rotWithShape="1">
          <a:blip r:embed="rId4">
            <a:alphaModFix/>
          </a:blip>
          <a:srcRect b="32648" l="0" r="0" t="7920"/>
          <a:stretch/>
        </p:blipFill>
        <p:spPr>
          <a:xfrm>
            <a:off x="2165328" y="2676525"/>
            <a:ext cx="7861344" cy="3683176"/>
          </a:xfrm>
          <a:prstGeom prst="rect">
            <a:avLst/>
          </a:prstGeom>
          <a:noFill/>
          <a:ln>
            <a:noFill/>
          </a:ln>
        </p:spPr>
      </p:pic>
      <p:sp>
        <p:nvSpPr>
          <p:cNvPr id="557" name="Google Shape;557;p43"/>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8" name="Google Shape;558;p43">
            <a:hlinkClick action="ppaction://hlinksldjump" r:id="rId5"/>
          </p:cNvPr>
          <p:cNvSpPr txBox="1"/>
          <p:nvPr/>
        </p:nvSpPr>
        <p:spPr>
          <a:xfrm>
            <a:off x="10449391" y="6475186"/>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4">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4" name="Google Shape;564;p44"/>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oût</a:t>
            </a:r>
            <a:r>
              <a:rPr b="0" i="0" lang="en-CA" sz="8000" u="none" cap="none" strike="noStrike">
                <a:solidFill>
                  <a:schemeClr val="lt1"/>
                </a:solidFill>
                <a:latin typeface="Century Schoolbook"/>
                <a:ea typeface="Century Schoolbook"/>
                <a:cs typeface="Century Schoolbook"/>
                <a:sym typeface="Century Schoolbook"/>
              </a:rPr>
              <a:t> 1942</a:t>
            </a:r>
            <a:endParaRPr b="0" i="0" sz="8000" u="none" cap="none" strike="noStrike">
              <a:solidFill>
                <a:schemeClr val="lt1"/>
              </a:solidFill>
              <a:latin typeface="Century Schoolbook"/>
              <a:ea typeface="Century Schoolbook"/>
              <a:cs typeface="Century Schoolbook"/>
              <a:sym typeface="Century Schoolbook"/>
            </a:endParaRPr>
          </a:p>
        </p:txBody>
      </p:sp>
      <p:sp>
        <p:nvSpPr>
          <p:cNvPr id="565" name="Google Shape;565;p44"/>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Canadiens mènent l’attaque durant le raid sur Dieppe. Les résultats sont désastreux, et les combats font des milliers de victimes canadiennes. Malgré tout, les leçons retenues du raid de Dieppe permettent le succès du débarquement de Normandie deux ans plus tard</a:t>
            </a:r>
            <a:r>
              <a:rPr b="0" i="0" lang="en-CA" sz="2000" u="none" cap="none" strike="noStrike">
                <a:solidFill>
                  <a:schemeClr val="dk1"/>
                </a:solidFill>
                <a:latin typeface="Century Schoolbook"/>
                <a:ea typeface="Century Schoolbook"/>
                <a:cs typeface="Century Schoolbook"/>
                <a:sym typeface="Century Schoolbook"/>
              </a:rPr>
              <a:t>.</a:t>
            </a:r>
            <a:endParaRPr b="0" i="0" sz="2000" u="none" cap="none" strike="noStrike">
              <a:solidFill>
                <a:schemeClr val="dk1"/>
              </a:solidFill>
              <a:latin typeface="Century Schoolbook"/>
              <a:ea typeface="Century Schoolbook"/>
              <a:cs typeface="Century Schoolbook"/>
              <a:sym typeface="Century Schoolbook"/>
            </a:endParaRPr>
          </a:p>
        </p:txBody>
      </p:sp>
      <p:sp>
        <p:nvSpPr>
          <p:cNvPr id="566" name="Google Shape;566;p44"/>
          <p:cNvSpPr txBox="1"/>
          <p:nvPr/>
        </p:nvSpPr>
        <p:spPr>
          <a:xfrm>
            <a:off x="2071800" y="6359675"/>
            <a:ext cx="8048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Bateau de débarquement transportant les troupes canadiennes à Dieppe (Ministère canadien de la Défense nationale, 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 </a:t>
            </a:r>
            <a:r>
              <a:rPr b="0" i="0" lang="en-CA" sz="1200" u="none" cap="none" strike="noStrike">
                <a:solidFill>
                  <a:schemeClr val="dk1"/>
                </a:solidFill>
                <a:latin typeface="Century Schoolbook"/>
                <a:ea typeface="Century Schoolbook"/>
                <a:cs typeface="Century Schoolbook"/>
                <a:sym typeface="Century Schoolbook"/>
              </a:rPr>
              <a:t>PA-113246</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Several boats in the water&#10;&#10;Description automatically generated" id="567" name="Google Shape;567;p44"/>
          <p:cNvPicPr preferRelativeResize="0"/>
          <p:nvPr/>
        </p:nvPicPr>
        <p:blipFill rotWithShape="1">
          <a:blip r:embed="rId4">
            <a:alphaModFix/>
          </a:blip>
          <a:srcRect b="12022" l="0" r="0" t="26104"/>
          <a:stretch/>
        </p:blipFill>
        <p:spPr>
          <a:xfrm>
            <a:off x="2071798" y="2585725"/>
            <a:ext cx="8048405" cy="3736398"/>
          </a:xfrm>
          <a:prstGeom prst="rect">
            <a:avLst/>
          </a:prstGeom>
          <a:noFill/>
          <a:ln>
            <a:noFill/>
          </a:ln>
        </p:spPr>
      </p:pic>
      <p:sp>
        <p:nvSpPr>
          <p:cNvPr id="568" name="Google Shape;568;p44"/>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9" name="Google Shape;569;p44">
            <a:hlinkClick action="ppaction://hlinksldjump" r:id="rId5"/>
          </p:cNvPr>
          <p:cNvSpPr txBox="1"/>
          <p:nvPr/>
        </p:nvSpPr>
        <p:spPr>
          <a:xfrm>
            <a:off x="10449391" y="6475186"/>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5">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5" name="Google Shape;575;p45"/>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a:t>
            </a:r>
            <a:r>
              <a:rPr lang="en-CA" sz="8000">
                <a:solidFill>
                  <a:schemeClr val="lt1"/>
                </a:solidFill>
                <a:latin typeface="Century Schoolbook"/>
                <a:ea typeface="Century Schoolbook"/>
                <a:cs typeface="Century Schoolbook"/>
                <a:sym typeface="Century Schoolbook"/>
              </a:rPr>
              <a:t>uillet</a:t>
            </a:r>
            <a:r>
              <a:rPr b="0" i="0" lang="en-CA" sz="8000" u="none" cap="none" strike="noStrike">
                <a:solidFill>
                  <a:schemeClr val="lt1"/>
                </a:solidFill>
                <a:latin typeface="Century Schoolbook"/>
                <a:ea typeface="Century Schoolbook"/>
                <a:cs typeface="Century Schoolbook"/>
                <a:sym typeface="Century Schoolbook"/>
              </a:rPr>
              <a:t> 1943</a:t>
            </a:r>
            <a:endParaRPr b="0" i="0" sz="8000" u="none" cap="none" strike="noStrike">
              <a:solidFill>
                <a:schemeClr val="lt1"/>
              </a:solidFill>
              <a:latin typeface="Century Schoolbook"/>
              <a:ea typeface="Century Schoolbook"/>
              <a:cs typeface="Century Schoolbook"/>
              <a:sym typeface="Century Schoolbook"/>
            </a:endParaRPr>
          </a:p>
        </p:txBody>
      </p:sp>
      <p:sp>
        <p:nvSpPr>
          <p:cNvPr id="576" name="Google Shape;576;p45"/>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troupes canadiennes débarquent en Sicile et se lancent dans la campagne d’Italie. C’est la plus longue campagne de l’armée canadienne dans cette guerre.</a:t>
            </a:r>
            <a:endParaRPr b="0" i="0" sz="2000" u="none" cap="none" strike="noStrike">
              <a:solidFill>
                <a:schemeClr val="dk1"/>
              </a:solidFill>
              <a:latin typeface="Century Schoolbook"/>
              <a:ea typeface="Century Schoolbook"/>
              <a:cs typeface="Century Schoolbook"/>
              <a:sym typeface="Century Schoolbook"/>
            </a:endParaRPr>
          </a:p>
        </p:txBody>
      </p:sp>
      <p:sp>
        <p:nvSpPr>
          <p:cNvPr id="577" name="Google Shape;577;p45"/>
          <p:cNvSpPr txBox="1"/>
          <p:nvPr/>
        </p:nvSpPr>
        <p:spPr>
          <a:xfrm>
            <a:off x="2504850" y="6359700"/>
            <a:ext cx="72792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CA" sz="1100" u="none" cap="none" strike="noStrike">
                <a:solidFill>
                  <a:schemeClr val="dk1"/>
                </a:solidFill>
                <a:latin typeface="Century Schoolbook"/>
                <a:ea typeface="Century Schoolbook"/>
                <a:cs typeface="Century Schoolbook"/>
                <a:sym typeface="Century Schoolbook"/>
              </a:rPr>
              <a:t>G</a:t>
            </a:r>
            <a:r>
              <a:rPr lang="en-CA" sz="1100">
                <a:solidFill>
                  <a:schemeClr val="dk1"/>
                </a:solidFill>
                <a:latin typeface="Century Schoolbook"/>
                <a:ea typeface="Century Schoolbook"/>
                <a:cs typeface="Century Schoolbook"/>
                <a:sym typeface="Century Schoolbook"/>
              </a:rPr>
              <a:t>énéral</a:t>
            </a:r>
            <a:r>
              <a:rPr b="0" i="0" lang="en-CA" sz="1100" u="none" cap="none" strike="noStrike">
                <a:solidFill>
                  <a:schemeClr val="dk1"/>
                </a:solidFill>
                <a:latin typeface="Century Schoolbook"/>
                <a:ea typeface="Century Schoolbook"/>
                <a:cs typeface="Century Schoolbook"/>
                <a:sym typeface="Century Schoolbook"/>
              </a:rPr>
              <a:t> Sir Bernard Montgomery s</a:t>
            </a:r>
            <a:r>
              <a:rPr lang="en-CA" sz="1100">
                <a:solidFill>
                  <a:schemeClr val="dk1"/>
                </a:solidFill>
                <a:latin typeface="Century Schoolbook"/>
                <a:ea typeface="Century Schoolbook"/>
                <a:cs typeface="Century Schoolbook"/>
                <a:sym typeface="Century Schoolbook"/>
              </a:rPr>
              <a:t>’adressant aux troupes canadiennes près de Pachino (Crédit photo : </a:t>
            </a:r>
            <a:r>
              <a:rPr b="0" i="0" lang="en-CA" sz="1100" u="none" cap="none" strike="noStrike">
                <a:solidFill>
                  <a:schemeClr val="dk1"/>
                </a:solidFill>
                <a:latin typeface="Century Schoolbook"/>
                <a:ea typeface="Century Schoolbook"/>
                <a:cs typeface="Century Schoolbook"/>
                <a:sym typeface="Century Schoolbook"/>
              </a:rPr>
              <a:t> Frank Royal, ministère canadien de la Défense nationale, Bibliothèque et Archives Canada, PA-130249</a:t>
            </a:r>
            <a:r>
              <a:rPr lang="en-CA" sz="1100">
                <a:solidFill>
                  <a:schemeClr val="dk1"/>
                </a:solidFill>
                <a:latin typeface="Century Schoolbook"/>
                <a:ea typeface="Century Schoolbook"/>
                <a:cs typeface="Century Schoolbook"/>
                <a:sym typeface="Century Schoolbook"/>
              </a:rPr>
              <a:t>)</a:t>
            </a:r>
            <a:endParaRPr b="0" i="0" sz="1100" u="none" cap="none" strike="noStrike">
              <a:solidFill>
                <a:schemeClr val="dk1"/>
              </a:solidFill>
              <a:latin typeface="Century Schoolbook"/>
              <a:ea typeface="Century Schoolbook"/>
              <a:cs typeface="Century Schoolbook"/>
              <a:sym typeface="Century Schoolbook"/>
            </a:endParaRPr>
          </a:p>
        </p:txBody>
      </p:sp>
      <p:pic>
        <p:nvPicPr>
          <p:cNvPr descr="A group of people watching a person on a boat&#10;&#10;Description automatically generated" id="578" name="Google Shape;578;p45"/>
          <p:cNvPicPr preferRelativeResize="0"/>
          <p:nvPr/>
        </p:nvPicPr>
        <p:blipFill rotWithShape="1">
          <a:blip r:embed="rId4">
            <a:alphaModFix/>
          </a:blip>
          <a:srcRect b="34257" l="0" r="0" t="6718"/>
          <a:stretch/>
        </p:blipFill>
        <p:spPr>
          <a:xfrm>
            <a:off x="2504856" y="2216125"/>
            <a:ext cx="7182288" cy="4143575"/>
          </a:xfrm>
          <a:prstGeom prst="rect">
            <a:avLst/>
          </a:prstGeom>
          <a:noFill/>
          <a:ln>
            <a:noFill/>
          </a:ln>
        </p:spPr>
      </p:pic>
      <p:sp>
        <p:nvSpPr>
          <p:cNvPr id="579" name="Google Shape;579;p45"/>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0" name="Google Shape;580;p45">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6">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86" name="Google Shape;586;p46"/>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oût</a:t>
            </a:r>
            <a:r>
              <a:rPr b="0" i="0" lang="en-CA" sz="8000" u="none" cap="none" strike="noStrike">
                <a:solidFill>
                  <a:schemeClr val="lt1"/>
                </a:solidFill>
                <a:latin typeface="Century Schoolbook"/>
                <a:ea typeface="Century Schoolbook"/>
                <a:cs typeface="Century Schoolbook"/>
                <a:sym typeface="Century Schoolbook"/>
              </a:rPr>
              <a:t> 1943</a:t>
            </a:r>
            <a:endParaRPr b="0" i="0" sz="8000" u="none" cap="none" strike="noStrike">
              <a:solidFill>
                <a:schemeClr val="lt1"/>
              </a:solidFill>
              <a:latin typeface="Century Schoolbook"/>
              <a:ea typeface="Century Schoolbook"/>
              <a:cs typeface="Century Schoolbook"/>
              <a:sym typeface="Century Schoolbook"/>
            </a:endParaRPr>
          </a:p>
        </p:txBody>
      </p:sp>
      <p:sp>
        <p:nvSpPr>
          <p:cNvPr id="587" name="Google Shape;587;p46"/>
          <p:cNvSpPr txBox="1"/>
          <p:nvPr/>
        </p:nvSpPr>
        <p:spPr>
          <a:xfrm>
            <a:off x="7089409" y="2644190"/>
            <a:ext cx="4682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dirigeants alliés tiennent une conférence secrète à Québec et approuvent les plans du débarquement allié en Normandie.</a:t>
            </a:r>
            <a:r>
              <a:rPr b="0" i="0" lang="en-CA" sz="2000" u="none" cap="none" strike="noStrike">
                <a:solidFill>
                  <a:schemeClr val="dk1"/>
                </a:solidFill>
                <a:latin typeface="Century Schoolbook"/>
                <a:ea typeface="Century Schoolbook"/>
                <a:cs typeface="Century Schoolbook"/>
                <a:sym typeface="Century Schoolbook"/>
              </a:rPr>
              <a:t> </a:t>
            </a:r>
            <a:endParaRPr b="0" i="0" sz="2000" u="none" cap="none" strike="noStrike">
              <a:solidFill>
                <a:schemeClr val="dk1"/>
              </a:solidFill>
              <a:latin typeface="Century Schoolbook"/>
              <a:ea typeface="Century Schoolbook"/>
              <a:cs typeface="Century Schoolbook"/>
              <a:sym typeface="Century Schoolbook"/>
            </a:endParaRPr>
          </a:p>
        </p:txBody>
      </p:sp>
      <p:sp>
        <p:nvSpPr>
          <p:cNvPr id="588" name="Google Shape;588;p46"/>
          <p:cNvSpPr txBox="1"/>
          <p:nvPr/>
        </p:nvSpPr>
        <p:spPr>
          <a:xfrm>
            <a:off x="420299" y="6359723"/>
            <a:ext cx="6323401"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chemeClr val="dk1"/>
                </a:solidFill>
                <a:latin typeface="Century Schoolbook"/>
                <a:ea typeface="Century Schoolbook"/>
                <a:cs typeface="Century Schoolbook"/>
                <a:sym typeface="Century Schoolbook"/>
              </a:rPr>
              <a:t>Mackenzie King, Franklin Roosevelt </a:t>
            </a:r>
            <a:r>
              <a:rPr lang="en-CA" sz="1200">
                <a:solidFill>
                  <a:schemeClr val="dk1"/>
                </a:solidFill>
                <a:latin typeface="Century Schoolbook"/>
                <a:ea typeface="Century Schoolbook"/>
                <a:cs typeface="Century Schoolbook"/>
                <a:sym typeface="Century Schoolbook"/>
              </a:rPr>
              <a:t>et </a:t>
            </a:r>
            <a:r>
              <a:rPr b="0" i="0" lang="en-CA" sz="1200" u="none" cap="none" strike="noStrike">
                <a:solidFill>
                  <a:schemeClr val="dk1"/>
                </a:solidFill>
                <a:latin typeface="Century Schoolbook"/>
                <a:ea typeface="Century Schoolbook"/>
                <a:cs typeface="Century Schoolbook"/>
                <a:sym typeface="Century Schoolbook"/>
              </a:rPr>
              <a:t>Winston Churchill </a:t>
            </a:r>
            <a:r>
              <a:rPr lang="en-CA" sz="1200">
                <a:solidFill>
                  <a:schemeClr val="dk1"/>
                </a:solidFill>
                <a:latin typeface="Century Schoolbook"/>
                <a:ea typeface="Century Schoolbook"/>
                <a:cs typeface="Century Schoolbook"/>
                <a:sym typeface="Century Schoolbook"/>
              </a:rPr>
              <a:t>à la conférence de Québec</a:t>
            </a:r>
            <a:r>
              <a:rPr b="0" i="0" lang="en-CA" sz="1200" u="none" cap="none" strike="noStrike">
                <a:solidFill>
                  <a:schemeClr val="dk1"/>
                </a:solidFill>
                <a:latin typeface="Century Schoolbook"/>
                <a:ea typeface="Century Schoolbook"/>
                <a:cs typeface="Century Schoolbook"/>
                <a:sym typeface="Century Schoolbook"/>
              </a:rPr>
              <a:t> (Montreal Gazette</a:t>
            </a:r>
            <a:r>
              <a:rPr lang="en-CA" sz="1200">
                <a:solidFill>
                  <a:schemeClr val="dk1"/>
                </a:solidFill>
                <a:latin typeface="Century Schoolbook"/>
                <a:ea typeface="Century Schoolbook"/>
                <a:cs typeface="Century Schoolbook"/>
                <a:sym typeface="Century Schoolbook"/>
              </a:rPr>
              <a:t>, Bibliothèque et</a:t>
            </a:r>
            <a:r>
              <a:rPr b="0" i="0" lang="en-CA" sz="1200" u="none" cap="none" strike="noStrike">
                <a:solidFill>
                  <a:schemeClr val="dk1"/>
                </a:solidFill>
                <a:latin typeface="Century Schoolbook"/>
                <a:ea typeface="Century Schoolbook"/>
                <a:cs typeface="Century Schoolbook"/>
                <a:sym typeface="Century Schoolbook"/>
              </a:rPr>
              <a:t> Archives Canada, C-014168</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men sitting on chairs&#10;&#10;Description automatically generated" id="589" name="Google Shape;589;p46"/>
          <p:cNvPicPr preferRelativeResize="0"/>
          <p:nvPr/>
        </p:nvPicPr>
        <p:blipFill rotWithShape="1">
          <a:blip r:embed="rId4">
            <a:alphaModFix/>
          </a:blip>
          <a:srcRect b="0" l="0" r="0" t="0"/>
          <a:stretch/>
        </p:blipFill>
        <p:spPr>
          <a:xfrm>
            <a:off x="420299" y="1441242"/>
            <a:ext cx="6323401" cy="4935336"/>
          </a:xfrm>
          <a:prstGeom prst="rect">
            <a:avLst/>
          </a:prstGeom>
          <a:noFill/>
          <a:ln>
            <a:noFill/>
          </a:ln>
        </p:spPr>
      </p:pic>
      <p:sp>
        <p:nvSpPr>
          <p:cNvPr id="590" name="Google Shape;590;p46"/>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1" name="Google Shape;591;p46">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47">
            <a:hlinkClick action="ppaction://hlinksldjump" r:id="rId3"/>
          </p:cNvPr>
          <p:cNvSpPr/>
          <p:nvPr/>
        </p:nvSpPr>
        <p:spPr>
          <a:xfrm>
            <a:off x="-12"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97" name="Google Shape;597;p47"/>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6 juin</a:t>
            </a:r>
            <a:r>
              <a:rPr b="0" i="0" lang="en-CA" sz="8000" u="none" cap="none" strike="noStrike">
                <a:solidFill>
                  <a:schemeClr val="lt1"/>
                </a:solidFill>
                <a:latin typeface="Century Schoolbook"/>
                <a:ea typeface="Century Schoolbook"/>
                <a:cs typeface="Century Schoolbook"/>
                <a:sym typeface="Century Schoolbook"/>
              </a:rPr>
              <a:t> 1944</a:t>
            </a:r>
            <a:endParaRPr b="0" i="0" sz="8000" u="none" cap="none" strike="noStrike">
              <a:solidFill>
                <a:schemeClr val="lt1"/>
              </a:solidFill>
              <a:latin typeface="Century Schoolbook"/>
              <a:ea typeface="Century Schoolbook"/>
              <a:cs typeface="Century Schoolbook"/>
              <a:sym typeface="Century Schoolbook"/>
            </a:endParaRPr>
          </a:p>
        </p:txBody>
      </p:sp>
      <p:sp>
        <p:nvSpPr>
          <p:cNvPr id="598" name="Google Shape;598;p47"/>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Avec l’aide de la marine et de l’aviation, 14 000 soldats canadiens débarquent sur la plage de Juno le jour J.</a:t>
            </a:r>
            <a:r>
              <a:rPr b="0" i="0" lang="en-CA" sz="2000" u="none" cap="none" strike="noStrike">
                <a:solidFill>
                  <a:schemeClr val="dk1"/>
                </a:solidFill>
                <a:latin typeface="Century Schoolbook"/>
                <a:ea typeface="Century Schoolbook"/>
                <a:cs typeface="Century Schoolbook"/>
                <a:sym typeface="Century Schoolbook"/>
              </a:rPr>
              <a:t> L</a:t>
            </a:r>
            <a:r>
              <a:rPr lang="en-CA" sz="2000">
                <a:solidFill>
                  <a:schemeClr val="dk1"/>
                </a:solidFill>
                <a:latin typeface="Century Schoolbook"/>
                <a:ea typeface="Century Schoolbook"/>
                <a:cs typeface="Century Schoolbook"/>
                <a:sym typeface="Century Schoolbook"/>
              </a:rPr>
              <a:t>e débarquement de Normandie lance la campagne visant à libérer l’Europe</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des Nazis.</a:t>
            </a:r>
            <a:r>
              <a:rPr b="0" i="0" lang="en-CA" sz="2000" u="none" cap="none" strike="noStrike">
                <a:solidFill>
                  <a:schemeClr val="dk1"/>
                </a:solidFill>
                <a:latin typeface="Century Schoolbook"/>
                <a:ea typeface="Century Schoolbook"/>
                <a:cs typeface="Century Schoolbook"/>
                <a:sym typeface="Century Schoolbook"/>
              </a:rPr>
              <a:t> </a:t>
            </a:r>
            <a:endParaRPr b="0" i="0" sz="2000" u="none" cap="none" strike="noStrike">
              <a:solidFill>
                <a:schemeClr val="dk1"/>
              </a:solidFill>
              <a:latin typeface="Century Schoolbook"/>
              <a:ea typeface="Century Schoolbook"/>
              <a:cs typeface="Century Schoolbook"/>
              <a:sym typeface="Century Schoolbook"/>
            </a:endParaRPr>
          </a:p>
        </p:txBody>
      </p:sp>
      <p:sp>
        <p:nvSpPr>
          <p:cNvPr id="599" name="Google Shape;599;p47"/>
          <p:cNvSpPr txBox="1"/>
          <p:nvPr/>
        </p:nvSpPr>
        <p:spPr>
          <a:xfrm>
            <a:off x="1554375" y="6581000"/>
            <a:ext cx="90183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Plage de </a:t>
            </a:r>
            <a:r>
              <a:rPr b="0" i="0" lang="en-CA" sz="1200" u="none" cap="none" strike="noStrike">
                <a:solidFill>
                  <a:schemeClr val="dk1"/>
                </a:solidFill>
                <a:latin typeface="Century Schoolbook"/>
                <a:ea typeface="Century Schoolbook"/>
                <a:cs typeface="Century Schoolbook"/>
                <a:sym typeface="Century Schoolbook"/>
              </a:rPr>
              <a:t>Juno</a:t>
            </a:r>
            <a:r>
              <a:rPr lang="en-CA" sz="1200">
                <a:solidFill>
                  <a:schemeClr val="dk1"/>
                </a:solidFill>
                <a:latin typeface="Century Schoolbook"/>
                <a:ea typeface="Century Schoolbook"/>
                <a:cs typeface="Century Schoolbook"/>
                <a:sym typeface="Century Schoolbook"/>
              </a:rPr>
              <a:t> (Musée et archives</a:t>
            </a:r>
            <a:r>
              <a:rPr b="0" i="0" lang="en-CA" sz="1200" u="none" cap="none" strike="noStrike">
                <a:solidFill>
                  <a:schemeClr val="dk1"/>
                </a:solidFill>
                <a:latin typeface="Century Schoolbook"/>
                <a:ea typeface="Century Schoolbook"/>
                <a:cs typeface="Century Schoolbook"/>
                <a:sym typeface="Century Schoolbook"/>
              </a:rPr>
              <a:t> des </a:t>
            </a:r>
            <a:r>
              <a:rPr b="0" i="1" lang="en-CA" sz="1200" u="none" cap="none" strike="noStrike">
                <a:solidFill>
                  <a:schemeClr val="dk1"/>
                </a:solidFill>
                <a:latin typeface="Century Schoolbook"/>
                <a:ea typeface="Century Schoolbook"/>
                <a:cs typeface="Century Schoolbook"/>
                <a:sym typeface="Century Schoolbook"/>
              </a:rPr>
              <a:t>Queen’s Own Rifles</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on a boat&#10;&#10;Description automatically generated" id="600" name="Google Shape;600;p47"/>
          <p:cNvPicPr preferRelativeResize="0"/>
          <p:nvPr/>
        </p:nvPicPr>
        <p:blipFill rotWithShape="1">
          <a:blip r:embed="rId4">
            <a:alphaModFix/>
          </a:blip>
          <a:srcRect b="17242" l="0" r="0" t="24656"/>
          <a:stretch/>
        </p:blipFill>
        <p:spPr>
          <a:xfrm>
            <a:off x="1554376" y="2585725"/>
            <a:ext cx="8953823" cy="3995275"/>
          </a:xfrm>
          <a:prstGeom prst="rect">
            <a:avLst/>
          </a:prstGeom>
          <a:noFill/>
          <a:ln>
            <a:noFill/>
          </a:ln>
        </p:spPr>
      </p:pic>
      <p:sp>
        <p:nvSpPr>
          <p:cNvPr id="601" name="Google Shape;601;p47"/>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2" name="Google Shape;602;p47">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48">
            <a:hlinkClick action="ppaction://hlinksldjump" r:id="rId3"/>
          </p:cNvPr>
          <p:cNvSpPr/>
          <p:nvPr/>
        </p:nvSpPr>
        <p:spPr>
          <a:xfrm>
            <a:off x="30825" y="-12"/>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8" name="Google Shape;608;p48"/>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Octob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1944</a:t>
            </a:r>
            <a:endParaRPr b="0" i="0" sz="8000" u="none" cap="none" strike="noStrike">
              <a:solidFill>
                <a:schemeClr val="lt1"/>
              </a:solidFill>
              <a:latin typeface="Century Schoolbook"/>
              <a:ea typeface="Century Schoolbook"/>
              <a:cs typeface="Century Schoolbook"/>
              <a:sym typeface="Century Schoolbook"/>
            </a:endParaRPr>
          </a:p>
        </p:txBody>
      </p:sp>
      <p:sp>
        <p:nvSpPr>
          <p:cNvPr id="609" name="Google Shape;609;p48"/>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troupes canadiennes commencent à libérer les Pays-Bas de l’occupation nazie. Les Allemands capitulent le 5 mai 1945</a:t>
            </a:r>
            <a:r>
              <a:rPr b="0" i="0" lang="en-CA" sz="2000" u="none" cap="none" strike="noStrike">
                <a:solidFill>
                  <a:schemeClr val="dk1"/>
                </a:solidFill>
                <a:latin typeface="Century Schoolbook"/>
                <a:ea typeface="Century Schoolbook"/>
                <a:cs typeface="Century Schoolbook"/>
                <a:sym typeface="Century Schoolbook"/>
              </a:rPr>
              <a:t>.</a:t>
            </a:r>
            <a:endParaRPr b="0" i="0" sz="2000" u="none" cap="none" strike="noStrike">
              <a:solidFill>
                <a:schemeClr val="dk1"/>
              </a:solidFill>
              <a:latin typeface="Century Schoolbook"/>
              <a:ea typeface="Century Schoolbook"/>
              <a:cs typeface="Century Schoolbook"/>
              <a:sym typeface="Century Schoolbook"/>
            </a:endParaRPr>
          </a:p>
        </p:txBody>
      </p:sp>
      <p:sp>
        <p:nvSpPr>
          <p:cNvPr id="610" name="Google Shape;610;p48"/>
          <p:cNvSpPr txBox="1"/>
          <p:nvPr/>
        </p:nvSpPr>
        <p:spPr>
          <a:xfrm>
            <a:off x="2639776" y="6359700"/>
            <a:ext cx="69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Civils allemands et troupes canadiennes célébrant la libération (Crédit photo : </a:t>
            </a:r>
            <a:r>
              <a:rPr b="0" i="0" lang="en-CA" sz="1200" u="none" cap="none" strike="noStrike">
                <a:solidFill>
                  <a:schemeClr val="dk1"/>
                </a:solidFill>
                <a:latin typeface="Century Schoolbook"/>
                <a:ea typeface="Century Schoolbook"/>
                <a:cs typeface="Century Schoolbook"/>
                <a:sym typeface="Century Schoolbook"/>
              </a:rPr>
              <a:t>Alexander M. Stirton</a:t>
            </a:r>
            <a:r>
              <a:rPr lang="en-CA" sz="1200">
                <a:solidFill>
                  <a:schemeClr val="dk1"/>
                </a:solidFill>
                <a:latin typeface="Century Schoolbook"/>
                <a:ea typeface="Century Schoolbook"/>
                <a:cs typeface="Century Schoolbook"/>
                <a:sym typeface="Century Schoolbook"/>
              </a:rPr>
              <a:t>, ministère canadien de la Défense nationale, 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cheering&#10;&#10;Description automatically generated" id="611" name="Google Shape;611;p48"/>
          <p:cNvPicPr preferRelativeResize="0"/>
          <p:nvPr/>
        </p:nvPicPr>
        <p:blipFill rotWithShape="1">
          <a:blip r:embed="rId4">
            <a:alphaModFix/>
          </a:blip>
          <a:srcRect b="23343" l="0" r="0" t="15658"/>
          <a:stretch/>
        </p:blipFill>
        <p:spPr>
          <a:xfrm>
            <a:off x="2639779" y="2216125"/>
            <a:ext cx="6912442" cy="4181175"/>
          </a:xfrm>
          <a:prstGeom prst="rect">
            <a:avLst/>
          </a:prstGeom>
          <a:noFill/>
          <a:ln>
            <a:noFill/>
          </a:ln>
        </p:spPr>
      </p:pic>
      <p:sp>
        <p:nvSpPr>
          <p:cNvPr id="612" name="Google Shape;612;p48"/>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3" name="Google Shape;613;p48">
            <a:hlinkClick action="ppaction://hlinksldjump" r:id="rId5"/>
          </p:cNvPr>
          <p:cNvSpPr txBox="1"/>
          <p:nvPr/>
        </p:nvSpPr>
        <p:spPr>
          <a:xfrm>
            <a:off x="10449391" y="647521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9">
            <a:hlinkClick action="ppaction://hlinksldjump" r:id="rId3"/>
          </p:cNvPr>
          <p:cNvSpPr/>
          <p:nvPr/>
        </p:nvSpPr>
        <p:spPr>
          <a:xfrm>
            <a:off x="-5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9" name="Google Shape;619;p49"/>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8 mai</a:t>
            </a:r>
            <a:r>
              <a:rPr b="0" i="0" lang="en-CA" sz="8000" u="none" cap="none" strike="noStrike">
                <a:solidFill>
                  <a:schemeClr val="lt1"/>
                </a:solidFill>
                <a:latin typeface="Century Schoolbook"/>
                <a:ea typeface="Century Schoolbook"/>
                <a:cs typeface="Century Schoolbook"/>
                <a:sym typeface="Century Schoolbook"/>
              </a:rPr>
              <a:t> 1945</a:t>
            </a:r>
            <a:endParaRPr b="0" i="0" sz="8000" u="none" cap="none" strike="noStrike">
              <a:solidFill>
                <a:schemeClr val="lt1"/>
              </a:solidFill>
              <a:latin typeface="Century Schoolbook"/>
              <a:ea typeface="Century Schoolbook"/>
              <a:cs typeface="Century Schoolbook"/>
              <a:sym typeface="Century Schoolbook"/>
            </a:endParaRPr>
          </a:p>
        </p:txBody>
      </p:sp>
      <p:sp>
        <p:nvSpPr>
          <p:cNvPr id="620" name="Google Shape;620;p49"/>
          <p:cNvSpPr txBox="1"/>
          <p:nvPr/>
        </p:nvSpPr>
        <p:spPr>
          <a:xfrm>
            <a:off x="480316"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L’Allemagne se rend sans conditions aux Alliés. Bien que la guerre se poursuive dans la région du Pacifique, beaucoup de gens célèbrent la victoire des Alliés en Europe.</a:t>
            </a:r>
            <a:endParaRPr b="0" i="0" sz="2000" u="none" cap="none" strike="noStrike">
              <a:solidFill>
                <a:schemeClr val="dk1"/>
              </a:solidFill>
              <a:latin typeface="Century Schoolbook"/>
              <a:ea typeface="Century Schoolbook"/>
              <a:cs typeface="Century Schoolbook"/>
              <a:sym typeface="Century Schoolbook"/>
            </a:endParaRPr>
          </a:p>
        </p:txBody>
      </p:sp>
      <p:sp>
        <p:nvSpPr>
          <p:cNvPr id="621" name="Google Shape;621;p49"/>
          <p:cNvSpPr txBox="1"/>
          <p:nvPr/>
        </p:nvSpPr>
        <p:spPr>
          <a:xfrm>
            <a:off x="1724348" y="6581100"/>
            <a:ext cx="87432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Célébration du jour de la Victoire en Europe (</a:t>
            </a:r>
            <a:r>
              <a:rPr b="0" i="0" lang="en-CA" sz="1200" u="none" cap="none" strike="noStrike">
                <a:solidFill>
                  <a:schemeClr val="dk1"/>
                </a:solidFill>
                <a:latin typeface="Century Schoolbook"/>
                <a:ea typeface="Century Schoolbook"/>
                <a:cs typeface="Century Schoolbook"/>
                <a:sym typeface="Century Schoolbook"/>
              </a:rPr>
              <a:t>Montreal Star, Bibliothèque et Archives Canada, PA-152318</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large crowd of people outside&#10;&#10;Description automatically generated" id="622" name="Google Shape;622;p49"/>
          <p:cNvPicPr preferRelativeResize="0"/>
          <p:nvPr/>
        </p:nvPicPr>
        <p:blipFill rotWithShape="1">
          <a:blip r:embed="rId4">
            <a:alphaModFix/>
          </a:blip>
          <a:srcRect b="23330" l="0" r="0" t="17503"/>
          <a:stretch/>
        </p:blipFill>
        <p:spPr>
          <a:xfrm>
            <a:off x="1724343" y="2585723"/>
            <a:ext cx="8743314" cy="3995374"/>
          </a:xfrm>
          <a:prstGeom prst="rect">
            <a:avLst/>
          </a:prstGeom>
          <a:noFill/>
          <a:ln>
            <a:noFill/>
          </a:ln>
        </p:spPr>
      </p:pic>
      <p:sp>
        <p:nvSpPr>
          <p:cNvPr id="623" name="Google Shape;623;p49"/>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4" name="Google Shape;624;p49">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50">
            <a:hlinkClick action="ppaction://hlinksldjump" r:id="rId3"/>
          </p:cNvPr>
          <p:cNvSpPr/>
          <p:nvPr/>
        </p:nvSpPr>
        <p:spPr>
          <a:xfrm>
            <a:off x="44525"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0" name="Google Shape;630;p50"/>
          <p:cNvSpPr/>
          <p:nvPr/>
        </p:nvSpPr>
        <p:spPr>
          <a:xfrm>
            <a:off x="0" y="0"/>
            <a:ext cx="12192000" cy="1200329"/>
          </a:xfrm>
          <a:prstGeom prst="rect">
            <a:avLst/>
          </a:prstGeom>
          <a:solidFill>
            <a:srgbClr val="7F340D"/>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14 août</a:t>
            </a:r>
            <a:r>
              <a:rPr b="0" i="0" lang="en-CA" sz="8000" u="none" cap="none" strike="noStrike">
                <a:solidFill>
                  <a:schemeClr val="lt1"/>
                </a:solidFill>
                <a:latin typeface="Century Schoolbook"/>
                <a:ea typeface="Century Schoolbook"/>
                <a:cs typeface="Century Schoolbook"/>
                <a:sym typeface="Century Schoolbook"/>
              </a:rPr>
              <a:t> </a:t>
            </a:r>
            <a:r>
              <a:rPr lang="en-CA" sz="8000">
                <a:solidFill>
                  <a:schemeClr val="lt1"/>
                </a:solidFill>
                <a:latin typeface="Century Schoolbook"/>
                <a:ea typeface="Century Schoolbook"/>
                <a:cs typeface="Century Schoolbook"/>
                <a:sym typeface="Century Schoolbook"/>
              </a:rPr>
              <a:t>1</a:t>
            </a:r>
            <a:r>
              <a:rPr b="0" i="0" lang="en-CA" sz="8000" u="none" cap="none" strike="noStrike">
                <a:solidFill>
                  <a:schemeClr val="lt1"/>
                </a:solidFill>
                <a:latin typeface="Century Schoolbook"/>
                <a:ea typeface="Century Schoolbook"/>
                <a:cs typeface="Century Schoolbook"/>
                <a:sym typeface="Century Schoolbook"/>
              </a:rPr>
              <a:t>945</a:t>
            </a:r>
            <a:endParaRPr b="0" i="0" sz="8000" u="none" cap="none" strike="noStrike">
              <a:solidFill>
                <a:schemeClr val="lt1"/>
              </a:solidFill>
              <a:latin typeface="Century Schoolbook"/>
              <a:ea typeface="Century Schoolbook"/>
              <a:cs typeface="Century Schoolbook"/>
              <a:sym typeface="Century Schoolbook"/>
            </a:endParaRPr>
          </a:p>
        </p:txBody>
      </p:sp>
      <p:sp>
        <p:nvSpPr>
          <p:cNvPr id="631" name="Google Shape;631;p50"/>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Japon se rend sans conditions aux Alliés après le bombardement d’Hiroshima et de</a:t>
            </a:r>
            <a:r>
              <a:rPr b="0" i="0" lang="en-CA" sz="2000" u="none" cap="none" strike="noStrike">
                <a:solidFill>
                  <a:schemeClr val="dk1"/>
                </a:solidFill>
                <a:latin typeface="Century Schoolbook"/>
                <a:ea typeface="Century Schoolbook"/>
                <a:cs typeface="Century Schoolbook"/>
                <a:sym typeface="Century Schoolbook"/>
              </a:rPr>
              <a:t> Nagasaki. </a:t>
            </a:r>
            <a:r>
              <a:rPr lang="en-CA" sz="2000">
                <a:solidFill>
                  <a:schemeClr val="dk1"/>
                </a:solidFill>
                <a:latin typeface="Century Schoolbook"/>
                <a:ea typeface="Century Schoolbook"/>
                <a:cs typeface="Century Schoolbook"/>
                <a:sym typeface="Century Schoolbook"/>
              </a:rPr>
              <a:t>La Deuxième Guerre mondiale est officiellement terminée.</a:t>
            </a:r>
            <a:endParaRPr b="0" i="0" sz="2000" u="none" cap="none" strike="noStrike">
              <a:solidFill>
                <a:schemeClr val="dk1"/>
              </a:solidFill>
              <a:latin typeface="Century Schoolbook"/>
              <a:ea typeface="Century Schoolbook"/>
              <a:cs typeface="Century Schoolbook"/>
              <a:sym typeface="Century Schoolbook"/>
            </a:endParaRPr>
          </a:p>
        </p:txBody>
      </p:sp>
      <p:sp>
        <p:nvSpPr>
          <p:cNvPr id="632" name="Google Shape;632;p50"/>
          <p:cNvSpPr txBox="1"/>
          <p:nvPr/>
        </p:nvSpPr>
        <p:spPr>
          <a:xfrm>
            <a:off x="2571875" y="6396325"/>
            <a:ext cx="7137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Signature de l’acte de capitulation du Japon (Crédit photo :</a:t>
            </a:r>
            <a:r>
              <a:rPr b="0" i="0" lang="en-CA" sz="1200" u="none" cap="none" strike="noStrike">
                <a:solidFill>
                  <a:schemeClr val="dk1"/>
                </a:solidFill>
                <a:latin typeface="Century Schoolbook"/>
                <a:ea typeface="Century Schoolbook"/>
                <a:cs typeface="Century Schoolbook"/>
                <a:sym typeface="Century Schoolbook"/>
              </a:rPr>
              <a:t> Jack Hawes, ministère can</a:t>
            </a:r>
            <a:r>
              <a:rPr lang="en-CA" sz="1200">
                <a:solidFill>
                  <a:schemeClr val="dk1"/>
                </a:solidFill>
                <a:latin typeface="Century Schoolbook"/>
                <a:ea typeface="Century Schoolbook"/>
                <a:cs typeface="Century Schoolbook"/>
                <a:sym typeface="Century Schoolbook"/>
              </a:rPr>
              <a:t>adien de la Défense nationale, Bibliothèque et</a:t>
            </a:r>
            <a:r>
              <a:rPr b="0" i="0" lang="en-CA" sz="1200" u="none" cap="none" strike="noStrike">
                <a:solidFill>
                  <a:schemeClr val="dk1"/>
                </a:solidFill>
                <a:latin typeface="Century Schoolbook"/>
                <a:ea typeface="Century Schoolbook"/>
                <a:cs typeface="Century Schoolbook"/>
                <a:sym typeface="Century Schoolbook"/>
              </a:rPr>
              <a:t> Archives Canada, PA-147118</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men standing around a person signing a document&#10;&#10;Description automatically generated" id="633" name="Google Shape;633;p50"/>
          <p:cNvPicPr preferRelativeResize="0"/>
          <p:nvPr/>
        </p:nvPicPr>
        <p:blipFill rotWithShape="1">
          <a:blip r:embed="rId4">
            <a:alphaModFix/>
          </a:blip>
          <a:srcRect b="8354" l="0" r="0" t="14034"/>
          <a:stretch/>
        </p:blipFill>
        <p:spPr>
          <a:xfrm>
            <a:off x="2571874" y="2216125"/>
            <a:ext cx="7048253" cy="4181176"/>
          </a:xfrm>
          <a:prstGeom prst="rect">
            <a:avLst/>
          </a:prstGeom>
          <a:noFill/>
          <a:ln>
            <a:noFill/>
          </a:ln>
        </p:spPr>
      </p:pic>
      <p:sp>
        <p:nvSpPr>
          <p:cNvPr id="634" name="Google Shape;634;p50"/>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5" name="Google Shape;635;p50">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5">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8" name="Google Shape;178;p15"/>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v</a:t>
            </a:r>
            <a:r>
              <a:rPr b="0" i="0" lang="en-CA" sz="8000" u="none" cap="none" strike="noStrike">
                <a:solidFill>
                  <a:schemeClr val="lt1"/>
                </a:solidFill>
                <a:latin typeface="Century Schoolbook"/>
                <a:ea typeface="Century Schoolbook"/>
                <a:cs typeface="Century Schoolbook"/>
                <a:sym typeface="Century Schoolbook"/>
              </a:rPr>
              <a:t>ril 1866</a:t>
            </a:r>
            <a:endParaRPr b="0" i="0" sz="8000" u="none" cap="none" strike="noStrike">
              <a:solidFill>
                <a:schemeClr val="lt1"/>
              </a:solidFill>
              <a:latin typeface="Century Schoolbook"/>
              <a:ea typeface="Century Schoolbook"/>
              <a:cs typeface="Century Schoolbook"/>
              <a:sym typeface="Century Schoolbook"/>
            </a:endParaRPr>
          </a:p>
        </p:txBody>
      </p:sp>
      <p:sp>
        <p:nvSpPr>
          <p:cNvPr id="179" name="Google Shape;179;p15"/>
          <p:cNvSpPr txBox="1"/>
          <p:nvPr/>
        </p:nvSpPr>
        <p:spPr>
          <a:xfrm>
            <a:off x="1299600" y="1200298"/>
            <a:ext cx="95928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 Fraternité feniane tente d’envahir le Canada pour marchander l’indépendance de l’Irlande vis-à-vis de la Grande-Bretagne. Des milliers de miliciens contribuent à contrer les attaques.</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Les tentatives d’invasion des Fenians se poursuivent jusqu’en 1871.</a:t>
            </a:r>
            <a:r>
              <a:rPr b="0" i="0" lang="en-CA" sz="2000" u="none" cap="none" strike="noStrike">
                <a:solidFill>
                  <a:schemeClr val="dk1"/>
                </a:solidFill>
                <a:latin typeface="Century Schoolbook"/>
                <a:ea typeface="Century Schoolbook"/>
                <a:cs typeface="Century Schoolbook"/>
                <a:sym typeface="Century Schoolbook"/>
              </a:rPr>
              <a:t> </a:t>
            </a:r>
            <a:endParaRPr b="0" i="0" sz="2000" u="none" cap="none" strike="noStrike">
              <a:solidFill>
                <a:srgbClr val="000000"/>
              </a:solidFill>
              <a:latin typeface="Arial"/>
              <a:ea typeface="Arial"/>
              <a:cs typeface="Arial"/>
              <a:sym typeface="Arial"/>
            </a:endParaRPr>
          </a:p>
        </p:txBody>
      </p:sp>
      <p:sp>
        <p:nvSpPr>
          <p:cNvPr id="180" name="Google Shape;180;p15"/>
          <p:cNvSpPr txBox="1"/>
          <p:nvPr/>
        </p:nvSpPr>
        <p:spPr>
          <a:xfrm>
            <a:off x="2446038" y="6397299"/>
            <a:ext cx="7299900" cy="45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1866. Volontaires d’</a:t>
            </a:r>
            <a:r>
              <a:rPr b="0" i="0" lang="en-CA" sz="1200" u="none" cap="none" strike="noStrike">
                <a:solidFill>
                  <a:schemeClr val="dk1"/>
                </a:solidFill>
                <a:latin typeface="Century Schoolbook"/>
                <a:ea typeface="Century Schoolbook"/>
                <a:cs typeface="Century Schoolbook"/>
                <a:sym typeface="Century Schoolbook"/>
              </a:rPr>
              <a:t>Orangeville </a:t>
            </a:r>
            <a:r>
              <a:rPr lang="en-CA" sz="1200">
                <a:solidFill>
                  <a:schemeClr val="dk1"/>
                </a:solidFill>
                <a:latin typeface="Century Schoolbook"/>
                <a:ea typeface="Century Schoolbook"/>
                <a:cs typeface="Century Schoolbook"/>
                <a:sym typeface="Century Schoolbook"/>
              </a:rPr>
              <a:t>prêts à affronter les Fenians (Collection Baldwin, Bibliothèque publique de Toronto)</a:t>
            </a:r>
            <a:endParaRPr b="0" i="0" sz="1200" u="none" cap="none" strike="noStrike">
              <a:solidFill>
                <a:schemeClr val="dk1"/>
              </a:solidFill>
              <a:latin typeface="Century Schoolbook"/>
              <a:ea typeface="Century Schoolbook"/>
              <a:cs typeface="Century Schoolbook"/>
              <a:sym typeface="Century Schoolbook"/>
            </a:endParaRPr>
          </a:p>
        </p:txBody>
      </p:sp>
      <p:pic>
        <p:nvPicPr>
          <p:cNvPr id="181" name="Google Shape;181;p15"/>
          <p:cNvPicPr preferRelativeResize="0"/>
          <p:nvPr/>
        </p:nvPicPr>
        <p:blipFill rotWithShape="1">
          <a:blip r:embed="rId4">
            <a:alphaModFix/>
          </a:blip>
          <a:srcRect b="1866" l="20526" r="20493" t="37702"/>
          <a:stretch/>
        </p:blipFill>
        <p:spPr>
          <a:xfrm>
            <a:off x="2472338" y="3047999"/>
            <a:ext cx="7247324" cy="3349289"/>
          </a:xfrm>
          <a:prstGeom prst="rect">
            <a:avLst/>
          </a:prstGeom>
          <a:noFill/>
          <a:ln>
            <a:noFill/>
          </a:ln>
        </p:spPr>
      </p:pic>
      <p:grpSp>
        <p:nvGrpSpPr>
          <p:cNvPr id="182" name="Google Shape;182;p15"/>
          <p:cNvGrpSpPr/>
          <p:nvPr/>
        </p:nvGrpSpPr>
        <p:grpSpPr>
          <a:xfrm>
            <a:off x="10449316" y="6397289"/>
            <a:ext cx="1817100" cy="386400"/>
            <a:chOff x="10449316" y="6397289"/>
            <a:chExt cx="1817100" cy="386400"/>
          </a:xfrm>
        </p:grpSpPr>
        <p:sp>
          <p:nvSpPr>
            <p:cNvPr id="183" name="Google Shape;183;p15"/>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4" name="Google Shape;184;p15">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1">
            <a:hlinkClick action="ppaction://hlinksldjump" r:id="rId3"/>
          </p:cNvPr>
          <p:cNvSpPr/>
          <p:nvPr/>
        </p:nvSpPr>
        <p:spPr>
          <a:xfrm>
            <a:off x="-37250" y="32131"/>
            <a:ext cx="12344400" cy="6783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1" name="Google Shape;641;p51"/>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0" i="0" lang="en-CA" sz="6600" u="none" cap="none" strike="noStrike">
                <a:solidFill>
                  <a:schemeClr val="lt1"/>
                </a:solidFill>
                <a:latin typeface="Century Schoolbook"/>
                <a:ea typeface="Century Schoolbook"/>
                <a:cs typeface="Century Schoolbook"/>
                <a:sym typeface="Century Schoolbook"/>
              </a:rPr>
              <a:t>M</a:t>
            </a:r>
            <a:r>
              <a:rPr lang="en-CA" sz="6600">
                <a:solidFill>
                  <a:schemeClr val="lt1"/>
                </a:solidFill>
                <a:latin typeface="Century Schoolbook"/>
                <a:ea typeface="Century Schoolbook"/>
                <a:cs typeface="Century Schoolbook"/>
                <a:sym typeface="Century Schoolbook"/>
              </a:rPr>
              <a:t>oitié du</a:t>
            </a:r>
            <a:r>
              <a:rPr b="0" i="0" lang="en-CA" sz="6600" u="none" cap="none" strike="noStrike">
                <a:solidFill>
                  <a:schemeClr val="lt1"/>
                </a:solidFill>
                <a:latin typeface="Century Schoolbook"/>
                <a:ea typeface="Century Schoolbook"/>
                <a:cs typeface="Century Schoolbook"/>
                <a:sym typeface="Century Schoolbook"/>
              </a:rPr>
              <a:t> 20</a:t>
            </a:r>
            <a:r>
              <a:rPr baseline="30000" lang="en-CA" sz="6600">
                <a:solidFill>
                  <a:schemeClr val="lt1"/>
                </a:solidFill>
                <a:latin typeface="Century Schoolbook"/>
                <a:ea typeface="Century Schoolbook"/>
                <a:cs typeface="Century Schoolbook"/>
                <a:sym typeface="Century Schoolbook"/>
              </a:rPr>
              <a:t>e</a:t>
            </a:r>
            <a:r>
              <a:rPr b="0" i="0" lang="en-CA" sz="6600" u="none" cap="none" strike="noStrike">
                <a:solidFill>
                  <a:schemeClr val="lt1"/>
                </a:solidFill>
                <a:latin typeface="Century Schoolbook"/>
                <a:ea typeface="Century Schoolbook"/>
                <a:cs typeface="Century Schoolbook"/>
                <a:sym typeface="Century Schoolbook"/>
              </a:rPr>
              <a:t> </a:t>
            </a:r>
            <a:r>
              <a:rPr lang="en-CA" sz="6600">
                <a:solidFill>
                  <a:schemeClr val="lt1"/>
                </a:solidFill>
                <a:latin typeface="Century Schoolbook"/>
                <a:ea typeface="Century Schoolbook"/>
                <a:cs typeface="Century Schoolbook"/>
                <a:sym typeface="Century Schoolbook"/>
              </a:rPr>
              <a:t>siècle</a:t>
            </a:r>
            <a:endParaRPr b="0" i="0" sz="6600" u="none" cap="none" strike="noStrike">
              <a:solidFill>
                <a:schemeClr val="lt1"/>
              </a:solidFill>
              <a:latin typeface="Century Schoolbook"/>
              <a:ea typeface="Century Schoolbook"/>
              <a:cs typeface="Century Schoolbook"/>
              <a:sym typeface="Century Schoolbook"/>
            </a:endParaRPr>
          </a:p>
        </p:txBody>
      </p:sp>
      <p:sp>
        <p:nvSpPr>
          <p:cNvPr id="642" name="Google Shape;642;p51"/>
          <p:cNvSpPr txBox="1"/>
          <p:nvPr/>
        </p:nvSpPr>
        <p:spPr>
          <a:xfrm>
            <a:off x="2301797" y="1352593"/>
            <a:ext cx="7666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entury Schoolbook"/>
              <a:ea typeface="Century Schoolbook"/>
              <a:cs typeface="Century Schoolbook"/>
              <a:sym typeface="Century Schoolbook"/>
            </a:endParaRPr>
          </a:p>
        </p:txBody>
      </p:sp>
      <p:sp>
        <p:nvSpPr>
          <p:cNvPr id="643" name="Google Shape;643;p51"/>
          <p:cNvSpPr/>
          <p:nvPr/>
        </p:nvSpPr>
        <p:spPr>
          <a:xfrm>
            <a:off x="4143809" y="2682743"/>
            <a:ext cx="4248900" cy="1276500"/>
          </a:xfrm>
          <a:prstGeom prst="rightArrow">
            <a:avLst>
              <a:gd fmla="val 50000" name="adj1"/>
              <a:gd fmla="val 50000" name="adj2"/>
            </a:avLst>
          </a:prstGeom>
          <a:solidFill>
            <a:srgbClr val="3A3A3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A3A3A"/>
              </a:solidFill>
              <a:latin typeface="Arial"/>
              <a:ea typeface="Arial"/>
              <a:cs typeface="Arial"/>
              <a:sym typeface="Arial"/>
            </a:endParaRPr>
          </a:p>
        </p:txBody>
      </p:sp>
      <p:sp>
        <p:nvSpPr>
          <p:cNvPr id="644" name="Google Shape;644;p51"/>
          <p:cNvSpPr txBox="1"/>
          <p:nvPr/>
        </p:nvSpPr>
        <p:spPr>
          <a:xfrm>
            <a:off x="3799339" y="3800015"/>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1945</a:t>
            </a:r>
            <a:endParaRPr b="0" i="0" sz="1400" u="none" cap="none" strike="noStrike">
              <a:solidFill>
                <a:schemeClr val="dk1"/>
              </a:solidFill>
              <a:latin typeface="Arial"/>
              <a:ea typeface="Arial"/>
              <a:cs typeface="Arial"/>
              <a:sym typeface="Arial"/>
            </a:endParaRPr>
          </a:p>
        </p:txBody>
      </p:sp>
      <p:cxnSp>
        <p:nvCxnSpPr>
          <p:cNvPr id="645" name="Google Shape;645;p51"/>
          <p:cNvCxnSpPr/>
          <p:nvPr/>
        </p:nvCxnSpPr>
        <p:spPr>
          <a:xfrm flipH="1">
            <a:off x="4138202" y="2999976"/>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646" name="Google Shape;646;p51"/>
          <p:cNvSpPr txBox="1"/>
          <p:nvPr/>
        </p:nvSpPr>
        <p:spPr>
          <a:xfrm>
            <a:off x="4499621" y="378647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1946</a:t>
            </a:r>
            <a:endParaRPr b="0" i="0" sz="1400" u="none" cap="none" strike="noStrike">
              <a:solidFill>
                <a:schemeClr val="dk1"/>
              </a:solidFill>
              <a:latin typeface="Arial"/>
              <a:ea typeface="Arial"/>
              <a:cs typeface="Arial"/>
              <a:sym typeface="Arial"/>
            </a:endParaRPr>
          </a:p>
        </p:txBody>
      </p:sp>
      <p:cxnSp>
        <p:nvCxnSpPr>
          <p:cNvPr id="647" name="Google Shape;647;p51"/>
          <p:cNvCxnSpPr/>
          <p:nvPr/>
        </p:nvCxnSpPr>
        <p:spPr>
          <a:xfrm flipH="1">
            <a:off x="4845953" y="3005918"/>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648" name="Google Shape;648;p51"/>
          <p:cNvSpPr txBox="1"/>
          <p:nvPr/>
        </p:nvSpPr>
        <p:spPr>
          <a:xfrm>
            <a:off x="5185410" y="3799810"/>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1947</a:t>
            </a:r>
            <a:endParaRPr b="0" i="0" sz="1400" u="none" cap="none" strike="noStrike">
              <a:solidFill>
                <a:schemeClr val="dk1"/>
              </a:solidFill>
              <a:latin typeface="Arial"/>
              <a:ea typeface="Arial"/>
              <a:cs typeface="Arial"/>
              <a:sym typeface="Arial"/>
            </a:endParaRPr>
          </a:p>
        </p:txBody>
      </p:sp>
      <p:cxnSp>
        <p:nvCxnSpPr>
          <p:cNvPr id="649" name="Google Shape;649;p51"/>
          <p:cNvCxnSpPr/>
          <p:nvPr/>
        </p:nvCxnSpPr>
        <p:spPr>
          <a:xfrm flipH="1">
            <a:off x="5534123" y="2999771"/>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650" name="Google Shape;650;p51"/>
          <p:cNvSpPr txBox="1"/>
          <p:nvPr/>
        </p:nvSpPr>
        <p:spPr>
          <a:xfrm>
            <a:off x="5885772" y="3805958"/>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1948</a:t>
            </a:r>
            <a:endParaRPr b="0" i="0" sz="1400" u="none" cap="none" strike="noStrike">
              <a:solidFill>
                <a:schemeClr val="dk1"/>
              </a:solidFill>
              <a:latin typeface="Arial"/>
              <a:ea typeface="Arial"/>
              <a:cs typeface="Arial"/>
              <a:sym typeface="Arial"/>
            </a:endParaRPr>
          </a:p>
        </p:txBody>
      </p:sp>
      <p:cxnSp>
        <p:nvCxnSpPr>
          <p:cNvPr id="651" name="Google Shape;651;p51"/>
          <p:cNvCxnSpPr/>
          <p:nvPr/>
        </p:nvCxnSpPr>
        <p:spPr>
          <a:xfrm flipH="1">
            <a:off x="6239168" y="3005918"/>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652" name="Google Shape;652;p51"/>
          <p:cNvSpPr txBox="1"/>
          <p:nvPr/>
        </p:nvSpPr>
        <p:spPr>
          <a:xfrm>
            <a:off x="6586451" y="378757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1949</a:t>
            </a:r>
            <a:endParaRPr b="0" i="0" sz="1400" u="none" cap="none" strike="noStrike">
              <a:solidFill>
                <a:schemeClr val="dk1"/>
              </a:solidFill>
              <a:latin typeface="Arial"/>
              <a:ea typeface="Arial"/>
              <a:cs typeface="Arial"/>
              <a:sym typeface="Arial"/>
            </a:endParaRPr>
          </a:p>
        </p:txBody>
      </p:sp>
      <p:cxnSp>
        <p:nvCxnSpPr>
          <p:cNvPr id="653" name="Google Shape;653;p51"/>
          <p:cNvCxnSpPr/>
          <p:nvPr/>
        </p:nvCxnSpPr>
        <p:spPr>
          <a:xfrm flipH="1">
            <a:off x="6935164" y="2997476"/>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654" name="Google Shape;654;p51">
            <a:hlinkClick action="ppaction://hlinksldjump" r:id="rId4"/>
          </p:cNvPr>
          <p:cNvSpPr/>
          <p:nvPr/>
        </p:nvSpPr>
        <p:spPr>
          <a:xfrm>
            <a:off x="4252734" y="3071528"/>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655" name="Google Shape;655;p51">
            <a:hlinkClick action="ppaction://hlinksldjump" r:id="rId5"/>
          </p:cNvPr>
          <p:cNvSpPr/>
          <p:nvPr/>
        </p:nvSpPr>
        <p:spPr>
          <a:xfrm>
            <a:off x="7044126" y="3087063"/>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grpSp>
        <p:nvGrpSpPr>
          <p:cNvPr id="656" name="Google Shape;656;p51"/>
          <p:cNvGrpSpPr/>
          <p:nvPr/>
        </p:nvGrpSpPr>
        <p:grpSpPr>
          <a:xfrm>
            <a:off x="10449391" y="6397289"/>
            <a:ext cx="1817100" cy="386493"/>
            <a:chOff x="10449391" y="6397289"/>
            <a:chExt cx="1817100" cy="386493"/>
          </a:xfrm>
        </p:grpSpPr>
        <p:sp>
          <p:nvSpPr>
            <p:cNvPr id="657" name="Google Shape;657;p51"/>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8" name="Google Shape;658;p51">
              <a:hlinkClick action="ppaction://hlinksldjump" r:id="rId6"/>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52">
            <a:hlinkClick action="ppaction://hlinksldjump" r:id="rId3"/>
          </p:cNvPr>
          <p:cNvSpPr/>
          <p:nvPr/>
        </p:nvSpPr>
        <p:spPr>
          <a:xfrm>
            <a:off x="0" y="-74225"/>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64" name="Google Shape;664;p52"/>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Octob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1945</a:t>
            </a:r>
            <a:endParaRPr b="0" i="0" sz="8000" u="none" cap="none" strike="noStrike">
              <a:solidFill>
                <a:schemeClr val="lt1"/>
              </a:solidFill>
              <a:latin typeface="Century Schoolbook"/>
              <a:ea typeface="Century Schoolbook"/>
              <a:cs typeface="Century Schoolbook"/>
              <a:sym typeface="Century Schoolbook"/>
            </a:endParaRPr>
          </a:p>
        </p:txBody>
      </p:sp>
      <p:sp>
        <p:nvSpPr>
          <p:cNvPr id="665" name="Google Shape;665;p52"/>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Nations unies sont créées pour diminuer et gérer les tensions internationales ainsi que pour promouvoir les droits humains.</a:t>
            </a:r>
            <a:endParaRPr b="0" i="0" sz="2000" u="none" cap="none" strike="noStrike">
              <a:solidFill>
                <a:schemeClr val="dk1"/>
              </a:solidFill>
              <a:latin typeface="Century Schoolbook"/>
              <a:ea typeface="Century Schoolbook"/>
              <a:cs typeface="Century Schoolbook"/>
              <a:sym typeface="Century Schoolbook"/>
            </a:endParaRPr>
          </a:p>
        </p:txBody>
      </p:sp>
      <p:sp>
        <p:nvSpPr>
          <p:cNvPr id="666" name="Google Shape;666;p52"/>
          <p:cNvSpPr txBox="1"/>
          <p:nvPr/>
        </p:nvSpPr>
        <p:spPr>
          <a:xfrm>
            <a:off x="1759150" y="6397300"/>
            <a:ext cx="8673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Délégation canadienne aux Nations unies à la Conférence sur l’organisation internationale (Crédit photo : </a:t>
            </a:r>
            <a:r>
              <a:rPr b="0" i="0" lang="en-CA" sz="1200" u="none" cap="none" strike="noStrike">
                <a:solidFill>
                  <a:schemeClr val="dk1"/>
                </a:solidFill>
                <a:latin typeface="Century Schoolbook"/>
                <a:ea typeface="Century Schoolbook"/>
                <a:cs typeface="Century Schoolbook"/>
                <a:sym typeface="Century Schoolbook"/>
              </a:rPr>
              <a:t>Nicholas Morant</a:t>
            </a:r>
            <a:r>
              <a:rPr lang="en-CA" sz="1200">
                <a:solidFill>
                  <a:schemeClr val="dk1"/>
                </a:solidFill>
                <a:latin typeface="Century Schoolbook"/>
                <a:ea typeface="Century Schoolbook"/>
                <a:cs typeface="Century Schoolbook"/>
                <a:sym typeface="Century Schoolbook"/>
              </a:rPr>
              <a:t>, photothèque de l’Office national du film du Canada, Bibliothèque et </a:t>
            </a:r>
            <a:r>
              <a:rPr b="0" i="0" lang="en-CA" sz="1200" u="none" cap="none" strike="noStrike">
                <a:solidFill>
                  <a:schemeClr val="dk1"/>
                </a:solidFill>
                <a:latin typeface="Century Schoolbook"/>
                <a:ea typeface="Century Schoolbook"/>
                <a:cs typeface="Century Schoolbook"/>
                <a:sym typeface="Century Schoolbook"/>
              </a:rPr>
              <a:t>Archives Canada</a:t>
            </a:r>
            <a:r>
              <a:rPr lang="en-CA" sz="1200">
                <a:solidFill>
                  <a:schemeClr val="dk1"/>
                </a:solidFill>
                <a:latin typeface="Century Schoolbook"/>
                <a:ea typeface="Century Schoolbook"/>
                <a:cs typeface="Century Schoolbook"/>
                <a:sym typeface="Century Schoolbook"/>
              </a:rPr>
              <a:t>, </a:t>
            </a:r>
            <a:r>
              <a:rPr b="0" i="0" lang="en-CA" sz="1200" u="none" cap="none" strike="noStrike">
                <a:solidFill>
                  <a:schemeClr val="dk1"/>
                </a:solidFill>
                <a:latin typeface="Century Schoolbook"/>
                <a:ea typeface="Century Schoolbook"/>
                <a:cs typeface="Century Schoolbook"/>
                <a:sym typeface="Century Schoolbook"/>
              </a:rPr>
              <a:t>C-047570</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men sitting around a table&#10;&#10;Description automatically generated" id="667" name="Google Shape;667;p52"/>
          <p:cNvPicPr preferRelativeResize="0"/>
          <p:nvPr/>
        </p:nvPicPr>
        <p:blipFill rotWithShape="1">
          <a:blip r:embed="rId4">
            <a:alphaModFix/>
          </a:blip>
          <a:srcRect b="16297" l="4173" r="3746" t="25223"/>
          <a:stretch/>
        </p:blipFill>
        <p:spPr>
          <a:xfrm>
            <a:off x="1759215" y="2216126"/>
            <a:ext cx="8673570" cy="4181175"/>
          </a:xfrm>
          <a:prstGeom prst="rect">
            <a:avLst/>
          </a:prstGeom>
          <a:noFill/>
          <a:ln>
            <a:noFill/>
          </a:ln>
        </p:spPr>
      </p:pic>
      <p:grpSp>
        <p:nvGrpSpPr>
          <p:cNvPr id="668" name="Google Shape;668;p52"/>
          <p:cNvGrpSpPr/>
          <p:nvPr/>
        </p:nvGrpSpPr>
        <p:grpSpPr>
          <a:xfrm>
            <a:off x="10449391" y="6397289"/>
            <a:ext cx="1817100" cy="386493"/>
            <a:chOff x="10449391" y="6397289"/>
            <a:chExt cx="1817100" cy="386493"/>
          </a:xfrm>
        </p:grpSpPr>
        <p:sp>
          <p:nvSpPr>
            <p:cNvPr id="669" name="Google Shape;669;p52"/>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70" name="Google Shape;670;p52">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53">
            <a:hlinkClick action="ppaction://hlinksldjump" r:id="rId3"/>
          </p:cNvPr>
          <p:cNvSpPr/>
          <p:nvPr/>
        </p:nvSpPr>
        <p:spPr>
          <a:xfrm>
            <a:off x="0" y="0"/>
            <a:ext cx="1219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6" name="Google Shape;676;p53"/>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v</a:t>
            </a:r>
            <a:r>
              <a:rPr b="0" i="0" lang="en-CA" sz="8000" u="none" cap="none" strike="noStrike">
                <a:solidFill>
                  <a:schemeClr val="lt1"/>
                </a:solidFill>
                <a:latin typeface="Century Schoolbook"/>
                <a:ea typeface="Century Schoolbook"/>
                <a:cs typeface="Century Schoolbook"/>
                <a:sym typeface="Century Schoolbook"/>
              </a:rPr>
              <a:t>ril 1949</a:t>
            </a:r>
            <a:endParaRPr b="0" i="0" sz="8000" u="none" cap="none" strike="noStrike">
              <a:solidFill>
                <a:schemeClr val="lt1"/>
              </a:solidFill>
              <a:latin typeface="Century Schoolbook"/>
              <a:ea typeface="Century Schoolbook"/>
              <a:cs typeface="Century Schoolbook"/>
              <a:sym typeface="Century Schoolbook"/>
            </a:endParaRPr>
          </a:p>
        </p:txBody>
      </p:sp>
      <p:sp>
        <p:nvSpPr>
          <p:cNvPr id="677" name="Google Shape;677;p53"/>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Canada est l’un des membres fondateurs de l’Organisation du traité de l’Atlantique nord (OTAN). Les membres de l’OTAN s’entendent pour « sauvegarder la liberté et la sécurité de tous [l]es membres par des moyens politiques et militaires » (OTAN).</a:t>
            </a:r>
            <a:endParaRPr b="0" i="0" sz="2000" u="none" cap="none" strike="noStrike">
              <a:solidFill>
                <a:schemeClr val="dk1"/>
              </a:solidFill>
              <a:latin typeface="Century Schoolbook"/>
              <a:ea typeface="Century Schoolbook"/>
              <a:cs typeface="Century Schoolbook"/>
              <a:sym typeface="Century Schoolbook"/>
            </a:endParaRPr>
          </a:p>
        </p:txBody>
      </p:sp>
      <p:sp>
        <p:nvSpPr>
          <p:cNvPr id="678" name="Google Shape;678;p53"/>
          <p:cNvSpPr txBox="1"/>
          <p:nvPr/>
        </p:nvSpPr>
        <p:spPr>
          <a:xfrm>
            <a:off x="2245300" y="6581000"/>
            <a:ext cx="7577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Réunion de l’OTAN en </a:t>
            </a:r>
            <a:r>
              <a:rPr b="0" i="0" lang="en-CA" sz="1200" u="none" cap="none" strike="noStrike">
                <a:solidFill>
                  <a:schemeClr val="dk1"/>
                </a:solidFill>
                <a:latin typeface="Century Schoolbook"/>
                <a:ea typeface="Century Schoolbook"/>
                <a:cs typeface="Century Schoolbook"/>
                <a:sym typeface="Century Schoolbook"/>
              </a:rPr>
              <a:t>1957 </a:t>
            </a:r>
            <a:r>
              <a:rPr lang="en-CA" sz="1200">
                <a:solidFill>
                  <a:schemeClr val="dk1"/>
                </a:solidFill>
                <a:latin typeface="Century Schoolbook"/>
                <a:ea typeface="Century Schoolbook"/>
                <a:cs typeface="Century Schoolbook"/>
                <a:sym typeface="Century Schoolbook"/>
              </a:rPr>
              <a:t>(Crédit photo : OTAN)</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around a round table&#10;&#10;Description automatically generated" id="679" name="Google Shape;679;p53"/>
          <p:cNvPicPr preferRelativeResize="0"/>
          <p:nvPr/>
        </p:nvPicPr>
        <p:blipFill rotWithShape="1">
          <a:blip r:embed="rId4">
            <a:alphaModFix/>
          </a:blip>
          <a:srcRect b="20197" l="10940" r="12968" t="20623"/>
          <a:stretch/>
        </p:blipFill>
        <p:spPr>
          <a:xfrm>
            <a:off x="2245304" y="2585725"/>
            <a:ext cx="7701391" cy="3995275"/>
          </a:xfrm>
          <a:prstGeom prst="rect">
            <a:avLst/>
          </a:prstGeom>
          <a:noFill/>
          <a:ln>
            <a:noFill/>
          </a:ln>
        </p:spPr>
      </p:pic>
      <p:grpSp>
        <p:nvGrpSpPr>
          <p:cNvPr id="680" name="Google Shape;680;p53"/>
          <p:cNvGrpSpPr/>
          <p:nvPr/>
        </p:nvGrpSpPr>
        <p:grpSpPr>
          <a:xfrm>
            <a:off x="10449391" y="6397289"/>
            <a:ext cx="1817100" cy="386493"/>
            <a:chOff x="10449391" y="6397289"/>
            <a:chExt cx="1817100" cy="386493"/>
          </a:xfrm>
        </p:grpSpPr>
        <p:sp>
          <p:nvSpPr>
            <p:cNvPr id="681" name="Google Shape;681;p53"/>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82" name="Google Shape;682;p53">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54">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88" name="Google Shape;688;p54"/>
          <p:cNvSpPr/>
          <p:nvPr/>
        </p:nvSpPr>
        <p:spPr>
          <a:xfrm>
            <a:off x="0" y="0"/>
            <a:ext cx="12192000" cy="1200329"/>
          </a:xfrm>
          <a:prstGeom prst="rect">
            <a:avLst/>
          </a:prstGeom>
          <a:solidFill>
            <a:srgbClr val="501549"/>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Guerre de Corée</a:t>
            </a:r>
            <a:endParaRPr b="0" i="0" sz="8000" u="none" cap="none" strike="noStrike">
              <a:solidFill>
                <a:schemeClr val="lt1"/>
              </a:solidFill>
              <a:latin typeface="Century Schoolbook"/>
              <a:ea typeface="Century Schoolbook"/>
              <a:cs typeface="Century Schoolbook"/>
              <a:sym typeface="Century Schoolbook"/>
            </a:endParaRPr>
          </a:p>
        </p:txBody>
      </p:sp>
      <p:sp>
        <p:nvSpPr>
          <p:cNvPr id="689" name="Google Shape;689;p54"/>
          <p:cNvSpPr txBox="1"/>
          <p:nvPr/>
        </p:nvSpPr>
        <p:spPr>
          <a:xfrm>
            <a:off x="2907393" y="1918749"/>
            <a:ext cx="6377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latin typeface="Century Schoolbook"/>
                <a:ea typeface="Century Schoolbook"/>
                <a:cs typeface="Century Schoolbook"/>
                <a:sym typeface="Century Schoolbook"/>
              </a:rPr>
              <a:t>Plus de 27 000 Canadiens servent durant la guerre de Corée. 516 d’entre eux perdent la vie.</a:t>
            </a:r>
            <a:endParaRPr b="0" i="0" sz="2000" u="none" cap="none" strike="noStrike">
              <a:solidFill>
                <a:schemeClr val="dk1"/>
              </a:solidFill>
              <a:latin typeface="Century Schoolbook"/>
              <a:ea typeface="Century Schoolbook"/>
              <a:cs typeface="Century Schoolbook"/>
              <a:sym typeface="Century Schoolbook"/>
            </a:endParaRPr>
          </a:p>
        </p:txBody>
      </p:sp>
      <p:sp>
        <p:nvSpPr>
          <p:cNvPr id="690" name="Google Shape;690;p54"/>
          <p:cNvSpPr/>
          <p:nvPr/>
        </p:nvSpPr>
        <p:spPr>
          <a:xfrm>
            <a:off x="3520274" y="3846025"/>
            <a:ext cx="5495923" cy="1276643"/>
          </a:xfrm>
          <a:prstGeom prst="rightArrow">
            <a:avLst>
              <a:gd fmla="val 50000" name="adj1"/>
              <a:gd fmla="val 50000" name="adj2"/>
            </a:avLst>
          </a:prstGeom>
          <a:solidFill>
            <a:srgbClr val="3A3A3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A3A3A"/>
              </a:solidFill>
              <a:latin typeface="Arial"/>
              <a:ea typeface="Arial"/>
              <a:cs typeface="Arial"/>
              <a:sym typeface="Arial"/>
            </a:endParaRPr>
          </a:p>
        </p:txBody>
      </p:sp>
      <p:sp>
        <p:nvSpPr>
          <p:cNvPr id="691" name="Google Shape;691;p54"/>
          <p:cNvSpPr txBox="1"/>
          <p:nvPr/>
        </p:nvSpPr>
        <p:spPr>
          <a:xfrm>
            <a:off x="3175804"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1950</a:t>
            </a:r>
            <a:endParaRPr b="0" i="0" sz="1400" u="none" cap="none" strike="noStrike">
              <a:solidFill>
                <a:schemeClr val="dk1"/>
              </a:solidFill>
              <a:latin typeface="Arial"/>
              <a:ea typeface="Arial"/>
              <a:cs typeface="Arial"/>
              <a:sym typeface="Arial"/>
            </a:endParaRPr>
          </a:p>
        </p:txBody>
      </p:sp>
      <p:cxnSp>
        <p:nvCxnSpPr>
          <p:cNvPr id="692" name="Google Shape;692;p54"/>
          <p:cNvCxnSpPr/>
          <p:nvPr/>
        </p:nvCxnSpPr>
        <p:spPr>
          <a:xfrm flipH="1">
            <a:off x="3514704" y="4163258"/>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693" name="Google Shape;693;p54"/>
          <p:cNvSpPr txBox="1"/>
          <p:nvPr/>
        </p:nvSpPr>
        <p:spPr>
          <a:xfrm>
            <a:off x="4334973" y="4938018"/>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1951</a:t>
            </a:r>
            <a:endParaRPr b="0" i="0" sz="1400" u="none" cap="none" strike="noStrike">
              <a:solidFill>
                <a:schemeClr val="dk1"/>
              </a:solidFill>
              <a:latin typeface="Arial"/>
              <a:ea typeface="Arial"/>
              <a:cs typeface="Arial"/>
              <a:sym typeface="Arial"/>
            </a:endParaRPr>
          </a:p>
        </p:txBody>
      </p:sp>
      <p:cxnSp>
        <p:nvCxnSpPr>
          <p:cNvPr id="694" name="Google Shape;694;p54"/>
          <p:cNvCxnSpPr/>
          <p:nvPr/>
        </p:nvCxnSpPr>
        <p:spPr>
          <a:xfrm flipH="1">
            <a:off x="4683723" y="4163258"/>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695" name="Google Shape;695;p54"/>
          <p:cNvSpPr txBox="1"/>
          <p:nvPr/>
        </p:nvSpPr>
        <p:spPr>
          <a:xfrm>
            <a:off x="5432414"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1952</a:t>
            </a:r>
            <a:endParaRPr b="0" i="0" sz="1400" u="none" cap="none" strike="noStrike">
              <a:solidFill>
                <a:schemeClr val="dk1"/>
              </a:solidFill>
              <a:latin typeface="Arial"/>
              <a:ea typeface="Arial"/>
              <a:cs typeface="Arial"/>
              <a:sym typeface="Arial"/>
            </a:endParaRPr>
          </a:p>
        </p:txBody>
      </p:sp>
      <p:cxnSp>
        <p:nvCxnSpPr>
          <p:cNvPr id="696" name="Google Shape;696;p54"/>
          <p:cNvCxnSpPr/>
          <p:nvPr/>
        </p:nvCxnSpPr>
        <p:spPr>
          <a:xfrm flipH="1">
            <a:off x="5781164" y="4163258"/>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697" name="Google Shape;697;p54"/>
          <p:cNvSpPr txBox="1"/>
          <p:nvPr/>
        </p:nvSpPr>
        <p:spPr>
          <a:xfrm>
            <a:off x="6525092"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1953</a:t>
            </a:r>
            <a:endParaRPr b="0" i="0" sz="1400" u="none" cap="none" strike="noStrike">
              <a:solidFill>
                <a:schemeClr val="dk1"/>
              </a:solidFill>
              <a:latin typeface="Arial"/>
              <a:ea typeface="Arial"/>
              <a:cs typeface="Arial"/>
              <a:sym typeface="Arial"/>
            </a:endParaRPr>
          </a:p>
        </p:txBody>
      </p:sp>
      <p:cxnSp>
        <p:nvCxnSpPr>
          <p:cNvPr id="698" name="Google Shape;698;p54"/>
          <p:cNvCxnSpPr/>
          <p:nvPr/>
        </p:nvCxnSpPr>
        <p:spPr>
          <a:xfrm flipH="1">
            <a:off x="6878525" y="4163257"/>
            <a:ext cx="4763" cy="853153"/>
          </a:xfrm>
          <a:prstGeom prst="straightConnector1">
            <a:avLst/>
          </a:prstGeom>
          <a:noFill/>
          <a:ln cap="flat" cmpd="sng" w="19050">
            <a:solidFill>
              <a:srgbClr val="7F7F7F"/>
            </a:solidFill>
            <a:prstDash val="solid"/>
            <a:miter lim="800000"/>
            <a:headEnd len="sm" w="sm" type="none"/>
            <a:tailEnd len="sm" w="sm" type="none"/>
          </a:ln>
        </p:spPr>
      </p:cxnSp>
      <p:grpSp>
        <p:nvGrpSpPr>
          <p:cNvPr id="699" name="Google Shape;699;p54"/>
          <p:cNvGrpSpPr/>
          <p:nvPr/>
        </p:nvGrpSpPr>
        <p:grpSpPr>
          <a:xfrm>
            <a:off x="10449391" y="6397289"/>
            <a:ext cx="1817100" cy="386493"/>
            <a:chOff x="10449391" y="6397289"/>
            <a:chExt cx="1817100" cy="386493"/>
          </a:xfrm>
        </p:grpSpPr>
        <p:sp>
          <p:nvSpPr>
            <p:cNvPr id="700" name="Google Shape;700;p54"/>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01" name="Google Shape;701;p54">
              <a:hlinkClick action="ppaction://hlinksldjump" r:id="rId4"/>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
        <p:nvSpPr>
          <p:cNvPr id="702" name="Google Shape;702;p54">
            <a:hlinkClick action="ppaction://hlinksldjump" r:id="rId5"/>
          </p:cNvPr>
          <p:cNvSpPr/>
          <p:nvPr/>
        </p:nvSpPr>
        <p:spPr>
          <a:xfrm>
            <a:off x="7877960" y="423730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501549"/>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03" name="Google Shape;703;p54">
            <a:hlinkClick action="ppaction://hlinksldjump" r:id="rId6"/>
          </p:cNvPr>
          <p:cNvSpPr/>
          <p:nvPr/>
        </p:nvSpPr>
        <p:spPr>
          <a:xfrm>
            <a:off x="7003141" y="423730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501549"/>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704" name="Google Shape;704;p54">
            <a:hlinkClick action="ppaction://hlinksldjump" r:id="rId7"/>
          </p:cNvPr>
          <p:cNvSpPr/>
          <p:nvPr/>
        </p:nvSpPr>
        <p:spPr>
          <a:xfrm>
            <a:off x="6097971" y="4234463"/>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501549"/>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705" name="Google Shape;705;p54">
            <a:hlinkClick action="ppaction://hlinksldjump" r:id="rId8"/>
          </p:cNvPr>
          <p:cNvSpPr/>
          <p:nvPr/>
        </p:nvSpPr>
        <p:spPr>
          <a:xfrm>
            <a:off x="5000327" y="4229704"/>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501549"/>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06" name="Google Shape;706;p54">
            <a:hlinkClick action="ppaction://hlinksldjump" r:id="rId9"/>
          </p:cNvPr>
          <p:cNvSpPr/>
          <p:nvPr/>
        </p:nvSpPr>
        <p:spPr>
          <a:xfrm>
            <a:off x="3858367"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501549"/>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55">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12" name="Google Shape;712;p55"/>
          <p:cNvSpPr/>
          <p:nvPr/>
        </p:nvSpPr>
        <p:spPr>
          <a:xfrm>
            <a:off x="0" y="0"/>
            <a:ext cx="12192000" cy="1200329"/>
          </a:xfrm>
          <a:prstGeom prst="rect">
            <a:avLst/>
          </a:prstGeom>
          <a:solidFill>
            <a:srgbClr val="501549"/>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Ju</a:t>
            </a:r>
            <a:r>
              <a:rPr lang="en-CA" sz="8000">
                <a:solidFill>
                  <a:schemeClr val="lt1"/>
                </a:solidFill>
                <a:latin typeface="Century Schoolbook"/>
                <a:ea typeface="Century Schoolbook"/>
                <a:cs typeface="Century Schoolbook"/>
                <a:sym typeface="Century Schoolbook"/>
              </a:rPr>
              <a:t>in</a:t>
            </a:r>
            <a:r>
              <a:rPr b="0" i="0" lang="en-CA" sz="8000" u="none" cap="none" strike="noStrike">
                <a:solidFill>
                  <a:schemeClr val="lt1"/>
                </a:solidFill>
                <a:latin typeface="Century Schoolbook"/>
                <a:ea typeface="Century Schoolbook"/>
                <a:cs typeface="Century Schoolbook"/>
                <a:sym typeface="Century Schoolbook"/>
              </a:rPr>
              <a:t> 1950</a:t>
            </a:r>
            <a:endParaRPr b="0" i="0" sz="8000" u="none" cap="none" strike="noStrike">
              <a:solidFill>
                <a:schemeClr val="lt1"/>
              </a:solidFill>
              <a:latin typeface="Century Schoolbook"/>
              <a:ea typeface="Century Schoolbook"/>
              <a:cs typeface="Century Schoolbook"/>
              <a:sym typeface="Century Schoolbook"/>
            </a:endParaRPr>
          </a:p>
        </p:txBody>
      </p:sp>
      <p:sp>
        <p:nvSpPr>
          <p:cNvPr id="713" name="Google Shape;713;p55"/>
          <p:cNvSpPr txBox="1"/>
          <p:nvPr/>
        </p:nvSpPr>
        <p:spPr>
          <a:xfrm>
            <a:off x="420300" y="1200334"/>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L’invasion de la Corée du Sud par la Corée du Nord lance la guerre de Corée. En tant que membre des Nations unies, le Canada s’engage à fournir l’aide des Forces armées. Les premiers Canadiens arrivent en Corée le 18 décembre 1950.</a:t>
            </a:r>
            <a:endParaRPr b="0" i="0" sz="2000" u="none" cap="none" strike="noStrike">
              <a:solidFill>
                <a:schemeClr val="dk1"/>
              </a:solidFill>
              <a:latin typeface="Century Schoolbook"/>
              <a:ea typeface="Century Schoolbook"/>
              <a:cs typeface="Century Schoolbook"/>
              <a:sym typeface="Century Schoolbook"/>
            </a:endParaRPr>
          </a:p>
        </p:txBody>
      </p:sp>
      <p:sp>
        <p:nvSpPr>
          <p:cNvPr id="714" name="Google Shape;714;p55"/>
          <p:cNvSpPr txBox="1"/>
          <p:nvPr/>
        </p:nvSpPr>
        <p:spPr>
          <a:xfrm>
            <a:off x="2961150" y="6397300"/>
            <a:ext cx="6269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Drapeau des Nations unies flottant au-dessus de la rivière</a:t>
            </a:r>
            <a:r>
              <a:rPr b="0" i="0" lang="en-CA" sz="1200" u="none" cap="none" strike="noStrike">
                <a:solidFill>
                  <a:schemeClr val="dk1"/>
                </a:solidFill>
                <a:latin typeface="Century Schoolbook"/>
                <a:ea typeface="Century Schoolbook"/>
                <a:cs typeface="Century Schoolbook"/>
                <a:sym typeface="Century Schoolbook"/>
              </a:rPr>
              <a:t> Imjin (Ministère canadien de la Défense nationale, Bibliothèque et Archives</a:t>
            </a:r>
            <a:r>
              <a:rPr lang="en-CA" sz="1200">
                <a:solidFill>
                  <a:schemeClr val="dk1"/>
                </a:solidFill>
                <a:latin typeface="Century Schoolbook"/>
                <a:ea typeface="Century Schoolbook"/>
                <a:cs typeface="Century Schoolbook"/>
                <a:sym typeface="Century Schoolbook"/>
              </a:rPr>
              <a:t> Canada)</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flag flying in the wind&#10;&#10;Description automatically generated" id="715" name="Google Shape;715;p55"/>
          <p:cNvPicPr preferRelativeResize="0"/>
          <p:nvPr/>
        </p:nvPicPr>
        <p:blipFill rotWithShape="1">
          <a:blip r:embed="rId4">
            <a:alphaModFix/>
          </a:blip>
          <a:srcRect b="13806" l="0" r="0" t="4584"/>
          <a:stretch/>
        </p:blipFill>
        <p:spPr>
          <a:xfrm>
            <a:off x="2961249" y="2585725"/>
            <a:ext cx="6269502" cy="3811575"/>
          </a:xfrm>
          <a:prstGeom prst="rect">
            <a:avLst/>
          </a:prstGeom>
          <a:noFill/>
          <a:ln>
            <a:noFill/>
          </a:ln>
        </p:spPr>
      </p:pic>
      <p:sp>
        <p:nvSpPr>
          <p:cNvPr id="716" name="Google Shape;716;p55"/>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7" name="Google Shape;717;p55">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56">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3" name="Google Shape;723;p56"/>
          <p:cNvSpPr/>
          <p:nvPr/>
        </p:nvSpPr>
        <p:spPr>
          <a:xfrm>
            <a:off x="0" y="0"/>
            <a:ext cx="12192000" cy="1200329"/>
          </a:xfrm>
          <a:prstGeom prst="rect">
            <a:avLst/>
          </a:prstGeom>
          <a:solidFill>
            <a:srgbClr val="501549"/>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v</a:t>
            </a:r>
            <a:r>
              <a:rPr b="0" i="0" lang="en-CA" sz="8000" u="none" cap="none" strike="noStrike">
                <a:solidFill>
                  <a:schemeClr val="lt1"/>
                </a:solidFill>
                <a:latin typeface="Century Schoolbook"/>
                <a:ea typeface="Century Schoolbook"/>
                <a:cs typeface="Century Schoolbook"/>
                <a:sym typeface="Century Schoolbook"/>
              </a:rPr>
              <a:t>ril 1951</a:t>
            </a:r>
            <a:endParaRPr b="0" i="0" sz="8000" u="none" cap="none" strike="noStrike">
              <a:solidFill>
                <a:schemeClr val="lt1"/>
              </a:solidFill>
              <a:latin typeface="Century Schoolbook"/>
              <a:ea typeface="Century Schoolbook"/>
              <a:cs typeface="Century Schoolbook"/>
              <a:sym typeface="Century Schoolbook"/>
            </a:endParaRPr>
          </a:p>
        </p:txBody>
      </p:sp>
      <p:sp>
        <p:nvSpPr>
          <p:cNvPr id="724" name="Google Shape;724;p56"/>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Durant la bataille de Kapyong, e</a:t>
            </a:r>
            <a:r>
              <a:rPr lang="en-CA" sz="2000">
                <a:solidFill>
                  <a:schemeClr val="dk1"/>
                </a:solidFill>
                <a:latin typeface="Century Schoolbook"/>
                <a:ea typeface="Century Schoolbook"/>
                <a:cs typeface="Century Schoolbook"/>
                <a:sym typeface="Century Schoolbook"/>
              </a:rPr>
              <a:t>nviron 700 troupes canadiennes aident à défendre la colline 677 face à l’armée de</a:t>
            </a:r>
            <a:r>
              <a:rPr b="0" i="0" lang="en-CA" sz="2000" u="none" cap="none" strike="noStrike">
                <a:solidFill>
                  <a:schemeClr val="dk1"/>
                </a:solidFill>
                <a:latin typeface="Century Schoolbook"/>
                <a:ea typeface="Century Schoolbook"/>
                <a:cs typeface="Century Schoolbook"/>
                <a:sym typeface="Century Schoolbook"/>
              </a:rPr>
              <a:t> 5</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000 </a:t>
            </a:r>
            <a:r>
              <a:rPr lang="en-CA" sz="2000">
                <a:solidFill>
                  <a:schemeClr val="dk1"/>
                </a:solidFill>
                <a:latin typeface="Century Schoolbook"/>
                <a:ea typeface="Century Schoolbook"/>
                <a:cs typeface="Century Schoolbook"/>
                <a:sym typeface="Century Schoolbook"/>
              </a:rPr>
              <a:t>soldats chinois</a:t>
            </a:r>
            <a:r>
              <a:rPr b="0" i="0" lang="en-CA" sz="2000" u="none" cap="none" strike="noStrike">
                <a:solidFill>
                  <a:schemeClr val="dk1"/>
                </a:solidFill>
                <a:latin typeface="Century Schoolbook"/>
                <a:ea typeface="Century Schoolbook"/>
                <a:cs typeface="Century Schoolbook"/>
                <a:sym typeface="Century Schoolbook"/>
              </a:rPr>
              <a:t>.</a:t>
            </a:r>
            <a:endParaRPr b="0" i="0" sz="2000" u="none" cap="none" strike="noStrike">
              <a:solidFill>
                <a:schemeClr val="dk1"/>
              </a:solidFill>
              <a:latin typeface="Century Schoolbook"/>
              <a:ea typeface="Century Schoolbook"/>
              <a:cs typeface="Century Schoolbook"/>
              <a:sym typeface="Century Schoolbook"/>
            </a:endParaRPr>
          </a:p>
        </p:txBody>
      </p:sp>
      <p:sp>
        <p:nvSpPr>
          <p:cNvPr id="725" name="Google Shape;725;p56"/>
          <p:cNvSpPr txBox="1"/>
          <p:nvPr/>
        </p:nvSpPr>
        <p:spPr>
          <a:xfrm>
            <a:off x="1688850" y="6359700"/>
            <a:ext cx="88143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100">
                <a:solidFill>
                  <a:schemeClr val="dk1"/>
                </a:solidFill>
                <a:latin typeface="Century Schoolbook"/>
                <a:ea typeface="Century Schoolbook"/>
                <a:cs typeface="Century Schoolbook"/>
                <a:sym typeface="Century Schoolbook"/>
              </a:rPr>
              <a:t>Troupe de la compagnie B, 2e Bataillon, régiment </a:t>
            </a:r>
            <a:r>
              <a:rPr b="0" i="1" lang="en-CA" sz="1100" u="none" cap="none" strike="noStrike">
                <a:solidFill>
                  <a:schemeClr val="dk1"/>
                </a:solidFill>
                <a:latin typeface="Century Schoolbook"/>
                <a:ea typeface="Century Schoolbook"/>
                <a:cs typeface="Century Schoolbook"/>
                <a:sym typeface="Century Schoolbook"/>
              </a:rPr>
              <a:t>Princess Patricia's Canadian Light Infantry </a:t>
            </a:r>
            <a:r>
              <a:rPr b="0" i="0" lang="en-CA" sz="1100" u="none" cap="none" strike="noStrike">
                <a:solidFill>
                  <a:schemeClr val="dk1"/>
                </a:solidFill>
                <a:latin typeface="Century Schoolbook"/>
                <a:ea typeface="Century Schoolbook"/>
                <a:cs typeface="Century Schoolbook"/>
                <a:sym typeface="Century Schoolbook"/>
              </a:rPr>
              <a:t>(« Régiment d</a:t>
            </a:r>
            <a:r>
              <a:rPr lang="en-CA" sz="1100">
                <a:solidFill>
                  <a:schemeClr val="dk1"/>
                </a:solidFill>
                <a:latin typeface="Century Schoolbook"/>
                <a:ea typeface="Century Schoolbook"/>
                <a:cs typeface="Century Schoolbook"/>
                <a:sym typeface="Century Schoolbook"/>
              </a:rPr>
              <a:t>’infanterie légère Princesse Patricia »), en Corée (Ministère canadien de la Défense nationale, Bibliothèque et</a:t>
            </a:r>
            <a:r>
              <a:rPr b="0" i="0" lang="en-CA" sz="1100" u="none" cap="none" strike="noStrike">
                <a:solidFill>
                  <a:schemeClr val="dk1"/>
                </a:solidFill>
                <a:latin typeface="Century Schoolbook"/>
                <a:ea typeface="Century Schoolbook"/>
                <a:cs typeface="Century Schoolbook"/>
                <a:sym typeface="Century Schoolbook"/>
              </a:rPr>
              <a:t> Archives Canada,</a:t>
            </a:r>
            <a:r>
              <a:rPr lang="en-CA" sz="1100">
                <a:solidFill>
                  <a:schemeClr val="dk1"/>
                </a:solidFill>
                <a:latin typeface="Century Schoolbook"/>
                <a:ea typeface="Century Schoolbook"/>
                <a:cs typeface="Century Schoolbook"/>
                <a:sym typeface="Century Schoolbook"/>
              </a:rPr>
              <a:t> </a:t>
            </a:r>
            <a:r>
              <a:rPr b="0" i="0" lang="en-CA" sz="1100" u="none" cap="none" strike="noStrike">
                <a:solidFill>
                  <a:schemeClr val="dk1"/>
                </a:solidFill>
                <a:latin typeface="Century Schoolbook"/>
                <a:ea typeface="Century Schoolbook"/>
                <a:cs typeface="Century Schoolbook"/>
                <a:sym typeface="Century Schoolbook"/>
              </a:rPr>
              <a:t>PA-115034</a:t>
            </a:r>
            <a:r>
              <a:rPr lang="en-CA" sz="1100">
                <a:solidFill>
                  <a:schemeClr val="dk1"/>
                </a:solidFill>
                <a:latin typeface="Century Schoolbook"/>
                <a:ea typeface="Century Schoolbook"/>
                <a:cs typeface="Century Schoolbook"/>
                <a:sym typeface="Century Schoolbook"/>
              </a:rPr>
              <a:t>)</a:t>
            </a:r>
            <a:endParaRPr b="0" i="0" sz="1100" u="none" cap="none" strike="noStrike">
              <a:solidFill>
                <a:schemeClr val="dk1"/>
              </a:solidFill>
              <a:latin typeface="Century Schoolbook"/>
              <a:ea typeface="Century Schoolbook"/>
              <a:cs typeface="Century Schoolbook"/>
              <a:sym typeface="Century Schoolbook"/>
            </a:endParaRPr>
          </a:p>
        </p:txBody>
      </p:sp>
      <p:pic>
        <p:nvPicPr>
          <p:cNvPr descr="A group of soldiers in a line&#10;&#10;Description automatically generated" id="726" name="Google Shape;726;p56"/>
          <p:cNvPicPr preferRelativeResize="0"/>
          <p:nvPr/>
        </p:nvPicPr>
        <p:blipFill rotWithShape="1">
          <a:blip r:embed="rId4">
            <a:alphaModFix/>
          </a:blip>
          <a:srcRect b="21135" l="0" r="0" t="12395"/>
          <a:stretch/>
        </p:blipFill>
        <p:spPr>
          <a:xfrm>
            <a:off x="1688859" y="2216125"/>
            <a:ext cx="8814282" cy="4143575"/>
          </a:xfrm>
          <a:prstGeom prst="rect">
            <a:avLst/>
          </a:prstGeom>
          <a:noFill/>
          <a:ln>
            <a:noFill/>
          </a:ln>
        </p:spPr>
      </p:pic>
      <p:sp>
        <p:nvSpPr>
          <p:cNvPr id="727" name="Google Shape;727;p56"/>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8" name="Google Shape;728;p56">
            <a:hlinkClick action="ppaction://hlinksldjump" r:id="rId5"/>
          </p:cNvPr>
          <p:cNvSpPr txBox="1"/>
          <p:nvPr/>
        </p:nvSpPr>
        <p:spPr>
          <a:xfrm>
            <a:off x="10449391" y="647521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7">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4" name="Google Shape;734;p57"/>
          <p:cNvSpPr/>
          <p:nvPr/>
        </p:nvSpPr>
        <p:spPr>
          <a:xfrm>
            <a:off x="0" y="0"/>
            <a:ext cx="12192000" cy="1200329"/>
          </a:xfrm>
          <a:prstGeom prst="rect">
            <a:avLst/>
          </a:prstGeom>
          <a:solidFill>
            <a:srgbClr val="501549"/>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Octob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1952</a:t>
            </a:r>
            <a:endParaRPr b="0" i="0" sz="8000" u="none" cap="none" strike="noStrike">
              <a:solidFill>
                <a:schemeClr val="lt1"/>
              </a:solidFill>
              <a:latin typeface="Century Schoolbook"/>
              <a:ea typeface="Century Schoolbook"/>
              <a:cs typeface="Century Schoolbook"/>
              <a:sym typeface="Century Schoolbook"/>
            </a:endParaRPr>
          </a:p>
        </p:txBody>
      </p:sp>
      <p:sp>
        <p:nvSpPr>
          <p:cNvPr id="735" name="Google Shape;735;p57"/>
          <p:cNvSpPr txBox="1"/>
          <p:nvPr/>
        </p:nvSpPr>
        <p:spPr>
          <a:xfrm>
            <a:off x="7325695" y="2539129"/>
            <a:ext cx="46116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Canadiens défendent pour la deuxième fois la colline 355, un important poste d’observation pour les troupes des Nations unies. Durant ce combat, </a:t>
            </a:r>
            <a:r>
              <a:rPr b="0" i="0" lang="en-CA" sz="2000" u="none" cap="none" strike="noStrike">
                <a:solidFill>
                  <a:schemeClr val="dk1"/>
                </a:solidFill>
                <a:latin typeface="Century Schoolbook"/>
                <a:ea typeface="Century Schoolbook"/>
                <a:cs typeface="Century Schoolbook"/>
                <a:sym typeface="Century Schoolbook"/>
              </a:rPr>
              <a:t>18</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membres du Royal Canadian Regiment («</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Régiment royal cana</a:t>
            </a:r>
            <a:r>
              <a:rPr lang="en-CA" sz="2000">
                <a:solidFill>
                  <a:schemeClr val="dk1"/>
                </a:solidFill>
                <a:latin typeface="Century Schoolbook"/>
                <a:ea typeface="Century Schoolbook"/>
                <a:cs typeface="Century Schoolbook"/>
                <a:sym typeface="Century Schoolbook"/>
              </a:rPr>
              <a:t>dien ») sont tués et 49 autres sont blessés ou faits prisonniers.</a:t>
            </a:r>
            <a:r>
              <a:rPr b="0" i="0" lang="en-CA" sz="2000" u="none" cap="none" strike="noStrike">
                <a:solidFill>
                  <a:schemeClr val="dk1"/>
                </a:solidFill>
                <a:latin typeface="Century Schoolbook"/>
                <a:ea typeface="Century Schoolbook"/>
                <a:cs typeface="Century Schoolbook"/>
                <a:sym typeface="Century Schoolbook"/>
              </a:rPr>
              <a:t> </a:t>
            </a:r>
            <a:endParaRPr b="0" i="0" sz="2000" u="none" cap="none" strike="noStrike">
              <a:solidFill>
                <a:srgbClr val="000000"/>
              </a:solidFill>
              <a:latin typeface="Arial"/>
              <a:ea typeface="Arial"/>
              <a:cs typeface="Arial"/>
              <a:sym typeface="Arial"/>
            </a:endParaRPr>
          </a:p>
        </p:txBody>
      </p:sp>
      <p:sp>
        <p:nvSpPr>
          <p:cNvPr id="736" name="Google Shape;736;p57"/>
          <p:cNvSpPr txBox="1"/>
          <p:nvPr/>
        </p:nvSpPr>
        <p:spPr>
          <a:xfrm>
            <a:off x="432216" y="6224449"/>
            <a:ext cx="6550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Troupes sur la colline</a:t>
            </a:r>
            <a:r>
              <a:rPr b="0" i="0" lang="en-CA" sz="1200" u="none" cap="none" strike="noStrike">
                <a:solidFill>
                  <a:schemeClr val="dk1"/>
                </a:solidFill>
                <a:latin typeface="Century Schoolbook"/>
                <a:ea typeface="Century Schoolbook"/>
                <a:cs typeface="Century Schoolbook"/>
                <a:sym typeface="Century Schoolbook"/>
              </a:rPr>
              <a:t> 355, surnommée </a:t>
            </a:r>
            <a:r>
              <a:rPr lang="en-CA" sz="1200">
                <a:solidFill>
                  <a:schemeClr val="dk1"/>
                </a:solidFill>
                <a:latin typeface="Century Schoolbook"/>
                <a:ea typeface="Century Schoolbook"/>
                <a:cs typeface="Century Schoolbook"/>
                <a:sym typeface="Century Schoolbook"/>
              </a:rPr>
              <a:t>« petit Gibraltar » (Copie électronique, propriété de la Couronne, crédit photo : ministère canadien de la Défense nationale, 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in the snow&#10;&#10;Description automatically generated" id="737" name="Google Shape;737;p57"/>
          <p:cNvPicPr preferRelativeResize="0"/>
          <p:nvPr/>
        </p:nvPicPr>
        <p:blipFill rotWithShape="1">
          <a:blip r:embed="rId4">
            <a:alphaModFix/>
          </a:blip>
          <a:srcRect b="0" l="0" r="0" t="0"/>
          <a:stretch/>
        </p:blipFill>
        <p:spPr>
          <a:xfrm>
            <a:off x="254834" y="1574988"/>
            <a:ext cx="6905394" cy="4605898"/>
          </a:xfrm>
          <a:prstGeom prst="rect">
            <a:avLst/>
          </a:prstGeom>
          <a:noFill/>
          <a:ln>
            <a:noFill/>
          </a:ln>
        </p:spPr>
      </p:pic>
      <p:sp>
        <p:nvSpPr>
          <p:cNvPr id="738" name="Google Shape;738;p57"/>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39" name="Google Shape;739;p57">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58">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5" name="Google Shape;745;p58"/>
          <p:cNvSpPr/>
          <p:nvPr/>
        </p:nvSpPr>
        <p:spPr>
          <a:xfrm>
            <a:off x="0" y="0"/>
            <a:ext cx="12192000" cy="1200329"/>
          </a:xfrm>
          <a:prstGeom prst="rect">
            <a:avLst/>
          </a:prstGeom>
          <a:solidFill>
            <a:srgbClr val="501549"/>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Ma</a:t>
            </a:r>
            <a:r>
              <a:rPr lang="en-CA" sz="8000">
                <a:solidFill>
                  <a:schemeClr val="lt1"/>
                </a:solidFill>
                <a:latin typeface="Century Schoolbook"/>
                <a:ea typeface="Century Schoolbook"/>
                <a:cs typeface="Century Schoolbook"/>
                <a:sym typeface="Century Schoolbook"/>
              </a:rPr>
              <a:t>i</a:t>
            </a:r>
            <a:r>
              <a:rPr b="0" i="0" lang="en-CA" sz="8000" u="none" cap="none" strike="noStrike">
                <a:solidFill>
                  <a:schemeClr val="lt1"/>
                </a:solidFill>
                <a:latin typeface="Century Schoolbook"/>
                <a:ea typeface="Century Schoolbook"/>
                <a:cs typeface="Century Schoolbook"/>
                <a:sym typeface="Century Schoolbook"/>
              </a:rPr>
              <a:t> 1953</a:t>
            </a:r>
            <a:endParaRPr b="0" i="0" sz="8000" u="none" cap="none" strike="noStrike">
              <a:solidFill>
                <a:schemeClr val="lt1"/>
              </a:solidFill>
              <a:latin typeface="Century Schoolbook"/>
              <a:ea typeface="Century Schoolbook"/>
              <a:cs typeface="Century Schoolbook"/>
              <a:sym typeface="Century Schoolbook"/>
            </a:endParaRPr>
          </a:p>
        </p:txBody>
      </p:sp>
      <p:sp>
        <p:nvSpPr>
          <p:cNvPr id="746" name="Google Shape;746;p58"/>
          <p:cNvSpPr txBox="1"/>
          <p:nvPr/>
        </p:nvSpPr>
        <p:spPr>
          <a:xfrm>
            <a:off x="6516300" y="3002529"/>
            <a:ext cx="56757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soldats canadiens participent à leur dernière grande bataille de la guerre à la colline 187. Durant cette bataille, 26 d’entre eux perdent la vie.</a:t>
            </a:r>
            <a:endParaRPr b="0" i="0" sz="2000" u="none" cap="none" strike="noStrike">
              <a:solidFill>
                <a:srgbClr val="000000"/>
              </a:solidFill>
              <a:latin typeface="Arial"/>
              <a:ea typeface="Arial"/>
              <a:cs typeface="Arial"/>
              <a:sym typeface="Arial"/>
            </a:endParaRPr>
          </a:p>
        </p:txBody>
      </p:sp>
      <p:sp>
        <p:nvSpPr>
          <p:cNvPr id="747" name="Google Shape;747;p58"/>
          <p:cNvSpPr txBox="1"/>
          <p:nvPr/>
        </p:nvSpPr>
        <p:spPr>
          <a:xfrm>
            <a:off x="420300" y="6282056"/>
            <a:ext cx="6013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Funérailles militaires en Corée (Propriété du gouvernement du Canada)</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standing in a cemetery&#10;&#10;Description automatically generated" id="748" name="Google Shape;748;p58"/>
          <p:cNvPicPr preferRelativeResize="0"/>
          <p:nvPr/>
        </p:nvPicPr>
        <p:blipFill rotWithShape="1">
          <a:blip r:embed="rId4">
            <a:alphaModFix/>
          </a:blip>
          <a:srcRect b="0" l="0" r="0" t="0"/>
          <a:stretch/>
        </p:blipFill>
        <p:spPr>
          <a:xfrm>
            <a:off x="420300" y="1498244"/>
            <a:ext cx="6013707" cy="4762856"/>
          </a:xfrm>
          <a:prstGeom prst="rect">
            <a:avLst/>
          </a:prstGeom>
          <a:noFill/>
          <a:ln>
            <a:noFill/>
          </a:ln>
        </p:spPr>
      </p:pic>
      <p:sp>
        <p:nvSpPr>
          <p:cNvPr id="749" name="Google Shape;749;p58"/>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50" name="Google Shape;750;p58">
            <a:hlinkClick action="ppaction://hlinksldjump" r:id="rId5"/>
          </p:cNvPr>
          <p:cNvSpPr txBox="1"/>
          <p:nvPr/>
        </p:nvSpPr>
        <p:spPr>
          <a:xfrm>
            <a:off x="10449391" y="6475186"/>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59">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6" name="Google Shape;756;p59"/>
          <p:cNvSpPr/>
          <p:nvPr/>
        </p:nvSpPr>
        <p:spPr>
          <a:xfrm>
            <a:off x="0" y="0"/>
            <a:ext cx="12192000" cy="1200329"/>
          </a:xfrm>
          <a:prstGeom prst="rect">
            <a:avLst/>
          </a:prstGeom>
          <a:solidFill>
            <a:srgbClr val="501549"/>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Ju</a:t>
            </a:r>
            <a:r>
              <a:rPr lang="en-CA" sz="8000">
                <a:solidFill>
                  <a:schemeClr val="lt1"/>
                </a:solidFill>
                <a:latin typeface="Century Schoolbook"/>
                <a:ea typeface="Century Schoolbook"/>
                <a:cs typeface="Century Schoolbook"/>
                <a:sym typeface="Century Schoolbook"/>
              </a:rPr>
              <a:t>illet</a:t>
            </a:r>
            <a:r>
              <a:rPr b="0" i="0" lang="en-CA" sz="8000" u="none" cap="none" strike="noStrike">
                <a:solidFill>
                  <a:schemeClr val="lt1"/>
                </a:solidFill>
                <a:latin typeface="Century Schoolbook"/>
                <a:ea typeface="Century Schoolbook"/>
                <a:cs typeface="Century Schoolbook"/>
                <a:sym typeface="Century Schoolbook"/>
              </a:rPr>
              <a:t> 1953</a:t>
            </a:r>
            <a:endParaRPr b="0" i="0" sz="8000" u="none" cap="none" strike="noStrike">
              <a:solidFill>
                <a:schemeClr val="lt1"/>
              </a:solidFill>
              <a:latin typeface="Century Schoolbook"/>
              <a:ea typeface="Century Schoolbook"/>
              <a:cs typeface="Century Schoolbook"/>
              <a:sym typeface="Century Schoolbook"/>
            </a:endParaRPr>
          </a:p>
        </p:txBody>
      </p:sp>
      <p:sp>
        <p:nvSpPr>
          <p:cNvPr id="757" name="Google Shape;757;p59"/>
          <p:cNvSpPr txBox="1"/>
          <p:nvPr/>
        </p:nvSpPr>
        <p:spPr>
          <a:xfrm>
            <a:off x="6161104" y="3129330"/>
            <a:ext cx="551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L’armistice est signé, les combats cessent donc en Corée. Environ 7 000 Canadiens servent en tant que soldats de la paix en Corée de 1953 à 1957.</a:t>
            </a:r>
            <a:endParaRPr b="0" i="0" sz="2000" u="none" cap="none" strike="noStrike">
              <a:solidFill>
                <a:schemeClr val="dk1"/>
              </a:solidFill>
              <a:latin typeface="Century Schoolbook"/>
              <a:ea typeface="Century Schoolbook"/>
              <a:cs typeface="Century Schoolbook"/>
              <a:sym typeface="Century Schoolbook"/>
            </a:endParaRPr>
          </a:p>
        </p:txBody>
      </p:sp>
      <p:sp>
        <p:nvSpPr>
          <p:cNvPr id="758" name="Google Shape;758;p59"/>
          <p:cNvSpPr txBox="1"/>
          <p:nvPr/>
        </p:nvSpPr>
        <p:spPr>
          <a:xfrm>
            <a:off x="46225" y="6381925"/>
            <a:ext cx="61746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CA" sz="1100" u="none" cap="none" strike="noStrike">
                <a:solidFill>
                  <a:schemeClr val="dk1"/>
                </a:solidFill>
                <a:latin typeface="Century Schoolbook"/>
                <a:ea typeface="Century Schoolbook"/>
                <a:cs typeface="Century Schoolbook"/>
                <a:sym typeface="Century Schoolbook"/>
              </a:rPr>
              <a:t>M</a:t>
            </a:r>
            <a:r>
              <a:rPr lang="en-CA" sz="1100">
                <a:solidFill>
                  <a:schemeClr val="dk1"/>
                </a:solidFill>
                <a:latin typeface="Century Schoolbook"/>
                <a:ea typeface="Century Schoolbook"/>
                <a:cs typeface="Century Schoolbook"/>
                <a:sym typeface="Century Schoolbook"/>
              </a:rPr>
              <a:t>embre du régiment </a:t>
            </a:r>
            <a:r>
              <a:rPr i="1" lang="en-CA" sz="1100">
                <a:solidFill>
                  <a:schemeClr val="dk1"/>
                </a:solidFill>
                <a:latin typeface="Century Schoolbook"/>
                <a:ea typeface="Century Schoolbook"/>
                <a:cs typeface="Century Schoolbook"/>
                <a:sym typeface="Century Schoolbook"/>
              </a:rPr>
              <a:t>Princess Patricia's Canadian Light Infantry</a:t>
            </a:r>
            <a:r>
              <a:rPr b="0" i="0" lang="en-CA" sz="1100" u="none" cap="none" strike="noStrike">
                <a:solidFill>
                  <a:schemeClr val="dk1"/>
                </a:solidFill>
                <a:latin typeface="Century Schoolbook"/>
                <a:ea typeface="Century Schoolbook"/>
                <a:cs typeface="Century Schoolbook"/>
                <a:sym typeface="Century Schoolbook"/>
              </a:rPr>
              <a:t> (</a:t>
            </a:r>
            <a:r>
              <a:rPr lang="en-CA" sz="1100">
                <a:solidFill>
                  <a:schemeClr val="dk1"/>
                </a:solidFill>
                <a:latin typeface="Century Schoolbook"/>
                <a:ea typeface="Century Schoolbook"/>
                <a:cs typeface="Century Schoolbook"/>
                <a:sym typeface="Century Schoolbook"/>
              </a:rPr>
              <a:t>Copie électronique fournie par le m</a:t>
            </a:r>
            <a:r>
              <a:rPr b="0" i="0" lang="en-CA" sz="1100" u="none" cap="none" strike="noStrike">
                <a:solidFill>
                  <a:schemeClr val="dk1"/>
                </a:solidFill>
                <a:latin typeface="Century Schoolbook"/>
                <a:ea typeface="Century Schoolbook"/>
                <a:cs typeface="Century Schoolbook"/>
                <a:sym typeface="Century Schoolbook"/>
              </a:rPr>
              <a:t>in</a:t>
            </a:r>
            <a:r>
              <a:rPr lang="en-CA" sz="1100">
                <a:solidFill>
                  <a:schemeClr val="dk1"/>
                </a:solidFill>
                <a:latin typeface="Century Schoolbook"/>
                <a:ea typeface="Century Schoolbook"/>
                <a:cs typeface="Century Schoolbook"/>
                <a:sym typeface="Century Schoolbook"/>
              </a:rPr>
              <a:t>istère canadien de la Défense nationale, Bibliothèque et</a:t>
            </a:r>
            <a:r>
              <a:rPr b="0" i="0" lang="en-CA" sz="1100" u="none" cap="none" strike="noStrike">
                <a:solidFill>
                  <a:schemeClr val="dk1"/>
                </a:solidFill>
                <a:latin typeface="Century Schoolbook"/>
                <a:ea typeface="Century Schoolbook"/>
                <a:cs typeface="Century Schoolbook"/>
                <a:sym typeface="Century Schoolbook"/>
              </a:rPr>
              <a:t> Archives Canada</a:t>
            </a:r>
            <a:r>
              <a:rPr lang="en-CA" sz="1100">
                <a:solidFill>
                  <a:schemeClr val="dk1"/>
                </a:solidFill>
                <a:latin typeface="Century Schoolbook"/>
                <a:ea typeface="Century Schoolbook"/>
                <a:cs typeface="Century Schoolbook"/>
                <a:sym typeface="Century Schoolbook"/>
              </a:rPr>
              <a:t>)</a:t>
            </a:r>
            <a:endParaRPr b="0" i="0" sz="1100" u="none" cap="none" strike="noStrike">
              <a:solidFill>
                <a:schemeClr val="dk1"/>
              </a:solidFill>
              <a:latin typeface="Century Schoolbook"/>
              <a:ea typeface="Century Schoolbook"/>
              <a:cs typeface="Century Schoolbook"/>
              <a:sym typeface="Century Schoolbook"/>
            </a:endParaRPr>
          </a:p>
        </p:txBody>
      </p:sp>
      <p:pic>
        <p:nvPicPr>
          <p:cNvPr descr="A person holding a child in his arms&#10;&#10;Description automatically generated" id="759" name="Google Shape;759;p59"/>
          <p:cNvPicPr preferRelativeResize="0"/>
          <p:nvPr/>
        </p:nvPicPr>
        <p:blipFill rotWithShape="1">
          <a:blip r:embed="rId4">
            <a:alphaModFix/>
          </a:blip>
          <a:srcRect b="9268" l="0" r="0" t="14265"/>
          <a:stretch/>
        </p:blipFill>
        <p:spPr>
          <a:xfrm>
            <a:off x="699250" y="1431275"/>
            <a:ext cx="4868533" cy="4966025"/>
          </a:xfrm>
          <a:prstGeom prst="rect">
            <a:avLst/>
          </a:prstGeom>
          <a:noFill/>
          <a:ln>
            <a:noFill/>
          </a:ln>
        </p:spPr>
      </p:pic>
      <p:sp>
        <p:nvSpPr>
          <p:cNvPr id="760" name="Google Shape;760;p59"/>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1" name="Google Shape;761;p59">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60">
            <a:hlinkClick action="ppaction://hlinksldjump" r:id="rId3"/>
          </p:cNvPr>
          <p:cNvSpPr/>
          <p:nvPr/>
        </p:nvSpPr>
        <p:spPr>
          <a:xfrm>
            <a:off x="-44400" y="10475"/>
            <a:ext cx="122808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7" name="Google Shape;767;p60"/>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lang="en-CA" sz="6600">
                <a:solidFill>
                  <a:schemeClr val="lt1"/>
                </a:solidFill>
                <a:latin typeface="Century Schoolbook"/>
                <a:ea typeface="Century Schoolbook"/>
                <a:cs typeface="Century Schoolbook"/>
                <a:sym typeface="Century Schoolbook"/>
              </a:rPr>
              <a:t>Fin du </a:t>
            </a:r>
            <a:r>
              <a:rPr b="0" i="0" lang="en-CA" sz="6600" u="none" cap="none" strike="noStrike">
                <a:solidFill>
                  <a:schemeClr val="lt1"/>
                </a:solidFill>
                <a:latin typeface="Century Schoolbook"/>
                <a:ea typeface="Century Schoolbook"/>
                <a:cs typeface="Century Schoolbook"/>
                <a:sym typeface="Century Schoolbook"/>
              </a:rPr>
              <a:t>20</a:t>
            </a:r>
            <a:r>
              <a:rPr baseline="30000" lang="en-CA" sz="6600">
                <a:solidFill>
                  <a:schemeClr val="lt1"/>
                </a:solidFill>
                <a:latin typeface="Century Schoolbook"/>
                <a:ea typeface="Century Schoolbook"/>
                <a:cs typeface="Century Schoolbook"/>
                <a:sym typeface="Century Schoolbook"/>
              </a:rPr>
              <a:t>e</a:t>
            </a:r>
            <a:r>
              <a:rPr b="0" i="0" lang="en-CA" sz="6600" u="none" cap="none" strike="noStrike">
                <a:solidFill>
                  <a:schemeClr val="lt1"/>
                </a:solidFill>
                <a:latin typeface="Century Schoolbook"/>
                <a:ea typeface="Century Schoolbook"/>
                <a:cs typeface="Century Schoolbook"/>
                <a:sym typeface="Century Schoolbook"/>
              </a:rPr>
              <a:t> </a:t>
            </a:r>
            <a:r>
              <a:rPr lang="en-CA" sz="6600">
                <a:solidFill>
                  <a:schemeClr val="lt1"/>
                </a:solidFill>
                <a:latin typeface="Century Schoolbook"/>
                <a:ea typeface="Century Schoolbook"/>
                <a:cs typeface="Century Schoolbook"/>
                <a:sym typeface="Century Schoolbook"/>
              </a:rPr>
              <a:t>siècle</a:t>
            </a:r>
            <a:endParaRPr b="0" i="0" sz="6600" u="none" cap="none" strike="noStrike">
              <a:solidFill>
                <a:schemeClr val="lt1"/>
              </a:solidFill>
              <a:latin typeface="Century Schoolbook"/>
              <a:ea typeface="Century Schoolbook"/>
              <a:cs typeface="Century Schoolbook"/>
              <a:sym typeface="Century Schoolbook"/>
            </a:endParaRPr>
          </a:p>
        </p:txBody>
      </p:sp>
      <p:sp>
        <p:nvSpPr>
          <p:cNvPr id="768" name="Google Shape;768;p60"/>
          <p:cNvSpPr/>
          <p:nvPr/>
        </p:nvSpPr>
        <p:spPr>
          <a:xfrm>
            <a:off x="2299966" y="2685714"/>
            <a:ext cx="7936500" cy="1276500"/>
          </a:xfrm>
          <a:prstGeom prst="rightArrow">
            <a:avLst>
              <a:gd fmla="val 50000" name="adj1"/>
              <a:gd fmla="val 50000" name="adj2"/>
            </a:avLst>
          </a:prstGeom>
          <a:solidFill>
            <a:srgbClr val="3A3A3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A3A3A"/>
              </a:solidFill>
              <a:latin typeface="Arial"/>
              <a:ea typeface="Arial"/>
              <a:cs typeface="Arial"/>
              <a:sym typeface="Arial"/>
            </a:endParaRPr>
          </a:p>
        </p:txBody>
      </p:sp>
      <p:sp>
        <p:nvSpPr>
          <p:cNvPr id="769" name="Google Shape;769;p60"/>
          <p:cNvSpPr txBox="1"/>
          <p:nvPr/>
        </p:nvSpPr>
        <p:spPr>
          <a:xfrm>
            <a:off x="1955496" y="380298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1950</a:t>
            </a:r>
            <a:endParaRPr b="0" i="0" sz="1400" u="none" cap="none" strike="noStrike">
              <a:solidFill>
                <a:schemeClr val="dk1"/>
              </a:solidFill>
              <a:latin typeface="Arial"/>
              <a:ea typeface="Arial"/>
              <a:cs typeface="Arial"/>
              <a:sym typeface="Arial"/>
            </a:endParaRPr>
          </a:p>
        </p:txBody>
      </p:sp>
      <p:cxnSp>
        <p:nvCxnSpPr>
          <p:cNvPr id="770" name="Google Shape;770;p60"/>
          <p:cNvCxnSpPr/>
          <p:nvPr/>
        </p:nvCxnSpPr>
        <p:spPr>
          <a:xfrm flipH="1">
            <a:off x="2294359" y="3002947"/>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771" name="Google Shape;771;p60"/>
          <p:cNvSpPr txBox="1"/>
          <p:nvPr/>
        </p:nvSpPr>
        <p:spPr>
          <a:xfrm>
            <a:off x="3114665" y="377770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1960</a:t>
            </a:r>
            <a:endParaRPr b="0" i="0" sz="1400" u="none" cap="none" strike="noStrike">
              <a:solidFill>
                <a:schemeClr val="dk1"/>
              </a:solidFill>
              <a:latin typeface="Arial"/>
              <a:ea typeface="Arial"/>
              <a:cs typeface="Arial"/>
              <a:sym typeface="Arial"/>
            </a:endParaRPr>
          </a:p>
        </p:txBody>
      </p:sp>
      <p:cxnSp>
        <p:nvCxnSpPr>
          <p:cNvPr id="772" name="Google Shape;772;p60"/>
          <p:cNvCxnSpPr/>
          <p:nvPr/>
        </p:nvCxnSpPr>
        <p:spPr>
          <a:xfrm flipH="1">
            <a:off x="3463378" y="3002947"/>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773" name="Google Shape;773;p60"/>
          <p:cNvSpPr txBox="1"/>
          <p:nvPr/>
        </p:nvSpPr>
        <p:spPr>
          <a:xfrm>
            <a:off x="4212106" y="380298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1970</a:t>
            </a:r>
            <a:endParaRPr b="0" i="0" sz="1400" u="none" cap="none" strike="noStrike">
              <a:solidFill>
                <a:schemeClr val="dk1"/>
              </a:solidFill>
              <a:latin typeface="Arial"/>
              <a:ea typeface="Arial"/>
              <a:cs typeface="Arial"/>
              <a:sym typeface="Arial"/>
            </a:endParaRPr>
          </a:p>
        </p:txBody>
      </p:sp>
      <p:cxnSp>
        <p:nvCxnSpPr>
          <p:cNvPr id="774" name="Google Shape;774;p60"/>
          <p:cNvCxnSpPr/>
          <p:nvPr/>
        </p:nvCxnSpPr>
        <p:spPr>
          <a:xfrm flipH="1">
            <a:off x="4560819" y="3002947"/>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775" name="Google Shape;775;p60"/>
          <p:cNvSpPr txBox="1"/>
          <p:nvPr/>
        </p:nvSpPr>
        <p:spPr>
          <a:xfrm>
            <a:off x="5304784" y="380298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1980</a:t>
            </a:r>
            <a:endParaRPr b="0" i="0" sz="1400" u="none" cap="none" strike="noStrike">
              <a:solidFill>
                <a:schemeClr val="dk1"/>
              </a:solidFill>
              <a:latin typeface="Arial"/>
              <a:ea typeface="Arial"/>
              <a:cs typeface="Arial"/>
              <a:sym typeface="Arial"/>
            </a:endParaRPr>
          </a:p>
        </p:txBody>
      </p:sp>
      <p:cxnSp>
        <p:nvCxnSpPr>
          <p:cNvPr id="776" name="Google Shape;776;p60"/>
          <p:cNvCxnSpPr/>
          <p:nvPr/>
        </p:nvCxnSpPr>
        <p:spPr>
          <a:xfrm flipH="1">
            <a:off x="5658180" y="3002946"/>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777" name="Google Shape;777;p60"/>
          <p:cNvSpPr txBox="1"/>
          <p:nvPr/>
        </p:nvSpPr>
        <p:spPr>
          <a:xfrm>
            <a:off x="6394092" y="380298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1990</a:t>
            </a:r>
            <a:endParaRPr b="0" i="0" sz="1400" u="none" cap="none" strike="noStrike">
              <a:solidFill>
                <a:schemeClr val="dk1"/>
              </a:solidFill>
              <a:latin typeface="Arial"/>
              <a:ea typeface="Arial"/>
              <a:cs typeface="Arial"/>
              <a:sym typeface="Arial"/>
            </a:endParaRPr>
          </a:p>
        </p:txBody>
      </p:sp>
      <p:cxnSp>
        <p:nvCxnSpPr>
          <p:cNvPr id="778" name="Google Shape;778;p60"/>
          <p:cNvCxnSpPr/>
          <p:nvPr/>
        </p:nvCxnSpPr>
        <p:spPr>
          <a:xfrm flipH="1">
            <a:off x="6742805" y="3012885"/>
            <a:ext cx="4800" cy="853200"/>
          </a:xfrm>
          <a:prstGeom prst="straightConnector1">
            <a:avLst/>
          </a:prstGeom>
          <a:noFill/>
          <a:ln cap="flat" cmpd="sng" w="19050">
            <a:solidFill>
              <a:srgbClr val="7F7F7F"/>
            </a:solidFill>
            <a:prstDash val="solid"/>
            <a:miter lim="800000"/>
            <a:headEnd len="sm" w="sm" type="none"/>
            <a:tailEnd len="sm" w="sm" type="none"/>
          </a:ln>
        </p:spPr>
      </p:cxnSp>
      <p:grpSp>
        <p:nvGrpSpPr>
          <p:cNvPr id="779" name="Google Shape;779;p60"/>
          <p:cNvGrpSpPr/>
          <p:nvPr/>
        </p:nvGrpSpPr>
        <p:grpSpPr>
          <a:xfrm>
            <a:off x="10449391" y="6397289"/>
            <a:ext cx="1817100" cy="386493"/>
            <a:chOff x="10449391" y="6397289"/>
            <a:chExt cx="1817100" cy="386493"/>
          </a:xfrm>
        </p:grpSpPr>
        <p:sp>
          <p:nvSpPr>
            <p:cNvPr id="780" name="Google Shape;780;p60"/>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1" name="Google Shape;781;p60">
              <a:hlinkClick action="ppaction://hlinksldjump" r:id="rId4"/>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a:p>
          </p:txBody>
        </p:sp>
      </p:grpSp>
      <p:sp>
        <p:nvSpPr>
          <p:cNvPr id="782" name="Google Shape;782;p60">
            <a:hlinkClick action="ppaction://hlinksldjump" r:id="rId5"/>
          </p:cNvPr>
          <p:cNvSpPr/>
          <p:nvPr/>
        </p:nvSpPr>
        <p:spPr>
          <a:xfrm>
            <a:off x="8968044"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83" name="Google Shape;783;p60">
            <a:hlinkClick action="ppaction://hlinksldjump" r:id="rId6"/>
          </p:cNvPr>
          <p:cNvSpPr/>
          <p:nvPr/>
        </p:nvSpPr>
        <p:spPr>
          <a:xfrm>
            <a:off x="8421448"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84" name="Google Shape;784;p60">
            <a:hlinkClick action="ppaction://hlinksldjump" r:id="rId7"/>
          </p:cNvPr>
          <p:cNvSpPr/>
          <p:nvPr/>
        </p:nvSpPr>
        <p:spPr>
          <a:xfrm>
            <a:off x="7874852"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85" name="Google Shape;785;p60">
            <a:hlinkClick action="ppaction://hlinksldjump" r:id="rId8"/>
          </p:cNvPr>
          <p:cNvSpPr/>
          <p:nvPr/>
        </p:nvSpPr>
        <p:spPr>
          <a:xfrm>
            <a:off x="7328256"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86" name="Google Shape;786;p60">
            <a:hlinkClick action="ppaction://hlinksldjump" r:id="rId9"/>
          </p:cNvPr>
          <p:cNvSpPr/>
          <p:nvPr/>
        </p:nvSpPr>
        <p:spPr>
          <a:xfrm>
            <a:off x="6781660"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87" name="Google Shape;787;p60">
            <a:hlinkClick action="ppaction://hlinksldjump" r:id="rId10"/>
          </p:cNvPr>
          <p:cNvSpPr/>
          <p:nvPr/>
        </p:nvSpPr>
        <p:spPr>
          <a:xfrm>
            <a:off x="5987882" y="306914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88" name="Google Shape;788;p60">
            <a:hlinkClick action="ppaction://hlinksldjump" r:id="rId11"/>
          </p:cNvPr>
          <p:cNvSpPr/>
          <p:nvPr/>
        </p:nvSpPr>
        <p:spPr>
          <a:xfrm>
            <a:off x="4877663" y="3074498"/>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89" name="Google Shape;789;p60">
            <a:hlinkClick action="ppaction://hlinksldjump" r:id="rId12"/>
          </p:cNvPr>
          <p:cNvSpPr/>
          <p:nvPr/>
        </p:nvSpPr>
        <p:spPr>
          <a:xfrm>
            <a:off x="4048680"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90" name="Google Shape;790;p60">
            <a:hlinkClick action="ppaction://hlinksldjump" r:id="rId13"/>
          </p:cNvPr>
          <p:cNvSpPr/>
          <p:nvPr/>
        </p:nvSpPr>
        <p:spPr>
          <a:xfrm>
            <a:off x="3502084"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91" name="Google Shape;791;p60">
            <a:hlinkClick action="ppaction://hlinksldjump" r:id="rId14"/>
          </p:cNvPr>
          <p:cNvSpPr/>
          <p:nvPr/>
        </p:nvSpPr>
        <p:spPr>
          <a:xfrm>
            <a:off x="2955487"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792" name="Google Shape;792;p60">
            <a:hlinkClick action="ppaction://hlinksldjump" r:id="rId15"/>
          </p:cNvPr>
          <p:cNvSpPr/>
          <p:nvPr/>
        </p:nvSpPr>
        <p:spPr>
          <a:xfrm>
            <a:off x="2408891"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6">
            <a:hlinkClick action="ppaction://hlinksldjump" r:id="rId3"/>
          </p:cNvPr>
          <p:cNvSpPr/>
          <p:nvPr/>
        </p:nvSpPr>
        <p:spPr>
          <a:xfrm>
            <a:off x="0" y="-12"/>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ainting of a battle&#10;&#10;Description automatically generated" id="190" name="Google Shape;190;p16"/>
          <p:cNvPicPr preferRelativeResize="0"/>
          <p:nvPr/>
        </p:nvPicPr>
        <p:blipFill rotWithShape="1">
          <a:blip r:embed="rId4">
            <a:alphaModFix/>
          </a:blip>
          <a:srcRect b="0" l="0" r="0" t="0"/>
          <a:stretch/>
        </p:blipFill>
        <p:spPr>
          <a:xfrm>
            <a:off x="573028" y="1722211"/>
            <a:ext cx="6323072" cy="4613866"/>
          </a:xfrm>
          <a:prstGeom prst="rect">
            <a:avLst/>
          </a:prstGeom>
          <a:noFill/>
          <a:ln>
            <a:noFill/>
          </a:ln>
        </p:spPr>
      </p:pic>
      <p:sp>
        <p:nvSpPr>
          <p:cNvPr id="191" name="Google Shape;191;p16"/>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Mar</a:t>
            </a:r>
            <a:r>
              <a:rPr lang="en-CA" sz="8000">
                <a:solidFill>
                  <a:schemeClr val="lt1"/>
                </a:solidFill>
                <a:latin typeface="Century Schoolbook"/>
                <a:ea typeface="Century Schoolbook"/>
                <a:cs typeface="Century Schoolbook"/>
                <a:sym typeface="Century Schoolbook"/>
              </a:rPr>
              <a:t>s </a:t>
            </a:r>
            <a:r>
              <a:rPr b="0" i="0" lang="en-CA" sz="8000" u="none" cap="none" strike="noStrike">
                <a:solidFill>
                  <a:schemeClr val="lt1"/>
                </a:solidFill>
                <a:latin typeface="Century Schoolbook"/>
                <a:ea typeface="Century Schoolbook"/>
                <a:cs typeface="Century Schoolbook"/>
                <a:sym typeface="Century Schoolbook"/>
              </a:rPr>
              <a:t>1885</a:t>
            </a:r>
            <a:endParaRPr b="0" i="0" sz="8000" u="none" cap="none" strike="noStrike">
              <a:solidFill>
                <a:schemeClr val="lt1"/>
              </a:solidFill>
              <a:latin typeface="Century Schoolbook"/>
              <a:ea typeface="Century Schoolbook"/>
              <a:cs typeface="Century Schoolbook"/>
              <a:sym typeface="Century Schoolbook"/>
            </a:endParaRPr>
          </a:p>
        </p:txBody>
      </p:sp>
      <p:sp>
        <p:nvSpPr>
          <p:cNvPr id="192" name="Google Shape;192;p16"/>
          <p:cNvSpPr txBox="1"/>
          <p:nvPr/>
        </p:nvSpPr>
        <p:spPr>
          <a:xfrm>
            <a:off x="7054843" y="3429000"/>
            <a:ext cx="4779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gouvernement canadien mobilise la milice pour participer à la Rébellion du Nord-Ouest.</a:t>
            </a:r>
            <a:endParaRPr b="0" i="0" sz="2000" u="none" cap="none" strike="noStrike">
              <a:solidFill>
                <a:srgbClr val="000000"/>
              </a:solidFill>
              <a:latin typeface="Arial"/>
              <a:ea typeface="Arial"/>
              <a:cs typeface="Arial"/>
              <a:sym typeface="Arial"/>
            </a:endParaRPr>
          </a:p>
        </p:txBody>
      </p:sp>
      <p:sp>
        <p:nvSpPr>
          <p:cNvPr id="193" name="Google Shape;193;p16"/>
          <p:cNvSpPr txBox="1"/>
          <p:nvPr/>
        </p:nvSpPr>
        <p:spPr>
          <a:xfrm>
            <a:off x="573028" y="6407860"/>
            <a:ext cx="6323100" cy="45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La prise de</a:t>
            </a:r>
            <a:r>
              <a:rPr b="0" i="0" lang="en-CA" sz="1200" u="none" cap="none" strike="noStrike">
                <a:solidFill>
                  <a:schemeClr val="dk1"/>
                </a:solidFill>
                <a:latin typeface="Century Schoolbook"/>
                <a:ea typeface="Century Schoolbook"/>
                <a:cs typeface="Century Schoolbook"/>
                <a:sym typeface="Century Schoolbook"/>
              </a:rPr>
              <a:t> Batoche marque la fin de la Rébellion du Nord-O</a:t>
            </a:r>
            <a:r>
              <a:rPr lang="en-CA" sz="1200">
                <a:solidFill>
                  <a:schemeClr val="dk1"/>
                </a:solidFill>
                <a:latin typeface="Century Schoolbook"/>
                <a:ea typeface="Century Schoolbook"/>
                <a:cs typeface="Century Schoolbook"/>
                <a:sym typeface="Century Schoolbook"/>
              </a:rPr>
              <a:t>uest.</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Bibliothèque et</a:t>
            </a:r>
            <a:r>
              <a:rPr b="0" i="0" lang="en-CA" sz="1200" u="none" cap="none" strike="noStrike">
                <a:solidFill>
                  <a:schemeClr val="dk1"/>
                </a:solidFill>
                <a:latin typeface="Century Schoolbook"/>
                <a:ea typeface="Century Schoolbook"/>
                <a:cs typeface="Century Schoolbook"/>
                <a:sym typeface="Century Schoolbook"/>
              </a:rPr>
              <a:t> Archives Canada)</a:t>
            </a:r>
            <a:endParaRPr b="0" i="0" sz="1400" u="none" cap="none" strike="noStrike">
              <a:solidFill>
                <a:srgbClr val="000000"/>
              </a:solidFill>
              <a:latin typeface="Arial"/>
              <a:ea typeface="Arial"/>
              <a:cs typeface="Arial"/>
              <a:sym typeface="Arial"/>
            </a:endParaRPr>
          </a:p>
        </p:txBody>
      </p:sp>
      <p:grpSp>
        <p:nvGrpSpPr>
          <p:cNvPr id="194" name="Google Shape;194;p16"/>
          <p:cNvGrpSpPr/>
          <p:nvPr/>
        </p:nvGrpSpPr>
        <p:grpSpPr>
          <a:xfrm>
            <a:off x="10449316" y="6397289"/>
            <a:ext cx="1817100" cy="386400"/>
            <a:chOff x="10449316" y="6397289"/>
            <a:chExt cx="1817100" cy="386400"/>
          </a:xfrm>
        </p:grpSpPr>
        <p:sp>
          <p:nvSpPr>
            <p:cNvPr id="195" name="Google Shape;195;p16"/>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 name="Google Shape;196;p16">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61">
            <a:hlinkClick action="ppaction://hlinksldjump" r:id="rId3"/>
          </p:cNvPr>
          <p:cNvSpPr/>
          <p:nvPr/>
        </p:nvSpPr>
        <p:spPr>
          <a:xfrm>
            <a:off x="0" y="-1056"/>
            <a:ext cx="12192000" cy="6860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8" name="Google Shape;798;p61"/>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Octob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1956</a:t>
            </a:r>
            <a:endParaRPr b="0" i="0" sz="8000" u="none" cap="none" strike="noStrike">
              <a:solidFill>
                <a:schemeClr val="lt1"/>
              </a:solidFill>
              <a:latin typeface="Century Schoolbook"/>
              <a:ea typeface="Century Schoolbook"/>
              <a:cs typeface="Century Schoolbook"/>
              <a:sym typeface="Century Schoolbook"/>
            </a:endParaRPr>
          </a:p>
        </p:txBody>
      </p:sp>
      <p:sp>
        <p:nvSpPr>
          <p:cNvPr id="799" name="Google Shape;799;p61"/>
          <p:cNvSpPr txBox="1"/>
          <p:nvPr/>
        </p:nvSpPr>
        <p:spPr>
          <a:xfrm>
            <a:off x="5136700" y="2283875"/>
            <a:ext cx="6695100" cy="224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Durant la crise du canal de Suez, </a:t>
            </a:r>
            <a:r>
              <a:rPr b="0" i="0" lang="en-CA" sz="2000" u="none" cap="none" strike="noStrike">
                <a:solidFill>
                  <a:schemeClr val="dk1"/>
                </a:solidFill>
                <a:latin typeface="Century Schoolbook"/>
                <a:ea typeface="Century Schoolbook"/>
                <a:cs typeface="Century Schoolbook"/>
                <a:sym typeface="Century Schoolbook"/>
              </a:rPr>
              <a:t>Lester Pearson développe un plan pour </a:t>
            </a:r>
            <a:r>
              <a:rPr lang="en-CA" sz="2000">
                <a:solidFill>
                  <a:schemeClr val="dk1"/>
                </a:solidFill>
                <a:latin typeface="Century Schoolbook"/>
                <a:ea typeface="Century Schoolbook"/>
                <a:cs typeface="Century Schoolbook"/>
                <a:sym typeface="Century Schoolbook"/>
              </a:rPr>
              <a:t>la création à grande échelle d’une force policière de maintien de la paix.</a:t>
            </a:r>
            <a:r>
              <a:rPr b="0" i="0" lang="en-CA" sz="2000" u="none" cap="none" strike="noStrike">
                <a:solidFill>
                  <a:schemeClr val="dk1"/>
                </a:solidFill>
                <a:latin typeface="Century Schoolbook"/>
                <a:ea typeface="Century Schoolbook"/>
                <a:cs typeface="Century Schoolbook"/>
                <a:sym typeface="Century Schoolbook"/>
              </a:rPr>
              <a:t> La Force d</a:t>
            </a:r>
            <a:r>
              <a:rPr lang="en-CA" sz="2000">
                <a:solidFill>
                  <a:schemeClr val="dk1"/>
                </a:solidFill>
                <a:latin typeface="Century Schoolbook"/>
                <a:ea typeface="Century Schoolbook"/>
                <a:cs typeface="Century Schoolbook"/>
                <a:sym typeface="Century Schoolbook"/>
              </a:rPr>
              <a:t>’urgence des Nations unies, commandée par le général</a:t>
            </a:r>
            <a:r>
              <a:rPr b="0" i="0" lang="en-CA" sz="2000" u="none" cap="none" strike="noStrike">
                <a:solidFill>
                  <a:schemeClr val="dk1"/>
                </a:solidFill>
                <a:latin typeface="Century Schoolbook"/>
                <a:ea typeface="Century Schoolbook"/>
                <a:cs typeface="Century Schoolbook"/>
                <a:sym typeface="Century Schoolbook"/>
              </a:rPr>
              <a:t> E. L. M. Burns est alors déployée. De nombreux Canadiens </a:t>
            </a:r>
            <a:r>
              <a:rPr lang="en-CA" sz="2000">
                <a:solidFill>
                  <a:schemeClr val="dk1"/>
                </a:solidFill>
                <a:latin typeface="Century Schoolbook"/>
                <a:ea typeface="Century Schoolbook"/>
                <a:cs typeface="Century Schoolbook"/>
                <a:sym typeface="Century Schoolbook"/>
              </a:rPr>
              <a:t>considèrent le maintien de la paix comme un élément de leur identité nationale.</a:t>
            </a:r>
            <a:endParaRPr b="0" i="0" sz="2000" u="none" cap="none" strike="noStrike">
              <a:solidFill>
                <a:schemeClr val="dk1"/>
              </a:solidFill>
              <a:latin typeface="Century Schoolbook"/>
              <a:ea typeface="Century Schoolbook"/>
              <a:cs typeface="Century Schoolbook"/>
              <a:sym typeface="Century Schoolbook"/>
            </a:endParaRPr>
          </a:p>
        </p:txBody>
      </p:sp>
      <p:sp>
        <p:nvSpPr>
          <p:cNvPr id="800" name="Google Shape;800;p61"/>
          <p:cNvSpPr txBox="1"/>
          <p:nvPr/>
        </p:nvSpPr>
        <p:spPr>
          <a:xfrm>
            <a:off x="658527" y="6213556"/>
            <a:ext cx="3982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chemeClr val="dk1"/>
                </a:solidFill>
                <a:latin typeface="Century Schoolbook"/>
                <a:ea typeface="Century Schoolbook"/>
                <a:cs typeface="Century Schoolbook"/>
                <a:sym typeface="Century Schoolbook"/>
              </a:rPr>
              <a:t>M. </a:t>
            </a:r>
            <a:r>
              <a:rPr lang="en-CA" sz="1200">
                <a:solidFill>
                  <a:schemeClr val="dk1"/>
                </a:solidFill>
                <a:latin typeface="Century Schoolbook"/>
                <a:ea typeface="Century Schoolbook"/>
                <a:cs typeface="Century Schoolbook"/>
                <a:sym typeface="Century Schoolbook"/>
              </a:rPr>
              <a:t>et Mme</a:t>
            </a:r>
            <a:r>
              <a:rPr b="0" i="0" lang="en-CA" sz="1200" u="none" cap="none" strike="noStrike">
                <a:solidFill>
                  <a:schemeClr val="dk1"/>
                </a:solidFill>
                <a:latin typeface="Century Schoolbook"/>
                <a:ea typeface="Century Schoolbook"/>
                <a:cs typeface="Century Schoolbook"/>
                <a:sym typeface="Century Schoolbook"/>
              </a:rPr>
              <a:t> L. B. Pearson recevant le prix Nobel de la paix (Crédit photo :  Duncan Cameron, Bibliot</a:t>
            </a:r>
            <a:r>
              <a:rPr lang="en-CA" sz="1200">
                <a:solidFill>
                  <a:schemeClr val="dk1"/>
                </a:solidFill>
                <a:latin typeface="Century Schoolbook"/>
                <a:ea typeface="Century Schoolbook"/>
                <a:cs typeface="Century Schoolbook"/>
                <a:sym typeface="Century Schoolbook"/>
              </a:rPr>
              <a: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 </a:t>
            </a:r>
            <a:r>
              <a:rPr b="0" i="0" lang="en-CA" sz="1200" u="none" cap="none" strike="noStrike">
                <a:solidFill>
                  <a:schemeClr val="dk1"/>
                </a:solidFill>
                <a:latin typeface="Century Schoolbook"/>
                <a:ea typeface="Century Schoolbook"/>
                <a:cs typeface="Century Schoolbook"/>
                <a:sym typeface="Century Schoolbook"/>
              </a:rPr>
              <a:t>C-094168</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person and person holding an award&#10;&#10;Description automatically generated" id="801" name="Google Shape;801;p61"/>
          <p:cNvPicPr preferRelativeResize="0"/>
          <p:nvPr/>
        </p:nvPicPr>
        <p:blipFill rotWithShape="1">
          <a:blip r:embed="rId4">
            <a:alphaModFix/>
          </a:blip>
          <a:srcRect b="0" l="0" r="0" t="0"/>
          <a:stretch/>
        </p:blipFill>
        <p:spPr>
          <a:xfrm>
            <a:off x="791701" y="1401911"/>
            <a:ext cx="3849319" cy="4811650"/>
          </a:xfrm>
          <a:prstGeom prst="rect">
            <a:avLst/>
          </a:prstGeom>
          <a:noFill/>
          <a:ln>
            <a:noFill/>
          </a:ln>
        </p:spPr>
      </p:pic>
      <p:grpSp>
        <p:nvGrpSpPr>
          <p:cNvPr id="802" name="Google Shape;802;p61"/>
          <p:cNvGrpSpPr/>
          <p:nvPr/>
        </p:nvGrpSpPr>
        <p:grpSpPr>
          <a:xfrm>
            <a:off x="10449404" y="6397289"/>
            <a:ext cx="1817100" cy="386493"/>
            <a:chOff x="10449404" y="6397289"/>
            <a:chExt cx="1817100" cy="386493"/>
          </a:xfrm>
        </p:grpSpPr>
        <p:sp>
          <p:nvSpPr>
            <p:cNvPr id="803" name="Google Shape;803;p61"/>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4" name="Google Shape;804;p61">
              <a:hlinkClick action="ppaction://hlinksldjump" r:id="rId5"/>
            </p:cNvPr>
            <p:cNvSpPr txBox="1"/>
            <p:nvPr/>
          </p:nvSpPr>
          <p:spPr>
            <a:xfrm>
              <a:off x="10449404" y="6475186"/>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62">
            <a:hlinkClick action="ppaction://hlinksldjump" r:id="rId3"/>
          </p:cNvPr>
          <p:cNvSpPr/>
          <p:nvPr/>
        </p:nvSpPr>
        <p:spPr>
          <a:xfrm>
            <a:off x="-15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0" name="Google Shape;810;p62"/>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Ma</a:t>
            </a:r>
            <a:r>
              <a:rPr lang="en-CA" sz="8000">
                <a:solidFill>
                  <a:schemeClr val="lt1"/>
                </a:solidFill>
                <a:latin typeface="Century Schoolbook"/>
                <a:ea typeface="Century Schoolbook"/>
                <a:cs typeface="Century Schoolbook"/>
                <a:sym typeface="Century Schoolbook"/>
              </a:rPr>
              <a:t>i</a:t>
            </a:r>
            <a:r>
              <a:rPr b="0" i="0" lang="en-CA" sz="8000" u="none" cap="none" strike="noStrike">
                <a:solidFill>
                  <a:schemeClr val="lt1"/>
                </a:solidFill>
                <a:latin typeface="Century Schoolbook"/>
                <a:ea typeface="Century Schoolbook"/>
                <a:cs typeface="Century Schoolbook"/>
                <a:sym typeface="Century Schoolbook"/>
              </a:rPr>
              <a:t> 1958</a:t>
            </a:r>
            <a:endParaRPr b="0" i="0" sz="8000" u="none" cap="none" strike="noStrike">
              <a:solidFill>
                <a:schemeClr val="lt1"/>
              </a:solidFill>
              <a:latin typeface="Century Schoolbook"/>
              <a:ea typeface="Century Schoolbook"/>
              <a:cs typeface="Century Schoolbook"/>
              <a:sym typeface="Century Schoolbook"/>
            </a:endParaRPr>
          </a:p>
        </p:txBody>
      </p:sp>
      <p:sp>
        <p:nvSpPr>
          <p:cNvPr id="811" name="Google Shape;811;p62"/>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Commandement de la défense aérospatiale de l’Amérique du Nord</a:t>
            </a:r>
            <a:r>
              <a:rPr b="0" i="0" lang="en-CA" sz="2000" u="none" cap="none" strike="noStrike">
                <a:solidFill>
                  <a:schemeClr val="dk1"/>
                </a:solidFill>
                <a:latin typeface="Century Schoolbook"/>
                <a:ea typeface="Century Schoolbook"/>
                <a:cs typeface="Century Schoolbook"/>
                <a:sym typeface="Century Schoolbook"/>
              </a:rPr>
              <a:t> (NORAD) est créé par le Canada et les États-</a:t>
            </a:r>
            <a:r>
              <a:rPr lang="en-CA" sz="2000">
                <a:solidFill>
                  <a:schemeClr val="dk1"/>
                </a:solidFill>
                <a:latin typeface="Century Schoolbook"/>
                <a:ea typeface="Century Schoolbook"/>
                <a:cs typeface="Century Schoolbook"/>
                <a:sym typeface="Century Schoolbook"/>
              </a:rPr>
              <a:t>Unis. L’accord du NORAD garantit la défense de l’espace aérospatial nord-américain par les deux pays.</a:t>
            </a:r>
            <a:endParaRPr b="0" i="0" sz="2000" u="none" cap="none" strike="noStrike">
              <a:solidFill>
                <a:schemeClr val="dk1"/>
              </a:solidFill>
              <a:latin typeface="Century Schoolbook"/>
              <a:ea typeface="Century Schoolbook"/>
              <a:cs typeface="Century Schoolbook"/>
              <a:sym typeface="Century Schoolbook"/>
            </a:endParaRPr>
          </a:p>
        </p:txBody>
      </p:sp>
      <p:sp>
        <p:nvSpPr>
          <p:cNvPr id="812" name="Google Shape;812;p62"/>
          <p:cNvSpPr txBox="1"/>
          <p:nvPr/>
        </p:nvSpPr>
        <p:spPr>
          <a:xfrm>
            <a:off x="2528850" y="6397300"/>
            <a:ext cx="7134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La « salle bleue » du </a:t>
            </a:r>
            <a:r>
              <a:rPr b="0" i="0" lang="en-CA" sz="1200" u="none" cap="none" strike="noStrike">
                <a:solidFill>
                  <a:schemeClr val="dk1"/>
                </a:solidFill>
                <a:latin typeface="Century Schoolbook"/>
                <a:ea typeface="Century Schoolbook"/>
                <a:cs typeface="Century Schoolbook"/>
                <a:sym typeface="Century Schoolbook"/>
              </a:rPr>
              <a:t>SAGE au complexe souterrain du NORAD à North Bay, en Ontario</a:t>
            </a:r>
            <a:r>
              <a:rPr lang="en-CA" sz="1200">
                <a:solidFill>
                  <a:schemeClr val="dk1"/>
                </a:solidFill>
                <a:latin typeface="Century Schoolbook"/>
                <a:ea typeface="Century Schoolbook"/>
                <a:cs typeface="Century Schoolbook"/>
                <a:sym typeface="Century Schoolbook"/>
              </a:rPr>
              <a:t> (Crédit photo :</a:t>
            </a:r>
            <a:r>
              <a:rPr b="0" i="0" lang="en-CA" sz="1200" u="none" cap="none" strike="noStrike">
                <a:solidFill>
                  <a:schemeClr val="dk1"/>
                </a:solidFill>
                <a:latin typeface="Century Schoolbook"/>
                <a:ea typeface="Century Schoolbook"/>
                <a:cs typeface="Century Schoolbook"/>
                <a:sym typeface="Century Schoolbook"/>
              </a:rPr>
              <a:t> J. Mercier, </a:t>
            </a:r>
            <a:r>
              <a:rPr lang="en-CA" sz="1200">
                <a:solidFill>
                  <a:schemeClr val="dk1"/>
                </a:solidFill>
                <a:latin typeface="Century Schoolbook"/>
                <a:ea typeface="Century Schoolbook"/>
                <a:cs typeface="Century Schoolbook"/>
                <a:sym typeface="Century Schoolbook"/>
              </a:rPr>
              <a:t>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e010858630</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sitting in chairs&#10;&#10;Description automatically generated" id="813" name="Google Shape;813;p62"/>
          <p:cNvPicPr preferRelativeResize="0"/>
          <p:nvPr/>
        </p:nvPicPr>
        <p:blipFill rotWithShape="1">
          <a:blip r:embed="rId4">
            <a:alphaModFix/>
          </a:blip>
          <a:srcRect b="11372" l="0" r="0" t="20736"/>
          <a:stretch/>
        </p:blipFill>
        <p:spPr>
          <a:xfrm>
            <a:off x="2528936" y="2585725"/>
            <a:ext cx="7134127" cy="3811575"/>
          </a:xfrm>
          <a:prstGeom prst="rect">
            <a:avLst/>
          </a:prstGeom>
          <a:noFill/>
          <a:ln>
            <a:noFill/>
          </a:ln>
        </p:spPr>
      </p:pic>
      <p:grpSp>
        <p:nvGrpSpPr>
          <p:cNvPr id="814" name="Google Shape;814;p62"/>
          <p:cNvGrpSpPr/>
          <p:nvPr/>
        </p:nvGrpSpPr>
        <p:grpSpPr>
          <a:xfrm>
            <a:off x="10449391" y="6397289"/>
            <a:ext cx="1817100" cy="386493"/>
            <a:chOff x="10449391" y="6397289"/>
            <a:chExt cx="1817100" cy="386493"/>
          </a:xfrm>
        </p:grpSpPr>
        <p:sp>
          <p:nvSpPr>
            <p:cNvPr id="815" name="Google Shape;815;p62"/>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16" name="Google Shape;816;p62">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63">
            <a:hlinkClick action="ppaction://hlinksldjump" r:id="rId3"/>
          </p:cNvPr>
          <p:cNvSpPr/>
          <p:nvPr/>
        </p:nvSpPr>
        <p:spPr>
          <a:xfrm>
            <a:off x="0" y="-450"/>
            <a:ext cx="12192000" cy="6858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2" name="Google Shape;822;p63"/>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Mar</a:t>
            </a:r>
            <a:r>
              <a:rPr lang="en-CA" sz="8000">
                <a:solidFill>
                  <a:schemeClr val="lt1"/>
                </a:solidFill>
                <a:latin typeface="Century Schoolbook"/>
                <a:ea typeface="Century Schoolbook"/>
                <a:cs typeface="Century Schoolbook"/>
                <a:sym typeface="Century Schoolbook"/>
              </a:rPr>
              <a:t>s</a:t>
            </a:r>
            <a:r>
              <a:rPr b="0" i="0" lang="en-CA" sz="8000" u="none" cap="none" strike="noStrike">
                <a:solidFill>
                  <a:schemeClr val="lt1"/>
                </a:solidFill>
                <a:latin typeface="Century Schoolbook"/>
                <a:ea typeface="Century Schoolbook"/>
                <a:cs typeface="Century Schoolbook"/>
                <a:sym typeface="Century Schoolbook"/>
              </a:rPr>
              <a:t> 1964</a:t>
            </a:r>
            <a:endParaRPr b="0" i="0" sz="8000" u="none" cap="none" strike="noStrike">
              <a:solidFill>
                <a:schemeClr val="lt1"/>
              </a:solidFill>
              <a:latin typeface="Century Schoolbook"/>
              <a:ea typeface="Century Schoolbook"/>
              <a:cs typeface="Century Schoolbook"/>
              <a:sym typeface="Century Schoolbook"/>
            </a:endParaRPr>
          </a:p>
        </p:txBody>
      </p:sp>
      <p:sp>
        <p:nvSpPr>
          <p:cNvPr id="823" name="Google Shape;823;p63"/>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 mission canadienne de maintien de la paix à Chypre commence. Cette mission n’est à ce jour pas terminée.</a:t>
            </a:r>
            <a:r>
              <a:rPr b="0" i="0" lang="en-CA" sz="2000" u="none" cap="none" strike="noStrike">
                <a:solidFill>
                  <a:schemeClr val="dk1"/>
                </a:solidFill>
                <a:latin typeface="Century Schoolbook"/>
                <a:ea typeface="Century Schoolbook"/>
                <a:cs typeface="Century Schoolbook"/>
                <a:sym typeface="Century Schoolbook"/>
              </a:rPr>
              <a:t> Plus de 25 000 Canadiens ont servi à Chypre.</a:t>
            </a:r>
            <a:endParaRPr b="0" i="0" sz="2000" u="none" cap="none" strike="noStrike">
              <a:solidFill>
                <a:schemeClr val="dk1"/>
              </a:solidFill>
              <a:latin typeface="Century Schoolbook"/>
              <a:ea typeface="Century Schoolbook"/>
              <a:cs typeface="Century Schoolbook"/>
              <a:sym typeface="Century Schoolbook"/>
            </a:endParaRPr>
          </a:p>
        </p:txBody>
      </p:sp>
      <p:sp>
        <p:nvSpPr>
          <p:cNvPr id="824" name="Google Shape;824;p63"/>
          <p:cNvSpPr txBox="1"/>
          <p:nvPr/>
        </p:nvSpPr>
        <p:spPr>
          <a:xfrm>
            <a:off x="2141724" y="6397300"/>
            <a:ext cx="7869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Patrouille de reconnaissance du régiment </a:t>
            </a:r>
            <a:r>
              <a:rPr b="0" i="1" lang="en-CA" sz="1200" u="none" cap="none" strike="noStrike">
                <a:solidFill>
                  <a:schemeClr val="dk1"/>
                </a:solidFill>
                <a:latin typeface="Century Schoolbook"/>
                <a:ea typeface="Century Schoolbook"/>
                <a:cs typeface="Century Schoolbook"/>
                <a:sym typeface="Century Schoolbook"/>
              </a:rPr>
              <a:t>Lord Strathcona's Horse</a:t>
            </a:r>
            <a:r>
              <a:rPr b="0" i="0" lang="en-CA" sz="1200" u="none" cap="none" strike="noStrike">
                <a:solidFill>
                  <a:schemeClr val="dk1"/>
                </a:solidFill>
                <a:latin typeface="Century Schoolbook"/>
                <a:ea typeface="Century Schoolbook"/>
                <a:cs typeface="Century Schoolbook"/>
                <a:sym typeface="Century Schoolbook"/>
              </a:rPr>
              <a:t> (« Cavalerie du Lord Strathcona ») (</a:t>
            </a:r>
            <a:r>
              <a:rPr lang="en-CA" sz="1200">
                <a:solidFill>
                  <a:schemeClr val="dk1"/>
                </a:solidFill>
                <a:latin typeface="Century Schoolbook"/>
                <a:ea typeface="Century Schoolbook"/>
                <a:cs typeface="Century Schoolbook"/>
                <a:sym typeface="Century Schoolbook"/>
              </a:rPr>
              <a:t>Copie électronique fournie par le m</a:t>
            </a:r>
            <a:r>
              <a:rPr b="0" i="0" lang="en-CA" sz="1200" u="none" cap="none" strike="noStrike">
                <a:solidFill>
                  <a:schemeClr val="dk1"/>
                </a:solidFill>
                <a:latin typeface="Century Schoolbook"/>
                <a:ea typeface="Century Schoolbook"/>
                <a:cs typeface="Century Schoolbook"/>
                <a:sym typeface="Century Schoolbook"/>
              </a:rPr>
              <a:t>inistère canadien de la Défense nationale, Bibliothèque et Archives Canada</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men in military uniforms on a jeep&#10;&#10;Description automatically generated" id="825" name="Google Shape;825;p63"/>
          <p:cNvPicPr preferRelativeResize="0"/>
          <p:nvPr/>
        </p:nvPicPr>
        <p:blipFill rotWithShape="1">
          <a:blip r:embed="rId4">
            <a:alphaModFix/>
          </a:blip>
          <a:srcRect b="9269" l="0" r="0" t="38592"/>
          <a:stretch/>
        </p:blipFill>
        <p:spPr>
          <a:xfrm>
            <a:off x="2141725" y="2216125"/>
            <a:ext cx="7908550" cy="4181176"/>
          </a:xfrm>
          <a:prstGeom prst="rect">
            <a:avLst/>
          </a:prstGeom>
          <a:noFill/>
          <a:ln>
            <a:noFill/>
          </a:ln>
        </p:spPr>
      </p:pic>
      <p:grpSp>
        <p:nvGrpSpPr>
          <p:cNvPr id="826" name="Google Shape;826;p63"/>
          <p:cNvGrpSpPr/>
          <p:nvPr/>
        </p:nvGrpSpPr>
        <p:grpSpPr>
          <a:xfrm>
            <a:off x="10449391" y="6397289"/>
            <a:ext cx="1817100" cy="386493"/>
            <a:chOff x="10449391" y="6397289"/>
            <a:chExt cx="1817100" cy="386493"/>
          </a:xfrm>
        </p:grpSpPr>
        <p:sp>
          <p:nvSpPr>
            <p:cNvPr id="827" name="Google Shape;827;p63"/>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8" name="Google Shape;828;p63">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4">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34" name="Google Shape;834;p64"/>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F</a:t>
            </a:r>
            <a:r>
              <a:rPr lang="en-CA" sz="8000">
                <a:solidFill>
                  <a:schemeClr val="lt1"/>
                </a:solidFill>
                <a:latin typeface="Century Schoolbook"/>
                <a:ea typeface="Century Schoolbook"/>
                <a:cs typeface="Century Schoolbook"/>
                <a:sym typeface="Century Schoolbook"/>
              </a:rPr>
              <a:t>évrier</a:t>
            </a:r>
            <a:r>
              <a:rPr b="0" i="0" lang="en-CA" sz="8000" u="none" cap="none" strike="noStrike">
                <a:solidFill>
                  <a:schemeClr val="lt1"/>
                </a:solidFill>
                <a:latin typeface="Century Schoolbook"/>
                <a:ea typeface="Century Schoolbook"/>
                <a:cs typeface="Century Schoolbook"/>
                <a:sym typeface="Century Schoolbook"/>
              </a:rPr>
              <a:t> 1968</a:t>
            </a:r>
            <a:endParaRPr b="0" i="0" sz="8000" u="none" cap="none" strike="noStrike">
              <a:solidFill>
                <a:schemeClr val="lt1"/>
              </a:solidFill>
              <a:latin typeface="Century Schoolbook"/>
              <a:ea typeface="Century Schoolbook"/>
              <a:cs typeface="Century Schoolbook"/>
              <a:sym typeface="Century Schoolbook"/>
            </a:endParaRPr>
          </a:p>
        </p:txBody>
      </p:sp>
      <p:sp>
        <p:nvSpPr>
          <p:cNvPr id="835" name="Google Shape;835;p64"/>
          <p:cNvSpPr txBox="1"/>
          <p:nvPr/>
        </p:nvSpPr>
        <p:spPr>
          <a:xfrm>
            <a:off x="5305593" y="3182810"/>
            <a:ext cx="667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 Marine royale canadienne, l’Armée canadienne et l’Aviation royale canadienne se réorganisent et s’unissent pour devenir les Forces armées canadiennes.</a:t>
            </a:r>
            <a:endParaRPr b="0" i="0" sz="2000" u="none" cap="none" strike="noStrike">
              <a:solidFill>
                <a:schemeClr val="dk1"/>
              </a:solidFill>
              <a:latin typeface="Century Schoolbook"/>
              <a:ea typeface="Century Schoolbook"/>
              <a:cs typeface="Century Schoolbook"/>
              <a:sym typeface="Century Schoolbook"/>
            </a:endParaRPr>
          </a:p>
        </p:txBody>
      </p:sp>
      <p:sp>
        <p:nvSpPr>
          <p:cNvPr id="836" name="Google Shape;836;p64"/>
          <p:cNvSpPr txBox="1"/>
          <p:nvPr/>
        </p:nvSpPr>
        <p:spPr>
          <a:xfrm>
            <a:off x="66925" y="6488875"/>
            <a:ext cx="54408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en-CA" sz="1100">
                <a:solidFill>
                  <a:schemeClr val="dk1"/>
                </a:solidFill>
                <a:latin typeface="Century Schoolbook"/>
                <a:ea typeface="Century Schoolbook"/>
                <a:cs typeface="Century Schoolbook"/>
                <a:sym typeface="Century Schoolbook"/>
              </a:rPr>
              <a:t>Pièce commémorative de l’unification (Crédit photo : </a:t>
            </a:r>
            <a:r>
              <a:rPr b="0" i="0" lang="en-CA" sz="1100" u="none" cap="none" strike="noStrike">
                <a:solidFill>
                  <a:schemeClr val="dk1"/>
                </a:solidFill>
                <a:latin typeface="Century Schoolbook"/>
                <a:ea typeface="Century Schoolbook"/>
                <a:cs typeface="Century Schoolbook"/>
                <a:sym typeface="Century Schoolbook"/>
              </a:rPr>
              <a:t>Jerry "Woody“, s</a:t>
            </a:r>
            <a:r>
              <a:rPr lang="en-CA" sz="1100">
                <a:solidFill>
                  <a:schemeClr val="dk1"/>
                </a:solidFill>
                <a:latin typeface="Century Schoolbook"/>
                <a:ea typeface="Century Schoolbook"/>
                <a:cs typeface="Century Schoolbook"/>
                <a:sym typeface="Century Schoolbook"/>
              </a:rPr>
              <a:t>ur</a:t>
            </a:r>
            <a:r>
              <a:rPr b="0" i="0" lang="en-CA" sz="1100" u="none" cap="none" strike="noStrike">
                <a:solidFill>
                  <a:schemeClr val="dk1"/>
                </a:solidFill>
                <a:latin typeface="Century Schoolbook"/>
                <a:ea typeface="Century Schoolbook"/>
                <a:cs typeface="Century Schoolbook"/>
                <a:sym typeface="Century Schoolbook"/>
              </a:rPr>
              <a:t> Flickr</a:t>
            </a:r>
            <a:r>
              <a:rPr lang="en-CA" sz="1100">
                <a:solidFill>
                  <a:schemeClr val="dk1"/>
                </a:solidFill>
                <a:latin typeface="Century Schoolbook"/>
                <a:ea typeface="Century Schoolbook"/>
                <a:cs typeface="Century Schoolbook"/>
                <a:sym typeface="Century Schoolbook"/>
              </a:rPr>
              <a:t>)</a:t>
            </a:r>
            <a:r>
              <a:rPr b="0" i="0" lang="en-CA" sz="1100" u="none" cap="none" strike="noStrike">
                <a:solidFill>
                  <a:schemeClr val="dk1"/>
                </a:solidFill>
                <a:latin typeface="Century Schoolbook"/>
                <a:ea typeface="Century Schoolbook"/>
                <a:cs typeface="Century Schoolbook"/>
                <a:sym typeface="Century Schoolbook"/>
              </a:rPr>
              <a:t> </a:t>
            </a:r>
            <a:endParaRPr b="0" i="0" sz="1100" u="none" cap="none" strike="noStrike">
              <a:solidFill>
                <a:schemeClr val="dk1"/>
              </a:solidFill>
              <a:latin typeface="Century Schoolbook"/>
              <a:ea typeface="Century Schoolbook"/>
              <a:cs typeface="Century Schoolbook"/>
              <a:sym typeface="Century Schoolbook"/>
            </a:endParaRPr>
          </a:p>
        </p:txBody>
      </p:sp>
      <p:pic>
        <p:nvPicPr>
          <p:cNvPr descr="A close-up of a coin&#10;&#10;Description automatically generated" id="837" name="Google Shape;837;p64"/>
          <p:cNvPicPr preferRelativeResize="0"/>
          <p:nvPr/>
        </p:nvPicPr>
        <p:blipFill rotWithShape="1">
          <a:blip r:embed="rId4">
            <a:alphaModFix/>
          </a:blip>
          <a:srcRect b="0" l="0" r="0" t="0"/>
          <a:stretch/>
        </p:blipFill>
        <p:spPr>
          <a:xfrm>
            <a:off x="269050" y="1428750"/>
            <a:ext cx="5036552" cy="5078025"/>
          </a:xfrm>
          <a:prstGeom prst="rect">
            <a:avLst/>
          </a:prstGeom>
          <a:noFill/>
          <a:ln>
            <a:noFill/>
          </a:ln>
        </p:spPr>
      </p:pic>
      <p:grpSp>
        <p:nvGrpSpPr>
          <p:cNvPr id="838" name="Google Shape;838;p64"/>
          <p:cNvGrpSpPr/>
          <p:nvPr/>
        </p:nvGrpSpPr>
        <p:grpSpPr>
          <a:xfrm>
            <a:off x="10449391" y="6397289"/>
            <a:ext cx="1817100" cy="386493"/>
            <a:chOff x="10449391" y="6397289"/>
            <a:chExt cx="1817100" cy="386493"/>
          </a:xfrm>
        </p:grpSpPr>
        <p:sp>
          <p:nvSpPr>
            <p:cNvPr id="839" name="Google Shape;839;p64"/>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40" name="Google Shape;840;p64">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65">
            <a:hlinkClick action="ppaction://hlinksldjump" r:id="rId3"/>
          </p:cNvPr>
          <p:cNvSpPr/>
          <p:nvPr/>
        </p:nvSpPr>
        <p:spPr>
          <a:xfrm>
            <a:off x="13"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6" name="Google Shape;846;p65"/>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Octob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1970</a:t>
            </a:r>
            <a:endParaRPr b="0" i="0" sz="8000" u="none" cap="none" strike="noStrike">
              <a:solidFill>
                <a:schemeClr val="lt1"/>
              </a:solidFill>
              <a:latin typeface="Century Schoolbook"/>
              <a:ea typeface="Century Schoolbook"/>
              <a:cs typeface="Century Schoolbook"/>
              <a:sym typeface="Century Schoolbook"/>
            </a:endParaRPr>
          </a:p>
        </p:txBody>
      </p:sp>
      <p:sp>
        <p:nvSpPr>
          <p:cNvPr id="847" name="Google Shape;847;p65"/>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a:t>
            </a:r>
            <a:r>
              <a:rPr b="0" i="0" lang="en-CA" sz="2000" u="none" cap="none" strike="noStrike">
                <a:solidFill>
                  <a:schemeClr val="dk1"/>
                </a:solidFill>
                <a:latin typeface="Century Schoolbook"/>
                <a:ea typeface="Century Schoolbook"/>
                <a:cs typeface="Century Schoolbook"/>
                <a:sym typeface="Century Schoolbook"/>
              </a:rPr>
              <a:t> Front de Lib</a:t>
            </a:r>
            <a:r>
              <a:rPr lang="en-CA" sz="2000">
                <a:solidFill>
                  <a:schemeClr val="dk1"/>
                </a:solidFill>
                <a:latin typeface="Century Schoolbook"/>
                <a:ea typeface="Century Schoolbook"/>
                <a:cs typeface="Century Schoolbook"/>
                <a:sym typeface="Century Schoolbook"/>
              </a:rPr>
              <a:t>é</a:t>
            </a:r>
            <a:r>
              <a:rPr b="0" i="0" lang="en-CA" sz="2000" u="none" cap="none" strike="noStrike">
                <a:solidFill>
                  <a:schemeClr val="dk1"/>
                </a:solidFill>
                <a:latin typeface="Century Schoolbook"/>
                <a:ea typeface="Century Schoolbook"/>
                <a:cs typeface="Century Schoolbook"/>
                <a:sym typeface="Century Schoolbook"/>
              </a:rPr>
              <a:t>ration du Qu</a:t>
            </a:r>
            <a:r>
              <a:rPr lang="en-CA" sz="2000">
                <a:solidFill>
                  <a:schemeClr val="dk1"/>
                </a:solidFill>
                <a:latin typeface="Century Schoolbook"/>
                <a:ea typeface="Century Schoolbook"/>
                <a:cs typeface="Century Schoolbook"/>
                <a:sym typeface="Century Schoolbook"/>
              </a:rPr>
              <a:t>é</a:t>
            </a:r>
            <a:r>
              <a:rPr b="0" i="0" lang="en-CA" sz="2000" u="none" cap="none" strike="noStrike">
                <a:solidFill>
                  <a:schemeClr val="dk1"/>
                </a:solidFill>
                <a:latin typeface="Century Schoolbook"/>
                <a:ea typeface="Century Schoolbook"/>
                <a:cs typeface="Century Schoolbook"/>
                <a:sym typeface="Century Schoolbook"/>
              </a:rPr>
              <a:t>bec (FLQ) kidnappe le diplomate James Cross et tue le politicien Pierre Laporte </a:t>
            </a:r>
            <a:r>
              <a:rPr lang="en-CA" sz="2000">
                <a:solidFill>
                  <a:schemeClr val="dk1"/>
                </a:solidFill>
                <a:latin typeface="Century Schoolbook"/>
                <a:ea typeface="Century Schoolbook"/>
                <a:cs typeface="Century Schoolbook"/>
                <a:sym typeface="Century Schoolbook"/>
              </a:rPr>
              <a:t>à</a:t>
            </a:r>
            <a:r>
              <a:rPr b="0" i="0" lang="en-CA" sz="2000" u="none" cap="none" strike="noStrike">
                <a:solidFill>
                  <a:schemeClr val="dk1"/>
                </a:solidFill>
                <a:latin typeface="Century Schoolbook"/>
                <a:ea typeface="Century Schoolbook"/>
                <a:cs typeface="Century Schoolbook"/>
                <a:sym typeface="Century Schoolbook"/>
              </a:rPr>
              <a:t> Montr</a:t>
            </a:r>
            <a:r>
              <a:rPr lang="en-CA" sz="2000">
                <a:solidFill>
                  <a:schemeClr val="dk1"/>
                </a:solidFill>
                <a:latin typeface="Century Schoolbook"/>
                <a:ea typeface="Century Schoolbook"/>
                <a:cs typeface="Century Schoolbook"/>
                <a:sym typeface="Century Schoolbook"/>
              </a:rPr>
              <a:t>é</a:t>
            </a:r>
            <a:r>
              <a:rPr b="0" i="0" lang="en-CA" sz="2000" u="none" cap="none" strike="noStrike">
                <a:solidFill>
                  <a:schemeClr val="dk1"/>
                </a:solidFill>
                <a:latin typeface="Century Schoolbook"/>
                <a:ea typeface="Century Schoolbook"/>
                <a:cs typeface="Century Schoolbook"/>
                <a:sym typeface="Century Schoolbook"/>
              </a:rPr>
              <a:t>al. Le premier ministre Pierre Trudeau invoque la </a:t>
            </a:r>
            <a:r>
              <a:rPr b="0" i="1" lang="en-CA" sz="2000" u="none" cap="none" strike="noStrike">
                <a:solidFill>
                  <a:schemeClr val="dk1"/>
                </a:solidFill>
                <a:latin typeface="Century Schoolbook"/>
                <a:ea typeface="Century Schoolbook"/>
                <a:cs typeface="Century Schoolbook"/>
                <a:sym typeface="Century Schoolbook"/>
              </a:rPr>
              <a:t>Loi sur les mesures de guerre</a:t>
            </a:r>
            <a:r>
              <a:rPr b="0" i="0" lang="en-CA" sz="2000" u="none" cap="none" strike="noStrike">
                <a:solidFill>
                  <a:schemeClr val="dk1"/>
                </a:solidFill>
                <a:latin typeface="Century Schoolbook"/>
                <a:ea typeface="Century Schoolbook"/>
                <a:cs typeface="Century Schoolbook"/>
                <a:sym typeface="Century Schoolbook"/>
              </a:rPr>
              <a:t>. L</a:t>
            </a:r>
            <a:r>
              <a:rPr lang="en-CA" sz="2000">
                <a:solidFill>
                  <a:schemeClr val="dk1"/>
                </a:solidFill>
                <a:latin typeface="Century Schoolbook"/>
                <a:ea typeface="Century Schoolbook"/>
                <a:cs typeface="Century Schoolbook"/>
                <a:sym typeface="Century Schoolbook"/>
              </a:rPr>
              <a:t>’armée est alors déployée dans les rues pour soutenir la police.</a:t>
            </a:r>
            <a:endParaRPr b="0" i="0" sz="2000" u="none" cap="none" strike="noStrike">
              <a:solidFill>
                <a:schemeClr val="dk1"/>
              </a:solidFill>
              <a:latin typeface="Century Schoolbook"/>
              <a:ea typeface="Century Schoolbook"/>
              <a:cs typeface="Century Schoolbook"/>
              <a:sym typeface="Century Schoolbook"/>
            </a:endParaRPr>
          </a:p>
        </p:txBody>
      </p:sp>
      <p:sp>
        <p:nvSpPr>
          <p:cNvPr id="848" name="Google Shape;848;p65"/>
          <p:cNvSpPr txBox="1"/>
          <p:nvPr/>
        </p:nvSpPr>
        <p:spPr>
          <a:xfrm>
            <a:off x="2512700" y="6397300"/>
            <a:ext cx="7165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Soldats durant la crise d’Octobre</a:t>
            </a:r>
            <a:r>
              <a:rPr b="0" i="0" lang="en-CA" sz="1200" u="none" cap="none" strike="noStrike">
                <a:solidFill>
                  <a:schemeClr val="dk1"/>
                </a:solidFill>
                <a:latin typeface="Century Schoolbook"/>
                <a:ea typeface="Century Schoolbook"/>
                <a:cs typeface="Century Schoolbook"/>
                <a:sym typeface="Century Schoolbook"/>
              </a:rPr>
              <a:t> (Droits fournis par Bibliothèque et Archives Canada, propriété de Frank Prazak</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standing in a street&#10;&#10;Description automatically generated" id="849" name="Google Shape;849;p65"/>
          <p:cNvPicPr preferRelativeResize="0"/>
          <p:nvPr/>
        </p:nvPicPr>
        <p:blipFill rotWithShape="1">
          <a:blip r:embed="rId4">
            <a:alphaModFix/>
          </a:blip>
          <a:srcRect b="11396" l="0" r="0" t="17643"/>
          <a:stretch/>
        </p:blipFill>
        <p:spPr>
          <a:xfrm>
            <a:off x="2513313" y="2955025"/>
            <a:ext cx="7165375" cy="3442274"/>
          </a:xfrm>
          <a:prstGeom prst="rect">
            <a:avLst/>
          </a:prstGeom>
          <a:noFill/>
          <a:ln>
            <a:noFill/>
          </a:ln>
        </p:spPr>
      </p:pic>
      <p:grpSp>
        <p:nvGrpSpPr>
          <p:cNvPr id="850" name="Google Shape;850;p65"/>
          <p:cNvGrpSpPr/>
          <p:nvPr/>
        </p:nvGrpSpPr>
        <p:grpSpPr>
          <a:xfrm>
            <a:off x="10449391" y="6397289"/>
            <a:ext cx="1817100" cy="386493"/>
            <a:chOff x="10449391" y="6397289"/>
            <a:chExt cx="1817100" cy="386493"/>
          </a:xfrm>
        </p:grpSpPr>
        <p:sp>
          <p:nvSpPr>
            <p:cNvPr id="851" name="Google Shape;851;p65"/>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2" name="Google Shape;852;p65">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66">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8" name="Google Shape;858;p66"/>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Février </a:t>
            </a:r>
            <a:r>
              <a:rPr b="0" i="0" lang="en-CA" sz="8000" u="none" cap="none" strike="noStrike">
                <a:solidFill>
                  <a:schemeClr val="lt1"/>
                </a:solidFill>
                <a:latin typeface="Century Schoolbook"/>
                <a:ea typeface="Century Schoolbook"/>
                <a:cs typeface="Century Schoolbook"/>
                <a:sym typeface="Century Schoolbook"/>
              </a:rPr>
              <a:t>1989</a:t>
            </a:r>
            <a:endParaRPr b="0" i="0" sz="8000" u="none" cap="none" strike="noStrike">
              <a:solidFill>
                <a:schemeClr val="lt1"/>
              </a:solidFill>
              <a:latin typeface="Century Schoolbook"/>
              <a:ea typeface="Century Schoolbook"/>
              <a:cs typeface="Century Schoolbook"/>
              <a:sym typeface="Century Schoolbook"/>
            </a:endParaRPr>
          </a:p>
        </p:txBody>
      </p:sp>
      <p:sp>
        <p:nvSpPr>
          <p:cNvPr id="859" name="Google Shape;859;p66"/>
          <p:cNvSpPr txBox="1"/>
          <p:nvPr/>
        </p:nvSpPr>
        <p:spPr>
          <a:xfrm>
            <a:off x="5015113" y="2802469"/>
            <a:ext cx="68613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Forces armées canadiennes ouvrent tous les postes aux femmes, à l’exception de ceux dans les sous-marins et l’aumônerie. Pour la première fois, les femmes sont autorisées à participer aux combats.</a:t>
            </a:r>
            <a:endParaRPr b="0" i="0" sz="2000" u="none" cap="none" strike="noStrike">
              <a:solidFill>
                <a:srgbClr val="000000"/>
              </a:solidFill>
              <a:latin typeface="Arial"/>
              <a:ea typeface="Arial"/>
              <a:cs typeface="Arial"/>
              <a:sym typeface="Arial"/>
            </a:endParaRPr>
          </a:p>
        </p:txBody>
      </p:sp>
      <p:sp>
        <p:nvSpPr>
          <p:cNvPr id="860" name="Google Shape;860;p66"/>
          <p:cNvSpPr txBox="1"/>
          <p:nvPr/>
        </p:nvSpPr>
        <p:spPr>
          <a:xfrm>
            <a:off x="328650" y="6521675"/>
            <a:ext cx="41154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CA" sz="1100" u="none" cap="none" strike="noStrike">
                <a:solidFill>
                  <a:schemeClr val="dk1"/>
                </a:solidFill>
                <a:latin typeface="Century Schoolbook"/>
                <a:ea typeface="Century Schoolbook"/>
                <a:cs typeface="Century Schoolbook"/>
                <a:sym typeface="Century Schoolbook"/>
              </a:rPr>
              <a:t>Sandra Perron</a:t>
            </a:r>
            <a:r>
              <a:rPr lang="en-CA" sz="1100">
                <a:solidFill>
                  <a:schemeClr val="dk1"/>
                </a:solidFill>
                <a:latin typeface="Century Schoolbook"/>
                <a:ea typeface="Century Schoolbook"/>
                <a:cs typeface="Century Schoolbook"/>
                <a:sym typeface="Century Schoolbook"/>
              </a:rPr>
              <a:t>, première officière de l’infanterie canadienne</a:t>
            </a:r>
            <a:endParaRPr b="0" i="0" sz="1100" u="none" cap="none" strike="noStrike">
              <a:solidFill>
                <a:schemeClr val="dk1"/>
              </a:solidFill>
              <a:latin typeface="Century Schoolbook"/>
              <a:ea typeface="Century Schoolbook"/>
              <a:cs typeface="Century Schoolbook"/>
              <a:sym typeface="Century Schoolbook"/>
            </a:endParaRPr>
          </a:p>
        </p:txBody>
      </p:sp>
      <p:pic>
        <p:nvPicPr>
          <p:cNvPr id="861" name="Google Shape;861;p66"/>
          <p:cNvPicPr preferRelativeResize="0"/>
          <p:nvPr/>
        </p:nvPicPr>
        <p:blipFill rotWithShape="1">
          <a:blip r:embed="rId4">
            <a:alphaModFix/>
          </a:blip>
          <a:srcRect b="0" l="32119" r="5399" t="0"/>
          <a:stretch/>
        </p:blipFill>
        <p:spPr>
          <a:xfrm>
            <a:off x="439563" y="1576207"/>
            <a:ext cx="3893574" cy="4945474"/>
          </a:xfrm>
          <a:prstGeom prst="rect">
            <a:avLst/>
          </a:prstGeom>
          <a:noFill/>
          <a:ln>
            <a:noFill/>
          </a:ln>
        </p:spPr>
      </p:pic>
      <p:grpSp>
        <p:nvGrpSpPr>
          <p:cNvPr id="862" name="Google Shape;862;p66"/>
          <p:cNvGrpSpPr/>
          <p:nvPr/>
        </p:nvGrpSpPr>
        <p:grpSpPr>
          <a:xfrm>
            <a:off x="10449316" y="6397289"/>
            <a:ext cx="1817100" cy="386400"/>
            <a:chOff x="10449316" y="6397289"/>
            <a:chExt cx="1817100" cy="386400"/>
          </a:xfrm>
        </p:grpSpPr>
        <p:sp>
          <p:nvSpPr>
            <p:cNvPr id="863" name="Google Shape;863;p66"/>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4" name="Google Shape;864;p66">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7">
            <a:hlinkClick action="ppaction://hlinksldjump" r:id="rId3"/>
          </p:cNvPr>
          <p:cNvSpPr/>
          <p:nvPr/>
        </p:nvSpPr>
        <p:spPr>
          <a:xfrm>
            <a:off x="-5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0" name="Google Shape;870;p67"/>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A</a:t>
            </a:r>
            <a:r>
              <a:rPr lang="en-CA" sz="8000">
                <a:solidFill>
                  <a:schemeClr val="lt1"/>
                </a:solidFill>
                <a:latin typeface="Century Schoolbook"/>
                <a:ea typeface="Century Schoolbook"/>
                <a:cs typeface="Century Schoolbook"/>
                <a:sym typeface="Century Schoolbook"/>
              </a:rPr>
              <a:t>oût</a:t>
            </a:r>
            <a:r>
              <a:rPr b="0" i="0" lang="en-CA" sz="8000" u="none" cap="none" strike="noStrike">
                <a:solidFill>
                  <a:schemeClr val="lt1"/>
                </a:solidFill>
                <a:latin typeface="Century Schoolbook"/>
                <a:ea typeface="Century Schoolbook"/>
                <a:cs typeface="Century Schoolbook"/>
                <a:sym typeface="Century Schoolbook"/>
              </a:rPr>
              <a:t> 1990</a:t>
            </a:r>
            <a:endParaRPr b="0" i="0" sz="8000" u="none" cap="none" strike="noStrike">
              <a:solidFill>
                <a:schemeClr val="lt1"/>
              </a:solidFill>
              <a:latin typeface="Century Schoolbook"/>
              <a:ea typeface="Century Schoolbook"/>
              <a:cs typeface="Century Schoolbook"/>
              <a:sym typeface="Century Schoolbook"/>
            </a:endParaRPr>
          </a:p>
        </p:txBody>
      </p:sp>
      <p:sp>
        <p:nvSpPr>
          <p:cNvPr id="871" name="Google Shape;871;p67"/>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gouvernement envoie du soutien militaire dans le golfe Persique. Les Canadiens restent dans la région pour fournir des soldats de la paix par l’intermédiaire des Nations unies.</a:t>
            </a:r>
            <a:endParaRPr b="0" i="0" sz="2000" u="none" cap="none" strike="noStrike">
              <a:solidFill>
                <a:schemeClr val="dk1"/>
              </a:solidFill>
              <a:latin typeface="Century Schoolbook"/>
              <a:ea typeface="Century Schoolbook"/>
              <a:cs typeface="Century Schoolbook"/>
              <a:sym typeface="Century Schoolbook"/>
            </a:endParaRPr>
          </a:p>
        </p:txBody>
      </p:sp>
      <p:sp>
        <p:nvSpPr>
          <p:cNvPr id="872" name="Google Shape;872;p67"/>
          <p:cNvSpPr txBox="1"/>
          <p:nvPr/>
        </p:nvSpPr>
        <p:spPr>
          <a:xfrm>
            <a:off x="1664650" y="6359700"/>
            <a:ext cx="8862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Bateaux canadiens dans le golfe Persique (Ministère canadien de la Défense nationale, Bibliothèque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e999901648-u</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ships in the water&#10;&#10;Description automatically generated" id="873" name="Google Shape;873;p67"/>
          <p:cNvPicPr preferRelativeResize="0"/>
          <p:nvPr/>
        </p:nvPicPr>
        <p:blipFill rotWithShape="1">
          <a:blip r:embed="rId4">
            <a:alphaModFix/>
          </a:blip>
          <a:srcRect b="0" l="0" r="0" t="30318"/>
          <a:stretch/>
        </p:blipFill>
        <p:spPr>
          <a:xfrm>
            <a:off x="1664655" y="2540000"/>
            <a:ext cx="8862690" cy="3819701"/>
          </a:xfrm>
          <a:prstGeom prst="rect">
            <a:avLst/>
          </a:prstGeom>
          <a:noFill/>
          <a:ln>
            <a:noFill/>
          </a:ln>
        </p:spPr>
      </p:pic>
      <p:grpSp>
        <p:nvGrpSpPr>
          <p:cNvPr id="874" name="Google Shape;874;p67"/>
          <p:cNvGrpSpPr/>
          <p:nvPr/>
        </p:nvGrpSpPr>
        <p:grpSpPr>
          <a:xfrm>
            <a:off x="10449391" y="6397289"/>
            <a:ext cx="1817100" cy="386493"/>
            <a:chOff x="10449391" y="6397289"/>
            <a:chExt cx="1817100" cy="386493"/>
          </a:xfrm>
        </p:grpSpPr>
        <p:sp>
          <p:nvSpPr>
            <p:cNvPr id="875" name="Google Shape;875;p67"/>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6" name="Google Shape;876;p67">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68">
            <a:hlinkClick action="ppaction://hlinksldjump" r:id="rId3"/>
          </p:cNvPr>
          <p:cNvSpPr/>
          <p:nvPr/>
        </p:nvSpPr>
        <p:spPr>
          <a:xfrm>
            <a:off x="-57925"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2" name="Google Shape;882;p68"/>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Septemb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1991</a:t>
            </a:r>
            <a:endParaRPr b="0" i="0" sz="8000" u="none" cap="none" strike="noStrike">
              <a:solidFill>
                <a:schemeClr val="lt1"/>
              </a:solidFill>
              <a:latin typeface="Century Schoolbook"/>
              <a:ea typeface="Century Schoolbook"/>
              <a:cs typeface="Century Schoolbook"/>
              <a:sym typeface="Century Schoolbook"/>
            </a:endParaRPr>
          </a:p>
        </p:txBody>
      </p:sp>
      <p:sp>
        <p:nvSpPr>
          <p:cNvPr id="883" name="Google Shape;883;p68"/>
          <p:cNvSpPr txBox="1"/>
          <p:nvPr/>
        </p:nvSpPr>
        <p:spPr>
          <a:xfrm>
            <a:off x="420300" y="1200321"/>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missions de maintien de la paix dans les Balkans sont lancées suite à l’éclatement de la Yougoslavie. Les Canadiens sont impliqués dans plusieurs missions dans la région, notamment en Croatie et en</a:t>
            </a:r>
            <a:r>
              <a:rPr b="0" i="0" lang="en-CA" sz="2000" u="none" cap="none" strike="noStrike">
                <a:solidFill>
                  <a:schemeClr val="dk1"/>
                </a:solidFill>
                <a:latin typeface="Century Schoolbook"/>
                <a:ea typeface="Century Schoolbook"/>
                <a:cs typeface="Century Schoolbook"/>
                <a:sym typeface="Century Schoolbook"/>
              </a:rPr>
              <a:t> Bosni</a:t>
            </a:r>
            <a:r>
              <a:rPr lang="en-CA" sz="2000">
                <a:solidFill>
                  <a:schemeClr val="dk1"/>
                </a:solidFill>
                <a:latin typeface="Century Schoolbook"/>
                <a:ea typeface="Century Schoolbook"/>
                <a:cs typeface="Century Schoolbook"/>
                <a:sym typeface="Century Schoolbook"/>
              </a:rPr>
              <a:t>e</a:t>
            </a:r>
            <a:r>
              <a:rPr b="0" i="0" lang="en-CA" sz="2000" u="none" cap="none" strike="noStrike">
                <a:solidFill>
                  <a:schemeClr val="dk1"/>
                </a:solidFill>
                <a:latin typeface="Century Schoolbook"/>
                <a:ea typeface="Century Schoolbook"/>
                <a:cs typeface="Century Schoolbook"/>
                <a:sym typeface="Century Schoolbook"/>
              </a:rPr>
              <a:t>-</a:t>
            </a:r>
            <a:r>
              <a:rPr lang="en-CA" sz="2000">
                <a:solidFill>
                  <a:schemeClr val="dk1"/>
                </a:solidFill>
                <a:latin typeface="Century Schoolbook"/>
                <a:ea typeface="Century Schoolbook"/>
                <a:cs typeface="Century Schoolbook"/>
                <a:sym typeface="Century Schoolbook"/>
              </a:rPr>
              <a:t>Herzégovine</a:t>
            </a:r>
            <a:r>
              <a:rPr b="0" i="0" lang="en-CA" sz="2000" u="none" cap="none" strike="noStrike">
                <a:solidFill>
                  <a:schemeClr val="dk1"/>
                </a:solidFill>
                <a:latin typeface="Century Schoolbook"/>
                <a:ea typeface="Century Schoolbook"/>
                <a:cs typeface="Century Schoolbook"/>
                <a:sym typeface="Century Schoolbook"/>
              </a:rPr>
              <a:t>. </a:t>
            </a:r>
            <a:endParaRPr b="0" i="0" sz="2000" u="none" cap="none" strike="noStrike">
              <a:solidFill>
                <a:schemeClr val="dk1"/>
              </a:solidFill>
              <a:latin typeface="Century Schoolbook"/>
              <a:ea typeface="Century Schoolbook"/>
              <a:cs typeface="Century Schoolbook"/>
              <a:sym typeface="Century Schoolbook"/>
            </a:endParaRPr>
          </a:p>
        </p:txBody>
      </p:sp>
      <p:sp>
        <p:nvSpPr>
          <p:cNvPr id="884" name="Google Shape;884;p68"/>
          <p:cNvSpPr txBox="1"/>
          <p:nvPr/>
        </p:nvSpPr>
        <p:spPr>
          <a:xfrm>
            <a:off x="1985825" y="6581000"/>
            <a:ext cx="8104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Déplacement sur une route en Croatie (Musée du Régiment royal de Montréal)</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military vehicle on a road&#10;&#10;Description automatically generated" id="885" name="Google Shape;885;p68"/>
          <p:cNvPicPr preferRelativeResize="0"/>
          <p:nvPr/>
        </p:nvPicPr>
        <p:blipFill rotWithShape="1">
          <a:blip r:embed="rId4">
            <a:alphaModFix/>
          </a:blip>
          <a:srcRect b="2929" l="2166" r="1501" t="30852"/>
          <a:stretch/>
        </p:blipFill>
        <p:spPr>
          <a:xfrm>
            <a:off x="1985833" y="2585725"/>
            <a:ext cx="8220334" cy="3995275"/>
          </a:xfrm>
          <a:prstGeom prst="rect">
            <a:avLst/>
          </a:prstGeom>
          <a:noFill/>
          <a:ln>
            <a:noFill/>
          </a:ln>
        </p:spPr>
      </p:pic>
      <p:grpSp>
        <p:nvGrpSpPr>
          <p:cNvPr id="886" name="Google Shape;886;p68"/>
          <p:cNvGrpSpPr/>
          <p:nvPr/>
        </p:nvGrpSpPr>
        <p:grpSpPr>
          <a:xfrm>
            <a:off x="10449391" y="6397289"/>
            <a:ext cx="1817100" cy="386493"/>
            <a:chOff x="10449391" y="6397289"/>
            <a:chExt cx="1817100" cy="386493"/>
          </a:xfrm>
        </p:grpSpPr>
        <p:sp>
          <p:nvSpPr>
            <p:cNvPr id="887" name="Google Shape;887;p68"/>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8" name="Google Shape;888;p68">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69">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94" name="Google Shape;894;p69"/>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Octobre </a:t>
            </a:r>
            <a:r>
              <a:rPr b="0" i="0" lang="en-CA" sz="8000" u="none" cap="none" strike="noStrike">
                <a:solidFill>
                  <a:schemeClr val="lt1"/>
                </a:solidFill>
                <a:latin typeface="Century Schoolbook"/>
                <a:ea typeface="Century Schoolbook"/>
                <a:cs typeface="Century Schoolbook"/>
                <a:sym typeface="Century Schoolbook"/>
              </a:rPr>
              <a:t>1992</a:t>
            </a:r>
            <a:endParaRPr b="0" i="0" sz="8000" u="none" cap="none" strike="noStrike">
              <a:solidFill>
                <a:schemeClr val="lt1"/>
              </a:solidFill>
              <a:latin typeface="Century Schoolbook"/>
              <a:ea typeface="Century Schoolbook"/>
              <a:cs typeface="Century Schoolbook"/>
              <a:sym typeface="Century Schoolbook"/>
            </a:endParaRPr>
          </a:p>
        </p:txBody>
      </p:sp>
      <p:sp>
        <p:nvSpPr>
          <p:cNvPr id="895" name="Google Shape;895;p69"/>
          <p:cNvSpPr txBox="1"/>
          <p:nvPr/>
        </p:nvSpPr>
        <p:spPr>
          <a:xfrm>
            <a:off x="5644588" y="2828922"/>
            <a:ext cx="52683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Forces armées canadiennes permettent officiellement aux membres de la communauté LGBTQ+ de s’enrôler. Ce changement marque la fin de la purge LGBT lancée durant la guerre froide. </a:t>
            </a:r>
            <a:endParaRPr b="0" i="0" sz="2000" u="none" cap="none" strike="noStrike">
              <a:solidFill>
                <a:srgbClr val="000000"/>
              </a:solidFill>
              <a:latin typeface="Arial"/>
              <a:ea typeface="Arial"/>
              <a:cs typeface="Arial"/>
              <a:sym typeface="Arial"/>
            </a:endParaRPr>
          </a:p>
        </p:txBody>
      </p:sp>
      <p:sp>
        <p:nvSpPr>
          <p:cNvPr id="896" name="Google Shape;896;p69"/>
          <p:cNvSpPr txBox="1"/>
          <p:nvPr/>
        </p:nvSpPr>
        <p:spPr>
          <a:xfrm>
            <a:off x="607725" y="6025300"/>
            <a:ext cx="36105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200"/>
              <a:buFont typeface="Arial"/>
              <a:buNone/>
            </a:pPr>
            <a:r>
              <a:rPr lang="en-CA" sz="1100">
                <a:solidFill>
                  <a:schemeClr val="dk1"/>
                </a:solidFill>
                <a:latin typeface="Century Schoolbook"/>
                <a:ea typeface="Century Schoolbook"/>
                <a:cs typeface="Century Schoolbook"/>
                <a:sym typeface="Century Schoolbook"/>
              </a:rPr>
              <a:t>Le procès de Michelle Douglas contre l’armée ayant mené à la décision d’autoriser officiellement les membres de la communauté LGBTQ+ à joindre les Forces armées (Photo fournie par Michelle Douglas)</a:t>
            </a:r>
            <a:endParaRPr b="0" i="0" sz="1100" u="none" cap="none" strike="noStrike">
              <a:solidFill>
                <a:schemeClr val="dk1"/>
              </a:solidFill>
              <a:latin typeface="Century Schoolbook"/>
              <a:ea typeface="Century Schoolbook"/>
              <a:cs typeface="Century Schoolbook"/>
              <a:sym typeface="Century Schoolbook"/>
            </a:endParaRPr>
          </a:p>
        </p:txBody>
      </p:sp>
      <p:pic>
        <p:nvPicPr>
          <p:cNvPr descr="A person in a military uniform&#10;&#10;Description automatically generated" id="897" name="Google Shape;897;p69"/>
          <p:cNvPicPr preferRelativeResize="0"/>
          <p:nvPr/>
        </p:nvPicPr>
        <p:blipFill rotWithShape="1">
          <a:blip r:embed="rId4">
            <a:alphaModFix/>
          </a:blip>
          <a:srcRect b="0" l="0" r="0" t="0"/>
          <a:stretch/>
        </p:blipFill>
        <p:spPr>
          <a:xfrm>
            <a:off x="607725" y="1382050"/>
            <a:ext cx="3610500" cy="4643260"/>
          </a:xfrm>
          <a:prstGeom prst="rect">
            <a:avLst/>
          </a:prstGeom>
          <a:noFill/>
          <a:ln>
            <a:noFill/>
          </a:ln>
        </p:spPr>
      </p:pic>
      <p:grpSp>
        <p:nvGrpSpPr>
          <p:cNvPr id="898" name="Google Shape;898;p69"/>
          <p:cNvGrpSpPr/>
          <p:nvPr/>
        </p:nvGrpSpPr>
        <p:grpSpPr>
          <a:xfrm>
            <a:off x="10449316" y="6397289"/>
            <a:ext cx="1817100" cy="386400"/>
            <a:chOff x="10449316" y="6397289"/>
            <a:chExt cx="1817100" cy="386400"/>
          </a:xfrm>
        </p:grpSpPr>
        <p:sp>
          <p:nvSpPr>
            <p:cNvPr id="899" name="Google Shape;899;p69"/>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0" name="Google Shape;900;p69">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70">
            <a:hlinkClick action="ppaction://hlinksldjump" r:id="rId3"/>
          </p:cNvPr>
          <p:cNvSpPr/>
          <p:nvPr/>
        </p:nvSpPr>
        <p:spPr>
          <a:xfrm>
            <a:off x="0" y="-11851"/>
            <a:ext cx="12192000" cy="6881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06" name="Google Shape;906;p70"/>
          <p:cNvSpPr/>
          <p:nvPr/>
        </p:nvSpPr>
        <p:spPr>
          <a:xfrm>
            <a:off x="0" y="-23776"/>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Octob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1993</a:t>
            </a:r>
            <a:endParaRPr b="0" i="0" sz="8000" u="none" cap="none" strike="noStrike">
              <a:solidFill>
                <a:schemeClr val="lt1"/>
              </a:solidFill>
              <a:latin typeface="Century Schoolbook"/>
              <a:ea typeface="Century Schoolbook"/>
              <a:cs typeface="Century Schoolbook"/>
              <a:sym typeface="Century Schoolbook"/>
            </a:endParaRPr>
          </a:p>
        </p:txBody>
      </p:sp>
      <p:sp>
        <p:nvSpPr>
          <p:cNvPr id="907" name="Google Shape;907;p70"/>
          <p:cNvSpPr txBox="1"/>
          <p:nvPr/>
        </p:nvSpPr>
        <p:spPr>
          <a:xfrm>
            <a:off x="5944952" y="2933929"/>
            <a:ext cx="5489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Canadiens participent à la mission de maintien de la paix des Nations unies au Rwanda. Le lieutenant-général Roméo Dallaire est responsable de cette mission.</a:t>
            </a:r>
            <a:endParaRPr b="0" i="0" sz="2000" u="none" cap="none" strike="noStrike">
              <a:solidFill>
                <a:schemeClr val="dk1"/>
              </a:solidFill>
              <a:latin typeface="Century Schoolbook"/>
              <a:ea typeface="Century Schoolbook"/>
              <a:cs typeface="Century Schoolbook"/>
              <a:sym typeface="Century Schoolbook"/>
            </a:endParaRPr>
          </a:p>
        </p:txBody>
      </p:sp>
      <p:sp>
        <p:nvSpPr>
          <p:cNvPr id="908" name="Google Shape;908;p70"/>
          <p:cNvSpPr txBox="1"/>
          <p:nvPr/>
        </p:nvSpPr>
        <p:spPr>
          <a:xfrm>
            <a:off x="612424" y="6198705"/>
            <a:ext cx="4547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 Mon âme est toujours au Rwanda. » - </a:t>
            </a:r>
            <a:r>
              <a:rPr b="0" i="0" lang="en-CA" sz="1200" u="none" cap="none" strike="noStrike">
                <a:solidFill>
                  <a:schemeClr val="dk1"/>
                </a:solidFill>
                <a:latin typeface="Century Schoolbook"/>
                <a:ea typeface="Century Schoolbook"/>
                <a:cs typeface="Century Schoolbook"/>
                <a:sym typeface="Century Schoolbook"/>
              </a:rPr>
              <a:t>Rom</a:t>
            </a:r>
            <a:r>
              <a:rPr lang="en-CA" sz="1200">
                <a:solidFill>
                  <a:schemeClr val="dk1"/>
                </a:solidFill>
                <a:latin typeface="Century Schoolbook"/>
                <a:ea typeface="Century Schoolbook"/>
                <a:cs typeface="Century Schoolbook"/>
                <a:sym typeface="Century Schoolbook"/>
              </a:rPr>
              <a:t>é</a:t>
            </a:r>
            <a:r>
              <a:rPr b="0" i="0" lang="en-CA" sz="1200" u="none" cap="none" strike="noStrike">
                <a:solidFill>
                  <a:schemeClr val="dk1"/>
                </a:solidFill>
                <a:latin typeface="Century Schoolbook"/>
                <a:ea typeface="Century Schoolbook"/>
                <a:cs typeface="Century Schoolbook"/>
                <a:sym typeface="Century Schoolbook"/>
              </a:rPr>
              <a:t>o Dallaire (</a:t>
            </a:r>
            <a:r>
              <a:rPr lang="en-CA" sz="1200">
                <a:solidFill>
                  <a:schemeClr val="dk1"/>
                </a:solidFill>
                <a:latin typeface="Century Schoolbook"/>
                <a:ea typeface="Century Schoolbook"/>
                <a:cs typeface="Century Schoolbook"/>
                <a:sym typeface="Century Schoolbook"/>
              </a:rPr>
              <a:t>Bibliothèque et</a:t>
            </a:r>
            <a:r>
              <a:rPr b="0" i="0" lang="en-CA" sz="1200" u="none" cap="none" strike="noStrike">
                <a:solidFill>
                  <a:schemeClr val="dk1"/>
                </a:solidFill>
                <a:latin typeface="Century Schoolbook"/>
                <a:ea typeface="Century Schoolbook"/>
                <a:cs typeface="Century Schoolbook"/>
                <a:sym typeface="Century Schoolbook"/>
              </a:rPr>
              <a:t> Archives Canada, numéro de référence</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R13185-4</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e010752967</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close-up of an old person&#10;&#10;Description automatically generated" id="909" name="Google Shape;909;p70"/>
          <p:cNvPicPr preferRelativeResize="0"/>
          <p:nvPr/>
        </p:nvPicPr>
        <p:blipFill rotWithShape="1">
          <a:blip r:embed="rId4">
            <a:alphaModFix/>
          </a:blip>
          <a:srcRect b="0" l="0" r="0" t="0"/>
          <a:stretch/>
        </p:blipFill>
        <p:spPr>
          <a:xfrm>
            <a:off x="700205" y="1345151"/>
            <a:ext cx="4459621" cy="4853554"/>
          </a:xfrm>
          <a:prstGeom prst="rect">
            <a:avLst/>
          </a:prstGeom>
          <a:noFill/>
          <a:ln>
            <a:noFill/>
          </a:ln>
        </p:spPr>
      </p:pic>
      <p:grpSp>
        <p:nvGrpSpPr>
          <p:cNvPr id="910" name="Google Shape;910;p70"/>
          <p:cNvGrpSpPr/>
          <p:nvPr/>
        </p:nvGrpSpPr>
        <p:grpSpPr>
          <a:xfrm>
            <a:off x="10449391" y="6397289"/>
            <a:ext cx="1817100" cy="386493"/>
            <a:chOff x="10449391" y="6397289"/>
            <a:chExt cx="1817100" cy="386493"/>
          </a:xfrm>
        </p:grpSpPr>
        <p:sp>
          <p:nvSpPr>
            <p:cNvPr id="911" name="Google Shape;911;p70"/>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2" name="Google Shape;912;p70">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7">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2" name="Google Shape;202;p17"/>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Octob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1899</a:t>
            </a:r>
            <a:endParaRPr b="0" i="0" sz="8000" u="none" cap="none" strike="noStrike">
              <a:solidFill>
                <a:schemeClr val="lt1"/>
              </a:solidFill>
              <a:latin typeface="Century Schoolbook"/>
              <a:ea typeface="Century Schoolbook"/>
              <a:cs typeface="Century Schoolbook"/>
              <a:sym typeface="Century Schoolbook"/>
            </a:endParaRPr>
          </a:p>
        </p:txBody>
      </p:sp>
      <p:sp>
        <p:nvSpPr>
          <p:cNvPr id="203" name="Google Shape;203;p17"/>
          <p:cNvSpPr txBox="1"/>
          <p:nvPr/>
        </p:nvSpPr>
        <p:spPr>
          <a:xfrm>
            <a:off x="1299600" y="1200300"/>
            <a:ext cx="9861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 guerre des Boers commence. Plus de 7 000 Canadiens volontaires se battent aux côtés des Britanniques. Le 27 février 1900,</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les Canadiens assurent la victoire de la Grande-Bretagne</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dans la bataille de</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Paardeberg en menant l’attaque.</a:t>
            </a:r>
            <a:endParaRPr b="0" i="0" sz="2000" u="none" cap="none" strike="noStrike">
              <a:solidFill>
                <a:srgbClr val="000000"/>
              </a:solidFill>
              <a:latin typeface="Arial"/>
              <a:ea typeface="Arial"/>
              <a:cs typeface="Arial"/>
              <a:sym typeface="Arial"/>
            </a:endParaRPr>
          </a:p>
        </p:txBody>
      </p:sp>
      <p:sp>
        <p:nvSpPr>
          <p:cNvPr id="204" name="Google Shape;204;p17"/>
          <p:cNvSpPr txBox="1"/>
          <p:nvPr/>
        </p:nvSpPr>
        <p:spPr>
          <a:xfrm>
            <a:off x="1935375" y="6598300"/>
            <a:ext cx="8361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100">
                <a:solidFill>
                  <a:schemeClr val="dk1"/>
                </a:solidFill>
                <a:latin typeface="Century Schoolbook"/>
                <a:ea typeface="Century Schoolbook"/>
                <a:cs typeface="Century Schoolbook"/>
                <a:sym typeface="Century Schoolbook"/>
              </a:rPr>
              <a:t>Hôpital de campagne à</a:t>
            </a:r>
            <a:r>
              <a:rPr b="0" i="0" lang="en-CA" sz="1100" u="none" cap="none" strike="noStrike">
                <a:solidFill>
                  <a:schemeClr val="dk1"/>
                </a:solidFill>
                <a:latin typeface="Century Schoolbook"/>
                <a:ea typeface="Century Schoolbook"/>
                <a:cs typeface="Century Schoolbook"/>
                <a:sym typeface="Century Schoolbook"/>
              </a:rPr>
              <a:t> Paardeberg Drif</a:t>
            </a:r>
            <a:r>
              <a:rPr lang="en-CA" sz="1100">
                <a:solidFill>
                  <a:schemeClr val="dk1"/>
                </a:solidFill>
                <a:latin typeface="Century Schoolbook"/>
                <a:ea typeface="Century Schoolbook"/>
                <a:cs typeface="Century Schoolbook"/>
                <a:sym typeface="Century Schoolbook"/>
              </a:rPr>
              <a:t>t (photo de</a:t>
            </a:r>
            <a:r>
              <a:rPr b="0" i="0" lang="en-CA" sz="1100" u="none" cap="none" strike="noStrike">
                <a:solidFill>
                  <a:schemeClr val="dk1"/>
                </a:solidFill>
                <a:latin typeface="Century Schoolbook"/>
                <a:ea typeface="Century Schoolbook"/>
                <a:cs typeface="Century Schoolbook"/>
                <a:sym typeface="Century Schoolbook"/>
              </a:rPr>
              <a:t> Reinhold Thiele </a:t>
            </a:r>
            <a:r>
              <a:rPr lang="en-CA" sz="1100">
                <a:solidFill>
                  <a:schemeClr val="dk1"/>
                </a:solidFill>
                <a:latin typeface="Century Schoolbook"/>
                <a:ea typeface="Century Schoolbook"/>
                <a:cs typeface="Century Schoolbook"/>
                <a:sym typeface="Century Schoolbook"/>
              </a:rPr>
              <a:t>provenant de</a:t>
            </a:r>
            <a:r>
              <a:rPr b="0" i="0" lang="en-CA" sz="1100" u="none" cap="none" strike="noStrike">
                <a:solidFill>
                  <a:schemeClr val="dk1"/>
                </a:solidFill>
                <a:latin typeface="Century Schoolbook"/>
                <a:ea typeface="Century Schoolbook"/>
                <a:cs typeface="Century Schoolbook"/>
                <a:sym typeface="Century Schoolbook"/>
              </a:rPr>
              <a:t> </a:t>
            </a:r>
            <a:r>
              <a:rPr lang="en-CA" sz="1100">
                <a:solidFill>
                  <a:schemeClr val="dk1"/>
                </a:solidFill>
                <a:latin typeface="Century Schoolbook"/>
                <a:ea typeface="Century Schoolbook"/>
                <a:cs typeface="Century Schoolbook"/>
                <a:sym typeface="Century Schoolbook"/>
              </a:rPr>
              <a:t>Bibliothèque</a:t>
            </a:r>
            <a:r>
              <a:rPr b="0" i="0" lang="en-CA" sz="1100" u="none" cap="none" strike="noStrike">
                <a:solidFill>
                  <a:schemeClr val="dk1"/>
                </a:solidFill>
                <a:latin typeface="Century Schoolbook"/>
                <a:ea typeface="Century Schoolbook"/>
                <a:cs typeface="Century Schoolbook"/>
                <a:sym typeface="Century Schoolbook"/>
              </a:rPr>
              <a:t> </a:t>
            </a:r>
            <a:r>
              <a:rPr lang="en-CA" sz="1100">
                <a:solidFill>
                  <a:schemeClr val="dk1"/>
                </a:solidFill>
                <a:latin typeface="Century Schoolbook"/>
                <a:ea typeface="Century Schoolbook"/>
                <a:cs typeface="Century Schoolbook"/>
                <a:sym typeface="Century Schoolbook"/>
              </a:rPr>
              <a:t>et</a:t>
            </a:r>
            <a:r>
              <a:rPr b="0" i="0" lang="en-CA" sz="1100" u="none" cap="none" strike="noStrike">
                <a:solidFill>
                  <a:schemeClr val="dk1"/>
                </a:solidFill>
                <a:latin typeface="Century Schoolbook"/>
                <a:ea typeface="Century Schoolbook"/>
                <a:cs typeface="Century Schoolbook"/>
                <a:sym typeface="Century Schoolbook"/>
              </a:rPr>
              <a:t> Archives Canada / C-006097)</a:t>
            </a:r>
            <a:endParaRPr b="0" i="0" sz="1100" u="none" cap="none" strike="noStrike">
              <a:solidFill>
                <a:schemeClr val="dk1"/>
              </a:solidFill>
              <a:latin typeface="Century Schoolbook"/>
              <a:ea typeface="Century Schoolbook"/>
              <a:cs typeface="Century Schoolbook"/>
              <a:sym typeface="Century Schoolbook"/>
            </a:endParaRPr>
          </a:p>
        </p:txBody>
      </p:sp>
      <p:pic>
        <p:nvPicPr>
          <p:cNvPr descr="A group of soldiers sitting outside a building&#10;&#10;Description automatically generated" id="205" name="Google Shape;205;p17"/>
          <p:cNvPicPr preferRelativeResize="0"/>
          <p:nvPr/>
        </p:nvPicPr>
        <p:blipFill rotWithShape="1">
          <a:blip r:embed="rId4">
            <a:alphaModFix/>
          </a:blip>
          <a:srcRect b="18682" l="0" r="0" t="14474"/>
          <a:stretch/>
        </p:blipFill>
        <p:spPr>
          <a:xfrm>
            <a:off x="2319400" y="2651500"/>
            <a:ext cx="7553199" cy="3946876"/>
          </a:xfrm>
          <a:prstGeom prst="rect">
            <a:avLst/>
          </a:prstGeom>
          <a:noFill/>
          <a:ln>
            <a:noFill/>
          </a:ln>
        </p:spPr>
      </p:pic>
      <p:grpSp>
        <p:nvGrpSpPr>
          <p:cNvPr id="206" name="Google Shape;206;p17"/>
          <p:cNvGrpSpPr/>
          <p:nvPr/>
        </p:nvGrpSpPr>
        <p:grpSpPr>
          <a:xfrm>
            <a:off x="10449329" y="6397289"/>
            <a:ext cx="1817100" cy="386400"/>
            <a:chOff x="10449329" y="6397289"/>
            <a:chExt cx="1817100" cy="386400"/>
          </a:xfrm>
        </p:grpSpPr>
        <p:sp>
          <p:nvSpPr>
            <p:cNvPr id="207" name="Google Shape;207;p17"/>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8" name="Google Shape;208;p17">
              <a:hlinkClick action="ppaction://hlinksldjump" r:id="rId5"/>
            </p:cNvPr>
            <p:cNvSpPr txBox="1"/>
            <p:nvPr/>
          </p:nvSpPr>
          <p:spPr>
            <a:xfrm>
              <a:off x="10449329"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71">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18" name="Google Shape;918;p71"/>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Jan</a:t>
            </a:r>
            <a:r>
              <a:rPr lang="en-CA" sz="8000">
                <a:solidFill>
                  <a:schemeClr val="lt1"/>
                </a:solidFill>
                <a:latin typeface="Century Schoolbook"/>
                <a:ea typeface="Century Schoolbook"/>
                <a:cs typeface="Century Schoolbook"/>
                <a:sym typeface="Century Schoolbook"/>
              </a:rPr>
              <a:t>vier</a:t>
            </a:r>
            <a:r>
              <a:rPr b="0" i="0" lang="en-CA" sz="8000" u="none" cap="none" strike="noStrike">
                <a:solidFill>
                  <a:schemeClr val="lt1"/>
                </a:solidFill>
                <a:latin typeface="Century Schoolbook"/>
                <a:ea typeface="Century Schoolbook"/>
                <a:cs typeface="Century Schoolbook"/>
                <a:sym typeface="Century Schoolbook"/>
              </a:rPr>
              <a:t> 1998</a:t>
            </a:r>
            <a:endParaRPr b="0" i="0" sz="8000" u="none" cap="none" strike="noStrike">
              <a:solidFill>
                <a:schemeClr val="lt1"/>
              </a:solidFill>
              <a:latin typeface="Century Schoolbook"/>
              <a:ea typeface="Century Schoolbook"/>
              <a:cs typeface="Century Schoolbook"/>
              <a:sym typeface="Century Schoolbook"/>
            </a:endParaRPr>
          </a:p>
        </p:txBody>
      </p:sp>
      <p:sp>
        <p:nvSpPr>
          <p:cNvPr id="919" name="Google Shape;919;p71"/>
          <p:cNvSpPr txBox="1"/>
          <p:nvPr/>
        </p:nvSpPr>
        <p:spPr>
          <a:xfrm>
            <a:off x="433650" y="892525"/>
            <a:ext cx="11611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t>
            </a:r>
            <a:r>
              <a:rPr b="0" i="0" lang="en-CA" sz="2000" u="none" cap="none" strike="noStrike">
                <a:solidFill>
                  <a:schemeClr val="dk1"/>
                </a:solidFill>
                <a:latin typeface="Century Schoolbook"/>
                <a:ea typeface="Century Schoolbook"/>
                <a:cs typeface="Century Schoolbook"/>
                <a:sym typeface="Century Schoolbook"/>
              </a:rPr>
              <a:t>Ontario, le Qu</a:t>
            </a:r>
            <a:r>
              <a:rPr lang="en-CA" sz="2000">
                <a:solidFill>
                  <a:schemeClr val="dk1"/>
                </a:solidFill>
                <a:latin typeface="Century Schoolbook"/>
                <a:ea typeface="Century Schoolbook"/>
                <a:cs typeface="Century Schoolbook"/>
                <a:sym typeface="Century Schoolbook"/>
              </a:rPr>
              <a:t>é</a:t>
            </a:r>
            <a:r>
              <a:rPr b="0" i="0" lang="en-CA" sz="2000" u="none" cap="none" strike="noStrike">
                <a:solidFill>
                  <a:schemeClr val="dk1"/>
                </a:solidFill>
                <a:latin typeface="Century Schoolbook"/>
                <a:ea typeface="Century Schoolbook"/>
                <a:cs typeface="Century Schoolbook"/>
                <a:sym typeface="Century Schoolbook"/>
              </a:rPr>
              <a:t>bec et le Nouv</a:t>
            </a:r>
            <a:r>
              <a:rPr lang="en-CA" sz="2000">
                <a:solidFill>
                  <a:schemeClr val="dk1"/>
                </a:solidFill>
                <a:latin typeface="Century Schoolbook"/>
                <a:ea typeface="Century Schoolbook"/>
                <a:cs typeface="Century Schoolbook"/>
                <a:sym typeface="Century Schoolbook"/>
              </a:rPr>
              <a:t>eau-Brunswick sont touchés par une grosse tempête de verglas.</a:t>
            </a:r>
            <a:r>
              <a:rPr b="0" i="0" lang="en-CA" sz="2000" u="none" cap="none" strike="noStrike">
                <a:solidFill>
                  <a:schemeClr val="dk1"/>
                </a:solidFill>
                <a:latin typeface="Century Schoolbook"/>
                <a:ea typeface="Century Schoolbook"/>
                <a:cs typeface="Century Schoolbook"/>
                <a:sym typeface="Century Schoolbook"/>
              </a:rPr>
              <a:t> Plus de 15 000 membres de</a:t>
            </a:r>
            <a:r>
              <a:rPr lang="en-CA" sz="2000">
                <a:solidFill>
                  <a:schemeClr val="dk1"/>
                </a:solidFill>
                <a:latin typeface="Century Schoolbook"/>
                <a:ea typeface="Century Schoolbook"/>
                <a:cs typeface="Century Schoolbook"/>
                <a:sym typeface="Century Schoolbook"/>
              </a:rPr>
              <a:t>s Forces armées sont déployés pour contribuer aux efforts de récupération.</a:t>
            </a:r>
            <a:endParaRPr b="0" i="0" sz="2000" u="none" cap="none" strike="noStrike">
              <a:solidFill>
                <a:schemeClr val="dk1"/>
              </a:solidFill>
              <a:latin typeface="Century Schoolbook"/>
              <a:ea typeface="Century Schoolbook"/>
              <a:cs typeface="Century Schoolbook"/>
              <a:sym typeface="Century Schoolbook"/>
            </a:endParaRPr>
          </a:p>
        </p:txBody>
      </p:sp>
      <p:sp>
        <p:nvSpPr>
          <p:cNvPr id="920" name="Google Shape;920;p71"/>
          <p:cNvSpPr txBox="1"/>
          <p:nvPr/>
        </p:nvSpPr>
        <p:spPr>
          <a:xfrm>
            <a:off x="1920399" y="6359700"/>
            <a:ext cx="8351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Membres des Forces armées canadiennes aidant à distribuer de la nourriture durant la tempête de verglas (Ministère canadien de la Défense nationale, </a:t>
            </a:r>
            <a:r>
              <a:rPr lang="en-CA" sz="1200">
                <a:solidFill>
                  <a:schemeClr val="dk1"/>
                </a:solidFill>
                <a:latin typeface="Century Schoolbook"/>
                <a:ea typeface="Century Schoolbook"/>
                <a:cs typeface="Century Schoolbook"/>
                <a:sym typeface="Century Schoolbook"/>
              </a:rPr>
              <a:t>Bibliothèque</a:t>
            </a:r>
            <a:r>
              <a:rPr lang="en-CA" sz="1200">
                <a:solidFill>
                  <a:schemeClr val="dk1"/>
                </a:solidFill>
                <a:latin typeface="Century Schoolbook"/>
                <a:ea typeface="Century Schoolbook"/>
                <a:cs typeface="Century Schoolbook"/>
                <a:sym typeface="Century Schoolbook"/>
              </a:rPr>
              <a:t> et</a:t>
            </a:r>
            <a:r>
              <a:rPr b="0" i="0" lang="en-CA" sz="1200" u="none" cap="none" strike="noStrike">
                <a:solidFill>
                  <a:schemeClr val="dk1"/>
                </a:solidFill>
                <a:latin typeface="Century Schoolbook"/>
                <a:ea typeface="Century Schoolbook"/>
                <a:cs typeface="Century Schoolbook"/>
                <a:sym typeface="Century Schoolbook"/>
              </a:rPr>
              <a:t> Archives Canada</a:t>
            </a:r>
            <a:r>
              <a:rPr lang="en-CA" sz="1200">
                <a:solidFill>
                  <a:schemeClr val="dk1"/>
                </a:solidFill>
                <a:latin typeface="Century Schoolbook"/>
                <a:ea typeface="Century Schoolbook"/>
                <a:cs typeface="Century Schoolbook"/>
                <a:sym typeface="Century Schoolbook"/>
              </a:rPr>
              <a:t>,</a:t>
            </a:r>
            <a:r>
              <a:rPr b="0" i="0" lang="en-CA" sz="1200" u="none" cap="none" strike="noStrike">
                <a:solidFill>
                  <a:schemeClr val="dk1"/>
                </a:solidFill>
                <a:latin typeface="Century Schoolbook"/>
                <a:ea typeface="Century Schoolbook"/>
                <a:cs typeface="Century Schoolbook"/>
                <a:sym typeface="Century Schoolbook"/>
              </a:rPr>
              <a:t> e999901603-u</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person in green uniform eating food&#10;&#10;Description automatically generated with medium confidence" id="921" name="Google Shape;921;p71"/>
          <p:cNvPicPr preferRelativeResize="0"/>
          <p:nvPr/>
        </p:nvPicPr>
        <p:blipFill rotWithShape="1">
          <a:blip r:embed="rId4">
            <a:alphaModFix/>
          </a:blip>
          <a:srcRect b="13362" l="0" r="0" t="16706"/>
          <a:stretch/>
        </p:blipFill>
        <p:spPr>
          <a:xfrm>
            <a:off x="1920400" y="2216125"/>
            <a:ext cx="8351200" cy="4143576"/>
          </a:xfrm>
          <a:prstGeom prst="rect">
            <a:avLst/>
          </a:prstGeom>
          <a:noFill/>
          <a:ln>
            <a:noFill/>
          </a:ln>
        </p:spPr>
      </p:pic>
      <p:grpSp>
        <p:nvGrpSpPr>
          <p:cNvPr id="922" name="Google Shape;922;p71"/>
          <p:cNvGrpSpPr/>
          <p:nvPr/>
        </p:nvGrpSpPr>
        <p:grpSpPr>
          <a:xfrm>
            <a:off x="10449391" y="6397289"/>
            <a:ext cx="1817100" cy="386493"/>
            <a:chOff x="10449391" y="6397289"/>
            <a:chExt cx="1817100" cy="386493"/>
          </a:xfrm>
        </p:grpSpPr>
        <p:sp>
          <p:nvSpPr>
            <p:cNvPr id="923" name="Google Shape;923;p71"/>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4" name="Google Shape;924;p71">
              <a:hlinkClick action="ppaction://hlinksldjump" r:id="rId5"/>
            </p:cNvPr>
            <p:cNvSpPr txBox="1"/>
            <p:nvPr/>
          </p:nvSpPr>
          <p:spPr>
            <a:xfrm>
              <a:off x="10449391" y="647521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72">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30" name="Google Shape;930;p72"/>
          <p:cNvSpPr/>
          <p:nvPr/>
        </p:nvSpPr>
        <p:spPr>
          <a:xfrm>
            <a:off x="0" y="0"/>
            <a:ext cx="12192000" cy="1200329"/>
          </a:xfrm>
          <a:prstGeom prst="rect">
            <a:avLst/>
          </a:prstGeom>
          <a:solidFill>
            <a:srgbClr val="275316"/>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Guerre en</a:t>
            </a:r>
            <a:r>
              <a:rPr b="0" i="0" lang="en-CA" sz="8000" u="none" cap="none" strike="noStrike">
                <a:solidFill>
                  <a:schemeClr val="lt1"/>
                </a:solidFill>
                <a:latin typeface="Century Schoolbook"/>
                <a:ea typeface="Century Schoolbook"/>
                <a:cs typeface="Century Schoolbook"/>
                <a:sym typeface="Century Schoolbook"/>
              </a:rPr>
              <a:t> Afghanistan</a:t>
            </a:r>
            <a:endParaRPr b="0" i="0" sz="8000" u="none" cap="none" strike="noStrike">
              <a:solidFill>
                <a:schemeClr val="lt1"/>
              </a:solidFill>
              <a:latin typeface="Century Schoolbook"/>
              <a:ea typeface="Century Schoolbook"/>
              <a:cs typeface="Century Schoolbook"/>
              <a:sym typeface="Century Schoolbook"/>
            </a:endParaRPr>
          </a:p>
        </p:txBody>
      </p:sp>
      <p:sp>
        <p:nvSpPr>
          <p:cNvPr id="931" name="Google Shape;931;p72"/>
          <p:cNvSpPr txBox="1"/>
          <p:nvPr/>
        </p:nvSpPr>
        <p:spPr>
          <a:xfrm>
            <a:off x="2486437" y="1156662"/>
            <a:ext cx="64974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 guerre en Afghanistan est la plus longue guerre moderne dans laquelle le Canada est impliqué</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Durant ce conflit, 158 soldats canadiens perdent la vie et plus de 2 000 sont blessés.</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p:txBody>
      </p:sp>
      <p:sp>
        <p:nvSpPr>
          <p:cNvPr id="932" name="Google Shape;932;p72"/>
          <p:cNvSpPr/>
          <p:nvPr/>
        </p:nvSpPr>
        <p:spPr>
          <a:xfrm>
            <a:off x="1738314" y="3846025"/>
            <a:ext cx="8815046" cy="1276643"/>
          </a:xfrm>
          <a:prstGeom prst="rightArrow">
            <a:avLst>
              <a:gd fmla="val 50000" name="adj1"/>
              <a:gd fmla="val 50000" name="adj2"/>
            </a:avLst>
          </a:prstGeom>
          <a:solidFill>
            <a:srgbClr val="3A3A3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A3A3A"/>
              </a:solidFill>
              <a:latin typeface="Arial"/>
              <a:ea typeface="Arial"/>
              <a:cs typeface="Arial"/>
              <a:sym typeface="Arial"/>
            </a:endParaRPr>
          </a:p>
        </p:txBody>
      </p:sp>
      <p:sp>
        <p:nvSpPr>
          <p:cNvPr id="933" name="Google Shape;933;p72"/>
          <p:cNvSpPr txBox="1"/>
          <p:nvPr/>
        </p:nvSpPr>
        <p:spPr>
          <a:xfrm>
            <a:off x="1393844"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2001</a:t>
            </a:r>
            <a:endParaRPr b="0" i="0" sz="1400" u="none" cap="none" strike="noStrike">
              <a:solidFill>
                <a:schemeClr val="dk1"/>
              </a:solidFill>
              <a:latin typeface="Arial"/>
              <a:ea typeface="Arial"/>
              <a:cs typeface="Arial"/>
              <a:sym typeface="Arial"/>
            </a:endParaRPr>
          </a:p>
        </p:txBody>
      </p:sp>
      <p:cxnSp>
        <p:nvCxnSpPr>
          <p:cNvPr id="934" name="Google Shape;934;p72"/>
          <p:cNvCxnSpPr/>
          <p:nvPr/>
        </p:nvCxnSpPr>
        <p:spPr>
          <a:xfrm flipH="1">
            <a:off x="1732744" y="4163258"/>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35" name="Google Shape;935;p72"/>
          <p:cNvCxnSpPr/>
          <p:nvPr/>
        </p:nvCxnSpPr>
        <p:spPr>
          <a:xfrm flipH="1">
            <a:off x="2352117" y="4163257"/>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936" name="Google Shape;936;p72"/>
          <p:cNvSpPr txBox="1"/>
          <p:nvPr/>
        </p:nvSpPr>
        <p:spPr>
          <a:xfrm>
            <a:off x="2564602"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2003</a:t>
            </a:r>
            <a:endParaRPr b="0" i="0" sz="1400" u="none" cap="none" strike="noStrike">
              <a:solidFill>
                <a:schemeClr val="dk1"/>
              </a:solidFill>
              <a:latin typeface="Arial"/>
              <a:ea typeface="Arial"/>
              <a:cs typeface="Arial"/>
              <a:sym typeface="Arial"/>
            </a:endParaRPr>
          </a:p>
        </p:txBody>
      </p:sp>
      <p:cxnSp>
        <p:nvCxnSpPr>
          <p:cNvPr id="937" name="Google Shape;937;p72"/>
          <p:cNvCxnSpPr/>
          <p:nvPr/>
        </p:nvCxnSpPr>
        <p:spPr>
          <a:xfrm flipH="1">
            <a:off x="2883495" y="4163256"/>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938" name="Google Shape;938;p72"/>
          <p:cNvSpPr txBox="1"/>
          <p:nvPr/>
        </p:nvSpPr>
        <p:spPr>
          <a:xfrm>
            <a:off x="3656074" y="4960894"/>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2005</a:t>
            </a:r>
            <a:endParaRPr b="0" i="0" sz="1400" u="none" cap="none" strike="noStrike">
              <a:solidFill>
                <a:schemeClr val="dk1"/>
              </a:solidFill>
              <a:latin typeface="Arial"/>
              <a:ea typeface="Arial"/>
              <a:cs typeface="Arial"/>
              <a:sym typeface="Arial"/>
            </a:endParaRPr>
          </a:p>
        </p:txBody>
      </p:sp>
      <p:cxnSp>
        <p:nvCxnSpPr>
          <p:cNvPr id="939" name="Google Shape;939;p72"/>
          <p:cNvCxnSpPr/>
          <p:nvPr/>
        </p:nvCxnSpPr>
        <p:spPr>
          <a:xfrm flipH="1">
            <a:off x="3439149" y="4163255"/>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940" name="Google Shape;940;p72"/>
          <p:cNvSpPr txBox="1"/>
          <p:nvPr/>
        </p:nvSpPr>
        <p:spPr>
          <a:xfrm>
            <a:off x="4728386" y="4975292"/>
            <a:ext cx="697500"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2007</a:t>
            </a:r>
            <a:endParaRPr b="0" i="0" sz="1400" u="none" cap="none" strike="noStrike">
              <a:solidFill>
                <a:schemeClr val="dk1"/>
              </a:solidFill>
              <a:latin typeface="Arial"/>
              <a:ea typeface="Arial"/>
              <a:cs typeface="Arial"/>
              <a:sym typeface="Arial"/>
            </a:endParaRPr>
          </a:p>
        </p:txBody>
      </p:sp>
      <p:cxnSp>
        <p:nvCxnSpPr>
          <p:cNvPr id="941" name="Google Shape;941;p72"/>
          <p:cNvCxnSpPr/>
          <p:nvPr/>
        </p:nvCxnSpPr>
        <p:spPr>
          <a:xfrm flipH="1">
            <a:off x="7273204" y="4163257"/>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42" name="Google Shape;942;p72"/>
          <p:cNvCxnSpPr/>
          <p:nvPr/>
        </p:nvCxnSpPr>
        <p:spPr>
          <a:xfrm flipH="1">
            <a:off x="3996951" y="4163254"/>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43" name="Google Shape;943;p72"/>
          <p:cNvCxnSpPr/>
          <p:nvPr/>
        </p:nvCxnSpPr>
        <p:spPr>
          <a:xfrm flipH="1">
            <a:off x="4549007" y="4158849"/>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44" name="Google Shape;944;p72"/>
          <p:cNvCxnSpPr/>
          <p:nvPr/>
        </p:nvCxnSpPr>
        <p:spPr>
          <a:xfrm flipH="1">
            <a:off x="5077597" y="4168732"/>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45" name="Google Shape;945;p72"/>
          <p:cNvCxnSpPr/>
          <p:nvPr/>
        </p:nvCxnSpPr>
        <p:spPr>
          <a:xfrm flipH="1">
            <a:off x="5625800" y="4174988"/>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46" name="Google Shape;946;p72"/>
          <p:cNvCxnSpPr/>
          <p:nvPr/>
        </p:nvCxnSpPr>
        <p:spPr>
          <a:xfrm flipH="1">
            <a:off x="6173557" y="4170584"/>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47" name="Google Shape;947;p72"/>
          <p:cNvCxnSpPr/>
          <p:nvPr/>
        </p:nvCxnSpPr>
        <p:spPr>
          <a:xfrm flipH="1">
            <a:off x="6721507" y="4168732"/>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48" name="Google Shape;948;p72"/>
          <p:cNvCxnSpPr/>
          <p:nvPr/>
        </p:nvCxnSpPr>
        <p:spPr>
          <a:xfrm flipH="1">
            <a:off x="7821992" y="4168732"/>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49" name="Google Shape;949;p72"/>
          <p:cNvCxnSpPr/>
          <p:nvPr/>
        </p:nvCxnSpPr>
        <p:spPr>
          <a:xfrm flipH="1">
            <a:off x="8365706" y="4168732"/>
            <a:ext cx="4763" cy="853153"/>
          </a:xfrm>
          <a:prstGeom prst="straightConnector1">
            <a:avLst/>
          </a:prstGeom>
          <a:noFill/>
          <a:ln cap="flat" cmpd="sng" w="19050">
            <a:solidFill>
              <a:srgbClr val="7F7F7F"/>
            </a:solidFill>
            <a:prstDash val="solid"/>
            <a:miter lim="800000"/>
            <a:headEnd len="sm" w="sm" type="none"/>
            <a:tailEnd len="sm" w="sm" type="none"/>
          </a:ln>
        </p:spPr>
      </p:cxnSp>
      <p:cxnSp>
        <p:nvCxnSpPr>
          <p:cNvPr id="950" name="Google Shape;950;p72"/>
          <p:cNvCxnSpPr/>
          <p:nvPr/>
        </p:nvCxnSpPr>
        <p:spPr>
          <a:xfrm flipH="1">
            <a:off x="8891424" y="4173494"/>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951" name="Google Shape;951;p72"/>
          <p:cNvSpPr txBox="1"/>
          <p:nvPr/>
        </p:nvSpPr>
        <p:spPr>
          <a:xfrm>
            <a:off x="5841793" y="4960903"/>
            <a:ext cx="697500"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2009</a:t>
            </a:r>
            <a:endParaRPr b="0" i="0" sz="1400" u="none" cap="none" strike="noStrike">
              <a:solidFill>
                <a:schemeClr val="dk1"/>
              </a:solidFill>
              <a:latin typeface="Arial"/>
              <a:ea typeface="Arial"/>
              <a:cs typeface="Arial"/>
              <a:sym typeface="Arial"/>
            </a:endParaRPr>
          </a:p>
        </p:txBody>
      </p:sp>
      <p:sp>
        <p:nvSpPr>
          <p:cNvPr id="952" name="Google Shape;952;p72"/>
          <p:cNvSpPr txBox="1"/>
          <p:nvPr/>
        </p:nvSpPr>
        <p:spPr>
          <a:xfrm>
            <a:off x="6952257" y="5012002"/>
            <a:ext cx="697500"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2011</a:t>
            </a:r>
            <a:endParaRPr b="0" i="0" sz="1400" u="none" cap="none" strike="noStrike">
              <a:solidFill>
                <a:schemeClr val="dk1"/>
              </a:solidFill>
              <a:latin typeface="Arial"/>
              <a:ea typeface="Arial"/>
              <a:cs typeface="Arial"/>
              <a:sym typeface="Arial"/>
            </a:endParaRPr>
          </a:p>
        </p:txBody>
      </p:sp>
      <p:sp>
        <p:nvSpPr>
          <p:cNvPr id="953" name="Google Shape;953;p72"/>
          <p:cNvSpPr txBox="1"/>
          <p:nvPr/>
        </p:nvSpPr>
        <p:spPr>
          <a:xfrm>
            <a:off x="8062721" y="5012002"/>
            <a:ext cx="697500"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2013</a:t>
            </a:r>
            <a:endParaRPr b="0" i="0" sz="1400" u="none" cap="none" strike="noStrike">
              <a:solidFill>
                <a:schemeClr val="dk1"/>
              </a:solidFill>
              <a:latin typeface="Arial"/>
              <a:ea typeface="Arial"/>
              <a:cs typeface="Arial"/>
              <a:sym typeface="Arial"/>
            </a:endParaRPr>
          </a:p>
        </p:txBody>
      </p:sp>
      <p:grpSp>
        <p:nvGrpSpPr>
          <p:cNvPr id="954" name="Google Shape;954;p72"/>
          <p:cNvGrpSpPr/>
          <p:nvPr/>
        </p:nvGrpSpPr>
        <p:grpSpPr>
          <a:xfrm>
            <a:off x="10412704" y="6397289"/>
            <a:ext cx="1817100" cy="386493"/>
            <a:chOff x="10412704" y="6397289"/>
            <a:chExt cx="1817100" cy="386493"/>
          </a:xfrm>
        </p:grpSpPr>
        <p:sp>
          <p:nvSpPr>
            <p:cNvPr id="955" name="Google Shape;955;p72"/>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6" name="Google Shape;956;p72">
              <a:hlinkClick action="ppaction://hlinksldjump" r:id="rId4"/>
            </p:cNvPr>
            <p:cNvSpPr txBox="1"/>
            <p:nvPr/>
          </p:nvSpPr>
          <p:spPr>
            <a:xfrm>
              <a:off x="10412704" y="6475186"/>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
        <p:nvSpPr>
          <p:cNvPr id="957" name="Google Shape;957;p72">
            <a:hlinkClick action="ppaction://hlinksldjump" r:id="rId5"/>
          </p:cNvPr>
          <p:cNvSpPr/>
          <p:nvPr/>
        </p:nvSpPr>
        <p:spPr>
          <a:xfrm>
            <a:off x="8927261"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275316"/>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958" name="Google Shape;958;p72">
            <a:hlinkClick action="ppaction://hlinksldjump" r:id="rId6"/>
          </p:cNvPr>
          <p:cNvSpPr/>
          <p:nvPr/>
        </p:nvSpPr>
        <p:spPr>
          <a:xfrm>
            <a:off x="7308175" y="4248822"/>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275316"/>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959" name="Google Shape;959;p72">
            <a:hlinkClick action="ppaction://hlinksldjump" r:id="rId7"/>
          </p:cNvPr>
          <p:cNvSpPr/>
          <p:nvPr/>
        </p:nvSpPr>
        <p:spPr>
          <a:xfrm>
            <a:off x="4575193"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275316"/>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960" name="Google Shape;960;p72">
            <a:hlinkClick action="ppaction://hlinksldjump" r:id="rId8"/>
          </p:cNvPr>
          <p:cNvSpPr/>
          <p:nvPr/>
        </p:nvSpPr>
        <p:spPr>
          <a:xfrm>
            <a:off x="2940432"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275316"/>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961" name="Google Shape;961;p72">
            <a:hlinkClick action="ppaction://hlinksldjump" r:id="rId9"/>
          </p:cNvPr>
          <p:cNvSpPr/>
          <p:nvPr/>
        </p:nvSpPr>
        <p:spPr>
          <a:xfrm>
            <a:off x="1847239"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275316"/>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73">
            <a:hlinkClick action="ppaction://hlinksldjump" r:id="rId3"/>
          </p:cNvPr>
          <p:cNvSpPr/>
          <p:nvPr/>
        </p:nvSpPr>
        <p:spPr>
          <a:xfrm>
            <a:off x="5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967" name="Google Shape;967;p73"/>
          <p:cNvPicPr preferRelativeResize="0"/>
          <p:nvPr/>
        </p:nvPicPr>
        <p:blipFill>
          <a:blip r:embed="rId4">
            <a:alphaModFix/>
          </a:blip>
          <a:stretch>
            <a:fillRect/>
          </a:stretch>
        </p:blipFill>
        <p:spPr>
          <a:xfrm>
            <a:off x="3173002" y="2378501"/>
            <a:ext cx="5845995" cy="3834976"/>
          </a:xfrm>
          <a:prstGeom prst="rect">
            <a:avLst/>
          </a:prstGeom>
          <a:noFill/>
          <a:ln>
            <a:noFill/>
          </a:ln>
        </p:spPr>
      </p:pic>
      <p:sp>
        <p:nvSpPr>
          <p:cNvPr id="968" name="Google Shape;968;p73"/>
          <p:cNvSpPr/>
          <p:nvPr/>
        </p:nvSpPr>
        <p:spPr>
          <a:xfrm>
            <a:off x="0" y="0"/>
            <a:ext cx="12192000" cy="1200329"/>
          </a:xfrm>
          <a:prstGeom prst="rect">
            <a:avLst/>
          </a:prstGeom>
          <a:solidFill>
            <a:srgbClr val="275316"/>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Octob</a:t>
            </a:r>
            <a:r>
              <a:rPr lang="en-CA" sz="8000">
                <a:solidFill>
                  <a:schemeClr val="lt1"/>
                </a:solidFill>
                <a:latin typeface="Century Schoolbook"/>
                <a:ea typeface="Century Schoolbook"/>
                <a:cs typeface="Century Schoolbook"/>
                <a:sym typeface="Century Schoolbook"/>
              </a:rPr>
              <a:t>re</a:t>
            </a:r>
            <a:r>
              <a:rPr b="0" i="0" lang="en-CA" sz="8000" u="none" cap="none" strike="noStrike">
                <a:solidFill>
                  <a:schemeClr val="lt1"/>
                </a:solidFill>
                <a:latin typeface="Century Schoolbook"/>
                <a:ea typeface="Century Schoolbook"/>
                <a:cs typeface="Century Schoolbook"/>
                <a:sym typeface="Century Schoolbook"/>
              </a:rPr>
              <a:t> 2001</a:t>
            </a:r>
            <a:endParaRPr b="0" i="0" sz="8000" u="none" cap="none" strike="noStrike">
              <a:solidFill>
                <a:schemeClr val="lt1"/>
              </a:solidFill>
              <a:latin typeface="Century Schoolbook"/>
              <a:ea typeface="Century Schoolbook"/>
              <a:cs typeface="Century Schoolbook"/>
              <a:sym typeface="Century Schoolbook"/>
            </a:endParaRPr>
          </a:p>
        </p:txBody>
      </p:sp>
      <p:sp>
        <p:nvSpPr>
          <p:cNvPr id="969" name="Google Shape;969;p73"/>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Après les attentats terroristes du 11 septembre contre les États-Unis, le Canada s’engage à envoyer des troupes en Afghanistan.</a:t>
            </a:r>
            <a:endParaRPr b="0" i="0" sz="2000" u="none" cap="none" strike="noStrike">
              <a:solidFill>
                <a:schemeClr val="dk1"/>
              </a:solidFill>
              <a:latin typeface="Century Schoolbook"/>
              <a:ea typeface="Century Schoolbook"/>
              <a:cs typeface="Century Schoolbook"/>
              <a:sym typeface="Century Schoolbook"/>
            </a:endParaRPr>
          </a:p>
        </p:txBody>
      </p:sp>
      <p:sp>
        <p:nvSpPr>
          <p:cNvPr id="970" name="Google Shape;970;p73"/>
          <p:cNvSpPr txBox="1"/>
          <p:nvPr/>
        </p:nvSpPr>
        <p:spPr>
          <a:xfrm>
            <a:off x="3173000" y="6213475"/>
            <a:ext cx="5846100" cy="6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100">
                <a:solidFill>
                  <a:schemeClr val="dk1"/>
                </a:solidFill>
                <a:latin typeface="Century Schoolbook"/>
                <a:ea typeface="Century Schoolbook"/>
                <a:cs typeface="Century Schoolbook"/>
                <a:sym typeface="Century Schoolbook"/>
              </a:rPr>
              <a:t>Membres du</a:t>
            </a:r>
            <a:r>
              <a:rPr b="0" i="0" lang="en-CA" sz="1100" u="none" cap="none" strike="noStrike">
                <a:solidFill>
                  <a:schemeClr val="dk1"/>
                </a:solidFill>
                <a:latin typeface="Century Schoolbook"/>
                <a:ea typeface="Century Schoolbook"/>
                <a:cs typeface="Century Schoolbook"/>
                <a:sym typeface="Century Schoolbook"/>
              </a:rPr>
              <a:t> </a:t>
            </a:r>
            <a:r>
              <a:rPr i="1" lang="en-CA" sz="1100">
                <a:solidFill>
                  <a:schemeClr val="dk1"/>
                </a:solidFill>
                <a:latin typeface="Century Schoolbook"/>
                <a:ea typeface="Century Schoolbook"/>
                <a:cs typeface="Century Schoolbook"/>
                <a:sym typeface="Century Schoolbook"/>
              </a:rPr>
              <a:t>Princess Patricia’s Canadian Light Infantry</a:t>
            </a:r>
            <a:r>
              <a:rPr lang="en-CA" sz="1100">
                <a:solidFill>
                  <a:schemeClr val="dk1"/>
                </a:solidFill>
                <a:latin typeface="Century Schoolbook"/>
                <a:ea typeface="Century Schoolbook"/>
                <a:cs typeface="Century Schoolbook"/>
                <a:sym typeface="Century Schoolbook"/>
              </a:rPr>
              <a:t> en Afghanistan durant l’opération Liberté immuable (</a:t>
            </a:r>
            <a:r>
              <a:rPr i="1" lang="en-CA" sz="1100">
                <a:solidFill>
                  <a:schemeClr val="dk1"/>
                </a:solidFill>
                <a:latin typeface="Century Schoolbook"/>
                <a:ea typeface="Century Schoolbook"/>
                <a:cs typeface="Century Schoolbook"/>
                <a:sym typeface="Century Schoolbook"/>
              </a:rPr>
              <a:t>Enduring Freedom</a:t>
            </a:r>
            <a:r>
              <a:rPr lang="en-CA" sz="1100">
                <a:solidFill>
                  <a:schemeClr val="dk1"/>
                </a:solidFill>
                <a:latin typeface="Century Schoolbook"/>
                <a:ea typeface="Century Schoolbook"/>
                <a:cs typeface="Century Schoolbook"/>
                <a:sym typeface="Century Schoolbook"/>
              </a:rPr>
              <a:t>) (Crédit photo :  sergent d’état-major Robert Hyatt, de l’armée américaine, journal </a:t>
            </a:r>
            <a:r>
              <a:rPr i="1" lang="en-CA" sz="1100">
                <a:solidFill>
                  <a:schemeClr val="dk1"/>
                </a:solidFill>
                <a:latin typeface="Century Schoolbook"/>
                <a:ea typeface="Century Schoolbook"/>
                <a:cs typeface="Century Schoolbook"/>
                <a:sym typeface="Century Schoolbook"/>
              </a:rPr>
              <a:t>Morning Calm Weekly</a:t>
            </a:r>
            <a:r>
              <a:rPr lang="en-CA" sz="1100">
                <a:solidFill>
                  <a:schemeClr val="dk1"/>
                </a:solidFill>
                <a:latin typeface="Century Schoolbook"/>
                <a:ea typeface="Century Schoolbook"/>
                <a:cs typeface="Century Schoolbook"/>
                <a:sym typeface="Century Schoolbook"/>
              </a:rPr>
              <a:t>)</a:t>
            </a:r>
            <a:endParaRPr b="0" i="0" sz="1100" u="none" cap="none" strike="noStrike">
              <a:solidFill>
                <a:schemeClr val="dk1"/>
              </a:solidFill>
              <a:latin typeface="Century Schoolbook"/>
              <a:ea typeface="Century Schoolbook"/>
              <a:cs typeface="Century Schoolbook"/>
              <a:sym typeface="Century Schoolbook"/>
            </a:endParaRPr>
          </a:p>
        </p:txBody>
      </p:sp>
      <p:sp>
        <p:nvSpPr>
          <p:cNvPr id="971" name="Google Shape;971;p73"/>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72" name="Google Shape;972;p73">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74">
            <a:hlinkClick action="ppaction://hlinksldjump" r:id="rId3"/>
          </p:cNvPr>
          <p:cNvSpPr/>
          <p:nvPr/>
        </p:nvSpPr>
        <p:spPr>
          <a:xfrm>
            <a:off x="2825"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78" name="Google Shape;978;p74"/>
          <p:cNvSpPr/>
          <p:nvPr/>
        </p:nvSpPr>
        <p:spPr>
          <a:xfrm>
            <a:off x="0" y="0"/>
            <a:ext cx="12192000" cy="1200329"/>
          </a:xfrm>
          <a:prstGeom prst="rect">
            <a:avLst/>
          </a:prstGeom>
          <a:solidFill>
            <a:srgbClr val="275316"/>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 Ju</a:t>
            </a:r>
            <a:r>
              <a:rPr lang="en-CA" sz="8000">
                <a:solidFill>
                  <a:schemeClr val="lt1"/>
                </a:solidFill>
                <a:latin typeface="Century Schoolbook"/>
                <a:ea typeface="Century Schoolbook"/>
                <a:cs typeface="Century Schoolbook"/>
                <a:sym typeface="Century Schoolbook"/>
              </a:rPr>
              <a:t>illet</a:t>
            </a:r>
            <a:r>
              <a:rPr b="0" i="0" lang="en-CA" sz="8000" u="none" cap="none" strike="noStrike">
                <a:solidFill>
                  <a:schemeClr val="lt1"/>
                </a:solidFill>
                <a:latin typeface="Century Schoolbook"/>
                <a:ea typeface="Century Schoolbook"/>
                <a:cs typeface="Century Schoolbook"/>
                <a:sym typeface="Century Schoolbook"/>
              </a:rPr>
              <a:t> 2003</a:t>
            </a:r>
            <a:endParaRPr b="0" i="0" sz="8000" u="none" cap="none" strike="noStrike">
              <a:solidFill>
                <a:schemeClr val="lt1"/>
              </a:solidFill>
              <a:latin typeface="Century Schoolbook"/>
              <a:ea typeface="Century Schoolbook"/>
              <a:cs typeface="Century Schoolbook"/>
              <a:sym typeface="Century Schoolbook"/>
            </a:endParaRPr>
          </a:p>
        </p:txBody>
      </p:sp>
      <p:sp>
        <p:nvSpPr>
          <p:cNvPr id="979" name="Google Shape;979;p74"/>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a:t>
            </a:r>
            <a:r>
              <a:rPr b="0" i="0" lang="en-CA" sz="2000" u="none" cap="none" strike="noStrike">
                <a:solidFill>
                  <a:schemeClr val="dk1"/>
                </a:solidFill>
                <a:latin typeface="Century Schoolbook"/>
                <a:ea typeface="Century Schoolbook"/>
                <a:cs typeface="Century Schoolbook"/>
                <a:sym typeface="Century Schoolbook"/>
              </a:rPr>
              <a:t>Canada </a:t>
            </a:r>
            <a:r>
              <a:rPr lang="en-CA" sz="2000">
                <a:solidFill>
                  <a:schemeClr val="dk1"/>
                </a:solidFill>
                <a:latin typeface="Century Schoolbook"/>
                <a:ea typeface="Century Schoolbook"/>
                <a:cs typeface="Century Schoolbook"/>
                <a:sym typeface="Century Schoolbook"/>
              </a:rPr>
              <a:t>participe à l’opération </a:t>
            </a:r>
            <a:r>
              <a:rPr b="0" i="0" lang="en-CA" sz="2000" u="none" cap="none" strike="noStrike">
                <a:solidFill>
                  <a:schemeClr val="dk1"/>
                </a:solidFill>
                <a:latin typeface="Century Schoolbook"/>
                <a:ea typeface="Century Schoolbook"/>
                <a:cs typeface="Century Schoolbook"/>
                <a:sym typeface="Century Schoolbook"/>
              </a:rPr>
              <a:t>Athena en tant que membre de la Force internationale d</a:t>
            </a:r>
            <a:r>
              <a:rPr lang="en-CA" sz="2000">
                <a:solidFill>
                  <a:schemeClr val="dk1"/>
                </a:solidFill>
                <a:latin typeface="Century Schoolbook"/>
                <a:ea typeface="Century Schoolbook"/>
                <a:cs typeface="Century Schoolbook"/>
                <a:sym typeface="Century Schoolbook"/>
              </a:rPr>
              <a:t>’assistance à la sécurité de l’OTAN.</a:t>
            </a:r>
            <a:r>
              <a:rPr b="0" i="0" lang="en-CA" sz="2000" u="none" cap="none" strike="noStrike">
                <a:solidFill>
                  <a:schemeClr val="dk1"/>
                </a:solidFill>
                <a:latin typeface="Century Schoolbook"/>
                <a:ea typeface="Century Schoolbook"/>
                <a:cs typeface="Century Schoolbook"/>
                <a:sym typeface="Century Schoolbook"/>
              </a:rPr>
              <a:t> </a:t>
            </a:r>
            <a:endParaRPr b="0" i="0" sz="2000" u="none" cap="none" strike="noStrike">
              <a:solidFill>
                <a:schemeClr val="dk1"/>
              </a:solidFill>
              <a:latin typeface="Century Schoolbook"/>
              <a:ea typeface="Century Schoolbook"/>
              <a:cs typeface="Century Schoolbook"/>
              <a:sym typeface="Century Schoolbook"/>
            </a:endParaRPr>
          </a:p>
        </p:txBody>
      </p:sp>
      <p:sp>
        <p:nvSpPr>
          <p:cNvPr id="980" name="Google Shape;980;p74"/>
          <p:cNvSpPr txBox="1"/>
          <p:nvPr/>
        </p:nvSpPr>
        <p:spPr>
          <a:xfrm>
            <a:off x="2535875" y="6581100"/>
            <a:ext cx="7125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chemeClr val="dk1"/>
                </a:solidFill>
                <a:latin typeface="Century Schoolbook"/>
                <a:ea typeface="Century Schoolbook"/>
                <a:cs typeface="Century Schoolbook"/>
                <a:sym typeface="Century Schoolbook"/>
              </a:rPr>
              <a:t>Mem</a:t>
            </a:r>
            <a:r>
              <a:rPr lang="en-CA" sz="1200">
                <a:solidFill>
                  <a:schemeClr val="dk1"/>
                </a:solidFill>
                <a:latin typeface="Century Schoolbook"/>
                <a:ea typeface="Century Schoolbook"/>
                <a:cs typeface="Century Schoolbook"/>
                <a:sym typeface="Century Schoolbook"/>
              </a:rPr>
              <a:t>bres des</a:t>
            </a:r>
            <a:r>
              <a:rPr b="0" i="0" lang="en-CA" sz="1200" u="none" cap="none" strike="noStrike">
                <a:solidFill>
                  <a:schemeClr val="dk1"/>
                </a:solidFill>
                <a:latin typeface="Century Schoolbook"/>
                <a:ea typeface="Century Schoolbook"/>
                <a:cs typeface="Century Schoolbook"/>
                <a:sym typeface="Century Schoolbook"/>
              </a:rPr>
              <a:t> </a:t>
            </a:r>
            <a:r>
              <a:rPr b="0" i="1" lang="en-CA" sz="1200" u="none" cap="none" strike="noStrike">
                <a:solidFill>
                  <a:schemeClr val="dk1"/>
                </a:solidFill>
                <a:latin typeface="Century Schoolbook"/>
                <a:ea typeface="Century Schoolbook"/>
                <a:cs typeface="Century Schoolbook"/>
                <a:sym typeface="Century Schoolbook"/>
              </a:rPr>
              <a:t>Queen’s Own Rifles</a:t>
            </a:r>
            <a:r>
              <a:rPr b="0" i="0" lang="en-CA" sz="1200" u="none" cap="none" strike="noStrike">
                <a:solidFill>
                  <a:schemeClr val="dk1"/>
                </a:solidFill>
                <a:latin typeface="Century Schoolbook"/>
                <a:ea typeface="Century Schoolbook"/>
                <a:cs typeface="Century Schoolbook"/>
                <a:sym typeface="Century Schoolbook"/>
              </a:rPr>
              <a:t> </a:t>
            </a:r>
            <a:r>
              <a:rPr lang="en-CA" sz="1200">
                <a:solidFill>
                  <a:schemeClr val="dk1"/>
                </a:solidFill>
                <a:latin typeface="Century Schoolbook"/>
                <a:ea typeface="Century Schoolbook"/>
                <a:cs typeface="Century Schoolbook"/>
                <a:sym typeface="Century Schoolbook"/>
              </a:rPr>
              <a:t>en</a:t>
            </a:r>
            <a:r>
              <a:rPr b="0" i="0" lang="en-CA" sz="1200" u="none" cap="none" strike="noStrike">
                <a:solidFill>
                  <a:schemeClr val="dk1"/>
                </a:solidFill>
                <a:latin typeface="Century Schoolbook"/>
                <a:ea typeface="Century Schoolbook"/>
                <a:cs typeface="Century Schoolbook"/>
                <a:sym typeface="Century Schoolbook"/>
              </a:rPr>
              <a:t> Afghanistan (Musée et archives des </a:t>
            </a:r>
            <a:r>
              <a:rPr b="0" i="1" lang="en-CA" sz="1200" u="none" cap="none" strike="noStrike">
                <a:solidFill>
                  <a:schemeClr val="dk1"/>
                </a:solidFill>
                <a:latin typeface="Century Schoolbook"/>
                <a:ea typeface="Century Schoolbook"/>
                <a:cs typeface="Century Schoolbook"/>
                <a:sym typeface="Century Schoolbook"/>
              </a:rPr>
              <a:t>Queen’s Own Rifles</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men and a child posing for a photo&#10;&#10;Description automatically generated" id="981" name="Google Shape;981;p74"/>
          <p:cNvPicPr preferRelativeResize="0"/>
          <p:nvPr/>
        </p:nvPicPr>
        <p:blipFill rotWithShape="1">
          <a:blip r:embed="rId4">
            <a:alphaModFix/>
          </a:blip>
          <a:srcRect b="0" l="0" r="0" t="20134"/>
          <a:stretch/>
        </p:blipFill>
        <p:spPr>
          <a:xfrm>
            <a:off x="2590425" y="2381550"/>
            <a:ext cx="7011150" cy="4199550"/>
          </a:xfrm>
          <a:prstGeom prst="rect">
            <a:avLst/>
          </a:prstGeom>
          <a:noFill/>
          <a:ln>
            <a:noFill/>
          </a:ln>
        </p:spPr>
      </p:pic>
      <p:sp>
        <p:nvSpPr>
          <p:cNvPr id="982" name="Google Shape;982;p74"/>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3" name="Google Shape;983;p74">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highlight>
                  <a:srgbClr val="FFFFFF"/>
                </a:highlight>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75">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9" name="Google Shape;989;p75"/>
          <p:cNvSpPr/>
          <p:nvPr/>
        </p:nvSpPr>
        <p:spPr>
          <a:xfrm>
            <a:off x="0" y="0"/>
            <a:ext cx="12192000" cy="1200329"/>
          </a:xfrm>
          <a:prstGeom prst="rect">
            <a:avLst/>
          </a:prstGeom>
          <a:solidFill>
            <a:srgbClr val="275316"/>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 Ju</a:t>
            </a:r>
            <a:r>
              <a:rPr lang="en-CA" sz="8000">
                <a:solidFill>
                  <a:schemeClr val="lt1"/>
                </a:solidFill>
                <a:latin typeface="Century Schoolbook"/>
                <a:ea typeface="Century Schoolbook"/>
                <a:cs typeface="Century Schoolbook"/>
                <a:sym typeface="Century Schoolbook"/>
              </a:rPr>
              <a:t>illet</a:t>
            </a:r>
            <a:r>
              <a:rPr b="0" i="0" lang="en-CA" sz="8000" u="none" cap="none" strike="noStrike">
                <a:solidFill>
                  <a:schemeClr val="lt1"/>
                </a:solidFill>
                <a:latin typeface="Century Schoolbook"/>
                <a:ea typeface="Century Schoolbook"/>
                <a:cs typeface="Century Schoolbook"/>
                <a:sym typeface="Century Schoolbook"/>
              </a:rPr>
              <a:t> 2006</a:t>
            </a:r>
            <a:endParaRPr b="0" i="0" sz="8000" u="none" cap="none" strike="noStrike">
              <a:solidFill>
                <a:schemeClr val="lt1"/>
              </a:solidFill>
              <a:latin typeface="Century Schoolbook"/>
              <a:ea typeface="Century Schoolbook"/>
              <a:cs typeface="Century Schoolbook"/>
              <a:sym typeface="Century Schoolbook"/>
            </a:endParaRPr>
          </a:p>
        </p:txBody>
      </p:sp>
      <p:sp>
        <p:nvSpPr>
          <p:cNvPr id="990" name="Google Shape;990;p75"/>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conflit s’intensifie alors que les Talibans lancent une série d’offensives.</a:t>
            </a:r>
            <a:r>
              <a:rPr b="0" i="0" lang="en-CA" sz="2000" u="none" cap="none" strike="noStrike">
                <a:solidFill>
                  <a:schemeClr val="dk1"/>
                </a:solidFill>
                <a:latin typeface="Century Schoolbook"/>
                <a:ea typeface="Century Schoolbook"/>
                <a:cs typeface="Century Schoolbook"/>
                <a:sym typeface="Century Schoolbook"/>
              </a:rPr>
              <a:t> Les combats se déroulent surtout dans la région de Panj</a:t>
            </a:r>
            <a:r>
              <a:rPr lang="en-CA" sz="2000">
                <a:solidFill>
                  <a:schemeClr val="dk1"/>
                </a:solidFill>
                <a:latin typeface="Century Schoolbook"/>
                <a:ea typeface="Century Schoolbook"/>
                <a:cs typeface="Century Schoolbook"/>
                <a:sym typeface="Century Schoolbook"/>
              </a:rPr>
              <a:t>wayi</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un bastion taliban</a:t>
            </a:r>
            <a:r>
              <a:rPr b="0" i="0" lang="en-CA" sz="2000" u="none" cap="none" strike="noStrike">
                <a:solidFill>
                  <a:schemeClr val="dk1"/>
                </a:solidFill>
                <a:latin typeface="Century Schoolbook"/>
                <a:ea typeface="Century Schoolbook"/>
                <a:cs typeface="Century Schoolbook"/>
                <a:sym typeface="Century Schoolbook"/>
              </a:rPr>
              <a:t>.</a:t>
            </a:r>
            <a:endParaRPr b="0" i="0" sz="2000" u="none" cap="none" strike="noStrike">
              <a:solidFill>
                <a:srgbClr val="000000"/>
              </a:solidFill>
              <a:latin typeface="Arial"/>
              <a:ea typeface="Arial"/>
              <a:cs typeface="Arial"/>
              <a:sym typeface="Arial"/>
            </a:endParaRPr>
          </a:p>
        </p:txBody>
      </p:sp>
      <p:sp>
        <p:nvSpPr>
          <p:cNvPr id="991" name="Google Shape;991;p75"/>
          <p:cNvSpPr txBox="1"/>
          <p:nvPr/>
        </p:nvSpPr>
        <p:spPr>
          <a:xfrm>
            <a:off x="2355560" y="6397289"/>
            <a:ext cx="7306215"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Soldats du Régiment royal canadiens au nord de</a:t>
            </a:r>
            <a:r>
              <a:rPr b="0" i="0" lang="en-CA" sz="1200" u="none" cap="none" strike="noStrike">
                <a:solidFill>
                  <a:schemeClr val="dk1"/>
                </a:solidFill>
                <a:latin typeface="Century Schoolbook"/>
                <a:ea typeface="Century Schoolbook"/>
                <a:cs typeface="Century Schoolbook"/>
                <a:sym typeface="Century Schoolbook"/>
              </a:rPr>
              <a:t> Panjwayi (Photo fournie par Graeme Smith par l</a:t>
            </a:r>
            <a:r>
              <a:rPr lang="en-CA" sz="1200">
                <a:solidFill>
                  <a:schemeClr val="dk1"/>
                </a:solidFill>
                <a:latin typeface="Century Schoolbook"/>
                <a:ea typeface="Century Schoolbook"/>
                <a:cs typeface="Century Schoolbook"/>
                <a:sym typeface="Century Schoolbook"/>
              </a:rPr>
              <a:t>’intermédiaire du musée et des archives des</a:t>
            </a:r>
            <a:r>
              <a:rPr b="0" i="0" lang="en-CA" sz="1200" u="none" cap="none" strike="noStrike">
                <a:solidFill>
                  <a:schemeClr val="dk1"/>
                </a:solidFill>
                <a:latin typeface="Century Schoolbook"/>
                <a:ea typeface="Century Schoolbook"/>
                <a:cs typeface="Century Schoolbook"/>
                <a:sym typeface="Century Schoolbook"/>
              </a:rPr>
              <a:t> </a:t>
            </a:r>
            <a:r>
              <a:rPr b="0" i="1" lang="en-CA" sz="1200" u="none" cap="none" strike="noStrike">
                <a:solidFill>
                  <a:schemeClr val="dk1"/>
                </a:solidFill>
                <a:latin typeface="Century Schoolbook"/>
                <a:ea typeface="Century Schoolbook"/>
                <a:cs typeface="Century Schoolbook"/>
                <a:sym typeface="Century Schoolbook"/>
              </a:rPr>
              <a:t>Queen’s Own Rifles</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soldiers in a field&#10;&#10;Description automatically generated" id="992" name="Google Shape;992;p75"/>
          <p:cNvPicPr preferRelativeResize="0"/>
          <p:nvPr/>
        </p:nvPicPr>
        <p:blipFill rotWithShape="1">
          <a:blip r:embed="rId4">
            <a:alphaModFix/>
          </a:blip>
          <a:srcRect b="0" l="0" r="0" t="21687"/>
          <a:stretch/>
        </p:blipFill>
        <p:spPr>
          <a:xfrm>
            <a:off x="2355561" y="2230657"/>
            <a:ext cx="7480879" cy="4224604"/>
          </a:xfrm>
          <a:prstGeom prst="rect">
            <a:avLst/>
          </a:prstGeom>
          <a:noFill/>
          <a:ln>
            <a:noFill/>
          </a:ln>
        </p:spPr>
      </p:pic>
      <p:sp>
        <p:nvSpPr>
          <p:cNvPr id="993" name="Google Shape;993;p75"/>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94" name="Google Shape;994;p75">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76">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00" name="Google Shape;1000;p76"/>
          <p:cNvSpPr/>
          <p:nvPr/>
        </p:nvSpPr>
        <p:spPr>
          <a:xfrm>
            <a:off x="0" y="0"/>
            <a:ext cx="12192000" cy="1200329"/>
          </a:xfrm>
          <a:prstGeom prst="rect">
            <a:avLst/>
          </a:prstGeom>
          <a:solidFill>
            <a:srgbClr val="275316"/>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 Ju</a:t>
            </a:r>
            <a:r>
              <a:rPr lang="en-CA" sz="8000">
                <a:solidFill>
                  <a:schemeClr val="lt1"/>
                </a:solidFill>
                <a:latin typeface="Century Schoolbook"/>
                <a:ea typeface="Century Schoolbook"/>
                <a:cs typeface="Century Schoolbook"/>
                <a:sym typeface="Century Schoolbook"/>
              </a:rPr>
              <a:t>illet</a:t>
            </a:r>
            <a:r>
              <a:rPr b="0" i="0" lang="en-CA" sz="8000" u="none" cap="none" strike="noStrike">
                <a:solidFill>
                  <a:schemeClr val="lt1"/>
                </a:solidFill>
                <a:latin typeface="Century Schoolbook"/>
                <a:ea typeface="Century Schoolbook"/>
                <a:cs typeface="Century Schoolbook"/>
                <a:sym typeface="Century Schoolbook"/>
              </a:rPr>
              <a:t> 2011</a:t>
            </a:r>
            <a:endParaRPr b="0" i="0" sz="8000" u="none" cap="none" strike="noStrike">
              <a:solidFill>
                <a:schemeClr val="lt1"/>
              </a:solidFill>
              <a:latin typeface="Century Schoolbook"/>
              <a:ea typeface="Century Schoolbook"/>
              <a:cs typeface="Century Schoolbook"/>
              <a:sym typeface="Century Schoolbook"/>
            </a:endParaRPr>
          </a:p>
        </p:txBody>
      </p:sp>
      <p:sp>
        <p:nvSpPr>
          <p:cNvPr id="1001" name="Google Shape;1001;p76"/>
          <p:cNvSpPr txBox="1"/>
          <p:nvPr/>
        </p:nvSpPr>
        <p:spPr>
          <a:xfrm>
            <a:off x="420300" y="1200321"/>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a:t>
            </a:r>
            <a:r>
              <a:rPr b="0" i="0" lang="en-CA" sz="2000" u="none" cap="none" strike="noStrike">
                <a:solidFill>
                  <a:schemeClr val="dk1"/>
                </a:solidFill>
                <a:latin typeface="Century Schoolbook"/>
                <a:ea typeface="Century Schoolbook"/>
                <a:cs typeface="Century Schoolbook"/>
                <a:sym typeface="Century Schoolbook"/>
              </a:rPr>
              <a:t>Canada annonce la fin de sa mission de combat à</a:t>
            </a:r>
            <a:r>
              <a:rPr lang="en-CA" sz="2000">
                <a:solidFill>
                  <a:schemeClr val="dk1"/>
                </a:solidFill>
                <a:latin typeface="Century Schoolbook"/>
                <a:ea typeface="Century Schoolbook"/>
                <a:cs typeface="Century Schoolbook"/>
                <a:sym typeface="Century Schoolbook"/>
              </a:rPr>
              <a:t> </a:t>
            </a:r>
            <a:r>
              <a:rPr b="0" i="0" lang="en-CA" sz="2000" u="none" cap="none" strike="noStrike">
                <a:solidFill>
                  <a:schemeClr val="dk1"/>
                </a:solidFill>
                <a:latin typeface="Century Schoolbook"/>
                <a:ea typeface="Century Schoolbook"/>
                <a:cs typeface="Century Schoolbook"/>
                <a:sym typeface="Century Schoolbook"/>
              </a:rPr>
              <a:t>Kandahar. Les troupes canadiennes sont envoyées à </a:t>
            </a:r>
            <a:r>
              <a:rPr lang="en-CA" sz="2000">
                <a:solidFill>
                  <a:schemeClr val="dk1"/>
                </a:solidFill>
                <a:latin typeface="Century Schoolbook"/>
                <a:ea typeface="Century Schoolbook"/>
                <a:cs typeface="Century Schoolbook"/>
                <a:sym typeface="Century Schoolbook"/>
              </a:rPr>
              <a:t>Kaboul</a:t>
            </a:r>
            <a:r>
              <a:rPr b="0" i="0" lang="en-CA" sz="2000" u="none" cap="none" strike="noStrike">
                <a:solidFill>
                  <a:schemeClr val="dk1"/>
                </a:solidFill>
                <a:latin typeface="Century Schoolbook"/>
                <a:ea typeface="Century Schoolbook"/>
                <a:cs typeface="Century Schoolbook"/>
                <a:sym typeface="Century Schoolbook"/>
              </a:rPr>
              <a:t> </a:t>
            </a:r>
            <a:r>
              <a:rPr lang="en-CA" sz="2000">
                <a:solidFill>
                  <a:schemeClr val="dk1"/>
                </a:solidFill>
                <a:latin typeface="Century Schoolbook"/>
                <a:ea typeface="Century Schoolbook"/>
                <a:cs typeface="Century Schoolbook"/>
                <a:sym typeface="Century Schoolbook"/>
              </a:rPr>
              <a:t>à des fins diplomatiques et de formation.</a:t>
            </a:r>
            <a:endParaRPr b="0" i="0" sz="2000" u="none" cap="none" strike="noStrike">
              <a:solidFill>
                <a:srgbClr val="000000"/>
              </a:solidFill>
              <a:latin typeface="Arial"/>
              <a:ea typeface="Arial"/>
              <a:cs typeface="Arial"/>
              <a:sym typeface="Arial"/>
            </a:endParaRPr>
          </a:p>
        </p:txBody>
      </p:sp>
      <p:sp>
        <p:nvSpPr>
          <p:cNvPr id="1002" name="Google Shape;1002;p76"/>
          <p:cNvSpPr txBox="1"/>
          <p:nvPr/>
        </p:nvSpPr>
        <p:spPr>
          <a:xfrm>
            <a:off x="2011125" y="6580650"/>
            <a:ext cx="8473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Soldats a</a:t>
            </a:r>
            <a:r>
              <a:rPr b="0" i="0" lang="en-CA" sz="1200" u="none" cap="none" strike="noStrike">
                <a:solidFill>
                  <a:schemeClr val="dk1"/>
                </a:solidFill>
                <a:latin typeface="Century Schoolbook"/>
                <a:ea typeface="Century Schoolbook"/>
                <a:cs typeface="Century Schoolbook"/>
                <a:sym typeface="Century Schoolbook"/>
              </a:rPr>
              <a:t>fghans dans un cours donné</a:t>
            </a:r>
            <a:r>
              <a:rPr lang="en-CA" sz="1200">
                <a:solidFill>
                  <a:schemeClr val="dk1"/>
                </a:solidFill>
                <a:latin typeface="Century Schoolbook"/>
                <a:ea typeface="Century Schoolbook"/>
                <a:cs typeface="Century Schoolbook"/>
                <a:sym typeface="Century Schoolbook"/>
              </a:rPr>
              <a:t>s par des</a:t>
            </a:r>
            <a:r>
              <a:rPr b="0" i="0" lang="en-CA" sz="1200" u="none" cap="none" strike="noStrike">
                <a:solidFill>
                  <a:schemeClr val="dk1"/>
                </a:solidFill>
                <a:latin typeface="Century Schoolbook"/>
                <a:ea typeface="Century Schoolbook"/>
                <a:cs typeface="Century Schoolbook"/>
                <a:sym typeface="Century Schoolbook"/>
              </a:rPr>
              <a:t> g</a:t>
            </a:r>
            <a:r>
              <a:rPr lang="en-CA" sz="1200">
                <a:solidFill>
                  <a:schemeClr val="dk1"/>
                </a:solidFill>
                <a:latin typeface="Century Schoolbook"/>
                <a:ea typeface="Century Schoolbook"/>
                <a:cs typeface="Century Schoolbook"/>
                <a:sym typeface="Century Schoolbook"/>
              </a:rPr>
              <a:t>énies de combat canadiens (Musée</a:t>
            </a:r>
            <a:r>
              <a:rPr b="0" i="0" lang="en-CA" sz="1200" u="none" cap="none" strike="noStrike">
                <a:solidFill>
                  <a:schemeClr val="dk1"/>
                </a:solidFill>
                <a:latin typeface="Century Schoolbook"/>
                <a:ea typeface="Century Schoolbook"/>
                <a:cs typeface="Century Schoolbook"/>
                <a:sym typeface="Century Schoolbook"/>
              </a:rPr>
              <a:t> du Régiment royal de Montréal)</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Learning about Explosives" id="1003" name="Google Shape;1003;p76"/>
          <p:cNvPicPr preferRelativeResize="0"/>
          <p:nvPr/>
        </p:nvPicPr>
        <p:blipFill rotWithShape="1">
          <a:blip r:embed="rId4">
            <a:alphaModFix/>
          </a:blip>
          <a:srcRect b="31438" l="4595" r="5471" t="0"/>
          <a:stretch/>
        </p:blipFill>
        <p:spPr>
          <a:xfrm>
            <a:off x="2011128" y="2400651"/>
            <a:ext cx="8169745" cy="4152208"/>
          </a:xfrm>
          <a:prstGeom prst="rect">
            <a:avLst/>
          </a:prstGeom>
          <a:noFill/>
          <a:ln>
            <a:noFill/>
          </a:ln>
        </p:spPr>
      </p:pic>
      <p:sp>
        <p:nvSpPr>
          <p:cNvPr id="1004" name="Google Shape;1004;p76"/>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05" name="Google Shape;1005;p76">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highlight>
                  <a:srgbClr val="FFFFFF"/>
                </a:highlight>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77">
            <a:hlinkClick action="ppaction://hlinksldjump" r:id="rId3"/>
          </p:cNvPr>
          <p:cNvSpPr/>
          <p:nvPr/>
        </p:nvSpPr>
        <p:spPr>
          <a:xfrm>
            <a:off x="0" y="0"/>
            <a:ext cx="1219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1" name="Google Shape;1011;p77"/>
          <p:cNvSpPr/>
          <p:nvPr/>
        </p:nvSpPr>
        <p:spPr>
          <a:xfrm>
            <a:off x="0" y="0"/>
            <a:ext cx="12192000" cy="1200329"/>
          </a:xfrm>
          <a:prstGeom prst="rect">
            <a:avLst/>
          </a:prstGeom>
          <a:solidFill>
            <a:srgbClr val="275316"/>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 Mar</a:t>
            </a:r>
            <a:r>
              <a:rPr lang="en-CA" sz="8000">
                <a:solidFill>
                  <a:schemeClr val="lt1"/>
                </a:solidFill>
                <a:latin typeface="Century Schoolbook"/>
                <a:ea typeface="Century Schoolbook"/>
                <a:cs typeface="Century Schoolbook"/>
                <a:sym typeface="Century Schoolbook"/>
              </a:rPr>
              <a:t>s</a:t>
            </a:r>
            <a:r>
              <a:rPr b="0" i="0" lang="en-CA" sz="8000" u="none" cap="none" strike="noStrike">
                <a:solidFill>
                  <a:schemeClr val="lt1"/>
                </a:solidFill>
                <a:latin typeface="Century Schoolbook"/>
                <a:ea typeface="Century Schoolbook"/>
                <a:cs typeface="Century Schoolbook"/>
                <a:sym typeface="Century Schoolbook"/>
              </a:rPr>
              <a:t> 2014</a:t>
            </a:r>
            <a:endParaRPr b="0" i="0" sz="8000" u="none" cap="none" strike="noStrike">
              <a:solidFill>
                <a:schemeClr val="lt1"/>
              </a:solidFill>
              <a:latin typeface="Century Schoolbook"/>
              <a:ea typeface="Century Schoolbook"/>
              <a:cs typeface="Century Schoolbook"/>
              <a:sym typeface="Century Schoolbook"/>
            </a:endParaRPr>
          </a:p>
        </p:txBody>
      </p:sp>
      <p:sp>
        <p:nvSpPr>
          <p:cNvPr id="1012" name="Google Shape;1012;p77"/>
          <p:cNvSpPr txBox="1"/>
          <p:nvPr/>
        </p:nvSpPr>
        <p:spPr>
          <a:xfrm>
            <a:off x="420300" y="1200321"/>
            <a:ext cx="113514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Les dernières troupes canadiennes quittent l’</a:t>
            </a:r>
            <a:r>
              <a:rPr b="0" i="0" lang="en-CA" sz="2000" u="none" cap="none" strike="noStrike">
                <a:solidFill>
                  <a:schemeClr val="dk1"/>
                </a:solidFill>
                <a:latin typeface="Century Schoolbook"/>
                <a:ea typeface="Century Schoolbook"/>
                <a:cs typeface="Century Schoolbook"/>
                <a:sym typeface="Century Schoolbook"/>
              </a:rPr>
              <a:t>Afghanistan. </a:t>
            </a:r>
            <a:endParaRPr b="0" i="0" sz="2000" u="none" cap="none" strike="noStrike">
              <a:solidFill>
                <a:srgbClr val="000000"/>
              </a:solidFill>
              <a:latin typeface="Arial"/>
              <a:ea typeface="Arial"/>
              <a:cs typeface="Arial"/>
              <a:sym typeface="Arial"/>
            </a:endParaRPr>
          </a:p>
        </p:txBody>
      </p:sp>
      <p:sp>
        <p:nvSpPr>
          <p:cNvPr id="1013" name="Google Shape;1013;p77"/>
          <p:cNvSpPr txBox="1"/>
          <p:nvPr/>
        </p:nvSpPr>
        <p:spPr>
          <a:xfrm>
            <a:off x="1745614" y="6581100"/>
            <a:ext cx="7916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chemeClr val="dk1"/>
                </a:solidFill>
                <a:latin typeface="Century Schoolbook"/>
                <a:ea typeface="Century Schoolbook"/>
                <a:cs typeface="Century Schoolbook"/>
                <a:sym typeface="Century Schoolbook"/>
              </a:rPr>
              <a:t>Sold</a:t>
            </a:r>
            <a:r>
              <a:rPr lang="en-CA" sz="1200">
                <a:solidFill>
                  <a:schemeClr val="dk1"/>
                </a:solidFill>
                <a:latin typeface="Century Schoolbook"/>
                <a:ea typeface="Century Schoolbook"/>
                <a:cs typeface="Century Schoolbook"/>
                <a:sym typeface="Century Schoolbook"/>
              </a:rPr>
              <a:t>ats montant à bord d’un hélicoptère </a:t>
            </a:r>
            <a:r>
              <a:rPr b="0" i="0" lang="en-CA" sz="1200" u="none" cap="none" strike="noStrike">
                <a:solidFill>
                  <a:schemeClr val="dk1"/>
                </a:solidFill>
                <a:latin typeface="Century Schoolbook"/>
                <a:ea typeface="Century Schoolbook"/>
                <a:cs typeface="Century Schoolbook"/>
                <a:sym typeface="Century Schoolbook"/>
              </a:rPr>
              <a:t>Chinook</a:t>
            </a:r>
            <a:r>
              <a:rPr lang="en-CA" sz="1200">
                <a:solidFill>
                  <a:schemeClr val="dk1"/>
                </a:solidFill>
                <a:latin typeface="Century Schoolbook"/>
                <a:ea typeface="Century Schoolbook"/>
                <a:cs typeface="Century Schoolbook"/>
                <a:sym typeface="Century Schoolbook"/>
              </a:rPr>
              <a:t> (Musée du Régiment royal de Montréal)</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Chinook CH-1147 Heavy Lift Helicopter" id="1014" name="Google Shape;1014;p77"/>
          <p:cNvPicPr preferRelativeResize="0"/>
          <p:nvPr/>
        </p:nvPicPr>
        <p:blipFill rotWithShape="1">
          <a:blip r:embed="rId4">
            <a:alphaModFix/>
          </a:blip>
          <a:srcRect b="24690" l="0" r="0" t="0"/>
          <a:stretch/>
        </p:blipFill>
        <p:spPr>
          <a:xfrm>
            <a:off x="1745614" y="2221274"/>
            <a:ext cx="8700772" cy="4359826"/>
          </a:xfrm>
          <a:prstGeom prst="rect">
            <a:avLst/>
          </a:prstGeom>
          <a:noFill/>
          <a:ln>
            <a:noFill/>
          </a:ln>
        </p:spPr>
      </p:pic>
      <p:sp>
        <p:nvSpPr>
          <p:cNvPr id="1015" name="Google Shape;1015;p77"/>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16" name="Google Shape;1016;p77">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highlight>
                  <a:srgbClr val="FFFFFF"/>
                </a:highlight>
              </a:rPr>
              <a:t>revenir à la ligne du temps</a:t>
            </a:r>
            <a:endParaRPr sz="12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78">
            <a:hlinkClick action="ppaction://hlinksldjump" r:id="rId3"/>
          </p:cNvPr>
          <p:cNvSpPr/>
          <p:nvPr/>
        </p:nvSpPr>
        <p:spPr>
          <a:xfrm>
            <a:off x="0" y="-12"/>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2" name="Google Shape;1022;p78"/>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lang="en-CA" sz="6600">
                <a:solidFill>
                  <a:schemeClr val="lt1"/>
                </a:solidFill>
                <a:latin typeface="Century Schoolbook"/>
                <a:ea typeface="Century Schoolbook"/>
                <a:cs typeface="Century Schoolbook"/>
                <a:sym typeface="Century Schoolbook"/>
              </a:rPr>
              <a:t>Période actuelle</a:t>
            </a:r>
            <a:endParaRPr b="0" i="0" sz="6600" u="none" cap="none" strike="noStrike">
              <a:solidFill>
                <a:schemeClr val="lt1"/>
              </a:solidFill>
              <a:latin typeface="Century Schoolbook"/>
              <a:ea typeface="Century Schoolbook"/>
              <a:cs typeface="Century Schoolbook"/>
              <a:sym typeface="Century Schoolbook"/>
            </a:endParaRPr>
          </a:p>
        </p:txBody>
      </p:sp>
      <p:sp>
        <p:nvSpPr>
          <p:cNvPr id="1023" name="Google Shape;1023;p78"/>
          <p:cNvSpPr/>
          <p:nvPr/>
        </p:nvSpPr>
        <p:spPr>
          <a:xfrm>
            <a:off x="2606400" y="2685714"/>
            <a:ext cx="6979200" cy="1276500"/>
          </a:xfrm>
          <a:prstGeom prst="rightArrow">
            <a:avLst>
              <a:gd fmla="val 50000" name="adj1"/>
              <a:gd fmla="val 50000" name="adj2"/>
            </a:avLst>
          </a:prstGeom>
          <a:solidFill>
            <a:srgbClr val="3A3A3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A3A3A"/>
              </a:solidFill>
              <a:latin typeface="Arial"/>
              <a:ea typeface="Arial"/>
              <a:cs typeface="Arial"/>
              <a:sym typeface="Arial"/>
            </a:endParaRPr>
          </a:p>
        </p:txBody>
      </p:sp>
      <p:sp>
        <p:nvSpPr>
          <p:cNvPr id="1024" name="Google Shape;1024;p78"/>
          <p:cNvSpPr txBox="1"/>
          <p:nvPr/>
        </p:nvSpPr>
        <p:spPr>
          <a:xfrm>
            <a:off x="3094337" y="380298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2015</a:t>
            </a:r>
            <a:endParaRPr b="0" i="0" sz="1400" u="none" cap="none" strike="noStrike">
              <a:solidFill>
                <a:schemeClr val="dk1"/>
              </a:solidFill>
              <a:latin typeface="Arial"/>
              <a:ea typeface="Arial"/>
              <a:cs typeface="Arial"/>
              <a:sym typeface="Arial"/>
            </a:endParaRPr>
          </a:p>
        </p:txBody>
      </p:sp>
      <p:cxnSp>
        <p:nvCxnSpPr>
          <p:cNvPr id="1025" name="Google Shape;1025;p78"/>
          <p:cNvCxnSpPr/>
          <p:nvPr/>
        </p:nvCxnSpPr>
        <p:spPr>
          <a:xfrm flipH="1">
            <a:off x="3433200" y="3002947"/>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026" name="Google Shape;1026;p78"/>
          <p:cNvSpPr txBox="1"/>
          <p:nvPr/>
        </p:nvSpPr>
        <p:spPr>
          <a:xfrm>
            <a:off x="4253506" y="377770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2017</a:t>
            </a:r>
            <a:endParaRPr b="0" i="0" sz="1400" u="none" cap="none" strike="noStrike">
              <a:solidFill>
                <a:schemeClr val="dk1"/>
              </a:solidFill>
              <a:latin typeface="Arial"/>
              <a:ea typeface="Arial"/>
              <a:cs typeface="Arial"/>
              <a:sym typeface="Arial"/>
            </a:endParaRPr>
          </a:p>
        </p:txBody>
      </p:sp>
      <p:cxnSp>
        <p:nvCxnSpPr>
          <p:cNvPr id="1027" name="Google Shape;1027;p78"/>
          <p:cNvCxnSpPr/>
          <p:nvPr/>
        </p:nvCxnSpPr>
        <p:spPr>
          <a:xfrm flipH="1">
            <a:off x="4602219" y="3002947"/>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028" name="Google Shape;1028;p78"/>
          <p:cNvSpPr txBox="1"/>
          <p:nvPr/>
        </p:nvSpPr>
        <p:spPr>
          <a:xfrm>
            <a:off x="5350947" y="380298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2019</a:t>
            </a:r>
            <a:endParaRPr b="0" i="0" sz="1400" u="none" cap="none" strike="noStrike">
              <a:solidFill>
                <a:schemeClr val="dk1"/>
              </a:solidFill>
              <a:latin typeface="Arial"/>
              <a:ea typeface="Arial"/>
              <a:cs typeface="Arial"/>
              <a:sym typeface="Arial"/>
            </a:endParaRPr>
          </a:p>
        </p:txBody>
      </p:sp>
      <p:cxnSp>
        <p:nvCxnSpPr>
          <p:cNvPr id="1029" name="Google Shape;1029;p78"/>
          <p:cNvCxnSpPr/>
          <p:nvPr/>
        </p:nvCxnSpPr>
        <p:spPr>
          <a:xfrm flipH="1">
            <a:off x="5699660" y="3002947"/>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030" name="Google Shape;1030;p78"/>
          <p:cNvSpPr txBox="1"/>
          <p:nvPr/>
        </p:nvSpPr>
        <p:spPr>
          <a:xfrm>
            <a:off x="6443625" y="3802986"/>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2021</a:t>
            </a:r>
            <a:endParaRPr b="0" i="0" sz="1400" u="none" cap="none" strike="noStrike">
              <a:solidFill>
                <a:schemeClr val="dk1"/>
              </a:solidFill>
              <a:latin typeface="Arial"/>
              <a:ea typeface="Arial"/>
              <a:cs typeface="Arial"/>
              <a:sym typeface="Arial"/>
            </a:endParaRPr>
          </a:p>
        </p:txBody>
      </p:sp>
      <p:cxnSp>
        <p:nvCxnSpPr>
          <p:cNvPr id="1031" name="Google Shape;1031;p78"/>
          <p:cNvCxnSpPr/>
          <p:nvPr/>
        </p:nvCxnSpPr>
        <p:spPr>
          <a:xfrm flipH="1">
            <a:off x="6797021" y="3002946"/>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032" name="Google Shape;1032;p78"/>
          <p:cNvSpPr txBox="1"/>
          <p:nvPr/>
        </p:nvSpPr>
        <p:spPr>
          <a:xfrm>
            <a:off x="7544798" y="380297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2023</a:t>
            </a:r>
            <a:endParaRPr b="0" i="0" sz="1400" u="none" cap="none" strike="noStrike">
              <a:solidFill>
                <a:schemeClr val="dk1"/>
              </a:solidFill>
              <a:latin typeface="Arial"/>
              <a:ea typeface="Arial"/>
              <a:cs typeface="Arial"/>
              <a:sym typeface="Arial"/>
            </a:endParaRPr>
          </a:p>
        </p:txBody>
      </p:sp>
      <p:cxnSp>
        <p:nvCxnSpPr>
          <p:cNvPr id="1033" name="Google Shape;1033;p78"/>
          <p:cNvCxnSpPr/>
          <p:nvPr/>
        </p:nvCxnSpPr>
        <p:spPr>
          <a:xfrm flipH="1">
            <a:off x="7893511" y="3012876"/>
            <a:ext cx="4800" cy="853200"/>
          </a:xfrm>
          <a:prstGeom prst="straightConnector1">
            <a:avLst/>
          </a:prstGeom>
          <a:noFill/>
          <a:ln cap="flat" cmpd="sng" w="19050">
            <a:solidFill>
              <a:srgbClr val="7F7F7F"/>
            </a:solidFill>
            <a:prstDash val="solid"/>
            <a:miter lim="800000"/>
            <a:headEnd len="sm" w="sm" type="none"/>
            <a:tailEnd len="sm" w="sm" type="none"/>
          </a:ln>
        </p:spPr>
      </p:cxnSp>
      <p:sp>
        <p:nvSpPr>
          <p:cNvPr id="1034" name="Google Shape;1034;p78">
            <a:hlinkClick action="ppaction://hlinksldjump" r:id="rId4"/>
          </p:cNvPr>
          <p:cNvSpPr/>
          <p:nvPr/>
        </p:nvSpPr>
        <p:spPr>
          <a:xfrm>
            <a:off x="8467097"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1035" name="Google Shape;1035;p78">
            <a:hlinkClick action="ppaction://hlinksldjump" r:id="rId5"/>
          </p:cNvPr>
          <p:cNvSpPr/>
          <p:nvPr/>
        </p:nvSpPr>
        <p:spPr>
          <a:xfrm>
            <a:off x="2854263" y="309004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1036" name="Google Shape;1036;p78">
            <a:hlinkClick action="ppaction://hlinksldjump" r:id="rId6"/>
          </p:cNvPr>
          <p:cNvSpPr/>
          <p:nvPr/>
        </p:nvSpPr>
        <p:spPr>
          <a:xfrm>
            <a:off x="3505063" y="309004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grpSp>
        <p:nvGrpSpPr>
          <p:cNvPr id="1037" name="Google Shape;1037;p78"/>
          <p:cNvGrpSpPr/>
          <p:nvPr/>
        </p:nvGrpSpPr>
        <p:grpSpPr>
          <a:xfrm>
            <a:off x="10449391" y="6397289"/>
            <a:ext cx="1817100" cy="386493"/>
            <a:chOff x="10449391" y="6397289"/>
            <a:chExt cx="1817100" cy="386493"/>
          </a:xfrm>
        </p:grpSpPr>
        <p:sp>
          <p:nvSpPr>
            <p:cNvPr id="1038" name="Google Shape;1038;p78"/>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9" name="Google Shape;1039;p78">
              <a:hlinkClick action="ppaction://hlinksldjump" r:id="rId7"/>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
        <p:nvSpPr>
          <p:cNvPr id="1040" name="Google Shape;1040;p78">
            <a:hlinkClick action="ppaction://hlinksldjump" r:id="rId8"/>
          </p:cNvPr>
          <p:cNvSpPr/>
          <p:nvPr/>
        </p:nvSpPr>
        <p:spPr>
          <a:xfrm>
            <a:off x="6280713" y="3074499"/>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D9E5F8"/>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79">
            <a:hlinkClick action="ppaction://hlinksldjump" r:id="rId3"/>
          </p:cNvPr>
          <p:cNvSpPr/>
          <p:nvPr/>
        </p:nvSpPr>
        <p:spPr>
          <a:xfrm>
            <a:off x="0" y="-12"/>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046" name="Google Shape;1046;p79"/>
          <p:cNvPicPr preferRelativeResize="0"/>
          <p:nvPr/>
        </p:nvPicPr>
        <p:blipFill>
          <a:blip r:embed="rId4">
            <a:alphaModFix/>
          </a:blip>
          <a:stretch>
            <a:fillRect/>
          </a:stretch>
        </p:blipFill>
        <p:spPr>
          <a:xfrm>
            <a:off x="3020850" y="2238675"/>
            <a:ext cx="6020639" cy="4012762"/>
          </a:xfrm>
          <a:prstGeom prst="rect">
            <a:avLst/>
          </a:prstGeom>
          <a:noFill/>
          <a:ln>
            <a:noFill/>
          </a:ln>
        </p:spPr>
      </p:pic>
      <p:sp>
        <p:nvSpPr>
          <p:cNvPr id="1047" name="Google Shape;1047;p79"/>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Avril</a:t>
            </a:r>
            <a:r>
              <a:rPr b="0" i="0" lang="en-CA" sz="8000" u="none" cap="none" strike="noStrike">
                <a:solidFill>
                  <a:schemeClr val="lt1"/>
                </a:solidFill>
                <a:latin typeface="Century Schoolbook"/>
                <a:ea typeface="Century Schoolbook"/>
                <a:cs typeface="Century Schoolbook"/>
                <a:sym typeface="Century Schoolbook"/>
              </a:rPr>
              <a:t> 2014</a:t>
            </a:r>
            <a:endParaRPr b="0" i="0" sz="8000" u="none" cap="none" strike="noStrike">
              <a:solidFill>
                <a:schemeClr val="lt1"/>
              </a:solidFill>
              <a:latin typeface="Century Schoolbook"/>
              <a:ea typeface="Century Schoolbook"/>
              <a:cs typeface="Century Schoolbook"/>
              <a:sym typeface="Century Schoolbook"/>
            </a:endParaRPr>
          </a:p>
        </p:txBody>
      </p:sp>
      <p:sp>
        <p:nvSpPr>
          <p:cNvPr id="1048" name="Google Shape;1048;p79"/>
          <p:cNvSpPr txBox="1"/>
          <p:nvPr/>
        </p:nvSpPr>
        <p:spPr>
          <a:xfrm>
            <a:off x="420300" y="1222884"/>
            <a:ext cx="11351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Canada participe à l’opération</a:t>
            </a:r>
            <a:r>
              <a:rPr lang="en-CA" sz="2000">
                <a:solidFill>
                  <a:schemeClr val="dk1"/>
                </a:solidFill>
                <a:latin typeface="Century Schoolbook"/>
                <a:ea typeface="Century Schoolbook"/>
                <a:cs typeface="Century Schoolbook"/>
                <a:sym typeface="Century Schoolbook"/>
              </a:rPr>
              <a:t> </a:t>
            </a:r>
            <a:r>
              <a:rPr i="1" lang="en-CA" sz="2000">
                <a:solidFill>
                  <a:schemeClr val="dk1"/>
                </a:solidFill>
                <a:latin typeface="Century Schoolbook"/>
                <a:ea typeface="Century Schoolbook"/>
                <a:cs typeface="Century Schoolbook"/>
                <a:sym typeface="Century Schoolbook"/>
              </a:rPr>
              <a:t>Reassurance</a:t>
            </a:r>
            <a:r>
              <a:rPr lang="en-CA" sz="2000">
                <a:solidFill>
                  <a:schemeClr val="dk1"/>
                </a:solidFill>
                <a:latin typeface="Century Schoolbook"/>
                <a:ea typeface="Century Schoolbook"/>
                <a:cs typeface="Century Schoolbook"/>
                <a:sym typeface="Century Schoolbook"/>
              </a:rPr>
              <a:t> (« Réassurance ») pour soutenir les mesures de dissuasion et de défense de l’OTAN en Europe de l’Est.</a:t>
            </a:r>
            <a:endParaRPr b="0" i="0" sz="2000" u="none" cap="none" strike="noStrike">
              <a:solidFill>
                <a:schemeClr val="dk1"/>
              </a:solidFill>
              <a:latin typeface="Century Schoolbook"/>
              <a:ea typeface="Century Schoolbook"/>
              <a:cs typeface="Century Schoolbook"/>
              <a:sym typeface="Century Schoolbook"/>
            </a:endParaRPr>
          </a:p>
        </p:txBody>
      </p:sp>
      <p:sp>
        <p:nvSpPr>
          <p:cNvPr id="1049" name="Google Shape;1049;p79"/>
          <p:cNvSpPr txBox="1"/>
          <p:nvPr/>
        </p:nvSpPr>
        <p:spPr>
          <a:xfrm>
            <a:off x="3020850" y="6251450"/>
            <a:ext cx="7063500" cy="6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100">
                <a:solidFill>
                  <a:schemeClr val="dk1"/>
                </a:solidFill>
                <a:latin typeface="Century Schoolbook"/>
                <a:ea typeface="Century Schoolbook"/>
                <a:cs typeface="Century Schoolbook"/>
                <a:sym typeface="Century Schoolbook"/>
              </a:rPr>
              <a:t>Membres de la force opérationnelle aérienne en Roumanie lors d’une cérémonie de remise de brevets de l’OTAN durant l’opération Reassurance (Crédit photo :</a:t>
            </a:r>
            <a:r>
              <a:rPr lang="en-CA" sz="1100">
                <a:solidFill>
                  <a:schemeClr val="dk1"/>
                </a:solidFill>
                <a:latin typeface="Century Schoolbook"/>
                <a:ea typeface="Century Schoolbook"/>
                <a:cs typeface="Century Schoolbook"/>
                <a:sym typeface="Century Schoolbook"/>
              </a:rPr>
              <a:t> spécialiste Joshua Cowden, 22</a:t>
            </a:r>
            <a:r>
              <a:rPr baseline="30000" lang="en-CA" sz="1100">
                <a:solidFill>
                  <a:schemeClr val="dk1"/>
                </a:solidFill>
                <a:latin typeface="Century Schoolbook"/>
                <a:ea typeface="Century Schoolbook"/>
                <a:cs typeface="Century Schoolbook"/>
                <a:sym typeface="Century Schoolbook"/>
              </a:rPr>
              <a:t>e</a:t>
            </a:r>
            <a:r>
              <a:rPr lang="en-CA" sz="1100">
                <a:solidFill>
                  <a:schemeClr val="dk1"/>
                </a:solidFill>
                <a:latin typeface="Century Schoolbook"/>
                <a:ea typeface="Century Schoolbook"/>
                <a:cs typeface="Century Schoolbook"/>
                <a:sym typeface="Century Schoolbook"/>
              </a:rPr>
              <a:t> unité de détachement mobile des affaires publiques de l’armée américaine)</a:t>
            </a:r>
            <a:endParaRPr b="0" i="0" sz="1100" u="none" cap="none" strike="noStrike">
              <a:solidFill>
                <a:schemeClr val="dk1"/>
              </a:solidFill>
              <a:latin typeface="Century Schoolbook"/>
              <a:ea typeface="Century Schoolbook"/>
              <a:cs typeface="Century Schoolbook"/>
              <a:sym typeface="Century Schoolbook"/>
            </a:endParaRPr>
          </a:p>
        </p:txBody>
      </p:sp>
      <p:grpSp>
        <p:nvGrpSpPr>
          <p:cNvPr id="1050" name="Google Shape;1050;p79"/>
          <p:cNvGrpSpPr/>
          <p:nvPr/>
        </p:nvGrpSpPr>
        <p:grpSpPr>
          <a:xfrm>
            <a:off x="10449316" y="6397289"/>
            <a:ext cx="1817100" cy="386400"/>
            <a:chOff x="10449316" y="6397289"/>
            <a:chExt cx="1817100" cy="386400"/>
          </a:xfrm>
        </p:grpSpPr>
        <p:sp>
          <p:nvSpPr>
            <p:cNvPr id="1051" name="Google Shape;1051;p79"/>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2" name="Google Shape;1052;p79">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80">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058" name="Google Shape;1058;p80"/>
          <p:cNvPicPr preferRelativeResize="0"/>
          <p:nvPr/>
        </p:nvPicPr>
        <p:blipFill>
          <a:blip r:embed="rId4">
            <a:alphaModFix/>
          </a:blip>
          <a:stretch>
            <a:fillRect/>
          </a:stretch>
        </p:blipFill>
        <p:spPr>
          <a:xfrm>
            <a:off x="199373" y="1393846"/>
            <a:ext cx="5966874" cy="4772325"/>
          </a:xfrm>
          <a:prstGeom prst="rect">
            <a:avLst/>
          </a:prstGeom>
          <a:noFill/>
          <a:ln>
            <a:noFill/>
          </a:ln>
        </p:spPr>
      </p:pic>
      <p:sp>
        <p:nvSpPr>
          <p:cNvPr id="1059" name="Google Shape;1059;p80"/>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lang="en-CA" sz="8000">
                <a:solidFill>
                  <a:schemeClr val="lt1"/>
                </a:solidFill>
                <a:latin typeface="Century Schoolbook"/>
                <a:ea typeface="Century Schoolbook"/>
                <a:cs typeface="Century Schoolbook"/>
                <a:sym typeface="Century Schoolbook"/>
              </a:rPr>
              <a:t>Septembre</a:t>
            </a:r>
            <a:r>
              <a:rPr b="0" i="0" lang="en-CA" sz="8000" u="none" cap="none" strike="noStrike">
                <a:solidFill>
                  <a:schemeClr val="lt1"/>
                </a:solidFill>
                <a:latin typeface="Century Schoolbook"/>
                <a:ea typeface="Century Schoolbook"/>
                <a:cs typeface="Century Schoolbook"/>
                <a:sym typeface="Century Schoolbook"/>
              </a:rPr>
              <a:t> 2</a:t>
            </a:r>
            <a:r>
              <a:rPr lang="en-CA" sz="8000">
                <a:solidFill>
                  <a:schemeClr val="lt1"/>
                </a:solidFill>
                <a:latin typeface="Century Schoolbook"/>
                <a:ea typeface="Century Schoolbook"/>
                <a:cs typeface="Century Schoolbook"/>
                <a:sym typeface="Century Schoolbook"/>
              </a:rPr>
              <a:t>014</a:t>
            </a:r>
            <a:endParaRPr b="0" i="0" sz="8000" u="none" cap="none" strike="noStrike">
              <a:solidFill>
                <a:schemeClr val="lt1"/>
              </a:solidFill>
              <a:latin typeface="Century Schoolbook"/>
              <a:ea typeface="Century Schoolbook"/>
              <a:cs typeface="Century Schoolbook"/>
              <a:sym typeface="Century Schoolbook"/>
            </a:endParaRPr>
          </a:p>
        </p:txBody>
      </p:sp>
      <p:sp>
        <p:nvSpPr>
          <p:cNvPr id="1060" name="Google Shape;1060;p80"/>
          <p:cNvSpPr txBox="1"/>
          <p:nvPr/>
        </p:nvSpPr>
        <p:spPr>
          <a:xfrm>
            <a:off x="6558975" y="2718000"/>
            <a:ext cx="53124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Le Canada participe à l’opération IMPACT au Moyen-Orient. Cette opération s’inscrit dans le cadre d‘une intervention militaire internationale contre l’État islamique en Irak et au Levant.</a:t>
            </a:r>
            <a:endParaRPr b="0" i="0" sz="2000" u="none" cap="none" strike="noStrike">
              <a:solidFill>
                <a:schemeClr val="dk1"/>
              </a:solidFill>
              <a:latin typeface="Century Schoolbook"/>
              <a:ea typeface="Century Schoolbook"/>
              <a:cs typeface="Century Schoolbook"/>
              <a:sym typeface="Century Schoolbook"/>
            </a:endParaRPr>
          </a:p>
        </p:txBody>
      </p:sp>
      <p:sp>
        <p:nvSpPr>
          <p:cNvPr id="1061" name="Google Shape;1061;p80"/>
          <p:cNvSpPr txBox="1"/>
          <p:nvPr/>
        </p:nvSpPr>
        <p:spPr>
          <a:xfrm>
            <a:off x="199375" y="6210175"/>
            <a:ext cx="596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Membres canadiens de l’opération IMPACT durant un exercice à la base aérienne d’Al Salem, au Koweït  (Crédit photo : Senior Airman Kristine Legate)</a:t>
            </a:r>
            <a:endParaRPr b="0" i="0" sz="1200" u="none" cap="none" strike="noStrike">
              <a:solidFill>
                <a:schemeClr val="dk1"/>
              </a:solidFill>
              <a:latin typeface="Century Schoolbook"/>
              <a:ea typeface="Century Schoolbook"/>
              <a:cs typeface="Century Schoolbook"/>
              <a:sym typeface="Century Schoolbook"/>
            </a:endParaRPr>
          </a:p>
        </p:txBody>
      </p:sp>
      <p:grpSp>
        <p:nvGrpSpPr>
          <p:cNvPr id="1062" name="Google Shape;1062;p80"/>
          <p:cNvGrpSpPr/>
          <p:nvPr/>
        </p:nvGrpSpPr>
        <p:grpSpPr>
          <a:xfrm>
            <a:off x="10449391" y="6397289"/>
            <a:ext cx="1817100" cy="386493"/>
            <a:chOff x="10449391" y="6397289"/>
            <a:chExt cx="1817100" cy="386493"/>
          </a:xfrm>
        </p:grpSpPr>
        <p:sp>
          <p:nvSpPr>
            <p:cNvPr id="1063" name="Google Shape;1063;p80"/>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64" name="Google Shape;1064;p80">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8">
            <a:hlinkClick action="ppaction://hlinksldjump" r:id="rId3"/>
          </p:cNvPr>
          <p:cNvSpPr/>
          <p:nvPr/>
        </p:nvSpPr>
        <p:spPr>
          <a:xfrm>
            <a:off x="75"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4" name="Google Shape;214;p18"/>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Ma</a:t>
            </a:r>
            <a:r>
              <a:rPr lang="en-CA" sz="8000">
                <a:solidFill>
                  <a:schemeClr val="lt1"/>
                </a:solidFill>
                <a:latin typeface="Century Schoolbook"/>
                <a:ea typeface="Century Schoolbook"/>
                <a:cs typeface="Century Schoolbook"/>
                <a:sym typeface="Century Schoolbook"/>
              </a:rPr>
              <a:t>i</a:t>
            </a:r>
            <a:r>
              <a:rPr b="0" i="0" lang="en-CA" sz="8000" u="none" cap="none" strike="noStrike">
                <a:solidFill>
                  <a:schemeClr val="lt1"/>
                </a:solidFill>
                <a:latin typeface="Century Schoolbook"/>
                <a:ea typeface="Century Schoolbook"/>
                <a:cs typeface="Century Schoolbook"/>
                <a:sym typeface="Century Schoolbook"/>
              </a:rPr>
              <a:t> 1910</a:t>
            </a:r>
            <a:endParaRPr b="0" i="0" sz="8000" u="none" cap="none" strike="noStrike">
              <a:solidFill>
                <a:schemeClr val="lt1"/>
              </a:solidFill>
              <a:latin typeface="Century Schoolbook"/>
              <a:ea typeface="Century Schoolbook"/>
              <a:cs typeface="Century Schoolbook"/>
              <a:sym typeface="Century Schoolbook"/>
            </a:endParaRPr>
          </a:p>
        </p:txBody>
      </p:sp>
      <p:pic>
        <p:nvPicPr>
          <p:cNvPr descr="A group of men in uniform&#10;&#10;Description automatically generated" id="215" name="Google Shape;215;p18"/>
          <p:cNvPicPr preferRelativeResize="0"/>
          <p:nvPr/>
        </p:nvPicPr>
        <p:blipFill rotWithShape="1">
          <a:blip r:embed="rId4">
            <a:alphaModFix/>
          </a:blip>
          <a:srcRect b="19462" l="5057" r="13277" t="23434"/>
          <a:stretch/>
        </p:blipFill>
        <p:spPr>
          <a:xfrm>
            <a:off x="1997570" y="1846825"/>
            <a:ext cx="8196860" cy="4734275"/>
          </a:xfrm>
          <a:prstGeom prst="rect">
            <a:avLst/>
          </a:prstGeom>
          <a:noFill/>
          <a:ln>
            <a:noFill/>
          </a:ln>
        </p:spPr>
      </p:pic>
      <p:sp>
        <p:nvSpPr>
          <p:cNvPr id="216" name="Google Shape;216;p18"/>
          <p:cNvSpPr txBox="1"/>
          <p:nvPr/>
        </p:nvSpPr>
        <p:spPr>
          <a:xfrm>
            <a:off x="2156700" y="1200336"/>
            <a:ext cx="7878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400">
                <a:solidFill>
                  <a:schemeClr val="dk1"/>
                </a:solidFill>
                <a:latin typeface="Century Schoolbook"/>
                <a:ea typeface="Century Schoolbook"/>
                <a:cs typeface="Century Schoolbook"/>
                <a:sym typeface="Century Schoolbook"/>
              </a:rPr>
              <a:t>La Marine royale du Canada est créée</a:t>
            </a:r>
            <a:r>
              <a:rPr b="0" i="0" lang="en-CA" sz="2400" u="none" cap="none" strike="noStrike">
                <a:solidFill>
                  <a:schemeClr val="dk1"/>
                </a:solidFill>
                <a:latin typeface="Century Schoolbook"/>
                <a:ea typeface="Century Schoolbook"/>
                <a:cs typeface="Century Schoolbook"/>
                <a:sym typeface="Century Schoolbook"/>
              </a:rPr>
              <a:t>. </a:t>
            </a:r>
            <a:endParaRPr b="0" i="0" sz="2400" u="none" cap="none" strike="noStrike">
              <a:solidFill>
                <a:schemeClr val="dk1"/>
              </a:solidFill>
              <a:latin typeface="Century Schoolbook"/>
              <a:ea typeface="Century Schoolbook"/>
              <a:cs typeface="Century Schoolbook"/>
              <a:sym typeface="Century Schoolbook"/>
            </a:endParaRPr>
          </a:p>
        </p:txBody>
      </p:sp>
      <p:sp>
        <p:nvSpPr>
          <p:cNvPr id="217" name="Google Shape;217;p18"/>
          <p:cNvSpPr txBox="1"/>
          <p:nvPr/>
        </p:nvSpPr>
        <p:spPr>
          <a:xfrm>
            <a:off x="1997575" y="6581100"/>
            <a:ext cx="94308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100">
                <a:solidFill>
                  <a:schemeClr val="dk1"/>
                </a:solidFill>
                <a:latin typeface="Century Schoolbook"/>
                <a:ea typeface="Century Schoolbook"/>
                <a:cs typeface="Century Schoolbook"/>
                <a:sym typeface="Century Schoolbook"/>
              </a:rPr>
              <a:t>Premières recrues de la Marine du Canada (Ministère canadien de la Défense nationale, Bibliothèque et</a:t>
            </a:r>
            <a:r>
              <a:rPr b="0" i="0" lang="en-CA" sz="1100" u="none" cap="none" strike="noStrike">
                <a:solidFill>
                  <a:schemeClr val="dk1"/>
                </a:solidFill>
                <a:latin typeface="Century Schoolbook"/>
                <a:ea typeface="Century Schoolbook"/>
                <a:cs typeface="Century Schoolbook"/>
                <a:sym typeface="Century Schoolbook"/>
              </a:rPr>
              <a:t> Archives Canada</a:t>
            </a:r>
            <a:r>
              <a:rPr lang="en-CA" sz="1100">
                <a:solidFill>
                  <a:schemeClr val="dk1"/>
                </a:solidFill>
                <a:latin typeface="Century Schoolbook"/>
                <a:ea typeface="Century Schoolbook"/>
                <a:cs typeface="Century Schoolbook"/>
                <a:sym typeface="Century Schoolbook"/>
              </a:rPr>
              <a:t>, </a:t>
            </a:r>
            <a:r>
              <a:rPr b="0" i="0" lang="en-CA" sz="1100" u="none" cap="none" strike="noStrike">
                <a:solidFill>
                  <a:schemeClr val="dk1"/>
                </a:solidFill>
                <a:latin typeface="Century Schoolbook"/>
                <a:ea typeface="Century Schoolbook"/>
                <a:cs typeface="Century Schoolbook"/>
                <a:sym typeface="Century Schoolbook"/>
              </a:rPr>
              <a:t>PA</a:t>
            </a:r>
            <a:r>
              <a:rPr lang="en-CA" sz="1100">
                <a:solidFill>
                  <a:schemeClr val="dk1"/>
                </a:solidFill>
                <a:latin typeface="Century Schoolbook"/>
                <a:ea typeface="Century Schoolbook"/>
                <a:cs typeface="Century Schoolbook"/>
                <a:sym typeface="Century Schoolbook"/>
              </a:rPr>
              <a:t>)</a:t>
            </a:r>
            <a:endParaRPr b="0" i="0" sz="1100" u="none" cap="none" strike="noStrike">
              <a:solidFill>
                <a:schemeClr val="dk1"/>
              </a:solidFill>
              <a:latin typeface="Century Schoolbook"/>
              <a:ea typeface="Century Schoolbook"/>
              <a:cs typeface="Century Schoolbook"/>
              <a:sym typeface="Century Schoolbook"/>
            </a:endParaRPr>
          </a:p>
        </p:txBody>
      </p:sp>
      <p:grpSp>
        <p:nvGrpSpPr>
          <p:cNvPr id="218" name="Google Shape;218;p18"/>
          <p:cNvGrpSpPr/>
          <p:nvPr/>
        </p:nvGrpSpPr>
        <p:grpSpPr>
          <a:xfrm>
            <a:off x="10449391" y="6397289"/>
            <a:ext cx="1817100" cy="386493"/>
            <a:chOff x="10449391" y="6397289"/>
            <a:chExt cx="1817100" cy="386493"/>
          </a:xfrm>
        </p:grpSpPr>
        <p:sp>
          <p:nvSpPr>
            <p:cNvPr id="219" name="Google Shape;219;p18"/>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0" name="Google Shape;220;p18">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81">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70" name="Google Shape;1070;p81"/>
          <p:cNvSpPr/>
          <p:nvPr/>
        </p:nvSpPr>
        <p:spPr>
          <a:xfrm>
            <a:off x="0" y="0"/>
            <a:ext cx="12192000" cy="1200300"/>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Mar</a:t>
            </a:r>
            <a:r>
              <a:rPr lang="en-CA" sz="8000">
                <a:solidFill>
                  <a:schemeClr val="lt1"/>
                </a:solidFill>
                <a:latin typeface="Century Schoolbook"/>
                <a:ea typeface="Century Schoolbook"/>
                <a:cs typeface="Century Schoolbook"/>
                <a:sym typeface="Century Schoolbook"/>
              </a:rPr>
              <a:t>s</a:t>
            </a:r>
            <a:r>
              <a:rPr b="0" i="0" lang="en-CA" sz="8000" u="none" cap="none" strike="noStrike">
                <a:solidFill>
                  <a:schemeClr val="lt1"/>
                </a:solidFill>
                <a:latin typeface="Century Schoolbook"/>
                <a:ea typeface="Century Schoolbook"/>
                <a:cs typeface="Century Schoolbook"/>
                <a:sym typeface="Century Schoolbook"/>
              </a:rPr>
              <a:t> 2020</a:t>
            </a:r>
            <a:endParaRPr b="0" i="0" sz="8000" u="none" cap="none" strike="noStrike">
              <a:solidFill>
                <a:schemeClr val="lt1"/>
              </a:solidFill>
              <a:latin typeface="Century Schoolbook"/>
              <a:ea typeface="Century Schoolbook"/>
              <a:cs typeface="Century Schoolbook"/>
              <a:sym typeface="Century Schoolbook"/>
            </a:endParaRPr>
          </a:p>
        </p:txBody>
      </p:sp>
      <p:sp>
        <p:nvSpPr>
          <p:cNvPr id="1071" name="Google Shape;1071;p81"/>
          <p:cNvSpPr txBox="1"/>
          <p:nvPr/>
        </p:nvSpPr>
        <p:spPr>
          <a:xfrm>
            <a:off x="420300" y="1222884"/>
            <a:ext cx="11351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2000" u="none" cap="none" strike="noStrike">
              <a:solidFill>
                <a:schemeClr val="dk1"/>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L’armée est déployée pour aider à gérer la pandémie de COVID-19. Les militaires travaillent dans les centres d’hébergement et de soins de longue durée (CHSLD)</a:t>
            </a:r>
            <a:r>
              <a:rPr b="0" i="0" lang="en-CA" sz="2000" u="none" cap="none" strike="noStrike">
                <a:solidFill>
                  <a:schemeClr val="dk1"/>
                </a:solidFill>
                <a:latin typeface="Century Schoolbook"/>
                <a:ea typeface="Century Schoolbook"/>
                <a:cs typeface="Century Schoolbook"/>
                <a:sym typeface="Century Schoolbook"/>
              </a:rPr>
              <a:t>, offrent du soutien aux </a:t>
            </a:r>
            <a:r>
              <a:rPr lang="en-CA" sz="2000">
                <a:solidFill>
                  <a:schemeClr val="dk1"/>
                </a:solidFill>
                <a:latin typeface="Century Schoolbook"/>
                <a:ea typeface="Century Schoolbook"/>
                <a:cs typeface="Century Schoolbook"/>
                <a:sym typeface="Century Schoolbook"/>
              </a:rPr>
              <a:t>régions éloignées et aident les agences de santé publique.</a:t>
            </a:r>
            <a:endParaRPr b="0" i="0" sz="2000" u="none" cap="none" strike="noStrike">
              <a:solidFill>
                <a:schemeClr val="dk1"/>
              </a:solidFill>
              <a:latin typeface="Century Schoolbook"/>
              <a:ea typeface="Century Schoolbook"/>
              <a:cs typeface="Century Schoolbook"/>
              <a:sym typeface="Century Schoolbook"/>
            </a:endParaRPr>
          </a:p>
        </p:txBody>
      </p:sp>
      <p:sp>
        <p:nvSpPr>
          <p:cNvPr id="1072" name="Google Shape;1072;p81"/>
          <p:cNvSpPr txBox="1"/>
          <p:nvPr/>
        </p:nvSpPr>
        <p:spPr>
          <a:xfrm>
            <a:off x="2353500" y="6397300"/>
            <a:ext cx="7485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CA" sz="1200">
                <a:solidFill>
                  <a:schemeClr val="dk1"/>
                </a:solidFill>
                <a:latin typeface="Century Schoolbook"/>
                <a:ea typeface="Century Schoolbook"/>
                <a:cs typeface="Century Schoolbook"/>
                <a:sym typeface="Century Schoolbook"/>
              </a:rPr>
              <a:t>Membre des</a:t>
            </a:r>
            <a:r>
              <a:rPr b="0" i="0" lang="en-CA" sz="1200" u="none" cap="none" strike="noStrike">
                <a:solidFill>
                  <a:schemeClr val="dk1"/>
                </a:solidFill>
                <a:latin typeface="Century Schoolbook"/>
                <a:ea typeface="Century Schoolbook"/>
                <a:cs typeface="Century Schoolbook"/>
                <a:sym typeface="Century Schoolbook"/>
              </a:rPr>
              <a:t> </a:t>
            </a:r>
            <a:r>
              <a:rPr b="0" i="1" lang="en-CA" sz="1200" u="none" cap="none" strike="noStrike">
                <a:solidFill>
                  <a:schemeClr val="dk1"/>
                </a:solidFill>
                <a:latin typeface="Century Schoolbook"/>
                <a:ea typeface="Century Schoolbook"/>
                <a:cs typeface="Century Schoolbook"/>
                <a:sym typeface="Century Schoolbook"/>
              </a:rPr>
              <a:t>Queen’s Own Rifles</a:t>
            </a:r>
            <a:r>
              <a:rPr lang="en-CA" sz="1200">
                <a:solidFill>
                  <a:schemeClr val="dk1"/>
                </a:solidFill>
                <a:latin typeface="Century Schoolbook"/>
                <a:ea typeface="Century Schoolbook"/>
                <a:cs typeface="Century Schoolbook"/>
                <a:sym typeface="Century Schoolbook"/>
              </a:rPr>
              <a:t> avec des civils durant la pandémie (Musée et archives des</a:t>
            </a:r>
            <a:r>
              <a:rPr b="0" i="0" lang="en-CA" sz="1200" u="none" cap="none" strike="noStrike">
                <a:solidFill>
                  <a:schemeClr val="dk1"/>
                </a:solidFill>
                <a:latin typeface="Century Schoolbook"/>
                <a:ea typeface="Century Schoolbook"/>
                <a:cs typeface="Century Schoolbook"/>
                <a:sym typeface="Century Schoolbook"/>
              </a:rPr>
              <a:t> </a:t>
            </a:r>
            <a:r>
              <a:rPr b="0" i="1" lang="en-CA" sz="1200" u="none" cap="none" strike="noStrike">
                <a:solidFill>
                  <a:schemeClr val="dk1"/>
                </a:solidFill>
                <a:latin typeface="Century Schoolbook"/>
                <a:ea typeface="Century Schoolbook"/>
                <a:cs typeface="Century Schoolbook"/>
                <a:sym typeface="Century Schoolbook"/>
              </a:rPr>
              <a:t>Queen's Own </a:t>
            </a:r>
            <a:r>
              <a:rPr b="0" i="1" lang="en-CA" sz="1200" u="none" cap="none" strike="noStrike">
                <a:solidFill>
                  <a:schemeClr val="dk1"/>
                </a:solidFill>
                <a:latin typeface="Century Schoolbook"/>
                <a:ea typeface="Century Schoolbook"/>
                <a:cs typeface="Century Schoolbook"/>
                <a:sym typeface="Century Schoolbook"/>
              </a:rPr>
              <a:t>Rifles</a:t>
            </a:r>
            <a:r>
              <a:rPr lang="en-CA" sz="1200">
                <a:solidFill>
                  <a:schemeClr val="dk1"/>
                </a:solidFill>
                <a:latin typeface="Century Schoolbook"/>
                <a:ea typeface="Century Schoolbook"/>
                <a:cs typeface="Century Schoolbook"/>
                <a:sym typeface="Century Schoolbook"/>
              </a:rPr>
              <a:t>)</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A group of people wearing masks&#10;&#10;Description automatically generated" id="1073" name="Google Shape;1073;p81"/>
          <p:cNvPicPr preferRelativeResize="0"/>
          <p:nvPr/>
        </p:nvPicPr>
        <p:blipFill rotWithShape="1">
          <a:blip r:embed="rId4">
            <a:alphaModFix/>
          </a:blip>
          <a:srcRect b="0" l="0" r="0" t="24379"/>
          <a:stretch/>
        </p:blipFill>
        <p:spPr>
          <a:xfrm>
            <a:off x="2353508" y="2608275"/>
            <a:ext cx="7484981" cy="3789024"/>
          </a:xfrm>
          <a:prstGeom prst="rect">
            <a:avLst/>
          </a:prstGeom>
          <a:noFill/>
          <a:ln>
            <a:noFill/>
          </a:ln>
        </p:spPr>
      </p:pic>
      <p:grpSp>
        <p:nvGrpSpPr>
          <p:cNvPr id="1074" name="Google Shape;1074;p81"/>
          <p:cNvGrpSpPr/>
          <p:nvPr/>
        </p:nvGrpSpPr>
        <p:grpSpPr>
          <a:xfrm>
            <a:off x="10449316" y="6397289"/>
            <a:ext cx="1817100" cy="386400"/>
            <a:chOff x="10449316" y="6397289"/>
            <a:chExt cx="1817100" cy="386400"/>
          </a:xfrm>
        </p:grpSpPr>
        <p:sp>
          <p:nvSpPr>
            <p:cNvPr id="1075" name="Google Shape;1075;p81"/>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76" name="Google Shape;1076;p81">
              <a:hlinkClick action="ppaction://hlinksldjump" r:id="rId5"/>
            </p:cNvPr>
            <p:cNvSpPr txBox="1"/>
            <p:nvPr/>
          </p:nvSpPr>
          <p:spPr>
            <a:xfrm>
              <a:off x="10449316" y="6475161"/>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82">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2" name="Google Shape;1082;p82"/>
          <p:cNvSpPr/>
          <p:nvPr/>
        </p:nvSpPr>
        <p:spPr>
          <a:xfrm>
            <a:off x="0" y="0"/>
            <a:ext cx="12192000" cy="1200329"/>
          </a:xfrm>
          <a:prstGeom prst="rect">
            <a:avLst/>
          </a:prstGeom>
          <a:solidFill>
            <a:srgbClr val="0C1A3E"/>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Ju</a:t>
            </a:r>
            <a:r>
              <a:rPr lang="en-CA" sz="8000">
                <a:solidFill>
                  <a:schemeClr val="lt1"/>
                </a:solidFill>
                <a:latin typeface="Century Schoolbook"/>
                <a:ea typeface="Century Schoolbook"/>
                <a:cs typeface="Century Schoolbook"/>
                <a:sym typeface="Century Schoolbook"/>
              </a:rPr>
              <a:t>illet</a:t>
            </a:r>
            <a:r>
              <a:rPr b="0" i="0" lang="en-CA" sz="8000" u="none" cap="none" strike="noStrike">
                <a:solidFill>
                  <a:schemeClr val="lt1"/>
                </a:solidFill>
                <a:latin typeface="Century Schoolbook"/>
                <a:ea typeface="Century Schoolbook"/>
                <a:cs typeface="Century Schoolbook"/>
                <a:sym typeface="Century Schoolbook"/>
              </a:rPr>
              <a:t> 2024</a:t>
            </a:r>
            <a:endParaRPr b="0" i="0" sz="8000" u="none" cap="none" strike="noStrike">
              <a:solidFill>
                <a:schemeClr val="lt1"/>
              </a:solidFill>
              <a:latin typeface="Century Schoolbook"/>
              <a:ea typeface="Century Schoolbook"/>
              <a:cs typeface="Century Schoolbook"/>
              <a:sym typeface="Century Schoolbook"/>
            </a:endParaRPr>
          </a:p>
        </p:txBody>
      </p:sp>
      <p:sp>
        <p:nvSpPr>
          <p:cNvPr id="1083" name="Google Shape;1083;p82"/>
          <p:cNvSpPr txBox="1"/>
          <p:nvPr/>
        </p:nvSpPr>
        <p:spPr>
          <a:xfrm>
            <a:off x="5030220" y="3324916"/>
            <a:ext cx="6818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CA" sz="2000" u="none" cap="none" strike="noStrike">
                <a:solidFill>
                  <a:schemeClr val="dk1"/>
                </a:solidFill>
                <a:latin typeface="Century Schoolbook"/>
                <a:ea typeface="Century Schoolbook"/>
                <a:cs typeface="Century Schoolbook"/>
                <a:sym typeface="Century Schoolbook"/>
              </a:rPr>
              <a:t>Jennie Carignan devient la cheffe d</a:t>
            </a:r>
            <a:r>
              <a:rPr lang="en-CA" sz="2000">
                <a:solidFill>
                  <a:schemeClr val="dk1"/>
                </a:solidFill>
                <a:latin typeface="Century Schoolbook"/>
                <a:ea typeface="Century Schoolbook"/>
                <a:cs typeface="Century Schoolbook"/>
                <a:sym typeface="Century Schoolbook"/>
              </a:rPr>
              <a:t>’état-major de la Défense canadienne. C’est le plus haut grade militaire au Canada. Elle est la première femme à occuper ce poste.</a:t>
            </a:r>
            <a:r>
              <a:rPr b="0" i="0" lang="en-CA" sz="2000" u="none" cap="none" strike="noStrike">
                <a:solidFill>
                  <a:schemeClr val="dk1"/>
                </a:solidFill>
                <a:latin typeface="Century Schoolbook"/>
                <a:ea typeface="Century Schoolbook"/>
                <a:cs typeface="Century Schoolbook"/>
                <a:sym typeface="Century Schoolbook"/>
              </a:rPr>
              <a:t> </a:t>
            </a:r>
            <a:endParaRPr b="0" i="0" sz="2000" u="none" cap="none" strike="noStrike">
              <a:solidFill>
                <a:schemeClr val="dk1"/>
              </a:solidFill>
              <a:latin typeface="Century Schoolbook"/>
              <a:ea typeface="Century Schoolbook"/>
              <a:cs typeface="Century Schoolbook"/>
              <a:sym typeface="Century Schoolbook"/>
            </a:endParaRPr>
          </a:p>
        </p:txBody>
      </p:sp>
      <p:sp>
        <p:nvSpPr>
          <p:cNvPr id="1084" name="Google Shape;1084;p82"/>
          <p:cNvSpPr txBox="1"/>
          <p:nvPr/>
        </p:nvSpPr>
        <p:spPr>
          <a:xfrm>
            <a:off x="521107" y="6533190"/>
            <a:ext cx="743942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CA" sz="1200" u="none" cap="none" strike="noStrike">
                <a:solidFill>
                  <a:schemeClr val="dk1"/>
                </a:solidFill>
                <a:latin typeface="Century Schoolbook"/>
                <a:ea typeface="Century Schoolbook"/>
                <a:cs typeface="Century Schoolbook"/>
                <a:sym typeface="Century Schoolbook"/>
              </a:rPr>
              <a:t>Jennie Carignan</a:t>
            </a:r>
            <a:r>
              <a:rPr lang="en-CA" sz="1200">
                <a:solidFill>
                  <a:schemeClr val="dk1"/>
                </a:solidFill>
                <a:latin typeface="Century Schoolbook"/>
                <a:ea typeface="Century Schoolbook"/>
                <a:cs typeface="Century Schoolbook"/>
                <a:sym typeface="Century Schoolbook"/>
              </a:rPr>
              <a:t>, ministère de la Défense nationale</a:t>
            </a:r>
            <a:endParaRPr b="0" i="0" sz="1200" u="none" cap="none" strike="noStrike">
              <a:solidFill>
                <a:schemeClr val="dk1"/>
              </a:solidFill>
              <a:latin typeface="Century Schoolbook"/>
              <a:ea typeface="Century Schoolbook"/>
              <a:cs typeface="Century Schoolbook"/>
              <a:sym typeface="Century Schoolbook"/>
            </a:endParaRPr>
          </a:p>
        </p:txBody>
      </p:sp>
      <p:pic>
        <p:nvPicPr>
          <p:cNvPr descr="General M.A.J. Carignan, CMM, MSC, MSM, CD" id="1085" name="Google Shape;1085;p82"/>
          <p:cNvPicPr preferRelativeResize="0"/>
          <p:nvPr/>
        </p:nvPicPr>
        <p:blipFill rotWithShape="1">
          <a:blip r:embed="rId4">
            <a:alphaModFix/>
          </a:blip>
          <a:srcRect b="0" l="0" r="0" t="0"/>
          <a:stretch/>
        </p:blipFill>
        <p:spPr>
          <a:xfrm>
            <a:off x="521107" y="1316932"/>
            <a:ext cx="4166063" cy="5216257"/>
          </a:xfrm>
          <a:prstGeom prst="rect">
            <a:avLst/>
          </a:prstGeom>
          <a:noFill/>
          <a:ln>
            <a:noFill/>
          </a:ln>
        </p:spPr>
      </p:pic>
      <p:grpSp>
        <p:nvGrpSpPr>
          <p:cNvPr id="1086" name="Google Shape;1086;p82"/>
          <p:cNvGrpSpPr/>
          <p:nvPr/>
        </p:nvGrpSpPr>
        <p:grpSpPr>
          <a:xfrm>
            <a:off x="10449391" y="6397289"/>
            <a:ext cx="1817100" cy="386493"/>
            <a:chOff x="10449391" y="6397289"/>
            <a:chExt cx="1817100" cy="386493"/>
          </a:xfrm>
        </p:grpSpPr>
        <p:sp>
          <p:nvSpPr>
            <p:cNvPr id="1087" name="Google Shape;1087;p82"/>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8" name="Google Shape;1088;p82">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9">
            <a:hlinkClick action="ppaction://hlinksldjump" r:id="rId3"/>
          </p:cNvPr>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6" name="Google Shape;226;p19"/>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lang="en-CA" sz="6600">
                <a:solidFill>
                  <a:schemeClr val="lt1"/>
                </a:solidFill>
                <a:latin typeface="Century Schoolbook"/>
                <a:ea typeface="Century Schoolbook"/>
                <a:cs typeface="Century Schoolbook"/>
                <a:sym typeface="Century Schoolbook"/>
              </a:rPr>
              <a:t>Première Guerre mondiale</a:t>
            </a:r>
            <a:endParaRPr b="0" i="0" sz="6600" u="none" cap="none" strike="noStrike">
              <a:solidFill>
                <a:schemeClr val="lt1"/>
              </a:solidFill>
              <a:latin typeface="Century Schoolbook"/>
              <a:ea typeface="Century Schoolbook"/>
              <a:cs typeface="Century Schoolbook"/>
              <a:sym typeface="Century Schoolbook"/>
            </a:endParaRPr>
          </a:p>
        </p:txBody>
      </p:sp>
      <p:sp>
        <p:nvSpPr>
          <p:cNvPr id="227" name="Google Shape;227;p19"/>
          <p:cNvSpPr txBox="1"/>
          <p:nvPr/>
        </p:nvSpPr>
        <p:spPr>
          <a:xfrm>
            <a:off x="2301797" y="1352593"/>
            <a:ext cx="7666200" cy="212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Schoolbook"/>
              <a:ea typeface="Century Schoolbook"/>
              <a:cs typeface="Century Schoolbook"/>
              <a:sym typeface="Century Schoolbook"/>
            </a:endParaRPr>
          </a:p>
          <a:p>
            <a:pPr indent="0" lvl="0" marL="0" marR="0" rtl="0" algn="ctr">
              <a:lnSpc>
                <a:spcPct val="100000"/>
              </a:lnSpc>
              <a:spcBef>
                <a:spcPts val="0"/>
              </a:spcBef>
              <a:spcAft>
                <a:spcPts val="0"/>
              </a:spcAft>
              <a:buClr>
                <a:srgbClr val="000000"/>
              </a:buClr>
              <a:buSzPts val="2400"/>
              <a:buFont typeface="Arial"/>
              <a:buNone/>
            </a:pPr>
            <a:r>
              <a:rPr lang="en-CA" sz="2400">
                <a:latin typeface="Century Schoolbook"/>
                <a:ea typeface="Century Schoolbook"/>
                <a:cs typeface="Century Schoolbook"/>
                <a:sym typeface="Century Schoolbook"/>
              </a:rPr>
              <a:t>Environ</a:t>
            </a:r>
            <a:r>
              <a:rPr b="0" i="0" lang="en-CA" sz="2400" u="none" cap="none" strike="noStrike">
                <a:solidFill>
                  <a:srgbClr val="000000"/>
                </a:solidFill>
                <a:latin typeface="Century Schoolbook"/>
                <a:ea typeface="Century Schoolbook"/>
                <a:cs typeface="Century Schoolbook"/>
                <a:sym typeface="Century Schoolbook"/>
              </a:rPr>
              <a:t> 650</a:t>
            </a:r>
            <a:r>
              <a:rPr lang="en-CA" sz="2400">
                <a:latin typeface="Century Schoolbook"/>
                <a:ea typeface="Century Schoolbook"/>
                <a:cs typeface="Century Schoolbook"/>
                <a:sym typeface="Century Schoolbook"/>
              </a:rPr>
              <a:t> </a:t>
            </a:r>
            <a:r>
              <a:rPr b="0" i="0" lang="en-CA" sz="2400" u="none" cap="none" strike="noStrike">
                <a:solidFill>
                  <a:srgbClr val="000000"/>
                </a:solidFill>
                <a:latin typeface="Century Schoolbook"/>
                <a:ea typeface="Century Schoolbook"/>
                <a:cs typeface="Century Schoolbook"/>
                <a:sym typeface="Century Schoolbook"/>
              </a:rPr>
              <a:t>000 Canadi</a:t>
            </a:r>
            <a:r>
              <a:rPr lang="en-CA" sz="2400">
                <a:latin typeface="Century Schoolbook"/>
                <a:ea typeface="Century Schoolbook"/>
                <a:cs typeface="Century Schoolbook"/>
                <a:sym typeface="Century Schoolbook"/>
              </a:rPr>
              <a:t>e</a:t>
            </a:r>
            <a:r>
              <a:rPr b="0" i="0" lang="en-CA" sz="2400" u="none" cap="none" strike="noStrike">
                <a:solidFill>
                  <a:srgbClr val="000000"/>
                </a:solidFill>
                <a:latin typeface="Century Schoolbook"/>
                <a:ea typeface="Century Schoolbook"/>
                <a:cs typeface="Century Schoolbook"/>
                <a:sym typeface="Century Schoolbook"/>
              </a:rPr>
              <a:t>ns </a:t>
            </a:r>
            <a:r>
              <a:rPr lang="en-CA" sz="2400">
                <a:latin typeface="Century Schoolbook"/>
                <a:ea typeface="Century Schoolbook"/>
                <a:cs typeface="Century Schoolbook"/>
                <a:sym typeface="Century Schoolbook"/>
              </a:rPr>
              <a:t>font partie du Corps expéditionnaire canadien qui participe à la Première Guerre mondiale.</a:t>
            </a:r>
            <a:r>
              <a:rPr b="0" i="0" lang="en-CA" sz="2400" u="none" cap="none" strike="noStrike">
                <a:solidFill>
                  <a:srgbClr val="000000"/>
                </a:solidFill>
                <a:latin typeface="Century Schoolbook"/>
                <a:ea typeface="Century Schoolbook"/>
                <a:cs typeface="Century Schoolbook"/>
                <a:sym typeface="Century Schoolbook"/>
              </a:rPr>
              <a:t> </a:t>
            </a:r>
            <a:r>
              <a:rPr lang="en-CA" sz="2400">
                <a:latin typeface="Century Schoolbook"/>
                <a:ea typeface="Century Schoolbook"/>
                <a:cs typeface="Century Schoolbook"/>
                <a:sym typeface="Century Schoolbook"/>
              </a:rPr>
              <a:t>À la fin de la guerre, le nombre de Canadiens ayant perdu la vie s’élève à 66 000.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entury Schoolbook"/>
              <a:ea typeface="Century Schoolbook"/>
              <a:cs typeface="Century Schoolbook"/>
              <a:sym typeface="Century Schoolbook"/>
            </a:endParaRPr>
          </a:p>
        </p:txBody>
      </p:sp>
      <p:sp>
        <p:nvSpPr>
          <p:cNvPr id="228" name="Google Shape;228;p19"/>
          <p:cNvSpPr/>
          <p:nvPr/>
        </p:nvSpPr>
        <p:spPr>
          <a:xfrm>
            <a:off x="2073268" y="3846025"/>
            <a:ext cx="8389934" cy="1276643"/>
          </a:xfrm>
          <a:prstGeom prst="rightArrow">
            <a:avLst>
              <a:gd fmla="val 50000" name="adj1"/>
              <a:gd fmla="val 50000" name="adj2"/>
            </a:avLst>
          </a:prstGeom>
          <a:solidFill>
            <a:srgbClr val="3A3A3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A3A3A"/>
              </a:solidFill>
              <a:latin typeface="Arial"/>
              <a:ea typeface="Arial"/>
              <a:cs typeface="Arial"/>
              <a:sym typeface="Arial"/>
            </a:endParaRPr>
          </a:p>
        </p:txBody>
      </p:sp>
      <p:sp>
        <p:nvSpPr>
          <p:cNvPr id="229" name="Google Shape;229;p19"/>
          <p:cNvSpPr txBox="1"/>
          <p:nvPr/>
        </p:nvSpPr>
        <p:spPr>
          <a:xfrm>
            <a:off x="1728798"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1914</a:t>
            </a:r>
            <a:endParaRPr b="0" i="0" sz="1400" u="none" cap="none" strike="noStrike">
              <a:solidFill>
                <a:schemeClr val="dk1"/>
              </a:solidFill>
              <a:latin typeface="Arial"/>
              <a:ea typeface="Arial"/>
              <a:cs typeface="Arial"/>
              <a:sym typeface="Arial"/>
            </a:endParaRPr>
          </a:p>
        </p:txBody>
      </p:sp>
      <p:cxnSp>
        <p:nvCxnSpPr>
          <p:cNvPr id="230" name="Google Shape;230;p19"/>
          <p:cNvCxnSpPr/>
          <p:nvPr/>
        </p:nvCxnSpPr>
        <p:spPr>
          <a:xfrm flipH="1">
            <a:off x="2067698" y="4163258"/>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231" name="Google Shape;231;p19"/>
          <p:cNvSpPr txBox="1"/>
          <p:nvPr/>
        </p:nvSpPr>
        <p:spPr>
          <a:xfrm>
            <a:off x="2887967" y="4938018"/>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1915</a:t>
            </a:r>
            <a:endParaRPr b="0" i="0" sz="1400" u="none" cap="none" strike="noStrike">
              <a:solidFill>
                <a:schemeClr val="dk1"/>
              </a:solidFill>
              <a:latin typeface="Arial"/>
              <a:ea typeface="Arial"/>
              <a:cs typeface="Arial"/>
              <a:sym typeface="Arial"/>
            </a:endParaRPr>
          </a:p>
        </p:txBody>
      </p:sp>
      <p:cxnSp>
        <p:nvCxnSpPr>
          <p:cNvPr id="232" name="Google Shape;232;p19"/>
          <p:cNvCxnSpPr/>
          <p:nvPr/>
        </p:nvCxnSpPr>
        <p:spPr>
          <a:xfrm flipH="1">
            <a:off x="3236717" y="4163258"/>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233" name="Google Shape;233;p19"/>
          <p:cNvSpPr txBox="1"/>
          <p:nvPr/>
        </p:nvSpPr>
        <p:spPr>
          <a:xfrm>
            <a:off x="3985408"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1916</a:t>
            </a:r>
            <a:endParaRPr b="0" i="0" sz="1400" u="none" cap="none" strike="noStrike">
              <a:solidFill>
                <a:schemeClr val="dk1"/>
              </a:solidFill>
              <a:latin typeface="Arial"/>
              <a:ea typeface="Arial"/>
              <a:cs typeface="Arial"/>
              <a:sym typeface="Arial"/>
            </a:endParaRPr>
          </a:p>
        </p:txBody>
      </p:sp>
      <p:cxnSp>
        <p:nvCxnSpPr>
          <p:cNvPr id="234" name="Google Shape;234;p19"/>
          <p:cNvCxnSpPr/>
          <p:nvPr/>
        </p:nvCxnSpPr>
        <p:spPr>
          <a:xfrm flipH="1">
            <a:off x="4334158" y="4163258"/>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235" name="Google Shape;235;p19"/>
          <p:cNvSpPr txBox="1"/>
          <p:nvPr/>
        </p:nvSpPr>
        <p:spPr>
          <a:xfrm>
            <a:off x="5078086" y="4963297"/>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1917</a:t>
            </a:r>
            <a:endParaRPr b="0" i="0" sz="1400" u="none" cap="none" strike="noStrike">
              <a:solidFill>
                <a:schemeClr val="dk1"/>
              </a:solidFill>
              <a:latin typeface="Arial"/>
              <a:ea typeface="Arial"/>
              <a:cs typeface="Arial"/>
              <a:sym typeface="Arial"/>
            </a:endParaRPr>
          </a:p>
        </p:txBody>
      </p:sp>
      <p:cxnSp>
        <p:nvCxnSpPr>
          <p:cNvPr id="236" name="Google Shape;236;p19"/>
          <p:cNvCxnSpPr/>
          <p:nvPr/>
        </p:nvCxnSpPr>
        <p:spPr>
          <a:xfrm flipH="1">
            <a:off x="5431519" y="4163257"/>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237" name="Google Shape;237;p19"/>
          <p:cNvSpPr txBox="1"/>
          <p:nvPr/>
        </p:nvSpPr>
        <p:spPr>
          <a:xfrm>
            <a:off x="7259408" y="4953358"/>
            <a:ext cx="69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dk1"/>
                </a:solidFill>
                <a:latin typeface="Century Schoolbook"/>
                <a:ea typeface="Century Schoolbook"/>
                <a:cs typeface="Century Schoolbook"/>
                <a:sym typeface="Century Schoolbook"/>
              </a:rPr>
              <a:t>1918</a:t>
            </a:r>
            <a:endParaRPr b="0" i="0" sz="1400" u="none" cap="none" strike="noStrike">
              <a:solidFill>
                <a:schemeClr val="dk1"/>
              </a:solidFill>
              <a:latin typeface="Arial"/>
              <a:ea typeface="Arial"/>
              <a:cs typeface="Arial"/>
              <a:sym typeface="Arial"/>
            </a:endParaRPr>
          </a:p>
        </p:txBody>
      </p:sp>
      <p:cxnSp>
        <p:nvCxnSpPr>
          <p:cNvPr id="238" name="Google Shape;238;p19"/>
          <p:cNvCxnSpPr/>
          <p:nvPr/>
        </p:nvCxnSpPr>
        <p:spPr>
          <a:xfrm flipH="1">
            <a:off x="7608158" y="4163257"/>
            <a:ext cx="4763" cy="853153"/>
          </a:xfrm>
          <a:prstGeom prst="straightConnector1">
            <a:avLst/>
          </a:prstGeom>
          <a:noFill/>
          <a:ln cap="flat" cmpd="sng" w="19050">
            <a:solidFill>
              <a:srgbClr val="7F7F7F"/>
            </a:solidFill>
            <a:prstDash val="solid"/>
            <a:miter lim="800000"/>
            <a:headEnd len="sm" w="sm" type="none"/>
            <a:tailEnd len="sm" w="sm" type="none"/>
          </a:ln>
        </p:spPr>
      </p:cxnSp>
      <p:sp>
        <p:nvSpPr>
          <p:cNvPr id="239" name="Google Shape;239;p19">
            <a:hlinkClick action="ppaction://hlinksldjump" r:id="rId4"/>
          </p:cNvPr>
          <p:cNvSpPr/>
          <p:nvPr/>
        </p:nvSpPr>
        <p:spPr>
          <a:xfrm>
            <a:off x="2182193"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240" name="Google Shape;240;p19">
            <a:hlinkClick action="ppaction://hlinksldjump" r:id="rId5"/>
          </p:cNvPr>
          <p:cNvSpPr/>
          <p:nvPr/>
        </p:nvSpPr>
        <p:spPr>
          <a:xfrm>
            <a:off x="2728789"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41" name="Google Shape;241;p19">
            <a:hlinkClick action="ppaction://hlinksldjump" r:id="rId6"/>
          </p:cNvPr>
          <p:cNvSpPr/>
          <p:nvPr/>
        </p:nvSpPr>
        <p:spPr>
          <a:xfrm>
            <a:off x="3275386"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42" name="Google Shape;242;p19">
            <a:hlinkClick action="ppaction://hlinksldjump" r:id="rId7"/>
          </p:cNvPr>
          <p:cNvSpPr/>
          <p:nvPr/>
        </p:nvSpPr>
        <p:spPr>
          <a:xfrm>
            <a:off x="3821982"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43" name="Google Shape;243;p19">
            <a:hlinkClick action="ppaction://hlinksldjump" r:id="rId8"/>
          </p:cNvPr>
          <p:cNvSpPr/>
          <p:nvPr/>
        </p:nvSpPr>
        <p:spPr>
          <a:xfrm>
            <a:off x="4368578"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44" name="Google Shape;244;p19">
            <a:hlinkClick action="ppaction://hlinksldjump" r:id="rId9"/>
          </p:cNvPr>
          <p:cNvSpPr/>
          <p:nvPr/>
        </p:nvSpPr>
        <p:spPr>
          <a:xfrm>
            <a:off x="4915174"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245" name="Google Shape;245;p19">
            <a:hlinkClick action="ppaction://hlinksldjump" r:id="rId10"/>
          </p:cNvPr>
          <p:cNvSpPr/>
          <p:nvPr/>
        </p:nvSpPr>
        <p:spPr>
          <a:xfrm>
            <a:off x="5461770"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99000" lIns="99075" spcFirstLastPara="1" rIns="99075" wrap="square" tIns="99000">
            <a:noAutofit/>
          </a:bodyPr>
          <a:lstStyle/>
          <a:p>
            <a:pPr indent="0" lvl="0" marL="0" marR="0" rtl="0" algn="ctr">
              <a:lnSpc>
                <a:spcPct val="90000"/>
              </a:lnSpc>
              <a:spcBef>
                <a:spcPts val="0"/>
              </a:spcBef>
              <a:spcAft>
                <a:spcPts val="0"/>
              </a:spcAft>
              <a:buClr>
                <a:srgbClr val="000000"/>
              </a:buClr>
              <a:buSzPts val="800"/>
              <a:buFont typeface="Arial"/>
              <a:buNone/>
            </a:pPr>
            <a:r>
              <a:t/>
            </a:r>
            <a:endParaRPr b="0" i="0" sz="800" u="none" cap="none" strike="noStrike">
              <a:solidFill>
                <a:srgbClr val="3A3A3A"/>
              </a:solidFill>
              <a:latin typeface="Arial"/>
              <a:ea typeface="Arial"/>
              <a:cs typeface="Arial"/>
              <a:sym typeface="Arial"/>
            </a:endParaRPr>
          </a:p>
        </p:txBody>
      </p:sp>
      <p:sp>
        <p:nvSpPr>
          <p:cNvPr id="246" name="Google Shape;246;p19">
            <a:hlinkClick action="ppaction://hlinksldjump" r:id="rId11"/>
          </p:cNvPr>
          <p:cNvSpPr/>
          <p:nvPr/>
        </p:nvSpPr>
        <p:spPr>
          <a:xfrm>
            <a:off x="6008366"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47" name="Google Shape;247;p19">
            <a:hlinkClick action="ppaction://hlinksldjump" r:id="rId12"/>
          </p:cNvPr>
          <p:cNvSpPr/>
          <p:nvPr/>
        </p:nvSpPr>
        <p:spPr>
          <a:xfrm>
            <a:off x="6554962"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48" name="Google Shape;248;p19">
            <a:hlinkClick action="ppaction://hlinksldjump" r:id="rId13"/>
          </p:cNvPr>
          <p:cNvSpPr/>
          <p:nvPr/>
        </p:nvSpPr>
        <p:spPr>
          <a:xfrm>
            <a:off x="7101558"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49" name="Google Shape;249;p19">
            <a:hlinkClick action="ppaction://hlinksldjump" r:id="rId14"/>
          </p:cNvPr>
          <p:cNvSpPr/>
          <p:nvPr/>
        </p:nvSpPr>
        <p:spPr>
          <a:xfrm>
            <a:off x="7648154"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50" name="Google Shape;250;p19">
            <a:hlinkClick action="ppaction://hlinksldjump" r:id="rId15"/>
          </p:cNvPr>
          <p:cNvSpPr/>
          <p:nvPr/>
        </p:nvSpPr>
        <p:spPr>
          <a:xfrm>
            <a:off x="8194750"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51" name="Google Shape;251;p19">
            <a:hlinkClick action="ppaction://hlinksldjump" r:id="rId16"/>
          </p:cNvPr>
          <p:cNvSpPr/>
          <p:nvPr/>
        </p:nvSpPr>
        <p:spPr>
          <a:xfrm>
            <a:off x="8741346"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sp>
        <p:nvSpPr>
          <p:cNvPr id="252" name="Google Shape;252;p19">
            <a:hlinkClick action="ppaction://hlinksldjump" r:id="rId17"/>
          </p:cNvPr>
          <p:cNvSpPr/>
          <p:nvPr/>
        </p:nvSpPr>
        <p:spPr>
          <a:xfrm>
            <a:off x="9287943" y="4234810"/>
            <a:ext cx="468510" cy="467999"/>
          </a:xfrm>
          <a:custGeom>
            <a:rect b="b" l="l" r="r" t="t"/>
            <a:pathLst>
              <a:path extrusionOk="0" h="467999" w="468510">
                <a:moveTo>
                  <a:pt x="0" y="234000"/>
                </a:moveTo>
                <a:cubicBezTo>
                  <a:pt x="0" y="104765"/>
                  <a:pt x="104880" y="0"/>
                  <a:pt x="234255" y="0"/>
                </a:cubicBezTo>
                <a:cubicBezTo>
                  <a:pt x="363630" y="0"/>
                  <a:pt x="468510" y="104765"/>
                  <a:pt x="468510" y="234000"/>
                </a:cubicBezTo>
                <a:cubicBezTo>
                  <a:pt x="468510" y="363235"/>
                  <a:pt x="363630" y="468000"/>
                  <a:pt x="234255" y="468000"/>
                </a:cubicBezTo>
                <a:cubicBezTo>
                  <a:pt x="104880" y="468000"/>
                  <a:pt x="0" y="363235"/>
                  <a:pt x="0" y="234000"/>
                </a:cubicBezTo>
                <a:close/>
              </a:path>
            </a:pathLst>
          </a:custGeom>
          <a:solidFill>
            <a:srgbClr val="752433"/>
          </a:solidFill>
          <a:ln cap="flat" cmpd="sng" w="25400">
            <a:solidFill>
              <a:srgbClr val="0C0C0C"/>
            </a:solidFill>
            <a:prstDash val="solid"/>
            <a:round/>
            <a:headEnd len="sm" w="sm" type="none"/>
            <a:tailEnd len="sm" w="sm" type="none"/>
          </a:ln>
        </p:spPr>
        <p:txBody>
          <a:bodyPr anchorCtr="0" anchor="ctr" bIns="125675" lIns="125750" spcFirstLastPara="1" rIns="125750" wrap="square" tIns="125675">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rgbClr val="3A3A3A"/>
              </a:solidFill>
              <a:latin typeface="Arial"/>
              <a:ea typeface="Arial"/>
              <a:cs typeface="Arial"/>
              <a:sym typeface="Arial"/>
            </a:endParaRPr>
          </a:p>
        </p:txBody>
      </p:sp>
      <p:grpSp>
        <p:nvGrpSpPr>
          <p:cNvPr id="253" name="Google Shape;253;p19"/>
          <p:cNvGrpSpPr/>
          <p:nvPr/>
        </p:nvGrpSpPr>
        <p:grpSpPr>
          <a:xfrm>
            <a:off x="10449391" y="6397289"/>
            <a:ext cx="1817100" cy="386400"/>
            <a:chOff x="10449391" y="6397289"/>
            <a:chExt cx="1817100" cy="386400"/>
          </a:xfrm>
        </p:grpSpPr>
        <p:sp>
          <p:nvSpPr>
            <p:cNvPr id="254" name="Google Shape;254;p19"/>
            <p:cNvSpPr/>
            <p:nvPr/>
          </p:nvSpPr>
          <p:spPr>
            <a:xfrm>
              <a:off x="10562884" y="6397289"/>
              <a:ext cx="1590000" cy="386400"/>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5" name="Google Shape;255;p19">
              <a:hlinkClick action="ppaction://hlinksldjump" r:id="rId18"/>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0">
            <a:hlinkClick action="ppaction://hlinksldjump" r:id="rId3"/>
          </p:cNvPr>
          <p:cNvSpPr/>
          <p:nvPr/>
        </p:nvSpPr>
        <p:spPr>
          <a:xfrm>
            <a:off x="0" y="-12"/>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1" name="Google Shape;261;p20"/>
          <p:cNvSpPr/>
          <p:nvPr/>
        </p:nvSpPr>
        <p:spPr>
          <a:xfrm>
            <a:off x="0" y="0"/>
            <a:ext cx="12192000" cy="1200329"/>
          </a:xfrm>
          <a:prstGeom prst="rect">
            <a:avLst/>
          </a:prstGeom>
          <a:solidFill>
            <a:srgbClr val="752433"/>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1"/>
                </a:solidFill>
                <a:latin typeface="Century Schoolbook"/>
                <a:ea typeface="Century Schoolbook"/>
                <a:cs typeface="Century Schoolbook"/>
                <a:sym typeface="Century Schoolbook"/>
              </a:rPr>
              <a:t>Ju</a:t>
            </a:r>
            <a:r>
              <a:rPr lang="en-CA" sz="8000">
                <a:solidFill>
                  <a:schemeClr val="lt1"/>
                </a:solidFill>
                <a:latin typeface="Century Schoolbook"/>
                <a:ea typeface="Century Schoolbook"/>
                <a:cs typeface="Century Schoolbook"/>
                <a:sym typeface="Century Schoolbook"/>
              </a:rPr>
              <a:t>in</a:t>
            </a:r>
            <a:r>
              <a:rPr b="0" i="0" lang="en-CA" sz="8000" u="none" cap="none" strike="noStrike">
                <a:solidFill>
                  <a:schemeClr val="lt1"/>
                </a:solidFill>
                <a:latin typeface="Century Schoolbook"/>
                <a:ea typeface="Century Schoolbook"/>
                <a:cs typeface="Century Schoolbook"/>
                <a:sym typeface="Century Schoolbook"/>
              </a:rPr>
              <a:t> 1914</a:t>
            </a:r>
            <a:endParaRPr b="0" i="0" sz="8000" u="none" cap="none" strike="noStrike">
              <a:solidFill>
                <a:schemeClr val="lt1"/>
              </a:solidFill>
              <a:latin typeface="Century Schoolbook"/>
              <a:ea typeface="Century Schoolbook"/>
              <a:cs typeface="Century Schoolbook"/>
              <a:sym typeface="Century Schoolbook"/>
            </a:endParaRPr>
          </a:p>
        </p:txBody>
      </p:sp>
      <p:sp>
        <p:nvSpPr>
          <p:cNvPr id="262" name="Google Shape;262;p20"/>
          <p:cNvSpPr txBox="1"/>
          <p:nvPr/>
        </p:nvSpPr>
        <p:spPr>
          <a:xfrm>
            <a:off x="5631925" y="2852825"/>
            <a:ext cx="5871300" cy="224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CA" sz="2000">
                <a:solidFill>
                  <a:schemeClr val="dk1"/>
                </a:solidFill>
                <a:latin typeface="Century Schoolbook"/>
                <a:ea typeface="Century Schoolbook"/>
                <a:cs typeface="Century Schoolbook"/>
                <a:sym typeface="Century Schoolbook"/>
              </a:rPr>
              <a:t> Le 28 juin se produit l’assassinat de l’archiduc François-Ferdinand. L’événement déclenche une réaction en chaîne qui entraîne la guerre au sein d’une Europe qui connaît déjà des tensions politiques.</a:t>
            </a:r>
            <a:r>
              <a:rPr lang="en-CA" sz="2000">
                <a:solidFill>
                  <a:schemeClr val="dk1"/>
                </a:solidFill>
                <a:latin typeface="Century Schoolbook"/>
                <a:ea typeface="Century Schoolbook"/>
                <a:cs typeface="Century Schoolbook"/>
                <a:sym typeface="Century Schoolbook"/>
              </a:rPr>
              <a:t> Ces tensions affectent le Canada lorsque la Grande-Bretagne est entraînée dans le conflit. </a:t>
            </a:r>
            <a:endParaRPr b="0" i="0" sz="2000" u="none" cap="none" strike="noStrike">
              <a:solidFill>
                <a:schemeClr val="dk1"/>
              </a:solidFill>
              <a:latin typeface="Century Schoolbook"/>
              <a:ea typeface="Century Schoolbook"/>
              <a:cs typeface="Century Schoolbook"/>
              <a:sym typeface="Century Schoolbook"/>
            </a:endParaRPr>
          </a:p>
        </p:txBody>
      </p:sp>
      <p:pic>
        <p:nvPicPr>
          <p:cNvPr descr="A person in a uniform holding a cane&#10;&#10;Description automatically generated" id="263" name="Google Shape;263;p20"/>
          <p:cNvPicPr preferRelativeResize="0"/>
          <p:nvPr/>
        </p:nvPicPr>
        <p:blipFill rotWithShape="1">
          <a:blip r:embed="rId4">
            <a:alphaModFix/>
          </a:blip>
          <a:srcRect b="11404" l="12730" r="12297" t="6618"/>
          <a:stretch/>
        </p:blipFill>
        <p:spPr>
          <a:xfrm>
            <a:off x="1329825" y="1433350"/>
            <a:ext cx="3369256" cy="5147750"/>
          </a:xfrm>
          <a:prstGeom prst="rect">
            <a:avLst/>
          </a:prstGeom>
          <a:noFill/>
          <a:ln>
            <a:noFill/>
          </a:ln>
        </p:spPr>
      </p:pic>
      <p:sp>
        <p:nvSpPr>
          <p:cNvPr id="264" name="Google Shape;264;p20"/>
          <p:cNvSpPr txBox="1"/>
          <p:nvPr/>
        </p:nvSpPr>
        <p:spPr>
          <a:xfrm>
            <a:off x="863450" y="6581100"/>
            <a:ext cx="43020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CA" sz="1100" u="none" cap="none" strike="noStrike">
                <a:solidFill>
                  <a:schemeClr val="dk1"/>
                </a:solidFill>
                <a:latin typeface="Century Schoolbook"/>
                <a:ea typeface="Century Schoolbook"/>
                <a:cs typeface="Century Schoolbook"/>
                <a:sym typeface="Century Schoolbook"/>
              </a:rPr>
              <a:t>Arc</a:t>
            </a:r>
            <a:r>
              <a:rPr lang="en-CA" sz="1100">
                <a:solidFill>
                  <a:schemeClr val="dk1"/>
                </a:solidFill>
                <a:latin typeface="Century Schoolbook"/>
                <a:ea typeface="Century Schoolbook"/>
                <a:cs typeface="Century Schoolbook"/>
                <a:sym typeface="Century Schoolbook"/>
              </a:rPr>
              <a:t>hiduc François-</a:t>
            </a:r>
            <a:r>
              <a:rPr b="0" i="0" lang="en-CA" sz="1100" u="none" cap="none" strike="noStrike">
                <a:solidFill>
                  <a:schemeClr val="dk1"/>
                </a:solidFill>
                <a:latin typeface="Century Schoolbook"/>
                <a:ea typeface="Century Schoolbook"/>
                <a:cs typeface="Century Schoolbook"/>
                <a:sym typeface="Century Schoolbook"/>
              </a:rPr>
              <a:t>Ferdinand (</a:t>
            </a:r>
            <a:r>
              <a:rPr lang="en-CA" sz="1100">
                <a:solidFill>
                  <a:schemeClr val="dk1"/>
                </a:solidFill>
                <a:latin typeface="Century Schoolbook"/>
                <a:ea typeface="Century Schoolbook"/>
                <a:cs typeface="Century Schoolbook"/>
                <a:sym typeface="Century Schoolbook"/>
              </a:rPr>
              <a:t>Bibliothèque du Congrès)</a:t>
            </a:r>
            <a:endParaRPr b="0" i="0" sz="1100" u="none" cap="none" strike="noStrike">
              <a:solidFill>
                <a:schemeClr val="dk1"/>
              </a:solidFill>
              <a:latin typeface="Century Schoolbook"/>
              <a:ea typeface="Century Schoolbook"/>
              <a:cs typeface="Century Schoolbook"/>
              <a:sym typeface="Century Schoolbook"/>
            </a:endParaRPr>
          </a:p>
        </p:txBody>
      </p:sp>
      <p:grpSp>
        <p:nvGrpSpPr>
          <p:cNvPr id="265" name="Google Shape;265;p20"/>
          <p:cNvGrpSpPr/>
          <p:nvPr/>
        </p:nvGrpSpPr>
        <p:grpSpPr>
          <a:xfrm>
            <a:off x="10449391" y="6397289"/>
            <a:ext cx="1817100" cy="386493"/>
            <a:chOff x="10449391" y="6397289"/>
            <a:chExt cx="1817100" cy="386493"/>
          </a:xfrm>
        </p:grpSpPr>
        <p:sp>
          <p:nvSpPr>
            <p:cNvPr id="266" name="Google Shape;266;p20"/>
            <p:cNvSpPr/>
            <p:nvPr/>
          </p:nvSpPr>
          <p:spPr>
            <a:xfrm>
              <a:off x="10562884" y="6397289"/>
              <a:ext cx="1590144" cy="386493"/>
            </a:xfrm>
            <a:prstGeom prst="roundRect">
              <a:avLst>
                <a:gd fmla="val 16667" name="adj"/>
              </a:avLst>
            </a:prstGeom>
            <a:solidFill>
              <a:srgbClr val="F2F2F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7" name="Google Shape;267;p20">
              <a:hlinkClick action="ppaction://hlinksldjump" r:id="rId5"/>
            </p:cNvPr>
            <p:cNvSpPr txBox="1"/>
            <p:nvPr/>
          </p:nvSpPr>
          <p:spPr>
            <a:xfrm>
              <a:off x="10449391" y="6475199"/>
              <a:ext cx="1817100" cy="230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200"/>
                <a:buFont typeface="Arial"/>
                <a:buNone/>
              </a:pPr>
              <a:r>
                <a:rPr lang="en-CA" sz="900">
                  <a:solidFill>
                    <a:srgbClr val="222222"/>
                  </a:solidFill>
                </a:rPr>
                <a:t>revenir à la ligne du temps</a:t>
              </a:r>
              <a:endParaRPr sz="12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