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396" r:id="rId2"/>
    <p:sldId id="497" r:id="rId3"/>
    <p:sldId id="498" r:id="rId4"/>
    <p:sldId id="257" r:id="rId5"/>
    <p:sldId id="258" r:id="rId6"/>
    <p:sldId id="296" r:id="rId7"/>
    <p:sldId id="297" r:id="rId8"/>
    <p:sldId id="259" r:id="rId9"/>
    <p:sldId id="298" r:id="rId10"/>
    <p:sldId id="299" r:id="rId11"/>
    <p:sldId id="395" r:id="rId12"/>
    <p:sldId id="260" r:id="rId13"/>
    <p:sldId id="301" r:id="rId14"/>
    <p:sldId id="261" r:id="rId15"/>
    <p:sldId id="262" r:id="rId16"/>
    <p:sldId id="302" r:id="rId17"/>
    <p:sldId id="263" r:id="rId18"/>
    <p:sldId id="303" r:id="rId19"/>
    <p:sldId id="304" r:id="rId20"/>
    <p:sldId id="264" r:id="rId21"/>
    <p:sldId id="265" r:id="rId22"/>
    <p:sldId id="305" r:id="rId23"/>
    <p:sldId id="314" r:id="rId24"/>
    <p:sldId id="306" r:id="rId25"/>
    <p:sldId id="268" r:id="rId26"/>
    <p:sldId id="394" r:id="rId27"/>
    <p:sldId id="269" r:id="rId28"/>
    <p:sldId id="307" r:id="rId29"/>
    <p:sldId id="308" r:id="rId30"/>
    <p:sldId id="270" r:id="rId31"/>
    <p:sldId id="309" r:id="rId32"/>
    <p:sldId id="315" r:id="rId33"/>
    <p:sldId id="316" r:id="rId34"/>
    <p:sldId id="271" r:id="rId35"/>
    <p:sldId id="311" r:id="rId36"/>
    <p:sldId id="310" r:id="rId37"/>
    <p:sldId id="272" r:id="rId38"/>
    <p:sldId id="393" r:id="rId39"/>
    <p:sldId id="273" r:id="rId40"/>
    <p:sldId id="274" r:id="rId41"/>
    <p:sldId id="275" r:id="rId42"/>
    <p:sldId id="276" r:id="rId43"/>
    <p:sldId id="317" r:id="rId44"/>
    <p:sldId id="277" r:id="rId45"/>
    <p:sldId id="279" r:id="rId46"/>
    <p:sldId id="312" r:id="rId47"/>
    <p:sldId id="280" r:id="rId48"/>
    <p:sldId id="318" r:id="rId49"/>
    <p:sldId id="281" r:id="rId50"/>
    <p:sldId id="282" r:id="rId51"/>
    <p:sldId id="313" r:id="rId52"/>
    <p:sldId id="283" r:id="rId53"/>
    <p:sldId id="319" r:id="rId54"/>
    <p:sldId id="320" r:id="rId55"/>
    <p:sldId id="284" r:id="rId56"/>
    <p:sldId id="502" r:id="rId57"/>
    <p:sldId id="392" r:id="rId58"/>
    <p:sldId id="499" r:id="rId59"/>
    <p:sldId id="500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9szhD94rfMQQD7UdrkThQg==" hashData="H3GF1GH46vI7TcFN7YarnsB8lJDlETBpAmPaBehqfyMtaPVv514SVafsHcFvm9Fq+XeNGSIH/Q0owQFqBn/Mdg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F1805A-B9DC-40C3-B0FE-1925335EA2B8}" type="doc">
      <dgm:prSet loTypeId="urn:microsoft.com/office/officeart/2005/8/layout/orgChart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A827FF-EDDC-4FBC-B068-437305AC9925}">
      <dgm:prSet phldrT="[Text]" custT="1"/>
      <dgm:spPr/>
      <dgm:t>
        <a:bodyPr/>
        <a:lstStyle/>
        <a:p>
          <a:r>
            <a:rPr lang="en-US" sz="3600" b="1" dirty="0" err="1">
              <a:solidFill>
                <a:schemeClr val="bg1"/>
              </a:solidFill>
              <a:latin typeface="NudiUni03e" pitchFamily="2" charset="0"/>
              <a:ea typeface="Calibri" panose="020F0502020204030204" pitchFamily="34" charset="0"/>
              <a:cs typeface="NudiUni03e" pitchFamily="2" charset="0"/>
            </a:rPr>
            <a:t>ಬ್ಯಾಂಕರನಿಗೂ</a:t>
          </a:r>
          <a:r>
            <a:rPr lang="en-US" sz="3600" b="1" dirty="0">
              <a:solidFill>
                <a:schemeClr val="bg1"/>
              </a:solidFill>
              <a:latin typeface="NudiUni03e" pitchFamily="2" charset="0"/>
              <a:ea typeface="Calibri" panose="020F0502020204030204" pitchFamily="34" charset="0"/>
              <a:cs typeface="NudiUni03e" pitchFamily="2" charset="0"/>
            </a:rPr>
            <a:t> </a:t>
          </a:r>
          <a:r>
            <a:rPr lang="en-US" sz="3600" b="1" dirty="0" err="1">
              <a:solidFill>
                <a:schemeClr val="bg1"/>
              </a:solidFill>
              <a:latin typeface="NudiUni03e" pitchFamily="2" charset="0"/>
              <a:ea typeface="Calibri" panose="020F0502020204030204" pitchFamily="34" charset="0"/>
              <a:cs typeface="NudiUni03e" pitchFamily="2" charset="0"/>
            </a:rPr>
            <a:t>ಮತ್ತು</a:t>
          </a:r>
          <a:r>
            <a:rPr lang="en-US" sz="3600" b="1" dirty="0">
              <a:solidFill>
                <a:schemeClr val="bg1"/>
              </a:solidFill>
              <a:latin typeface="NudiUni03e" pitchFamily="2" charset="0"/>
              <a:ea typeface="Calibri" panose="020F0502020204030204" pitchFamily="34" charset="0"/>
              <a:cs typeface="NudiUni03e" pitchFamily="2" charset="0"/>
            </a:rPr>
            <a:t> </a:t>
          </a:r>
          <a:r>
            <a:rPr lang="en-US" sz="3600" b="1" dirty="0" err="1">
              <a:solidFill>
                <a:schemeClr val="bg1"/>
              </a:solidFill>
              <a:latin typeface="NudiUni03e" pitchFamily="2" charset="0"/>
              <a:ea typeface="Calibri" panose="020F0502020204030204" pitchFamily="34" charset="0"/>
              <a:cs typeface="NudiUni03e" pitchFamily="2" charset="0"/>
            </a:rPr>
            <a:t>ಗ್ರಾಹಕರಿಗೂ</a:t>
          </a:r>
          <a:r>
            <a:rPr lang="en-US" sz="3600" b="1" dirty="0">
              <a:solidFill>
                <a:schemeClr val="bg1"/>
              </a:solidFill>
              <a:latin typeface="NudiUni03e" pitchFamily="2" charset="0"/>
              <a:ea typeface="Calibri" panose="020F0502020204030204" pitchFamily="34" charset="0"/>
              <a:cs typeface="NudiUni03e" pitchFamily="2" charset="0"/>
            </a:rPr>
            <a:t> </a:t>
          </a:r>
          <a:r>
            <a:rPr lang="en-US" sz="3600" b="1" dirty="0" err="1">
              <a:solidFill>
                <a:schemeClr val="bg1"/>
              </a:solidFill>
              <a:latin typeface="NudiUni03e" pitchFamily="2" charset="0"/>
              <a:ea typeface="Calibri" panose="020F0502020204030204" pitchFamily="34" charset="0"/>
              <a:cs typeface="NudiUni03e" pitchFamily="2" charset="0"/>
            </a:rPr>
            <a:t>ಇರುವ</a:t>
          </a:r>
          <a:r>
            <a:rPr lang="en-US" sz="3600" b="1" dirty="0">
              <a:solidFill>
                <a:schemeClr val="bg1"/>
              </a:solidFill>
              <a:latin typeface="NudiUni03e" pitchFamily="2" charset="0"/>
              <a:ea typeface="Calibri" panose="020F0502020204030204" pitchFamily="34" charset="0"/>
              <a:cs typeface="NudiUni03e" pitchFamily="2" charset="0"/>
            </a:rPr>
            <a:t> </a:t>
          </a:r>
          <a:r>
            <a:rPr lang="en-US" sz="3600" b="1" dirty="0" err="1">
              <a:solidFill>
                <a:schemeClr val="bg1"/>
              </a:solidFill>
              <a:latin typeface="NudiUni03e" pitchFamily="2" charset="0"/>
              <a:ea typeface="Calibri" panose="020F0502020204030204" pitchFamily="34" charset="0"/>
              <a:cs typeface="NudiUni03e" pitchFamily="2" charset="0"/>
            </a:rPr>
            <a:t>ಸಂಬಂಧ</a:t>
          </a:r>
          <a:endParaRPr lang="en-US" sz="3600" dirty="0">
            <a:latin typeface="NudiUni03e" pitchFamily="2" charset="0"/>
            <a:cs typeface="NudiUni03e" pitchFamily="2" charset="0"/>
          </a:endParaRPr>
        </a:p>
      </dgm:t>
    </dgm:pt>
    <dgm:pt modelId="{9A8B6D1A-BCDA-4B92-AC46-A393F0182593}" type="parTrans" cxnId="{0EF63C8E-29F0-4460-BB58-8F5A50EDE8FE}">
      <dgm:prSet/>
      <dgm:spPr/>
      <dgm:t>
        <a:bodyPr/>
        <a:lstStyle/>
        <a:p>
          <a:endParaRPr lang="en-US"/>
        </a:p>
      </dgm:t>
    </dgm:pt>
    <dgm:pt modelId="{B83A2712-775B-4D73-B1C8-F403A2457B09}" type="sibTrans" cxnId="{0EF63C8E-29F0-4460-BB58-8F5A50EDE8FE}">
      <dgm:prSet/>
      <dgm:spPr/>
      <dgm:t>
        <a:bodyPr/>
        <a:lstStyle/>
        <a:p>
          <a:endParaRPr lang="en-US"/>
        </a:p>
      </dgm:t>
    </dgm:pt>
    <dgm:pt modelId="{873BD27A-0E0A-496B-9B53-C55D79FD7D2D}">
      <dgm:prSet phldrT="[Text]" custT="1"/>
      <dgm:spPr/>
      <dgm:t>
        <a:bodyPr/>
        <a:lstStyle/>
        <a:p>
          <a:r>
            <a:rPr lang="en-US" sz="3600" b="1" dirty="0">
              <a:solidFill>
                <a:schemeClr val="bg1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rPr>
            <a:t>1. </a:t>
          </a:r>
          <a:r>
            <a:rPr lang="en-US" sz="3600" b="1" dirty="0" err="1">
              <a:solidFill>
                <a:schemeClr val="bg1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rPr>
            <a:t>ಸಾಮಾನ್ಯ</a:t>
          </a:r>
          <a:r>
            <a:rPr lang="en-US" sz="3600" b="1" dirty="0">
              <a:solidFill>
                <a:schemeClr val="bg1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rPr>
            <a:t> </a:t>
          </a:r>
          <a:r>
            <a:rPr lang="en-US" sz="3600" b="1" dirty="0" err="1">
              <a:solidFill>
                <a:schemeClr val="bg1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rPr>
            <a:t>ಸಂಬಂಧ</a:t>
          </a:r>
          <a:endParaRPr lang="en-US" sz="3600" dirty="0">
            <a:latin typeface="NudiUni08e" pitchFamily="2" charset="0"/>
            <a:cs typeface="NudiUni08e" pitchFamily="2" charset="0"/>
          </a:endParaRPr>
        </a:p>
      </dgm:t>
    </dgm:pt>
    <dgm:pt modelId="{1529E34A-66E6-4AEB-8A3E-CFAF2D69C8EC}" type="parTrans" cxnId="{661AD370-B092-4136-AF5A-45C5669540D0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>
          <a:solidFill>
            <a:srgbClr val="FFFF00"/>
          </a:solidFill>
        </a:ln>
        <a:scene3d>
          <a:camera prst="orthographicFront"/>
          <a:lightRig rig="flat" dir="t"/>
        </a:scene3d>
        <a:sp3d>
          <a:bevelT prst="convex"/>
        </a:sp3d>
      </dgm:spPr>
      <dgm:t>
        <a:bodyPr/>
        <a:lstStyle/>
        <a:p>
          <a:endParaRPr lang="en-US"/>
        </a:p>
      </dgm:t>
    </dgm:pt>
    <dgm:pt modelId="{5065ACA9-6691-4D05-B71C-3B507E8471E7}" type="sibTrans" cxnId="{661AD370-B092-4136-AF5A-45C5669540D0}">
      <dgm:prSet/>
      <dgm:spPr/>
      <dgm:t>
        <a:bodyPr/>
        <a:lstStyle/>
        <a:p>
          <a:endParaRPr lang="en-US"/>
        </a:p>
      </dgm:t>
    </dgm:pt>
    <dgm:pt modelId="{DFF7E8F3-D26F-4688-A2CF-03F3ABE36402}">
      <dgm:prSet phldrT="[Text]" custT="1"/>
      <dgm:spPr/>
      <dgm:t>
        <a:bodyPr/>
        <a:lstStyle/>
        <a:p>
          <a:r>
            <a:rPr lang="en-US" sz="3600" b="1" dirty="0">
              <a:solidFill>
                <a:schemeClr val="bg1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rPr>
            <a:t>2. </a:t>
          </a:r>
          <a:r>
            <a:rPr lang="en-US" sz="3600" b="1" dirty="0" err="1">
              <a:solidFill>
                <a:schemeClr val="bg1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rPr>
            <a:t>ವಿಶೇಷ</a:t>
          </a:r>
          <a:r>
            <a:rPr lang="en-US" sz="3600" b="1" dirty="0">
              <a:solidFill>
                <a:schemeClr val="bg1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rPr>
            <a:t> </a:t>
          </a:r>
          <a:r>
            <a:rPr lang="en-US" sz="3600" b="1" dirty="0" err="1">
              <a:solidFill>
                <a:schemeClr val="bg1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rPr>
            <a:t>ಸಂಬಂಧ</a:t>
          </a:r>
          <a:endParaRPr lang="en-US" sz="3600" dirty="0">
            <a:latin typeface="NudiUni08e" pitchFamily="2" charset="0"/>
            <a:cs typeface="NudiUni08e" pitchFamily="2" charset="0"/>
          </a:endParaRPr>
        </a:p>
      </dgm:t>
    </dgm:pt>
    <dgm:pt modelId="{8837DDA4-0A74-431A-9DA9-264A77306071}" type="parTrans" cxnId="{03466D8F-DB88-4B82-94E1-9C90D0DA4999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>
          <a:solidFill>
            <a:srgbClr val="FFFF00"/>
          </a:solidFill>
        </a:ln>
        <a:scene3d>
          <a:camera prst="orthographicFront"/>
          <a:lightRig rig="flat" dir="t"/>
        </a:scene3d>
        <a:sp3d>
          <a:bevelT prst="convex"/>
        </a:sp3d>
      </dgm:spPr>
      <dgm:t>
        <a:bodyPr/>
        <a:lstStyle/>
        <a:p>
          <a:endParaRPr lang="en-US"/>
        </a:p>
      </dgm:t>
    </dgm:pt>
    <dgm:pt modelId="{D9D63795-EEF9-446E-AAB9-2DD6784135B6}" type="sibTrans" cxnId="{03466D8F-DB88-4B82-94E1-9C90D0DA4999}">
      <dgm:prSet/>
      <dgm:spPr/>
      <dgm:t>
        <a:bodyPr/>
        <a:lstStyle/>
        <a:p>
          <a:endParaRPr lang="en-US"/>
        </a:p>
      </dgm:t>
    </dgm:pt>
    <dgm:pt modelId="{49C8293D-0BDE-457F-A342-CF3E2D4299B9}" type="pres">
      <dgm:prSet presAssocID="{37F1805A-B9DC-40C3-B0FE-1925335EA2B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161E367-1582-466C-AA8C-D864A75F8E83}" type="pres">
      <dgm:prSet presAssocID="{B5A827FF-EDDC-4FBC-B068-437305AC9925}" presName="hierRoot1" presStyleCnt="0">
        <dgm:presLayoutVars>
          <dgm:hierBranch val="init"/>
        </dgm:presLayoutVars>
      </dgm:prSet>
      <dgm:spPr/>
    </dgm:pt>
    <dgm:pt modelId="{5251EB6C-ECA3-468E-8DDA-2CE7E5391161}" type="pres">
      <dgm:prSet presAssocID="{B5A827FF-EDDC-4FBC-B068-437305AC9925}" presName="rootComposite1" presStyleCnt="0"/>
      <dgm:spPr/>
    </dgm:pt>
    <dgm:pt modelId="{27B65E0B-8D3A-489C-9500-5BD1BE605E41}" type="pres">
      <dgm:prSet presAssocID="{B5A827FF-EDDC-4FBC-B068-437305AC9925}" presName="rootText1" presStyleLbl="node0" presStyleIdx="0" presStyleCnt="1" custScaleX="152860" custScaleY="37283" custLinFactNeighborX="2140" custLinFactNeighborY="-38513">
        <dgm:presLayoutVars>
          <dgm:chPref val="3"/>
        </dgm:presLayoutVars>
      </dgm:prSet>
      <dgm:spPr/>
    </dgm:pt>
    <dgm:pt modelId="{0D5CD155-F005-422D-A382-E0512D043EF8}" type="pres">
      <dgm:prSet presAssocID="{B5A827FF-EDDC-4FBC-B068-437305AC9925}" presName="rootConnector1" presStyleLbl="node1" presStyleIdx="0" presStyleCnt="0"/>
      <dgm:spPr/>
    </dgm:pt>
    <dgm:pt modelId="{904DED80-389F-4DB4-BEC8-D11A5244620A}" type="pres">
      <dgm:prSet presAssocID="{B5A827FF-EDDC-4FBC-B068-437305AC9925}" presName="hierChild2" presStyleCnt="0"/>
      <dgm:spPr/>
    </dgm:pt>
    <dgm:pt modelId="{9F45C9AC-555F-411F-BEB4-1F8F08032573}" type="pres">
      <dgm:prSet presAssocID="{1529E34A-66E6-4AEB-8A3E-CFAF2D69C8EC}" presName="Name37" presStyleLbl="parChTrans1D2" presStyleIdx="0" presStyleCnt="2"/>
      <dgm:spPr/>
    </dgm:pt>
    <dgm:pt modelId="{CE81DE31-E36F-440A-BF0A-1536B4D8B3CC}" type="pres">
      <dgm:prSet presAssocID="{873BD27A-0E0A-496B-9B53-C55D79FD7D2D}" presName="hierRoot2" presStyleCnt="0">
        <dgm:presLayoutVars>
          <dgm:hierBranch val="init"/>
        </dgm:presLayoutVars>
      </dgm:prSet>
      <dgm:spPr/>
    </dgm:pt>
    <dgm:pt modelId="{B9B22CE2-34CF-4BAE-9B89-77F65A7FD0B0}" type="pres">
      <dgm:prSet presAssocID="{873BD27A-0E0A-496B-9B53-C55D79FD7D2D}" presName="rootComposite" presStyleCnt="0"/>
      <dgm:spPr/>
    </dgm:pt>
    <dgm:pt modelId="{AC5F15B5-C35D-4B72-A2B3-600DDDEA4FE0}" type="pres">
      <dgm:prSet presAssocID="{873BD27A-0E0A-496B-9B53-C55D79FD7D2D}" presName="rootText" presStyleLbl="node2" presStyleIdx="0" presStyleCnt="2" custScaleX="83821" custScaleY="37283" custLinFactNeighborX="2140" custLinFactNeighborY="-38513">
        <dgm:presLayoutVars>
          <dgm:chPref val="3"/>
        </dgm:presLayoutVars>
      </dgm:prSet>
      <dgm:spPr/>
    </dgm:pt>
    <dgm:pt modelId="{ECE3D5E3-51DC-47F6-9E7A-062662935F05}" type="pres">
      <dgm:prSet presAssocID="{873BD27A-0E0A-496B-9B53-C55D79FD7D2D}" presName="rootConnector" presStyleLbl="node2" presStyleIdx="0" presStyleCnt="2"/>
      <dgm:spPr/>
    </dgm:pt>
    <dgm:pt modelId="{7FC4C19B-6F1D-428C-989E-F5FB9DB407B8}" type="pres">
      <dgm:prSet presAssocID="{873BD27A-0E0A-496B-9B53-C55D79FD7D2D}" presName="hierChild4" presStyleCnt="0"/>
      <dgm:spPr/>
    </dgm:pt>
    <dgm:pt modelId="{4BDE1B16-A88E-4853-B7B1-13EA2B5E7ABE}" type="pres">
      <dgm:prSet presAssocID="{873BD27A-0E0A-496B-9B53-C55D79FD7D2D}" presName="hierChild5" presStyleCnt="0"/>
      <dgm:spPr/>
    </dgm:pt>
    <dgm:pt modelId="{C7F50E81-6213-4B6A-8211-A632DE94FCE0}" type="pres">
      <dgm:prSet presAssocID="{8837DDA4-0A74-431A-9DA9-264A77306071}" presName="Name37" presStyleLbl="parChTrans1D2" presStyleIdx="1" presStyleCnt="2"/>
      <dgm:spPr/>
    </dgm:pt>
    <dgm:pt modelId="{BB53D5AB-A7C6-4E89-980A-D39EFE55AB92}" type="pres">
      <dgm:prSet presAssocID="{DFF7E8F3-D26F-4688-A2CF-03F3ABE36402}" presName="hierRoot2" presStyleCnt="0">
        <dgm:presLayoutVars>
          <dgm:hierBranch val="init"/>
        </dgm:presLayoutVars>
      </dgm:prSet>
      <dgm:spPr/>
    </dgm:pt>
    <dgm:pt modelId="{574F2F3C-80E5-4051-A1E8-FB17B1EA2BAC}" type="pres">
      <dgm:prSet presAssocID="{DFF7E8F3-D26F-4688-A2CF-03F3ABE36402}" presName="rootComposite" presStyleCnt="0"/>
      <dgm:spPr/>
    </dgm:pt>
    <dgm:pt modelId="{93B25303-8CD6-49A0-88CF-1A00C681F2B9}" type="pres">
      <dgm:prSet presAssocID="{DFF7E8F3-D26F-4688-A2CF-03F3ABE36402}" presName="rootText" presStyleLbl="node2" presStyleIdx="1" presStyleCnt="2" custScaleX="83821" custScaleY="37283" custLinFactNeighborX="164" custLinFactNeighborY="-38513">
        <dgm:presLayoutVars>
          <dgm:chPref val="3"/>
        </dgm:presLayoutVars>
      </dgm:prSet>
      <dgm:spPr/>
    </dgm:pt>
    <dgm:pt modelId="{2C37A102-531F-4E28-86A8-5C2F28FA3724}" type="pres">
      <dgm:prSet presAssocID="{DFF7E8F3-D26F-4688-A2CF-03F3ABE36402}" presName="rootConnector" presStyleLbl="node2" presStyleIdx="1" presStyleCnt="2"/>
      <dgm:spPr/>
    </dgm:pt>
    <dgm:pt modelId="{C463BC86-0AC6-4A09-ADBC-91BAE81709D4}" type="pres">
      <dgm:prSet presAssocID="{DFF7E8F3-D26F-4688-A2CF-03F3ABE36402}" presName="hierChild4" presStyleCnt="0"/>
      <dgm:spPr/>
    </dgm:pt>
    <dgm:pt modelId="{D00670A7-A78B-4FD6-B219-BD024F4F75C7}" type="pres">
      <dgm:prSet presAssocID="{DFF7E8F3-D26F-4688-A2CF-03F3ABE36402}" presName="hierChild5" presStyleCnt="0"/>
      <dgm:spPr/>
    </dgm:pt>
    <dgm:pt modelId="{8A142897-331E-408D-8D91-02B659B3B12A}" type="pres">
      <dgm:prSet presAssocID="{B5A827FF-EDDC-4FBC-B068-437305AC9925}" presName="hierChild3" presStyleCnt="0"/>
      <dgm:spPr/>
    </dgm:pt>
  </dgm:ptLst>
  <dgm:cxnLst>
    <dgm:cxn modelId="{BF98933C-6CFC-49DD-8431-C926914F5F5E}" type="presOf" srcId="{B5A827FF-EDDC-4FBC-B068-437305AC9925}" destId="{0D5CD155-F005-422D-A382-E0512D043EF8}" srcOrd="1" destOrd="0" presId="urn:microsoft.com/office/officeart/2005/8/layout/orgChart1"/>
    <dgm:cxn modelId="{523D065B-3D0C-4FE8-B013-398DB3C02C0B}" type="presOf" srcId="{37F1805A-B9DC-40C3-B0FE-1925335EA2B8}" destId="{49C8293D-0BDE-457F-A342-CF3E2D4299B9}" srcOrd="0" destOrd="0" presId="urn:microsoft.com/office/officeart/2005/8/layout/orgChart1"/>
    <dgm:cxn modelId="{53146242-507B-4CC2-9D40-11DA7BB22F79}" type="presOf" srcId="{873BD27A-0E0A-496B-9B53-C55D79FD7D2D}" destId="{ECE3D5E3-51DC-47F6-9E7A-062662935F05}" srcOrd="1" destOrd="0" presId="urn:microsoft.com/office/officeart/2005/8/layout/orgChart1"/>
    <dgm:cxn modelId="{661AD370-B092-4136-AF5A-45C5669540D0}" srcId="{B5A827FF-EDDC-4FBC-B068-437305AC9925}" destId="{873BD27A-0E0A-496B-9B53-C55D79FD7D2D}" srcOrd="0" destOrd="0" parTransId="{1529E34A-66E6-4AEB-8A3E-CFAF2D69C8EC}" sibTransId="{5065ACA9-6691-4D05-B71C-3B507E8471E7}"/>
    <dgm:cxn modelId="{0EF63C8E-29F0-4460-BB58-8F5A50EDE8FE}" srcId="{37F1805A-B9DC-40C3-B0FE-1925335EA2B8}" destId="{B5A827FF-EDDC-4FBC-B068-437305AC9925}" srcOrd="0" destOrd="0" parTransId="{9A8B6D1A-BCDA-4B92-AC46-A393F0182593}" sibTransId="{B83A2712-775B-4D73-B1C8-F403A2457B09}"/>
    <dgm:cxn modelId="{03466D8F-DB88-4B82-94E1-9C90D0DA4999}" srcId="{B5A827FF-EDDC-4FBC-B068-437305AC9925}" destId="{DFF7E8F3-D26F-4688-A2CF-03F3ABE36402}" srcOrd="1" destOrd="0" parTransId="{8837DDA4-0A74-431A-9DA9-264A77306071}" sibTransId="{D9D63795-EEF9-446E-AAB9-2DD6784135B6}"/>
    <dgm:cxn modelId="{8F90A6A4-3B0F-45C9-A9CE-CDCE315FB319}" type="presOf" srcId="{1529E34A-66E6-4AEB-8A3E-CFAF2D69C8EC}" destId="{9F45C9AC-555F-411F-BEB4-1F8F08032573}" srcOrd="0" destOrd="0" presId="urn:microsoft.com/office/officeart/2005/8/layout/orgChart1"/>
    <dgm:cxn modelId="{27CEF0D5-B08C-41CB-9BEB-639F4BAE5CD1}" type="presOf" srcId="{873BD27A-0E0A-496B-9B53-C55D79FD7D2D}" destId="{AC5F15B5-C35D-4B72-A2B3-600DDDEA4FE0}" srcOrd="0" destOrd="0" presId="urn:microsoft.com/office/officeart/2005/8/layout/orgChart1"/>
    <dgm:cxn modelId="{1191E7D8-3AA7-4A94-8B48-90A722226AE3}" type="presOf" srcId="{8837DDA4-0A74-431A-9DA9-264A77306071}" destId="{C7F50E81-6213-4B6A-8211-A632DE94FCE0}" srcOrd="0" destOrd="0" presId="urn:microsoft.com/office/officeart/2005/8/layout/orgChart1"/>
    <dgm:cxn modelId="{10F9B1E9-7ADD-4A8A-850B-B64D90152AE9}" type="presOf" srcId="{DFF7E8F3-D26F-4688-A2CF-03F3ABE36402}" destId="{93B25303-8CD6-49A0-88CF-1A00C681F2B9}" srcOrd="0" destOrd="0" presId="urn:microsoft.com/office/officeart/2005/8/layout/orgChart1"/>
    <dgm:cxn modelId="{005623F1-99D2-4367-B1E0-FE49A064E2F3}" type="presOf" srcId="{DFF7E8F3-D26F-4688-A2CF-03F3ABE36402}" destId="{2C37A102-531F-4E28-86A8-5C2F28FA3724}" srcOrd="1" destOrd="0" presId="urn:microsoft.com/office/officeart/2005/8/layout/orgChart1"/>
    <dgm:cxn modelId="{5B31A0F9-CE1F-4278-90BA-2739DC118328}" type="presOf" srcId="{B5A827FF-EDDC-4FBC-B068-437305AC9925}" destId="{27B65E0B-8D3A-489C-9500-5BD1BE605E41}" srcOrd="0" destOrd="0" presId="urn:microsoft.com/office/officeart/2005/8/layout/orgChart1"/>
    <dgm:cxn modelId="{D8C68740-B314-498D-BFC4-00EF75E30C86}" type="presParOf" srcId="{49C8293D-0BDE-457F-A342-CF3E2D4299B9}" destId="{F161E367-1582-466C-AA8C-D864A75F8E83}" srcOrd="0" destOrd="0" presId="urn:microsoft.com/office/officeart/2005/8/layout/orgChart1"/>
    <dgm:cxn modelId="{DA5069EE-F054-41D2-A7F0-E7C4773C7291}" type="presParOf" srcId="{F161E367-1582-466C-AA8C-D864A75F8E83}" destId="{5251EB6C-ECA3-468E-8DDA-2CE7E5391161}" srcOrd="0" destOrd="0" presId="urn:microsoft.com/office/officeart/2005/8/layout/orgChart1"/>
    <dgm:cxn modelId="{D0E9A4A6-62CF-4490-BDB8-B721E56A6D28}" type="presParOf" srcId="{5251EB6C-ECA3-468E-8DDA-2CE7E5391161}" destId="{27B65E0B-8D3A-489C-9500-5BD1BE605E41}" srcOrd="0" destOrd="0" presId="urn:microsoft.com/office/officeart/2005/8/layout/orgChart1"/>
    <dgm:cxn modelId="{105B0477-F2ED-4D2C-AB5C-82FC80E473D0}" type="presParOf" srcId="{5251EB6C-ECA3-468E-8DDA-2CE7E5391161}" destId="{0D5CD155-F005-422D-A382-E0512D043EF8}" srcOrd="1" destOrd="0" presId="urn:microsoft.com/office/officeart/2005/8/layout/orgChart1"/>
    <dgm:cxn modelId="{FBA35819-6EE1-4D4F-8C9A-6E016EE5E5F3}" type="presParOf" srcId="{F161E367-1582-466C-AA8C-D864A75F8E83}" destId="{904DED80-389F-4DB4-BEC8-D11A5244620A}" srcOrd="1" destOrd="0" presId="urn:microsoft.com/office/officeart/2005/8/layout/orgChart1"/>
    <dgm:cxn modelId="{8BA328B9-22BB-4DE1-BF31-0E0502C70B0A}" type="presParOf" srcId="{904DED80-389F-4DB4-BEC8-D11A5244620A}" destId="{9F45C9AC-555F-411F-BEB4-1F8F08032573}" srcOrd="0" destOrd="0" presId="urn:microsoft.com/office/officeart/2005/8/layout/orgChart1"/>
    <dgm:cxn modelId="{D4CED8B9-CE6D-4BC0-ABE2-ABE81CA819A1}" type="presParOf" srcId="{904DED80-389F-4DB4-BEC8-D11A5244620A}" destId="{CE81DE31-E36F-440A-BF0A-1536B4D8B3CC}" srcOrd="1" destOrd="0" presId="urn:microsoft.com/office/officeart/2005/8/layout/orgChart1"/>
    <dgm:cxn modelId="{1834FD0E-E602-4A5B-A525-3F1F49C74141}" type="presParOf" srcId="{CE81DE31-E36F-440A-BF0A-1536B4D8B3CC}" destId="{B9B22CE2-34CF-4BAE-9B89-77F65A7FD0B0}" srcOrd="0" destOrd="0" presId="urn:microsoft.com/office/officeart/2005/8/layout/orgChart1"/>
    <dgm:cxn modelId="{9381FA59-43B9-451F-B466-78AE59D5DF65}" type="presParOf" srcId="{B9B22CE2-34CF-4BAE-9B89-77F65A7FD0B0}" destId="{AC5F15B5-C35D-4B72-A2B3-600DDDEA4FE0}" srcOrd="0" destOrd="0" presId="urn:microsoft.com/office/officeart/2005/8/layout/orgChart1"/>
    <dgm:cxn modelId="{FFE35AAC-3330-40D8-9C72-5EE437F1FE04}" type="presParOf" srcId="{B9B22CE2-34CF-4BAE-9B89-77F65A7FD0B0}" destId="{ECE3D5E3-51DC-47F6-9E7A-062662935F05}" srcOrd="1" destOrd="0" presId="urn:microsoft.com/office/officeart/2005/8/layout/orgChart1"/>
    <dgm:cxn modelId="{11BFC5EB-E2DA-4A56-81C1-18B447453002}" type="presParOf" srcId="{CE81DE31-E36F-440A-BF0A-1536B4D8B3CC}" destId="{7FC4C19B-6F1D-428C-989E-F5FB9DB407B8}" srcOrd="1" destOrd="0" presId="urn:microsoft.com/office/officeart/2005/8/layout/orgChart1"/>
    <dgm:cxn modelId="{5396EA55-2936-4DEB-8DD6-AEBFF2618DA6}" type="presParOf" srcId="{CE81DE31-E36F-440A-BF0A-1536B4D8B3CC}" destId="{4BDE1B16-A88E-4853-B7B1-13EA2B5E7ABE}" srcOrd="2" destOrd="0" presId="urn:microsoft.com/office/officeart/2005/8/layout/orgChart1"/>
    <dgm:cxn modelId="{A224AD38-D46B-4B97-A8B5-DB42AFF30670}" type="presParOf" srcId="{904DED80-389F-4DB4-BEC8-D11A5244620A}" destId="{C7F50E81-6213-4B6A-8211-A632DE94FCE0}" srcOrd="2" destOrd="0" presId="urn:microsoft.com/office/officeart/2005/8/layout/orgChart1"/>
    <dgm:cxn modelId="{1E709E60-458F-49A2-B7B1-587718D74BF3}" type="presParOf" srcId="{904DED80-389F-4DB4-BEC8-D11A5244620A}" destId="{BB53D5AB-A7C6-4E89-980A-D39EFE55AB92}" srcOrd="3" destOrd="0" presId="urn:microsoft.com/office/officeart/2005/8/layout/orgChart1"/>
    <dgm:cxn modelId="{9BA5B2A0-BFC3-4FDF-B283-94CECBAAA327}" type="presParOf" srcId="{BB53D5AB-A7C6-4E89-980A-D39EFE55AB92}" destId="{574F2F3C-80E5-4051-A1E8-FB17B1EA2BAC}" srcOrd="0" destOrd="0" presId="urn:microsoft.com/office/officeart/2005/8/layout/orgChart1"/>
    <dgm:cxn modelId="{20A84D01-46C2-4D3A-9C06-003D4592998E}" type="presParOf" srcId="{574F2F3C-80E5-4051-A1E8-FB17B1EA2BAC}" destId="{93B25303-8CD6-49A0-88CF-1A00C681F2B9}" srcOrd="0" destOrd="0" presId="urn:microsoft.com/office/officeart/2005/8/layout/orgChart1"/>
    <dgm:cxn modelId="{711A72C5-D232-451D-809F-34C8CACEA789}" type="presParOf" srcId="{574F2F3C-80E5-4051-A1E8-FB17B1EA2BAC}" destId="{2C37A102-531F-4E28-86A8-5C2F28FA3724}" srcOrd="1" destOrd="0" presId="urn:microsoft.com/office/officeart/2005/8/layout/orgChart1"/>
    <dgm:cxn modelId="{1C7EC302-8693-4119-8A02-664107FF78D3}" type="presParOf" srcId="{BB53D5AB-A7C6-4E89-980A-D39EFE55AB92}" destId="{C463BC86-0AC6-4A09-ADBC-91BAE81709D4}" srcOrd="1" destOrd="0" presId="urn:microsoft.com/office/officeart/2005/8/layout/orgChart1"/>
    <dgm:cxn modelId="{70CEA068-35C9-439D-B381-53F980A846C1}" type="presParOf" srcId="{BB53D5AB-A7C6-4E89-980A-D39EFE55AB92}" destId="{D00670A7-A78B-4FD6-B219-BD024F4F75C7}" srcOrd="2" destOrd="0" presId="urn:microsoft.com/office/officeart/2005/8/layout/orgChart1"/>
    <dgm:cxn modelId="{79CAF572-694A-40AC-AF52-826E8A80468A}" type="presParOf" srcId="{F161E367-1582-466C-AA8C-D864A75F8E83}" destId="{8A142897-331E-408D-8D91-02B659B3B12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F50E81-6213-4B6A-8211-A632DE94FCE0}">
      <dsp:nvSpPr>
        <dsp:cNvPr id="0" name=""/>
        <dsp:cNvSpPr/>
      </dsp:nvSpPr>
      <dsp:spPr>
        <a:xfrm>
          <a:off x="4734397" y="1249716"/>
          <a:ext cx="2468659" cy="10300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5046"/>
              </a:lnTo>
              <a:lnTo>
                <a:pt x="2468659" y="515046"/>
              </a:lnTo>
              <a:lnTo>
                <a:pt x="2468659" y="1030092"/>
              </a:lnTo>
            </a:path>
          </a:pathLst>
        </a:custGeom>
        <a:noFill/>
        <a:ln w="76200" cap="flat" cmpd="sng" algn="ctr">
          <a:solidFill>
            <a:srgbClr val="FFFF0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>
          <a:bevelT prst="convex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9F45C9AC-555F-411F-BEB4-1F8F08032573}">
      <dsp:nvSpPr>
        <dsp:cNvPr id="0" name=""/>
        <dsp:cNvSpPr/>
      </dsp:nvSpPr>
      <dsp:spPr>
        <a:xfrm>
          <a:off x="2163556" y="1249716"/>
          <a:ext cx="2570841" cy="1030092"/>
        </a:xfrm>
        <a:custGeom>
          <a:avLst/>
          <a:gdLst/>
          <a:ahLst/>
          <a:cxnLst/>
          <a:rect l="0" t="0" r="0" b="0"/>
          <a:pathLst>
            <a:path>
              <a:moveTo>
                <a:pt x="2570841" y="0"/>
              </a:moveTo>
              <a:lnTo>
                <a:pt x="2570841" y="515046"/>
              </a:lnTo>
              <a:lnTo>
                <a:pt x="0" y="515046"/>
              </a:lnTo>
              <a:lnTo>
                <a:pt x="0" y="1030092"/>
              </a:lnTo>
            </a:path>
          </a:pathLst>
        </a:custGeom>
        <a:noFill/>
        <a:ln w="76200" cap="flat" cmpd="sng" algn="ctr">
          <a:solidFill>
            <a:srgbClr val="FFFF0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>
          <a:bevelT prst="convex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27B65E0B-8D3A-489C-9500-5BD1BE605E41}">
      <dsp:nvSpPr>
        <dsp:cNvPr id="0" name=""/>
        <dsp:cNvSpPr/>
      </dsp:nvSpPr>
      <dsp:spPr>
        <a:xfrm>
          <a:off x="985351" y="335313"/>
          <a:ext cx="7498092" cy="91440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solidFill>
                <a:schemeClr val="bg1"/>
              </a:solidFill>
              <a:latin typeface="NudiUni03e" pitchFamily="2" charset="0"/>
              <a:ea typeface="Calibri" panose="020F0502020204030204" pitchFamily="34" charset="0"/>
              <a:cs typeface="NudiUni03e" pitchFamily="2" charset="0"/>
            </a:rPr>
            <a:t>ಬ್ಯಾಂಕರನಿಗೂ</a:t>
          </a:r>
          <a:r>
            <a:rPr lang="en-US" sz="3600" b="1" kern="1200" dirty="0">
              <a:solidFill>
                <a:schemeClr val="bg1"/>
              </a:solidFill>
              <a:latin typeface="NudiUni03e" pitchFamily="2" charset="0"/>
              <a:ea typeface="Calibri" panose="020F0502020204030204" pitchFamily="34" charset="0"/>
              <a:cs typeface="NudiUni03e" pitchFamily="2" charset="0"/>
            </a:rPr>
            <a:t> </a:t>
          </a:r>
          <a:r>
            <a:rPr lang="en-US" sz="3600" b="1" kern="1200" dirty="0" err="1">
              <a:solidFill>
                <a:schemeClr val="bg1"/>
              </a:solidFill>
              <a:latin typeface="NudiUni03e" pitchFamily="2" charset="0"/>
              <a:ea typeface="Calibri" panose="020F0502020204030204" pitchFamily="34" charset="0"/>
              <a:cs typeface="NudiUni03e" pitchFamily="2" charset="0"/>
            </a:rPr>
            <a:t>ಮತ್ತು</a:t>
          </a:r>
          <a:r>
            <a:rPr lang="en-US" sz="3600" b="1" kern="1200" dirty="0">
              <a:solidFill>
                <a:schemeClr val="bg1"/>
              </a:solidFill>
              <a:latin typeface="NudiUni03e" pitchFamily="2" charset="0"/>
              <a:ea typeface="Calibri" panose="020F0502020204030204" pitchFamily="34" charset="0"/>
              <a:cs typeface="NudiUni03e" pitchFamily="2" charset="0"/>
            </a:rPr>
            <a:t> </a:t>
          </a:r>
          <a:r>
            <a:rPr lang="en-US" sz="3600" b="1" kern="1200" dirty="0" err="1">
              <a:solidFill>
                <a:schemeClr val="bg1"/>
              </a:solidFill>
              <a:latin typeface="NudiUni03e" pitchFamily="2" charset="0"/>
              <a:ea typeface="Calibri" panose="020F0502020204030204" pitchFamily="34" charset="0"/>
              <a:cs typeface="NudiUni03e" pitchFamily="2" charset="0"/>
            </a:rPr>
            <a:t>ಗ್ರಾಹಕರಿಗೂ</a:t>
          </a:r>
          <a:r>
            <a:rPr lang="en-US" sz="3600" b="1" kern="1200" dirty="0">
              <a:solidFill>
                <a:schemeClr val="bg1"/>
              </a:solidFill>
              <a:latin typeface="NudiUni03e" pitchFamily="2" charset="0"/>
              <a:ea typeface="Calibri" panose="020F0502020204030204" pitchFamily="34" charset="0"/>
              <a:cs typeface="NudiUni03e" pitchFamily="2" charset="0"/>
            </a:rPr>
            <a:t> </a:t>
          </a:r>
          <a:r>
            <a:rPr lang="en-US" sz="3600" b="1" kern="1200" dirty="0" err="1">
              <a:solidFill>
                <a:schemeClr val="bg1"/>
              </a:solidFill>
              <a:latin typeface="NudiUni03e" pitchFamily="2" charset="0"/>
              <a:ea typeface="Calibri" panose="020F0502020204030204" pitchFamily="34" charset="0"/>
              <a:cs typeface="NudiUni03e" pitchFamily="2" charset="0"/>
            </a:rPr>
            <a:t>ಇರುವ</a:t>
          </a:r>
          <a:r>
            <a:rPr lang="en-US" sz="3600" b="1" kern="1200" dirty="0">
              <a:solidFill>
                <a:schemeClr val="bg1"/>
              </a:solidFill>
              <a:latin typeface="NudiUni03e" pitchFamily="2" charset="0"/>
              <a:ea typeface="Calibri" panose="020F0502020204030204" pitchFamily="34" charset="0"/>
              <a:cs typeface="NudiUni03e" pitchFamily="2" charset="0"/>
            </a:rPr>
            <a:t> </a:t>
          </a:r>
          <a:r>
            <a:rPr lang="en-US" sz="3600" b="1" kern="1200" dirty="0" err="1">
              <a:solidFill>
                <a:schemeClr val="bg1"/>
              </a:solidFill>
              <a:latin typeface="NudiUni03e" pitchFamily="2" charset="0"/>
              <a:ea typeface="Calibri" panose="020F0502020204030204" pitchFamily="34" charset="0"/>
              <a:cs typeface="NudiUni03e" pitchFamily="2" charset="0"/>
            </a:rPr>
            <a:t>ಸಂಬಂಧ</a:t>
          </a:r>
          <a:endParaRPr lang="en-US" sz="3600" kern="1200" dirty="0">
            <a:latin typeface="NudiUni03e" pitchFamily="2" charset="0"/>
            <a:cs typeface="NudiUni03e" pitchFamily="2" charset="0"/>
          </a:endParaRPr>
        </a:p>
      </dsp:txBody>
      <dsp:txXfrm>
        <a:off x="985351" y="335313"/>
        <a:ext cx="7498092" cy="914403"/>
      </dsp:txXfrm>
    </dsp:sp>
    <dsp:sp modelId="{AC5F15B5-C35D-4B72-A2B3-600DDDEA4FE0}">
      <dsp:nvSpPr>
        <dsp:cNvPr id="0" name=""/>
        <dsp:cNvSpPr/>
      </dsp:nvSpPr>
      <dsp:spPr>
        <a:xfrm>
          <a:off x="107761" y="2279809"/>
          <a:ext cx="4111589" cy="91440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bg1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rPr>
            <a:t>1. </a:t>
          </a:r>
          <a:r>
            <a:rPr lang="en-US" sz="3600" b="1" kern="1200" dirty="0" err="1">
              <a:solidFill>
                <a:schemeClr val="bg1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rPr>
            <a:t>ಸಾಮಾನ್ಯ</a:t>
          </a:r>
          <a:r>
            <a:rPr lang="en-US" sz="3600" b="1" kern="1200" dirty="0">
              <a:solidFill>
                <a:schemeClr val="bg1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rPr>
            <a:t> </a:t>
          </a:r>
          <a:r>
            <a:rPr lang="en-US" sz="3600" b="1" kern="1200" dirty="0" err="1">
              <a:solidFill>
                <a:schemeClr val="bg1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rPr>
            <a:t>ಸಂಬಂಧ</a:t>
          </a:r>
          <a:endParaRPr lang="en-US" sz="3600" kern="1200" dirty="0">
            <a:latin typeface="NudiUni08e" pitchFamily="2" charset="0"/>
            <a:cs typeface="NudiUni08e" pitchFamily="2" charset="0"/>
          </a:endParaRPr>
        </a:p>
      </dsp:txBody>
      <dsp:txXfrm>
        <a:off x="107761" y="2279809"/>
        <a:ext cx="4111589" cy="914403"/>
      </dsp:txXfrm>
    </dsp:sp>
    <dsp:sp modelId="{93B25303-8CD6-49A0-88CF-1A00C681F2B9}">
      <dsp:nvSpPr>
        <dsp:cNvPr id="0" name=""/>
        <dsp:cNvSpPr/>
      </dsp:nvSpPr>
      <dsp:spPr>
        <a:xfrm>
          <a:off x="5147262" y="2279809"/>
          <a:ext cx="4111589" cy="91440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bg1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rPr>
            <a:t>2. </a:t>
          </a:r>
          <a:r>
            <a:rPr lang="en-US" sz="3600" b="1" kern="1200" dirty="0" err="1">
              <a:solidFill>
                <a:schemeClr val="bg1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rPr>
            <a:t>ವಿಶೇಷ</a:t>
          </a:r>
          <a:r>
            <a:rPr lang="en-US" sz="3600" b="1" kern="1200" dirty="0">
              <a:solidFill>
                <a:schemeClr val="bg1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rPr>
            <a:t> </a:t>
          </a:r>
          <a:r>
            <a:rPr lang="en-US" sz="3600" b="1" kern="1200" dirty="0" err="1">
              <a:solidFill>
                <a:schemeClr val="bg1"/>
              </a:solidFill>
              <a:latin typeface="NudiUni08e" pitchFamily="2" charset="0"/>
              <a:ea typeface="Calibri" panose="020F0502020204030204" pitchFamily="34" charset="0"/>
              <a:cs typeface="NudiUni08e" pitchFamily="2" charset="0"/>
            </a:rPr>
            <a:t>ಸಂಬಂಧ</a:t>
          </a:r>
          <a:endParaRPr lang="en-US" sz="3600" kern="1200" dirty="0">
            <a:latin typeface="NudiUni08e" pitchFamily="2" charset="0"/>
            <a:cs typeface="NudiUni08e" pitchFamily="2" charset="0"/>
          </a:endParaRPr>
        </a:p>
      </dsp:txBody>
      <dsp:txXfrm>
        <a:off x="5147262" y="2279809"/>
        <a:ext cx="4111589" cy="9144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F224E-B73F-4B10-9EBF-CC79E1B1D186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A6625-FF9B-4C19-A0EE-22EDF0744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21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997FA-23E6-45E8-9C98-2F36BAD2A6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71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36F1C-4254-41B6-A597-69DEB3780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4AFEA6-6482-4E49-968E-E5494F30C6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6DD33-1C17-4411-A224-6FF9B0B58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618E-330B-4272-B5F4-8798527BD862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2C434-77CE-4947-A07D-62AB661BF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473B9-50C3-4455-8E19-41780854B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21EF7-0852-4846-AC7E-74EA75DBE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41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68C84-761C-4B95-882E-3A5CD3B6B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175AE1-056E-4CE6-BE00-87C8544716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BB7C3-6D35-45FB-9B67-B292E1329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618E-330B-4272-B5F4-8798527BD862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A9CD4-0D7A-44EC-8C39-E9D9408A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65193-A67F-49D1-AC1B-618A0D52C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21EF7-0852-4846-AC7E-74EA75DBE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93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627359-D716-4D5C-91E2-977DA029C8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011B41-44AA-42E2-A2A6-0585FBADE9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DF842-B74C-4D19-92AA-DA2B45433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618E-330B-4272-B5F4-8798527BD862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646E8-816C-42F3-B131-A8D23A9D4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ED1DD-A68E-4909-881B-758B60D1E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21EF7-0852-4846-AC7E-74EA75DBE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27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47CFD-24B0-4B51-AC19-4EE710952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BFC10-60B5-47C8-920F-7316AA49B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180A8-0B40-4664-BF91-0B9B7FCD3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618E-330B-4272-B5F4-8798527BD862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803D0-75AA-4A7D-8894-85B6AC61C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46AA0-3DA0-419F-A1E2-EDB4DD397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21EF7-0852-4846-AC7E-74EA75DBE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14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100A5-9002-441E-9412-D0F177F60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EF930-1D28-4E35-96D6-D14EC1919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EA593-8270-4A2E-9AF0-6B35203A1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618E-330B-4272-B5F4-8798527BD862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37457-A828-4B12-96F7-A6F976090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B5D42-283C-4436-8B35-AB1D8C680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21EF7-0852-4846-AC7E-74EA75DBE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28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1E893-D124-4FC3-A1CC-942DC82BC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58516-8F65-4874-BA5E-A69F797CE4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F1AC77-66F7-41A8-9B57-5EB55C71D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E9373A-8A33-469F-BD56-1DA568FE7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618E-330B-4272-B5F4-8798527BD862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E7B01-F542-4B13-818E-FE9B51B15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8FFAC-A14E-4847-BF9E-EF3D7D857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21EF7-0852-4846-AC7E-74EA75DBE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49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12DB7-FC11-444E-9119-491218E69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1DFAF-E3C9-41F7-B3F8-E72BAE99A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7414EB-F374-4BA3-A761-8B98C0DD58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567790-51AF-48A0-9A98-D52E23AF7A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5CDBD1-FC04-442F-B174-0D44927B6F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E6B37C-966E-4238-9337-13760DAB7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618E-330B-4272-B5F4-8798527BD862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C8F59A-9109-4D5A-AF32-5A29EF47D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802AA9-DA37-491E-ABAD-FBD3C63A5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21EF7-0852-4846-AC7E-74EA75DBE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3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5E2CF-FC47-423A-98A7-F9AFE50EF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361F0F-F6C4-4B12-AA03-DB29ACFED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618E-330B-4272-B5F4-8798527BD862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28E85D-8BC2-419A-817F-27B2702AD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357CBD-1D70-40A3-8530-FC279523A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21EF7-0852-4846-AC7E-74EA75DBE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95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CE3099-9A38-441C-B580-BD504C8C6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618E-330B-4272-B5F4-8798527BD862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045B71-3A28-4B1B-8C35-45C4BC3D7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68729-954A-4611-88CD-5A3C2622A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21EF7-0852-4846-AC7E-74EA75DBE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5B1AD-4612-4AAA-97FE-798A0BAF6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75AAC-183C-4401-AA1C-1AF5C2DBB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045AD0-923B-44C4-8961-0ECFCA763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E02D40-778C-4486-A276-B7715E32A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618E-330B-4272-B5F4-8798527BD862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E0965-61B1-494C-8CF8-6CDFEDF3D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77081-F921-44B6-AE14-0DA449AFA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21EF7-0852-4846-AC7E-74EA75DBE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63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25E36-693D-4B0A-8D95-8FD2CBED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6CA802-7845-472F-9FB9-4F47913B2C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87F426-3F4B-4E59-816E-EC8F1D7BC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D5E6A8-1071-43B9-A880-9BA349129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618E-330B-4272-B5F4-8798527BD862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7475D-105D-43B0-A522-9A9C0EEDE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EEAF9F-5F00-4846-87EF-4305175BC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21EF7-0852-4846-AC7E-74EA75DBE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75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1390BB-DAB7-498B-8C50-D99D0E997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E6C44-E50B-4641-A239-463515A20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E86FF-2A9E-441E-B3B3-290022DB99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6618E-330B-4272-B5F4-8798527BD862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86FCC-6835-4F3F-83AD-B4DE4BB43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68165-BFD8-485E-B56B-73B9B74FE8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21EF7-0852-4846-AC7E-74EA75DBE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1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gif"/><Relationship Id="rId3" Type="http://schemas.openxmlformats.org/officeDocument/2006/relationships/image" Target="../media/image12.jpeg"/><Relationship Id="rId7" Type="http://schemas.openxmlformats.org/officeDocument/2006/relationships/image" Target="../media/image26.png"/><Relationship Id="rId12" Type="http://schemas.openxmlformats.org/officeDocument/2006/relationships/image" Target="../media/image3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30.jpg"/><Relationship Id="rId5" Type="http://schemas.openxmlformats.org/officeDocument/2006/relationships/image" Target="../media/image20.jpeg"/><Relationship Id="rId10" Type="http://schemas.openxmlformats.org/officeDocument/2006/relationships/image" Target="../media/image29.jpg"/><Relationship Id="rId4" Type="http://schemas.openxmlformats.org/officeDocument/2006/relationships/image" Target="../media/image25.jp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Relationship Id="rId9" Type="http://schemas.openxmlformats.org/officeDocument/2006/relationships/image" Target="../media/image2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5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38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5.jpg"/><Relationship Id="rId4" Type="http://schemas.openxmlformats.org/officeDocument/2006/relationships/image" Target="../media/image1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755" y="879382"/>
            <a:ext cx="5866972" cy="6974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7878" y="851036"/>
            <a:ext cx="6046062" cy="7187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214" y="1297124"/>
            <a:ext cx="4466758" cy="43791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80038" y="0"/>
            <a:ext cx="244810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8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NudiUni10e" pitchFamily="2" charset="0"/>
                <a:ea typeface="+mn-ea"/>
                <a:cs typeface="NudiUni10e" pitchFamily="2" charset="0"/>
              </a:rPr>
              <a:t>ಪ</a:t>
            </a:r>
            <a:r>
              <a:rPr kumimoji="0" lang="kn-IN" sz="88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NudiUni10e" pitchFamily="2" charset="0"/>
                <a:ea typeface="+mn-ea"/>
                <a:cs typeface="NudiUni10e" pitchFamily="2" charset="0"/>
              </a:rPr>
              <a:t>್</a:t>
            </a:r>
            <a:r>
              <a:rPr kumimoji="0" lang="en-IN" sz="88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NudiUni10e" pitchFamily="2" charset="0"/>
                <a:ea typeface="+mn-ea"/>
                <a:cs typeface="NudiUni10e" pitchFamily="2" charset="0"/>
              </a:rPr>
              <a:t>ರ</a:t>
            </a:r>
            <a:r>
              <a:rPr kumimoji="0" lang="kn-IN" sz="88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NudiUni10e" pitchFamily="2" charset="0"/>
                <a:ea typeface="+mn-ea"/>
                <a:cs typeface="NudiUni10e" pitchFamily="2" charset="0"/>
              </a:rPr>
              <a:t>ಸ</a:t>
            </a:r>
            <a:r>
              <a:rPr kumimoji="0" lang="en-IN" sz="88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NudiUni10e" pitchFamily="2" charset="0"/>
                <a:ea typeface="+mn-ea"/>
                <a:cs typeface="NudiUni10e" pitchFamily="2" charset="0"/>
              </a:rPr>
              <a:t>್</a:t>
            </a:r>
            <a:r>
              <a:rPr kumimoji="0" lang="kn-IN" sz="88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NudiUni10e" pitchFamily="2" charset="0"/>
                <a:ea typeface="+mn-ea"/>
                <a:cs typeface="NudiUni10e" pitchFamily="2" charset="0"/>
              </a:rPr>
              <a:t>ತ</a:t>
            </a:r>
            <a:r>
              <a:rPr kumimoji="0" lang="en-IN" sz="88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NudiUni10e" pitchFamily="2" charset="0"/>
                <a:ea typeface="+mn-ea"/>
                <a:cs typeface="NudiUni10e" pitchFamily="2" charset="0"/>
              </a:rPr>
              <a:t>ು</a:t>
            </a:r>
            <a:r>
              <a:rPr kumimoji="0" lang="kn-IN" sz="88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NudiUni10e" pitchFamily="2" charset="0"/>
                <a:ea typeface="+mn-ea"/>
                <a:cs typeface="NudiUni10e" pitchFamily="2" charset="0"/>
              </a:rPr>
              <a:t>ತ</a:t>
            </a:r>
            <a:r>
              <a:rPr kumimoji="0" lang="en-IN" sz="88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NudiUni10e" pitchFamily="2" charset="0"/>
                <a:ea typeface="+mn-ea"/>
                <a:cs typeface="NudiUni10e" pitchFamily="2" charset="0"/>
              </a:rPr>
              <a:t>ಿ</a:t>
            </a:r>
            <a:endParaRPr kumimoji="0" lang="en-US" sz="88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10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42 -0.00532 L -0.48138 0.0074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0" y="62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052 0.05602 L 0.47787 0.0465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19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6" presetClass="emph" presetSubtype="0" repeatCount="44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49B8C7-576B-428A-B703-F02D862CA793}"/>
              </a:ext>
            </a:extLst>
          </p:cNvPr>
          <p:cNvSpPr/>
          <p:nvPr/>
        </p:nvSpPr>
        <p:spPr>
          <a:xfrm>
            <a:off x="337933" y="5260403"/>
            <a:ext cx="1077401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rgbClr val="00FFCC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ಬ್ಯಾಂಕಿನಲ್ಲಿನ</a:t>
            </a:r>
            <a:r>
              <a:rPr lang="en-US" sz="2600" b="1" dirty="0">
                <a:solidFill>
                  <a:srgbClr val="00FFCC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00FFCC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ಸೇವೆಗಳನ್ನು</a:t>
            </a:r>
            <a:r>
              <a:rPr lang="en-US" sz="2600" b="1" dirty="0">
                <a:solidFill>
                  <a:srgbClr val="00FFCC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00FFCC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ಉಪಯೋಗಿಸಿಕೊಳ್ಳುವ</a:t>
            </a:r>
            <a:r>
              <a:rPr lang="en-US" sz="2600" b="1" dirty="0">
                <a:solidFill>
                  <a:srgbClr val="00FFCC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00FFCC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ವ್ಯವಹಾರಗಳನ್ನು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ಬ್ಯಾಂಕಿಂಗ್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ಎನ್ನುತ್ತೇವೆ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ಸಾರ್ವಜನಿಕರ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ಠೇವಣಿಗಳನ್ನು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ಅವರಿಗೆ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ಬೇಡಿಕೆ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ಎನಿಸಿದಾಗ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ಚೆಕ್ಕು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ಡ್ರಾಪ್ಟ್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ಮತ್ತಿತರ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ರೂಪಗಳಲ್ಲಿ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ಮರುಪಾವತಿಮಾಡುತ್ತವೆ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AC80FE-928E-469E-9672-E206D06BD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169"/>
            <a:ext cx="5715000" cy="4424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1A1E39-2CE2-4DD4-8D72-7EBF58B31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0"/>
            <a:ext cx="6476999" cy="2668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F8C632-80AE-4638-A6F9-0AEED1C95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668249"/>
            <a:ext cx="6476999" cy="2592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50C068-3F38-4765-B7E8-2A6B1378B8AD}"/>
              </a:ext>
            </a:extLst>
          </p:cNvPr>
          <p:cNvSpPr/>
          <p:nvPr/>
        </p:nvSpPr>
        <p:spPr>
          <a:xfrm>
            <a:off x="1311786" y="219488"/>
            <a:ext cx="3472425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ಎಂದರೇನು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3188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A014B5-C47E-49FD-8D19-8870FCD81B99}"/>
              </a:ext>
            </a:extLst>
          </p:cNvPr>
          <p:cNvSpPr/>
          <p:nvPr/>
        </p:nvSpPr>
        <p:spPr>
          <a:xfrm>
            <a:off x="232858" y="1768264"/>
            <a:ext cx="11726287" cy="20544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5000" b="1" dirty="0" err="1">
                <a:gradFill>
                  <a:gsLst>
                    <a:gs pos="23000">
                      <a:srgbClr val="FFFF00"/>
                    </a:gs>
                    <a:gs pos="40000">
                      <a:srgbClr val="FF0000"/>
                    </a:gs>
                    <a:gs pos="54000">
                      <a:srgbClr val="0070C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ಬ್ಯಾಂಕಿನ</a:t>
            </a:r>
            <a:r>
              <a:rPr lang="en-US" sz="15000" b="1" dirty="0">
                <a:gradFill>
                  <a:gsLst>
                    <a:gs pos="23000">
                      <a:srgbClr val="FFFF00"/>
                    </a:gs>
                    <a:gs pos="40000">
                      <a:srgbClr val="FF0000"/>
                    </a:gs>
                    <a:gs pos="54000">
                      <a:srgbClr val="0070C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15000" b="1" dirty="0" err="1">
                <a:gradFill>
                  <a:gsLst>
                    <a:gs pos="23000">
                      <a:srgbClr val="FFFF00"/>
                    </a:gs>
                    <a:gs pos="40000">
                      <a:srgbClr val="FF0000"/>
                    </a:gs>
                    <a:gs pos="54000">
                      <a:srgbClr val="0070C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ಗುಣಲಕ್ಷಣ</a:t>
            </a:r>
            <a:endParaRPr lang="en-US" sz="15000" dirty="0">
              <a:gradFill>
                <a:gsLst>
                  <a:gs pos="23000">
                    <a:srgbClr val="FFFF00"/>
                  </a:gs>
                  <a:gs pos="40000">
                    <a:srgbClr val="FF0000"/>
                  </a:gs>
                  <a:gs pos="54000">
                    <a:srgbClr val="0070C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F674DB-4C2B-405B-92F5-5591ACFC0052}"/>
              </a:ext>
            </a:extLst>
          </p:cNvPr>
          <p:cNvSpPr/>
          <p:nvPr/>
        </p:nvSpPr>
        <p:spPr>
          <a:xfrm>
            <a:off x="623188" y="4016308"/>
            <a:ext cx="10945625" cy="20544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5000" b="1" dirty="0" err="1">
                <a:gradFill>
                  <a:gsLst>
                    <a:gs pos="23000">
                      <a:srgbClr val="FFFF00"/>
                    </a:gs>
                    <a:gs pos="40000">
                      <a:srgbClr val="FF0000"/>
                    </a:gs>
                    <a:gs pos="54000">
                      <a:srgbClr val="0070C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ಮತ್ತು</a:t>
            </a:r>
            <a:r>
              <a:rPr lang="en-US" sz="15000" b="1" dirty="0">
                <a:gradFill>
                  <a:gsLst>
                    <a:gs pos="23000">
                      <a:srgbClr val="FFFF00"/>
                    </a:gs>
                    <a:gs pos="40000">
                      <a:srgbClr val="FF0000"/>
                    </a:gs>
                    <a:gs pos="54000">
                      <a:srgbClr val="0070C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15000" b="1" dirty="0" err="1">
                <a:gradFill>
                  <a:gsLst>
                    <a:gs pos="23000">
                      <a:srgbClr val="FFFF00"/>
                    </a:gs>
                    <a:gs pos="40000">
                      <a:srgbClr val="FF0000"/>
                    </a:gs>
                    <a:gs pos="54000">
                      <a:srgbClr val="0070C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ಕಾರ್ಯಗಳು</a:t>
            </a:r>
            <a:endParaRPr lang="en-US" sz="15000" dirty="0">
              <a:gradFill>
                <a:gsLst>
                  <a:gs pos="23000">
                    <a:srgbClr val="FFFF00"/>
                  </a:gs>
                  <a:gs pos="40000">
                    <a:srgbClr val="FF0000"/>
                  </a:gs>
                  <a:gs pos="54000">
                    <a:srgbClr val="0070C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26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5A0A8B-B054-4B18-B67C-493835FFE719}"/>
              </a:ext>
            </a:extLst>
          </p:cNvPr>
          <p:cNvSpPr/>
          <p:nvPr/>
        </p:nvSpPr>
        <p:spPr>
          <a:xfrm>
            <a:off x="1307033" y="275849"/>
            <a:ext cx="46442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ಬ್ಯಾಂಕುಗಳ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ಗುಣ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ಲಕ್ಷಣಗಳು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: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99BA25-4FE5-4A87-922C-93012723ED9B}"/>
              </a:ext>
            </a:extLst>
          </p:cNvPr>
          <p:cNvSpPr/>
          <p:nvPr/>
        </p:nvSpPr>
        <p:spPr>
          <a:xfrm>
            <a:off x="728251" y="5733564"/>
            <a:ext cx="10283686" cy="520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ಹಣಕಾಸಿನ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ಸಂಸ್ಥೆಗಳಾಗಿದ್ದು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ಸಾರ್ವಜನಿಕರ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ವಹಿವಾಟನ್ನು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ಮಾಡುತ್ತವೆ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A48B50-AA01-434E-8E17-097A7326717D}"/>
              </a:ext>
            </a:extLst>
          </p:cNvPr>
          <p:cNvSpPr/>
          <p:nvPr/>
        </p:nvSpPr>
        <p:spPr>
          <a:xfrm>
            <a:off x="5974808" y="337405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1.ಹಣದ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ವಹಿವಾಟು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: 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6FD57-453C-448F-96CE-078B100EA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918431"/>
            <a:ext cx="5905500" cy="4702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018023-23FE-44DE-8F2D-227EEAE50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8431"/>
            <a:ext cx="6277131" cy="4702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567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99BA25-4FE5-4A87-922C-93012723ED9B}"/>
              </a:ext>
            </a:extLst>
          </p:cNvPr>
          <p:cNvSpPr/>
          <p:nvPr/>
        </p:nvSpPr>
        <p:spPr>
          <a:xfrm>
            <a:off x="437323" y="5511804"/>
            <a:ext cx="932952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ಒಬ್ಬ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ವ್ಯಕ್ತಿಯಾಗಿರಬಹುದು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ಸಂಸ್ಥೆ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ಅಥವಾ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ಕಂಪನಿ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ಆಗಿರಬಹುದು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ಬ್ಯಾಂಕಿಂಗ್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ಕಂಪನಿ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ಎಂದರೆ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ಹಣಕಾಸಿನ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ವ್ಯವಹಾರ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ಮಾಡುವ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ಸಂಸ್ಥೆ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AFAC7E-ACC9-428C-A298-85453ACD14FB}"/>
              </a:ext>
            </a:extLst>
          </p:cNvPr>
          <p:cNvSpPr/>
          <p:nvPr/>
        </p:nvSpPr>
        <p:spPr>
          <a:xfrm>
            <a:off x="6006272" y="324153"/>
            <a:ext cx="299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2.ವ್ಯಕ್ತಿ/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ಸಂಸ್ಥೆ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/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ಕಂಪನಿ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: 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C9F049-B567-474D-9F34-10204D858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220"/>
            <a:ext cx="12192000" cy="4589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DED23E-8113-484E-B9E3-61A6A3976855}"/>
              </a:ext>
            </a:extLst>
          </p:cNvPr>
          <p:cNvSpPr/>
          <p:nvPr/>
        </p:nvSpPr>
        <p:spPr>
          <a:xfrm>
            <a:off x="1307033" y="275849"/>
            <a:ext cx="46442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ಬ್ಯಾಂಕುಗಳ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ಗುಣ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ಲಕ್ಷಣಗಳು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: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19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5716CE-1078-4A8A-A369-1FAA6DB82284}"/>
              </a:ext>
            </a:extLst>
          </p:cNvPr>
          <p:cNvSpPr/>
          <p:nvPr/>
        </p:nvSpPr>
        <p:spPr>
          <a:xfrm>
            <a:off x="357810" y="4291881"/>
            <a:ext cx="1133060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ಸಾರ್ವಜನಿಕರಿಂದ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ಠೇವಣಿಗಳನ್ನು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ಅಂಗೀಕರಿಸುತ್ತದೆ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ಈ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ಠೇವಣಿಗಳನ್ನು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ಠೇವಣಿದಾರರು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ಬೇಡಿಕೆ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ಇಟ್ಟಾಗ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ಅಥವಾ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ಒಂದು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ನಿರ್ಧಿಷ್ಟ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ಅವಧಿ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ಮುಗಿದ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ಮೇಲೆ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ಹಿಂದಿರುಗಿಸಬೇಕಾಗುತ್ತದೆ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ಈ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ಠೇವಣಿಗಳಿಗೆ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ಭದ್ರತೆಯನ್ನು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ಒದಗಿಸುತ್ತದೆ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ಗ್ರಾಹಕರ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ಠೇವಣಿಗಳಿಗೆ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ಮೇಲ್ವಿಚಾರಕನಂತೆ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ವರ್ತಿಸುತ್ತದೆ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C166F6-45A0-412B-978A-D8ACF81FE96B}"/>
              </a:ext>
            </a:extLst>
          </p:cNvPr>
          <p:cNvSpPr/>
          <p:nvPr/>
        </p:nvSpPr>
        <p:spPr>
          <a:xfrm>
            <a:off x="6016038" y="324153"/>
            <a:ext cx="46891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3.ಠೇವಣಿಗಳನ್ನು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ಅಂಗೀಕರಿಸುತ್ತವೆ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: 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02CDBB-71F8-46BC-AC60-23DF0DD4B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340" y="848967"/>
            <a:ext cx="5056677" cy="3351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9B19FE-F45F-499C-9134-BE7CC7C90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3" y="848967"/>
            <a:ext cx="7070810" cy="334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196499A-983B-45EA-A261-1DBD2DCCB432}"/>
              </a:ext>
            </a:extLst>
          </p:cNvPr>
          <p:cNvSpPr/>
          <p:nvPr/>
        </p:nvSpPr>
        <p:spPr>
          <a:xfrm>
            <a:off x="1307033" y="275849"/>
            <a:ext cx="46442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ಬ್ಯಾಂಕುಗಳ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ಗುಣ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ಲಕ್ಷಣಗಳು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: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22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E14C39-DEC6-4FC3-8DD4-7B405EF691CA}"/>
              </a:ext>
            </a:extLst>
          </p:cNvPr>
          <p:cNvSpPr/>
          <p:nvPr/>
        </p:nvSpPr>
        <p:spPr>
          <a:xfrm>
            <a:off x="397565" y="5402642"/>
            <a:ext cx="11251098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ಕೈಗಾರಿಕಾ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ಕ್ಷೇತ್ರ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ಕೃಷಿ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ಕ್ಷೇತ್ರ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ಶಿಕ್ಷಣ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ಗೃಹನಿರ್ಮಾಣ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ಮೊದಲಾದ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ಉದ್ದೇಶಗಳಿಗಾಗಿ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ಹಣವನ್ನು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ಸಾಲರೂಪದಲ್ಲಿ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ಕೊಡುತ್ತದೆ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0CE039-A3A6-400F-AEAE-A7E759B0CA1F}"/>
              </a:ext>
            </a:extLst>
          </p:cNvPr>
          <p:cNvSpPr/>
          <p:nvPr/>
        </p:nvSpPr>
        <p:spPr>
          <a:xfrm>
            <a:off x="6036753" y="302353"/>
            <a:ext cx="38170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4.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ಸಾಲಗಳನ್ನು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ಕೊಡುವುದು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: 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F78F94-43DF-42DE-A750-D81B66B93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47372"/>
            <a:ext cx="12192000" cy="4444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AB36F0-763E-4491-9C63-B4DEF01D5E2C}"/>
              </a:ext>
            </a:extLst>
          </p:cNvPr>
          <p:cNvSpPr/>
          <p:nvPr/>
        </p:nvSpPr>
        <p:spPr>
          <a:xfrm>
            <a:off x="1307033" y="275849"/>
            <a:ext cx="46442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ಬ್ಯಾಂಕುಗಳ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ಗುಣ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ಲಕ್ಷಣಗಳು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: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52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E14C39-DEC6-4FC3-8DD4-7B405EF691CA}"/>
              </a:ext>
            </a:extLst>
          </p:cNvPr>
          <p:cNvSpPr/>
          <p:nvPr/>
        </p:nvSpPr>
        <p:spPr>
          <a:xfrm>
            <a:off x="583093" y="5463664"/>
            <a:ext cx="1094629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ಸುಲಭ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ರೀತಿಯಲ್ಲಿ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ಠೇವಣಿದಾರರಿಗೆ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ಚೆಕ್ಕು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ಅಥವಾ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ಹುಂಡಿಗಳ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ಮೂಲಕ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ಹಣವನ್ನು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ಪಾವತಿಮಾಡುತ್ತದೆ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ಠೇವಣಿಗಳನ್ನು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ಹಿಂದಕ್ಕೆ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ಪಡೆಯಲು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ಅನುವು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ಮಾಡಿಕೊಡುತ್ತದೆ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E358EC-E8AB-4CDF-9BC4-17A77F7D445C}"/>
              </a:ext>
            </a:extLst>
          </p:cNvPr>
          <p:cNvSpPr/>
          <p:nvPr/>
        </p:nvSpPr>
        <p:spPr>
          <a:xfrm>
            <a:off x="6161812" y="315605"/>
            <a:ext cx="49519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5.ಪಾವತಿ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ಮತ್ತು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ಹಿಂದಕ್ಕೆ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ಪಡೆಯುವುದು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: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C39F68-3732-4912-B729-685CCDCBF260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8" y="795280"/>
            <a:ext cx="59436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825AC2-B376-4C61-9DCC-5E49A754FD46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378" y="3061853"/>
            <a:ext cx="59436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6" name="Picture 2" descr="Image result for drafts in india">
            <a:extLst>
              <a:ext uri="{FF2B5EF4-FFF2-40B4-BE49-F238E27FC236}">
                <a16:creationId xmlns:a16="http://schemas.microsoft.com/office/drawing/2014/main" id="{37EA90FC-FF45-4078-BA5D-34BF83B79AB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378" y="814706"/>
            <a:ext cx="59436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D563A6-23CD-41CD-857F-235D874CC381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8" y="3061853"/>
            <a:ext cx="59436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E98767F-95A9-4899-92C1-C0808F92509C}"/>
              </a:ext>
            </a:extLst>
          </p:cNvPr>
          <p:cNvSpPr/>
          <p:nvPr/>
        </p:nvSpPr>
        <p:spPr>
          <a:xfrm>
            <a:off x="1307033" y="275849"/>
            <a:ext cx="46442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ಬ್ಯಾಂಕುಗಳ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ಗುಣ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ಲಕ್ಷಣಗಳು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: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94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3CB555-7F1A-42E7-97B5-AF71347CE34E}"/>
              </a:ext>
            </a:extLst>
          </p:cNvPr>
          <p:cNvSpPr/>
          <p:nvPr/>
        </p:nvSpPr>
        <p:spPr>
          <a:xfrm>
            <a:off x="424069" y="5859983"/>
            <a:ext cx="11012557" cy="520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ತನ್ನ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ಗ್ರಾಹಕರಿಗೆ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ಏಜೆಂಟರಂತೆ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ಅನೇಕ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ಉಪಯುಕ್ತ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ಸೇವೆಗಳನ್ನು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ಒದಗಿಸುತ್ತದೆ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D8CE00-481A-44A8-A70A-DB6BB18DB035}"/>
              </a:ext>
            </a:extLst>
          </p:cNvPr>
          <p:cNvSpPr/>
          <p:nvPr/>
        </p:nvSpPr>
        <p:spPr>
          <a:xfrm>
            <a:off x="5951253" y="51062"/>
            <a:ext cx="602761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6.ಏಜೆಂಟ್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ಅಥವಾ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ಏಜೆಂಟ್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ನಿಯೋಜನೆ</a:t>
            </a:r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ಮತ್ತು</a:t>
            </a:r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</a:p>
          <a:p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ಉಪಯುಕ್ತ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ಸೇವೆಗಳು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: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FCECCE-02A4-4BF4-80E3-F44C31234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863913"/>
            <a:ext cx="4971817" cy="4996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9431A5-3C93-42F3-9C48-42D080086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848" y="863913"/>
            <a:ext cx="7200900" cy="4996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1C84E5-75D7-4D2E-BC1D-A4A23995CAA1}"/>
              </a:ext>
            </a:extLst>
          </p:cNvPr>
          <p:cNvSpPr/>
          <p:nvPr/>
        </p:nvSpPr>
        <p:spPr>
          <a:xfrm>
            <a:off x="1307033" y="275849"/>
            <a:ext cx="46442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ಬ್ಯಾಂಕುಗಳ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ಗುಣ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ಲಕ್ಷಣಗಳು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: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54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3CB555-7F1A-42E7-97B5-AF71347CE34E}"/>
              </a:ext>
            </a:extLst>
          </p:cNvPr>
          <p:cNvSpPr/>
          <p:nvPr/>
        </p:nvSpPr>
        <p:spPr>
          <a:xfrm>
            <a:off x="444343" y="5873630"/>
            <a:ext cx="11012557" cy="520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ಸೇವೆಯ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ಮನೋಭಾವ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ಹೊಂದಿದ್ದು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ಲಾಭ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ಪಡೆಯುವ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ಒಂದು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ಸಂಸ್ಥೆಯಾಗಿದೆ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F4F67F-C2D6-4355-A922-63A42279A13C}"/>
              </a:ext>
            </a:extLst>
          </p:cNvPr>
          <p:cNvSpPr/>
          <p:nvPr/>
        </p:nvSpPr>
        <p:spPr>
          <a:xfrm>
            <a:off x="6001320" y="310901"/>
            <a:ext cx="39677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7.ಲಾಭ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ಮತ್ತು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ಸೇವಾ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ಭಾವನೆ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: 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D08F8E-9A22-4593-A6A4-769CFA076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863913"/>
            <a:ext cx="4971817" cy="4996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BDC3D6-9332-4584-9302-000DF3B5B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848" y="863913"/>
            <a:ext cx="7200900" cy="4996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1F48C5-17CF-41B6-B786-1F9F75A07F46}"/>
              </a:ext>
            </a:extLst>
          </p:cNvPr>
          <p:cNvSpPr/>
          <p:nvPr/>
        </p:nvSpPr>
        <p:spPr>
          <a:xfrm>
            <a:off x="1307033" y="275849"/>
            <a:ext cx="46442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ಬ್ಯಾಂಕುಗಳ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ಗುಣ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ಲಕ್ಷಣಗಳು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: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28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3CB555-7F1A-42E7-97B5-AF71347CE34E}"/>
              </a:ext>
            </a:extLst>
          </p:cNvPr>
          <p:cNvSpPr/>
          <p:nvPr/>
        </p:nvSpPr>
        <p:spPr>
          <a:xfrm>
            <a:off x="483704" y="5502174"/>
            <a:ext cx="1101255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ತಮ್ಮ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ಕಾರ್ಯಗಳನ್ನು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ನಿರಂತರವಾಗಿ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ಬೇರೆ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ಬೇರೆ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ದಿಕ್ಕುಗಳತ್ತ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ಸೇವೆಗಳನ್ನು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ಚಟುವಟಿಕೆಗಳನ್ನು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ವಿಸ್ತರಿಸಿಕೊಂಡು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ಹೋಗುತ್ತವೆ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872C1B-A8F4-4A3F-9940-7E818946965C}"/>
              </a:ext>
            </a:extLst>
          </p:cNvPr>
          <p:cNvSpPr/>
          <p:nvPr/>
        </p:nvSpPr>
        <p:spPr>
          <a:xfrm>
            <a:off x="5936523" y="324153"/>
            <a:ext cx="62554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8.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ನಿರಂತರ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ವಿಸ್ತರಿಸುತ್ತಾ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ಹೋಗುವ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ಕಾರ್ಯಗಳು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: 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F1B11D-0633-4644-B81F-2A6CE9B85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863913"/>
            <a:ext cx="4971817" cy="4625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AD25DD-7BD8-4789-AACE-A782B8918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848" y="863913"/>
            <a:ext cx="7200900" cy="4625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1CD5B3-B521-47E5-BE13-8A7E273FC67B}"/>
              </a:ext>
            </a:extLst>
          </p:cNvPr>
          <p:cNvSpPr/>
          <p:nvPr/>
        </p:nvSpPr>
        <p:spPr>
          <a:xfrm>
            <a:off x="1307033" y="275849"/>
            <a:ext cx="46442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ಬ್ಯಾಂಕುಗಳ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ಗುಣ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ಲಕ್ಷಣಗಳು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: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83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30D93B-A804-45D3-AEA0-90287690BA15}"/>
              </a:ext>
            </a:extLst>
          </p:cNvPr>
          <p:cNvSpPr/>
          <p:nvPr/>
        </p:nvSpPr>
        <p:spPr>
          <a:xfrm>
            <a:off x="6237141" y="0"/>
            <a:ext cx="41537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ಪ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್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ರ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ಸ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್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ತ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ು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ತ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ಿ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ಪ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ಡ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ಿ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ಸ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ು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ವ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ವ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ರ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ು</a:t>
            </a:r>
            <a:endParaRPr kumimoji="0" lang="en-US" sz="5400" i="0" u="none" strike="noStrike" kern="1200" normalizeH="0" baseline="0" noProof="0" dirty="0">
              <a:solidFill>
                <a:srgbClr val="00B0F0"/>
              </a:solidFill>
              <a:uLnTx/>
              <a:uFillTx/>
              <a:latin typeface="NudiUni08e" pitchFamily="2" charset="0"/>
              <a:ea typeface="+mn-ea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75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66DA45-C2B3-498E-ADE2-1460FB628DAA}"/>
              </a:ext>
            </a:extLst>
          </p:cNvPr>
          <p:cNvSpPr/>
          <p:nvPr/>
        </p:nvSpPr>
        <p:spPr>
          <a:xfrm>
            <a:off x="311424" y="4780721"/>
            <a:ext cx="1129747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ಠೇಣಿದಾರರು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ಸಾಲ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ಪಡೆಯುವವರ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ಮಧ್ಯೆ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ಸಂಪರ್ಕ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ಕಲ್ಪಿಸುವ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ಒಂದು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ಕೊಂಡಿಯಂತೆ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ತಮ್ಮ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ಕಾರ್ಯಗಳನ್ನು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ನಡೆಸುತ್ತದೆ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ಗ್ರಾಹಕರ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ಉಳಿಕೆ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ಹಣವನ್ನು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ಠೇವಣಿಗಳ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ಮೂಲಕ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ಸಂಗ್ರಹಿಸಿ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ಇದನ್ನು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ಯಾರಿಗೆ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ಅವಶ್ಯಕವಿದೆಯೋ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ಅವರಿಗೆ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ಸಾಲ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ರೂಪದಲ್ಲಿ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ಕೊಡುತ್ತದೆ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5544C9-D572-45A8-8F12-54BEFB83CDC6}"/>
              </a:ext>
            </a:extLst>
          </p:cNvPr>
          <p:cNvSpPr/>
          <p:nvPr/>
        </p:nvSpPr>
        <p:spPr>
          <a:xfrm>
            <a:off x="6027563" y="324153"/>
            <a:ext cx="42755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9.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ಸಂಬಂಧ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ಕಲ್ಪಿಸುವ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ಕೊಂಡಿ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: 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AEFB08-8A38-4492-9610-62B8B8F04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2424"/>
            <a:ext cx="6679545" cy="3803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BB5D21-42A8-40B4-89AC-899018412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25" y="882424"/>
            <a:ext cx="5641075" cy="3803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EF515D-7C5B-44A0-9848-02283ADDD04C}"/>
              </a:ext>
            </a:extLst>
          </p:cNvPr>
          <p:cNvSpPr/>
          <p:nvPr/>
        </p:nvSpPr>
        <p:spPr>
          <a:xfrm>
            <a:off x="1307033" y="275849"/>
            <a:ext cx="46442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ಬ್ಯಾಂಕುಗಳ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ಗುಣ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ಲಕ್ಷಣಗಳು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: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10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913B64-EC5F-432C-98DF-058D01584F62}"/>
              </a:ext>
            </a:extLst>
          </p:cNvPr>
          <p:cNvSpPr/>
          <p:nvPr/>
        </p:nvSpPr>
        <p:spPr>
          <a:xfrm>
            <a:off x="530087" y="5433774"/>
            <a:ext cx="10866782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ಬ್ಯಾಂಕಿನ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ಮುಖ್ಯ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ಚಟುವಟಿಕೆ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ಹಣಕಾಸಿನಿಂದ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ಕೂಡಿದ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ವ್ಯವಹಾರ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(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ಬ್ಯಾಂಕಿಂಗ್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)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ವಾಗಿದ್ದು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ಇತರೆ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ವ್ಯವಹಾರಗಳಿಗೆ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ಅಧೀನವಾಗಿರುವುದಿಲ್ಲ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B7A135-AB8E-4015-87F9-CDAFEBD8E73C}"/>
              </a:ext>
            </a:extLst>
          </p:cNvPr>
          <p:cNvSpPr/>
          <p:nvPr/>
        </p:nvSpPr>
        <p:spPr>
          <a:xfrm>
            <a:off x="6069052" y="306626"/>
            <a:ext cx="34099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10.ಬ್ಯಾಂಕಿಂಗ್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ವ್ಯವಹಾರ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: 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4A0034-743A-422A-94AC-FAC935507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59370"/>
            <a:ext cx="6679545" cy="464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B3257E-9BD8-45C4-97B7-45337D825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25" y="759369"/>
            <a:ext cx="5641075" cy="464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075CCBB-D378-4788-80FF-F18128AC5F14}"/>
              </a:ext>
            </a:extLst>
          </p:cNvPr>
          <p:cNvSpPr/>
          <p:nvPr/>
        </p:nvSpPr>
        <p:spPr>
          <a:xfrm>
            <a:off x="1307033" y="275849"/>
            <a:ext cx="46442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ಬ್ಯಾಂಕುಗಳ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ಗುಣ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ಲಕ್ಷಣಗಳು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: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22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913B64-EC5F-432C-98DF-058D01584F62}"/>
              </a:ext>
            </a:extLst>
          </p:cNvPr>
          <p:cNvSpPr/>
          <p:nvPr/>
        </p:nvSpPr>
        <p:spPr>
          <a:xfrm>
            <a:off x="391627" y="4690507"/>
            <a:ext cx="1122261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ಯಾವಾಗಲೂ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ತನ್ನ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ಹೆಸರಿನಲ್ಲಿ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ಎಂಬ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ಪದವನ್ನು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ಸೇರಿಸಿರಬೇಕು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ಉದಾ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: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ಸ್ಟೇಟ್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ಆಫ್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ಇಂಡಿಯಾ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ಸ್ಟೇಟ್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ಆಫ್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ಮೈಸೂರು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ಕೆನರಾ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ಕಾ</a:t>
            </a: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್</a:t>
            </a: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ೋರೇಷನ್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ಮುಂತಾದವು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ಇದರಿಂದಾಗಿ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ಗ್ರಾಹಕರು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ಯಾವ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ಬ್ಯಾಂಕಿನ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ಜೊತೆಯಲ್ಲಿ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ವ್ಯವಹಾರ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ಇಟ್ಟುಕೊಂಡಿದ್ದಾರೆಂದು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ತಿಳಿಯುತ್ತದೆ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258529-D952-4CC7-95A3-7C19CC1CFBB2}"/>
              </a:ext>
            </a:extLst>
          </p:cNvPr>
          <p:cNvSpPr/>
          <p:nvPr/>
        </p:nvSpPr>
        <p:spPr>
          <a:xfrm>
            <a:off x="6042542" y="319878"/>
            <a:ext cx="27190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11.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ಹೆಸರಿನ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ಗುರುತು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: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564EB-B727-4EA4-B153-AD5C51033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0626"/>
            <a:ext cx="12192000" cy="3909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49A0E0-5BB9-46C8-91EB-0A1152A2E756}"/>
              </a:ext>
            </a:extLst>
          </p:cNvPr>
          <p:cNvSpPr/>
          <p:nvPr/>
        </p:nvSpPr>
        <p:spPr>
          <a:xfrm>
            <a:off x="1307033" y="275849"/>
            <a:ext cx="46442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ಬ್ಯಾಂಕುಗಳ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ಗುಣ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ಲಕ್ಷಣಗಳು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: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42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92DB43-0D6E-43E3-9439-198A20F9389F}"/>
              </a:ext>
            </a:extLst>
          </p:cNvPr>
          <p:cNvSpPr/>
          <p:nvPr/>
        </p:nvSpPr>
        <p:spPr>
          <a:xfrm>
            <a:off x="1308369" y="239662"/>
            <a:ext cx="3664786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ಬ್ಯಾಂಕಿನ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ಕಾರ್ಯಗಳು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: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4AD036-B259-454E-8980-FBAE3ED50D84}"/>
              </a:ext>
            </a:extLst>
          </p:cNvPr>
          <p:cNvSpPr/>
          <p:nvPr/>
        </p:nvSpPr>
        <p:spPr>
          <a:xfrm>
            <a:off x="318051" y="2276531"/>
            <a:ext cx="1119808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ಠೇವಣಿಗಳನ್ನು ಅಂಗೀಕರಿಸುವುದು.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ಸಾಲ ಕೊಡುವುದು.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ಹಣವನ್ನು ವರ್ಗಾಯಿಸುವುದು.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ಚೆಕ್ಕು 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&amp;</a:t>
            </a: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ಹುಂಡಿಗಳ ಮೇಲೆ ಹಣ ವಸೂಲಿ.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ಹುಂಡಿಗಳನ್ನು ಸೋಡಿ ಮಾಡುವುದು.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ಭದ್ರತಾ ಕಪಾಟುಗಳನ್ನು ಬಾಡಿಗೆಗೆ ಕೊಡುವುದು.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ವಿದೇಶಿ ವಿನಿಮಯದ ವ್ಯವಹಾರಗಳ ನಿರ್ವಹ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ಣೆ</a:t>
            </a: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ಬೆಲೆ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ಬಾಳುವ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ವಸ್ತುಗಳನ್ನು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ತಮ್ಮ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ಸುಪರ್ಧಿನಲ್ಲಿ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ಇಟ್ಟುಕೊಳ್ಳುವುದು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ಸಾಲಪತ್ರಗಳನ್ನು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ಜವಾಬ್ಧಾರಿ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ಪತ್ರಗಳನ್ನು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ಕೊಡುವುದು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ಸರ್ಕಾರದ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ಹಣಕಾಸಿನ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ವ್ಯವಹಾರಗಳನ್ನು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ನಿರ್ವಹಿಸುವುದು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DB9B0C-B5C7-4F76-A824-ADC5D6C2A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11" y="0"/>
            <a:ext cx="6553289" cy="4185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87FE3D-58EC-4907-A410-B4650361B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10" y="-1"/>
            <a:ext cx="6553289" cy="4185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C32554-771F-40EA-ABF4-99A1B3C32F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09" y="0"/>
            <a:ext cx="6553291" cy="4185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E5D86C6-9903-4F1C-A6A6-0BCAB39BEFA9}"/>
              </a:ext>
            </a:extLst>
          </p:cNvPr>
          <p:cNvGrpSpPr/>
          <p:nvPr/>
        </p:nvGrpSpPr>
        <p:grpSpPr>
          <a:xfrm>
            <a:off x="5638707" y="-9469"/>
            <a:ext cx="6553293" cy="4204697"/>
            <a:chOff x="5638707" y="-9469"/>
            <a:chExt cx="6553293" cy="4204697"/>
          </a:xfrm>
        </p:grpSpPr>
        <p:pic>
          <p:nvPicPr>
            <p:cNvPr id="15" name="Picture 2" descr="Image result for drafts in india">
              <a:extLst>
                <a:ext uri="{FF2B5EF4-FFF2-40B4-BE49-F238E27FC236}">
                  <a16:creationId xmlns:a16="http://schemas.microsoft.com/office/drawing/2014/main" id="{DD88F390-378A-4E5D-9D4A-B9AFBA14C303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707" y="-9469"/>
              <a:ext cx="6553293" cy="20845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CDCA0DA-D569-43DB-A95D-84D754A97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708" y="1811010"/>
              <a:ext cx="6553292" cy="238421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59CD2B-F692-49B8-9823-81CA928F856D}"/>
              </a:ext>
            </a:extLst>
          </p:cNvPr>
          <p:cNvGrpSpPr/>
          <p:nvPr/>
        </p:nvGrpSpPr>
        <p:grpSpPr>
          <a:xfrm>
            <a:off x="5745707" y="136478"/>
            <a:ext cx="6346209" cy="3916907"/>
            <a:chOff x="1542198" y="1187354"/>
            <a:chExt cx="8625385" cy="485177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CAFD0D0-E761-45D8-A249-FB8B3D17F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2198" y="1187354"/>
              <a:ext cx="8625385" cy="485177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A7C72B7-06F1-4E1F-A62C-F1CF68E7F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9994" y="1528549"/>
              <a:ext cx="7547212" cy="414209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54A6C16-6E5A-47A3-88C4-095F2832E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0141" y="3971499"/>
              <a:ext cx="1740352" cy="1601124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9C76976-4C53-406B-9F0C-3CB80EED68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939" y="-20373"/>
            <a:ext cx="6536411" cy="4215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A06A624-75CE-492A-9FF4-06F401B8DF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77" y="1"/>
            <a:ext cx="6511097" cy="4185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B9EEEAE-2863-44A6-828F-BBCD449E30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174" y="-20375"/>
            <a:ext cx="6553293" cy="4185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AAC7037-380D-464D-B48B-15FABF3E06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06" y="8267"/>
            <a:ext cx="6578606" cy="4215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654414-E945-4DBF-A6E2-065E5E05CF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237" y="-9472"/>
            <a:ext cx="6560251" cy="4233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262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69CCDF1-8E13-4EF9-8D8B-32F9C04902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7551685"/>
              </p:ext>
            </p:extLst>
          </p:nvPr>
        </p:nvGraphicFramePr>
        <p:xfrm>
          <a:off x="1138958" y="946931"/>
          <a:ext cx="925885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9FCDB15E-677D-480E-AADE-F0F51E5D40E3}"/>
              </a:ext>
            </a:extLst>
          </p:cNvPr>
          <p:cNvSpPr/>
          <p:nvPr/>
        </p:nvSpPr>
        <p:spPr>
          <a:xfrm>
            <a:off x="1293821" y="257902"/>
            <a:ext cx="8052204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ಬ್ಯಾಂಕರನಿಗೂ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ಮತ್ತು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ಗ್ರಾಹಕರಿಗೂ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ಇರುವ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ಸಂಬಂಧ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7455A1-A185-4A0E-BD9D-5BCE9313BE9F}"/>
              </a:ext>
            </a:extLst>
          </p:cNvPr>
          <p:cNvSpPr/>
          <p:nvPr/>
        </p:nvSpPr>
        <p:spPr>
          <a:xfrm>
            <a:off x="1138958" y="4384953"/>
            <a:ext cx="4893349" cy="1376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07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ಪ್ರಾಥಮಿಕ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ಸಂಬಂಧ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endParaRPr lang="en-US" sz="2600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514350" indent="-514350" algn="just">
              <a:lnSpc>
                <a:spcPct val="107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ಸಹಾಯಕ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/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ಉಪಕಾರ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ಸಂಬಂಧ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endParaRPr lang="en-US" sz="2600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514350" indent="-514350" algn="just">
              <a:lnSpc>
                <a:spcPct val="107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ನಿಯೋಗಿ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ಮುಖ್ಯಸ್ಥನ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ಸಂಬಂಧ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  <a:endParaRPr lang="en-US" sz="2600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ADF3D8-7BD1-46B6-86F7-9BE384962421}"/>
              </a:ext>
            </a:extLst>
          </p:cNvPr>
          <p:cNvSpPr/>
          <p:nvPr/>
        </p:nvSpPr>
        <p:spPr>
          <a:xfrm>
            <a:off x="6173334" y="4384953"/>
            <a:ext cx="5263487" cy="920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07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ಚೆಕ್ಕುಗಳನ್ನು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ಮನ್ನಣೆ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ಮಾಡುವುದು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ಗ್ರಾಹಕರ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ಲೆಕ್ಕಗಳ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ಗೋಪ್ಯತೆ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ಕಾಪಾಡುವುದು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16044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 build="p"/>
      <p:bldP spid="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A271D8-8A0B-4CAE-B8F3-0196A15B7B43}"/>
              </a:ext>
            </a:extLst>
          </p:cNvPr>
          <p:cNvSpPr/>
          <p:nvPr/>
        </p:nvSpPr>
        <p:spPr>
          <a:xfrm>
            <a:off x="482995" y="1237297"/>
            <a:ext cx="7004483" cy="3945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07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ಜಮಾ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ಕಾರ್ಡುಗಳನ್ನು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ಕೊಡುವುದು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  <a:p>
            <a:pPr marL="514350" indent="-514350" algn="just">
              <a:lnSpc>
                <a:spcPct val="107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ಖಾಸಗಿ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ಸಾಲಗಳು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  <a:p>
            <a:pPr marL="514350" indent="-514350" algn="just">
              <a:lnSpc>
                <a:spcPct val="107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ಮನೆ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/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ವಾಹನ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ಖರೀದಿಸಲು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ಸಾಲ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ಕೊಡುವುದು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  <a:p>
            <a:pPr marL="514350" indent="-514350" algn="just">
              <a:lnSpc>
                <a:spcPct val="107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ಪರಸ್ಪರ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ನಿಧಿಗಳನ್ನು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ನಿರ್ವಹಿಸುವುದು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  <a:p>
            <a:pPr marL="514350" indent="-514350" algn="just">
              <a:lnSpc>
                <a:spcPct val="107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ವ್ಯಾಪಾರಕ್ಕೆ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ಬೇಕಾದ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ಸಾಲಗಳು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514350" indent="-514350" algn="just">
              <a:lnSpc>
                <a:spcPct val="107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ಭದ್ರತಾ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ಕಪಾಟುಗಳನ್ನು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ಕೊಡುವುದು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  <a:p>
            <a:pPr marL="514350" indent="-514350" algn="just">
              <a:lnSpc>
                <a:spcPct val="107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ಡೆಬಿಟ್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‌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ಕಾರ್ಡ್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514350" indent="-514350" algn="just">
              <a:lnSpc>
                <a:spcPct val="107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ಭರವಸೆ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ಸೇವೆಗಳು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514350" indent="-514350" algn="just">
              <a:lnSpc>
                <a:spcPct val="107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ಸಹಿಗಳಿಗೆ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ಜವಾಬ್ಧಾರಿ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ಹಾಕುವುದು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137398-73DE-4D94-8B60-32AB5AE85BD7}"/>
              </a:ext>
            </a:extLst>
          </p:cNvPr>
          <p:cNvSpPr/>
          <p:nvPr/>
        </p:nvSpPr>
        <p:spPr>
          <a:xfrm>
            <a:off x="1297138" y="226409"/>
            <a:ext cx="5224507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ಬ್ಯಾಂಕುಗಳು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ಸಲ್ಲಿಸುವ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ಸೇವೆಗಳು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A6C840-BDF2-47EC-A8E9-75B8EE7A7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09" y="3140765"/>
            <a:ext cx="7262190" cy="3717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A8B0EC-0C69-4CCB-8841-094DE6A22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09" y="3140765"/>
            <a:ext cx="7262191" cy="3717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80B374-035C-465E-8948-3AD36DB371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5"/>
          <a:stretch/>
        </p:blipFill>
        <p:spPr>
          <a:xfrm>
            <a:off x="4929808" y="3140765"/>
            <a:ext cx="7262191" cy="3717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1618C9-5987-46CA-8E4D-180CDE1509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2"/>
          <a:stretch/>
        </p:blipFill>
        <p:spPr>
          <a:xfrm>
            <a:off x="4929807" y="2923081"/>
            <a:ext cx="7262193" cy="3934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44C67D-1115-47C0-B175-FDD032C0D4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06" y="2923081"/>
            <a:ext cx="7262193" cy="3934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899CAE-A8AC-4A1D-B0F8-5167B334E0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06" y="2923080"/>
            <a:ext cx="7262193" cy="3934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2A98148-7A5A-4D6F-BE3B-755EF016B8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05" y="2923080"/>
            <a:ext cx="7262194" cy="3934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515B59-5797-4F1D-A541-A714112022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05" y="2923079"/>
            <a:ext cx="7262195" cy="3934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263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58B236-261E-4984-8653-0A27C5E80953}"/>
              </a:ext>
            </a:extLst>
          </p:cNvPr>
          <p:cNvSpPr/>
          <p:nvPr/>
        </p:nvSpPr>
        <p:spPr>
          <a:xfrm>
            <a:off x="2089936" y="1595988"/>
            <a:ext cx="8012130" cy="2446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8000" b="1" dirty="0" err="1">
                <a:gradFill>
                  <a:gsLst>
                    <a:gs pos="23000">
                      <a:srgbClr val="FFFF00"/>
                    </a:gs>
                    <a:gs pos="40000">
                      <a:srgbClr val="FF0000"/>
                    </a:gs>
                    <a:gs pos="54000">
                      <a:srgbClr val="0070C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ಬ್ಯಾಂಕಿಂಗ್</a:t>
            </a:r>
            <a:endParaRPr lang="en-US" sz="18000" dirty="0">
              <a:gradFill>
                <a:gsLst>
                  <a:gs pos="23000">
                    <a:srgbClr val="FFFF00"/>
                  </a:gs>
                  <a:gs pos="40000">
                    <a:srgbClr val="FF0000"/>
                  </a:gs>
                  <a:gs pos="54000">
                    <a:srgbClr val="0070C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8DB418-1815-4E7F-B89F-1EC428E7165B}"/>
              </a:ext>
            </a:extLst>
          </p:cNvPr>
          <p:cNvSpPr/>
          <p:nvPr/>
        </p:nvSpPr>
        <p:spPr>
          <a:xfrm>
            <a:off x="2885827" y="4042812"/>
            <a:ext cx="6420347" cy="2446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8000" b="1" dirty="0" err="1">
                <a:gradFill>
                  <a:gsLst>
                    <a:gs pos="23000">
                      <a:srgbClr val="FFFF00"/>
                    </a:gs>
                    <a:gs pos="40000">
                      <a:srgbClr val="FF0000"/>
                    </a:gs>
                    <a:gs pos="54000">
                      <a:srgbClr val="0070C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ವ್ಯವಹಾರ</a:t>
            </a:r>
            <a:endParaRPr lang="en-US" sz="18000" dirty="0">
              <a:gradFill>
                <a:gsLst>
                  <a:gs pos="23000">
                    <a:srgbClr val="FFFF00"/>
                  </a:gs>
                  <a:gs pos="40000">
                    <a:srgbClr val="FF0000"/>
                  </a:gs>
                  <a:gs pos="54000">
                    <a:srgbClr val="0070C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03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20CD92-F260-489F-97DB-8A498DF519AF}"/>
              </a:ext>
            </a:extLst>
          </p:cNvPr>
          <p:cNvSpPr/>
          <p:nvPr/>
        </p:nvSpPr>
        <p:spPr>
          <a:xfrm>
            <a:off x="503580" y="5144953"/>
            <a:ext cx="1125109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ಯಾವುದೇ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ಒಂದು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ಹಣಕಾಸಿನ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ವ್ಯವಹಾರಕ್ಕೆ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ಸಂಬಂಧಿಸಿದ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ಲೆಕ್ಕಗಳನ್ನು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ವ್ಯವಹಾರಗಳೆನ್ನುತ್ತೇವೆ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ಹಣಕಾಸಿನ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ಸಂಬಂಧ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ವ್ಯವಹಾರಗಳನ್ನು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ನಿರ್ವಹಿಸುವ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ಸಂಸ್ಥೆಗಳಾಗಿವೆ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ಗ್ರಾಹಕರ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ಹಣವನ್ನು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ಠೇವಣಿಗಳಾಗಿ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ಇಟ್ಟುಕೊಳ್ಳುತ್ತವೆ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CAD5EE-2DC7-4322-92DA-E54A1F51C8B1}"/>
              </a:ext>
            </a:extLst>
          </p:cNvPr>
          <p:cNvSpPr/>
          <p:nvPr/>
        </p:nvSpPr>
        <p:spPr>
          <a:xfrm>
            <a:off x="1292552" y="213158"/>
            <a:ext cx="3510898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ಬ್ಯಾಂಕಿಂಗ್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ವ್ಯವಹಾರ</a:t>
            </a:r>
            <a:endParaRPr lang="en-US" sz="4000" b="1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BF1198-6C71-48BE-A918-1556246B1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7846"/>
            <a:ext cx="5981075" cy="4297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B618D5-BC12-471F-9AD9-53D50A810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074" y="847846"/>
            <a:ext cx="6210925" cy="428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307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20CD92-F260-489F-97DB-8A498DF519AF}"/>
              </a:ext>
            </a:extLst>
          </p:cNvPr>
          <p:cNvSpPr/>
          <p:nvPr/>
        </p:nvSpPr>
        <p:spPr>
          <a:xfrm>
            <a:off x="523460" y="4787145"/>
            <a:ext cx="1103243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ಠೇವಣಿಗಳಿಂದ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ಸಂಗ್ರಹವಾದ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ಹಣವನ್ನು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ಗಿರಾಕಿಗಳಿಗೆ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ಸಾಲವಾಗಿ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ಕೊಡುತ್ತವೆ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ಈ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ಸಾಲಗಳನ್ನು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ಸಾಲ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ಎನ್ನುತ್ತೇವೆ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ತಮ್ಮ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ಗಿರಾಕಿಗಳ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ಠೇವಣಿಗಳನ್ನು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ಬೇಡಿಕೆ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ಇರುವ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ಗ್ರಾಹಕರಿಗೆ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ಸಾಲಗಳ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ರೂಪದಲ್ಲಿ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ಕೊಟ್ಟು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ಇದಕ್ಕೆ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ಬಡ್ಡಿ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ವಸೂಲು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ಮಾಡುತ್ತವೆ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CE0A81-36DD-48BF-9F9D-77E340158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393"/>
            <a:ext cx="7030387" cy="3958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3D119D-2E56-4908-854A-56FFF7054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505" y="828392"/>
            <a:ext cx="5341495" cy="3958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6D89B2-8D11-4280-9A6C-0895B64DFC65}"/>
              </a:ext>
            </a:extLst>
          </p:cNvPr>
          <p:cNvSpPr/>
          <p:nvPr/>
        </p:nvSpPr>
        <p:spPr>
          <a:xfrm>
            <a:off x="1292552" y="213158"/>
            <a:ext cx="3510898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ಬ್ಯಾಂಕಿಂಗ್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ವ್ಯವಹಾರ</a:t>
            </a:r>
            <a:endParaRPr lang="en-US" sz="4000" b="1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23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20CD92-F260-489F-97DB-8A498DF519AF}"/>
              </a:ext>
            </a:extLst>
          </p:cNvPr>
          <p:cNvSpPr/>
          <p:nvPr/>
        </p:nvSpPr>
        <p:spPr>
          <a:xfrm>
            <a:off x="583100" y="4747388"/>
            <a:ext cx="1073425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ಬಡ್ಡಿಯಿಂದ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ಬಂದ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ಸ್ವಲ್ಪ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ಭಾಗದ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ಹಣವನ್ನು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ತನ್ನ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ಠೇವಣಿದಾರರಿಗೆ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ಬಡ್ಡಿ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ರೂಪದಲ್ಲಿ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ಕೊಡುತ್ತವೆ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ಈ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ಬಡ್ಡಿಯು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ಠೇವಣಿದಾರರ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ಆದಾಯವಾಗಿರುತ್ತದೆ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ತಮ್ಮ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ಗಿರಾಕಿಗಳ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ಹಣವನ್ನು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ಸ್ಥಳೀಯ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ವಿದೇಶ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ವ್ಯಾಪಾರಗಳಲ್ಲಿ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ತೊಡಗಿಸಿ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ಹಣವನ್ನು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ವೃದ್ಧಿಮಾಡಿಕೊಳ್ಳುತ್ತವೆ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E7C3BB-DB94-494B-8BD5-E73B08C4F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2432"/>
            <a:ext cx="6880485" cy="3847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6C5C40-E84D-4949-9B95-D1BB76672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484" y="951291"/>
            <a:ext cx="5311516" cy="374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04C786-A74D-47A0-A99E-B625093A5A67}"/>
              </a:ext>
            </a:extLst>
          </p:cNvPr>
          <p:cNvSpPr/>
          <p:nvPr/>
        </p:nvSpPr>
        <p:spPr>
          <a:xfrm>
            <a:off x="1292552" y="213158"/>
            <a:ext cx="3510898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ಬ್ಯಾಂಕಿಂಗ್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ವ್ಯವಹಾರ</a:t>
            </a:r>
            <a:endParaRPr lang="en-US" sz="4000" b="1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51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1" y="167425"/>
            <a:ext cx="11741238" cy="669057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126866" y="382135"/>
            <a:ext cx="3938269" cy="84616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diUni03e" pitchFamily="2" charset="0"/>
              <a:cs typeface="NudiUni03e" pitchFamily="2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>
                  <a:noFill/>
                </a:ln>
                <a:solidFill>
                  <a:schemeClr val="bg1"/>
                </a:solidFill>
                <a:effectLst/>
                <a:latin typeface="NudiUni03e" pitchFamily="2" charset="0"/>
                <a:cs typeface="NudiUni03e" pitchFamily="2" charset="0"/>
              </a:rPr>
              <a:t>ವ್ಯವಹಾರ</a:t>
            </a:r>
            <a:r>
              <a:rPr lang="en-US" sz="4800" b="1" dirty="0">
                <a:ln>
                  <a:noFill/>
                </a:ln>
                <a:solidFill>
                  <a:schemeClr val="bg1"/>
                </a:solidFill>
                <a:effectLst/>
                <a:latin typeface="NudiUni03e" pitchFamily="2" charset="0"/>
                <a:cs typeface="NudiUni03e" pitchFamily="2" charset="0"/>
              </a:rPr>
              <a:t> </a:t>
            </a:r>
            <a:r>
              <a:rPr lang="en-US" sz="4800" b="1" dirty="0" err="1">
                <a:ln>
                  <a:noFill/>
                </a:ln>
                <a:solidFill>
                  <a:schemeClr val="bg1"/>
                </a:solidFill>
                <a:effectLst/>
                <a:latin typeface="NudiUni03e" pitchFamily="2" charset="0"/>
                <a:cs typeface="NudiUni03e" pitchFamily="2" charset="0"/>
              </a:rPr>
              <a:t>ಅಧ್ಯಯನ</a:t>
            </a:r>
            <a:endParaRPr kumimoji="0" lang="en-US" sz="4800" b="1" i="0" u="none" strike="noStrike" kern="1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diUni03e" pitchFamily="2" charset="0"/>
              <a:cs typeface="NudiUni03e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08000" y="2107506"/>
            <a:ext cx="11277600" cy="2232664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4546A"/>
              </a:buClr>
              <a:buSzPct val="70000"/>
              <a:buFont typeface="Wingdings 2" charset="2"/>
              <a:buNone/>
              <a:tabLst/>
              <a:defRPr/>
            </a:pPr>
            <a:r>
              <a:rPr lang="en-US" sz="12000" b="1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udiUni06e" pitchFamily="2" charset="0"/>
                <a:cs typeface="NudiUni06e" pitchFamily="2" charset="0"/>
              </a:rPr>
              <a:t>ಬ್ಯಾಂಕಿನ</a:t>
            </a:r>
            <a:r>
              <a:rPr lang="en-US" sz="12000" b="1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udiUni06e" pitchFamily="2" charset="0"/>
                <a:cs typeface="NudiUni06e" pitchFamily="2" charset="0"/>
              </a:rPr>
              <a:t> </a:t>
            </a:r>
            <a:r>
              <a:rPr lang="en-US" sz="12000" b="1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udiUni06e" pitchFamily="2" charset="0"/>
                <a:cs typeface="NudiUni06e" pitchFamily="2" charset="0"/>
              </a:rPr>
              <a:t>ವ್ಯವಹಾರಗಳು</a:t>
            </a:r>
            <a:endParaRPr kumimoji="0" lang="en-US" sz="120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NudiUni06e" pitchFamily="2" charset="0"/>
              <a:cs typeface="NudiUni06e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DBFD2F5-C1C5-4877-BF97-A98251F63AA9}"/>
              </a:ext>
            </a:extLst>
          </p:cNvPr>
          <p:cNvSpPr txBox="1">
            <a:spLocks/>
          </p:cNvSpPr>
          <p:nvPr/>
        </p:nvSpPr>
        <p:spPr>
          <a:xfrm>
            <a:off x="4490114" y="1119112"/>
            <a:ext cx="3211773" cy="84616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diUni08e" pitchFamily="2" charset="0"/>
              <a:cs typeface="NudiUni08e" pitchFamily="2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ln>
                  <a:noFill/>
                </a:ln>
                <a:solidFill>
                  <a:schemeClr val="bg1"/>
                </a:solidFill>
                <a:effectLst/>
                <a:latin typeface="NudiUni08e" pitchFamily="2" charset="0"/>
                <a:cs typeface="NudiUni08e" pitchFamily="2" charset="0"/>
              </a:rPr>
              <a:t>ಅಧ್ಯಾಯ</a:t>
            </a:r>
            <a:r>
              <a:rPr lang="en-US" sz="4000" b="1" noProof="0" dirty="0">
                <a:ln>
                  <a:noFill/>
                </a:ln>
                <a:solidFill>
                  <a:schemeClr val="bg1"/>
                </a:solidFill>
                <a:effectLst/>
                <a:latin typeface="NudiUni08e" pitchFamily="2" charset="0"/>
                <a:cs typeface="NudiUni08e" pitchFamily="2" charset="0"/>
              </a:rPr>
              <a:t>:-16</a:t>
            </a:r>
            <a:endParaRPr kumimoji="0" lang="en-US" sz="4000" b="1" i="0" u="none" strike="noStrike" kern="1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diUni08e" pitchFamily="2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15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E63E75-7A10-44C1-8A79-EDA70609CFC9}"/>
              </a:ext>
            </a:extLst>
          </p:cNvPr>
          <p:cNvSpPr/>
          <p:nvPr/>
        </p:nvSpPr>
        <p:spPr>
          <a:xfrm>
            <a:off x="1292552" y="213158"/>
            <a:ext cx="3510898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ಬ್ಯಾಂಕಿಂಗ್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ವ್ಯವಹಾರ</a:t>
            </a:r>
            <a:endParaRPr lang="en-US" sz="4000" b="1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02EE42-8772-4AC8-AA1D-F306D8EF62FD}"/>
              </a:ext>
            </a:extLst>
          </p:cNvPr>
          <p:cNvSpPr/>
          <p:nvPr/>
        </p:nvSpPr>
        <p:spPr>
          <a:xfrm>
            <a:off x="543338" y="4366198"/>
            <a:ext cx="1093304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ಭಾರತದಲ್ಲಿ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ಬ್ಯಾಂಕುಗಳ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ಎಲ್ಲ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ಚಟುವಟಿಕೆಗಳು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ರಿಜರ್ವ್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ಬ್ಯಾಂಕಿನ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ಹತೋಟಿಯಲ್ಲಿರುತ್ತದೆ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ರಿಜರ್ವ್‍ಬ್ಯಾಂಕನ್ನು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ಬ್ಯಾಂಕುಗಳ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ಅಥವಾ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ಬ್ಯಾಂಕುಗಳ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ತಾಯಿ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ಎಂದೂ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ಕರೆಯಬಹುದು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ರಿಜರ್ವ್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ದೇಶದ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ಕೇಂದ್ರ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ಬ್ಯಾಂಕಾಗಿದೆ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ಹಣಕಾಸಿನ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ಕಾರ್ಯ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ನೀತಿಯನ್ನು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ರೂಪಿಸುತ್ತದೆ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ಈ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ಕಾರ್ಯ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ನೀತಿಯನ್ನು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ಎಲ್ಲ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ಪಾಲಿಸಬೇಕಾಗುತ್ತದೆ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7F7526-8A98-4D8A-8FAD-D0B9A4C0C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4" y="3832"/>
            <a:ext cx="4504215" cy="4241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4E8E40-7A08-4A93-9C5C-56FF95B01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16" y="54592"/>
            <a:ext cx="7687783" cy="4258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556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02EE42-8772-4AC8-AA1D-F306D8EF62FD}"/>
              </a:ext>
            </a:extLst>
          </p:cNvPr>
          <p:cNvSpPr/>
          <p:nvPr/>
        </p:nvSpPr>
        <p:spPr>
          <a:xfrm>
            <a:off x="488673" y="5401433"/>
            <a:ext cx="1083365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ಈಗ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ನಮ್ಮಲ್ಲಿ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ಸ್ಟೇಟ್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ಸಮೂಹಗಳು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12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ರಾಷ್ಟ್ರೀಕೃತ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</a:t>
            </a: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</a:t>
            </a: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21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ಖಾಸಗಿ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ಬ್ಯಾಂಕುಗ</a:t>
            </a: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ಳ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ಿವೆ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 </a:t>
            </a:r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C9DC127D-E789-4DD3-8E9B-00F3A87B9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5882"/>
            <a:ext cx="5905500" cy="4210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4676D0-55F9-4CD3-99B1-C61B18DA74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60"/>
          <a:stretch/>
        </p:blipFill>
        <p:spPr>
          <a:xfrm>
            <a:off x="5905500" y="980544"/>
            <a:ext cx="6286500" cy="4210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A1A76A-D43E-4F1C-ABBF-D6B101F18F0E}"/>
              </a:ext>
            </a:extLst>
          </p:cNvPr>
          <p:cNvSpPr/>
          <p:nvPr/>
        </p:nvSpPr>
        <p:spPr>
          <a:xfrm>
            <a:off x="1292552" y="213158"/>
            <a:ext cx="3510898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ಬ್ಯಾಂಕಿಂಗ್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ವ್ಯವಹಾರ</a:t>
            </a:r>
            <a:endParaRPr lang="en-US" sz="4000" b="1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59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02EE42-8772-4AC8-AA1D-F306D8EF62FD}"/>
              </a:ext>
            </a:extLst>
          </p:cNvPr>
          <p:cNvSpPr/>
          <p:nvPr/>
        </p:nvSpPr>
        <p:spPr>
          <a:xfrm>
            <a:off x="592839" y="5490489"/>
            <a:ext cx="1100632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46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ವಿದೇಶೀ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ಇದ್ದು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ಇದರ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ಜಾಲ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ಸುಮಾರು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1‌,62,904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ಉಪಶಾಖೆಗಳಿಂದ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ಕಾರ್ಯ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ನಿರ್ವಹಿಸುತ್ತಿದೆ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361AFF-C1C7-4EA2-820C-FAD8BCA2B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12" y="897502"/>
            <a:ext cx="10708374" cy="4510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31CB79-2AC4-4069-B426-4D40726D75EA}"/>
              </a:ext>
            </a:extLst>
          </p:cNvPr>
          <p:cNvSpPr/>
          <p:nvPr/>
        </p:nvSpPr>
        <p:spPr>
          <a:xfrm>
            <a:off x="1292552" y="213158"/>
            <a:ext cx="3510898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ಬ್ಯಾಂಕಿಂಗ್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ವ್ಯವಹಾರ</a:t>
            </a:r>
            <a:endParaRPr lang="en-US" sz="4000" b="1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13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02EE42-8772-4AC8-AA1D-F306D8EF62FD}"/>
              </a:ext>
            </a:extLst>
          </p:cNvPr>
          <p:cNvSpPr/>
          <p:nvPr/>
        </p:nvSpPr>
        <p:spPr>
          <a:xfrm>
            <a:off x="679173" y="5746570"/>
            <a:ext cx="1083365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ಗ್ರಾಮಾಂತರ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ರಾಜ್ಯ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ಸರ್ಕಾರದ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ಹಾಗೂ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ಖಾಸಗಿ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ಸಹಕಾರಿ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ಇವೆ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1126CD-3F69-4121-A2F0-41496A6B934F}"/>
              </a:ext>
            </a:extLst>
          </p:cNvPr>
          <p:cNvGrpSpPr/>
          <p:nvPr/>
        </p:nvGrpSpPr>
        <p:grpSpPr>
          <a:xfrm>
            <a:off x="0" y="837870"/>
            <a:ext cx="12056484" cy="4785007"/>
            <a:chOff x="0" y="837870"/>
            <a:chExt cx="12056484" cy="47850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7121600-6C8D-457E-8210-CDABBB510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5356" y="837870"/>
              <a:ext cx="2547877" cy="26928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F645043-51C1-4C7F-A852-C2948F654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7870"/>
              <a:ext cx="2692863" cy="26928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BE2CC9-C558-43B9-82B2-B3BC9E583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5726" y="837870"/>
              <a:ext cx="6670758" cy="26928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1E6A53B-62ED-4248-9303-EEB69E130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94" y="3572678"/>
              <a:ext cx="12020090" cy="20501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1CDA090-BD4D-4B86-8115-2DC5E84506C0}"/>
              </a:ext>
            </a:extLst>
          </p:cNvPr>
          <p:cNvSpPr/>
          <p:nvPr/>
        </p:nvSpPr>
        <p:spPr>
          <a:xfrm>
            <a:off x="1292552" y="213158"/>
            <a:ext cx="3510898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ಬ್ಯಾಂಕಿಂಗ್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ವ್ಯವಹಾರ</a:t>
            </a:r>
            <a:endParaRPr lang="en-US" sz="4000" b="1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60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FD2C72-6342-4262-9EB7-C753DC5834B3}"/>
              </a:ext>
            </a:extLst>
          </p:cNvPr>
          <p:cNvSpPr/>
          <p:nvPr/>
        </p:nvSpPr>
        <p:spPr>
          <a:xfrm>
            <a:off x="510209" y="4614597"/>
            <a:ext cx="11118574" cy="1804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ಬ್ಯಾಂಕುಗಳ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ಉದ್ಯಮದಲ್ಲಿ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ಇತ್ತೀಚಿನ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ಬೆಳವಣಿಗೆ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ಎಂದರೆ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ಅಂಚೆ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ಕಚೇರಿಗಳನ್ನು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ವ್ಯವಹಾರಗಳ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ಅಂಕಿತದೊಳಕ್ಕೆ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ತಂದಿರುವುದು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ಭಾರತೀಯ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ಅಂಚೆ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ಇಲಾಖೆ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“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ಭಾರತೀಯ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ಅಂಚೆ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ಬ್ಯಾಂಕ್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”ನ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ಜಾಲವನ್ನು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ಪ್ರಾರಂಭ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ಮಾಡಲು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ಯೋಜನೆಯನ್ನು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ರೂಪಿಸಿದೆ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AA78B5-EEE7-4B99-B0AE-49D029FDA2B4}"/>
              </a:ext>
            </a:extLst>
          </p:cNvPr>
          <p:cNvSpPr/>
          <p:nvPr/>
        </p:nvSpPr>
        <p:spPr>
          <a:xfrm>
            <a:off x="1304678" y="226409"/>
            <a:ext cx="7462299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ಬ್ಯಾಂಕುಗಳ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ವ್ಯವಹಾರ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ಮತ್ತು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ಅಂಚೆ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ಕಛೇರಿಗಳು</a:t>
            </a:r>
            <a:endParaRPr lang="en-US" sz="4000" b="1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5E9D84-D179-4A5C-8F3B-073191CBC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0746"/>
            <a:ext cx="7839635" cy="3778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Related image">
            <a:extLst>
              <a:ext uri="{FF2B5EF4-FFF2-40B4-BE49-F238E27FC236}">
                <a16:creationId xmlns:a16="http://schemas.microsoft.com/office/drawing/2014/main" id="{BDBD962E-5176-4AED-8561-F34D7F3B7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060" y="810746"/>
            <a:ext cx="4459192" cy="3778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84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FD2C72-6342-4262-9EB7-C753DC5834B3}"/>
              </a:ext>
            </a:extLst>
          </p:cNvPr>
          <p:cNvSpPr/>
          <p:nvPr/>
        </p:nvSpPr>
        <p:spPr>
          <a:xfrm>
            <a:off x="490331" y="5042985"/>
            <a:ext cx="11184834" cy="1376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ಇವುಗಳಲ್ಲಿ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ಶೇ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90ರಷ್ಟು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ಗ್ರಾಮಾಂತರ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ಸಣ್ಣ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ಸಣ್ಣ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ಪಟ್ಟಣಗಳಲ್ಲಿ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ಪ್ರಾರಂಭಿಸಲು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ನಿರ್ಧರಿಸಿದೆ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ಅಂಚೆ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ಇಲಾಖೆಯು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ಒಂದು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ಸಾವಿರ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ಕೋಟಿ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ರೂಪಾಯಿಗಳಷ್ಟು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ಬಂಡವಾಳವನ್ನು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ವ್ಯವಹಾರಕ್ಕೆ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ತೊಡಗಿಸಲು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ಯೋಜನೆ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ಹಾಕಿಕೊಂಡಿದೆ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4C0A7E-FF34-497A-94FA-34E332245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1690"/>
            <a:ext cx="7839635" cy="408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Related image">
            <a:extLst>
              <a:ext uri="{FF2B5EF4-FFF2-40B4-BE49-F238E27FC236}">
                <a16:creationId xmlns:a16="http://schemas.microsoft.com/office/drawing/2014/main" id="{69D1E37D-2BAC-47FB-8DE7-1CA5828BE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060" y="851690"/>
            <a:ext cx="4459192" cy="408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A10A76-2375-4494-B5FA-531DF2AC5947}"/>
              </a:ext>
            </a:extLst>
          </p:cNvPr>
          <p:cNvSpPr/>
          <p:nvPr/>
        </p:nvSpPr>
        <p:spPr>
          <a:xfrm>
            <a:off x="1304678" y="226409"/>
            <a:ext cx="7462299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ಬ್ಯಾಂಕುಗಳ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ವ್ಯವಹಾರ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ಮತ್ತು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ಅಂಚೆ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ಕಛೇರಿಗಳು</a:t>
            </a:r>
            <a:endParaRPr lang="en-US" sz="4000" b="1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6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FD2C72-6342-4262-9EB7-C753DC5834B3}"/>
              </a:ext>
            </a:extLst>
          </p:cNvPr>
          <p:cNvSpPr/>
          <p:nvPr/>
        </p:nvSpPr>
        <p:spPr>
          <a:xfrm>
            <a:off x="490331" y="3329136"/>
            <a:ext cx="5314122" cy="3089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ರಾಷ್ಟ್ರೀಯ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ಉಳಿತಾಯ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ಪತ್ರಗಳು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ಅಂಚೆ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ಉಳಿತಾಯ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ಖಾತೆಗಳು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ಕಿಸಾನ್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ವಿಕಾಸ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ಪತ್ರಗಳು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ಮಹೆಯಾನ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ತೀರು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ಠೇವಣಿಗಳು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ಅಂಚೆ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ವಿಮೆ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ನಿವೃತ್ತಿ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ವೇತನ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</a:t>
            </a: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ವರ್ಗಾ</a:t>
            </a: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ಣ</a:t>
            </a: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2DBE4C8-E0AD-4101-A1B9-04817C868476}"/>
              </a:ext>
            </a:extLst>
          </p:cNvPr>
          <p:cNvSpPr/>
          <p:nvPr/>
        </p:nvSpPr>
        <p:spPr>
          <a:xfrm>
            <a:off x="156904" y="1246164"/>
            <a:ext cx="4684038" cy="1594465"/>
          </a:xfrm>
          <a:prstGeom prst="ellipse">
            <a:avLst/>
          </a:prstGeom>
          <a:solidFill>
            <a:srgbClr val="00206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en-US" sz="32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ಅಂಚೆ ಇಲಾಖೆಯು </a:t>
            </a:r>
          </a:p>
          <a:p>
            <a:pPr algn="ctr">
              <a:lnSpc>
                <a:spcPct val="107000"/>
              </a:lnSpc>
            </a:pPr>
            <a:r>
              <a:rPr lang="en-US" sz="32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ಹಣಕಾಸಿನ </a:t>
            </a:r>
            <a:r>
              <a:rPr lang="kn-IN" sz="32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ಕ</a:t>
            </a:r>
            <a:r>
              <a:rPr lang="en-US" sz="32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ಾ</a:t>
            </a:r>
            <a:r>
              <a:rPr lang="kn-IN" sz="32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ರ</a:t>
            </a:r>
            <a:r>
              <a:rPr lang="en-US" sz="32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್</a:t>
            </a:r>
            <a:r>
              <a:rPr lang="kn-IN" sz="32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ಯ</a:t>
            </a:r>
            <a:r>
              <a:rPr lang="en-US" sz="32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ಗ</a:t>
            </a:r>
            <a:r>
              <a:rPr lang="kn-IN" sz="32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ಳ</a:t>
            </a:r>
            <a:r>
              <a:rPr lang="en-US" sz="32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ು </a:t>
            </a:r>
            <a:endParaRPr lang="en-US" sz="32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NudiUni03e" pitchFamily="2" charset="0"/>
              <a:ea typeface="Calibri" panose="020F0502020204030204" pitchFamily="34" charset="0"/>
              <a:cs typeface="NudiUni03e" pitchFamily="2" charset="0"/>
            </a:endParaRPr>
          </a:p>
        </p:txBody>
      </p:sp>
      <p:pic>
        <p:nvPicPr>
          <p:cNvPr id="5122" name="Picture 2" descr="Image result for National Savings Certificate">
            <a:extLst>
              <a:ext uri="{FF2B5EF4-FFF2-40B4-BE49-F238E27FC236}">
                <a16:creationId xmlns:a16="http://schemas.microsoft.com/office/drawing/2014/main" id="{BF5B1D73-270E-4D62-86D2-F09633FE1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703" y="3104416"/>
            <a:ext cx="7626329" cy="3753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228DD6-9950-466D-9BC7-55B0012FD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702" y="3104414"/>
            <a:ext cx="7626330" cy="375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3E4180-651D-4C27-9F7E-15EEF0F81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701" y="3122252"/>
            <a:ext cx="7626331" cy="3726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20553D-165D-4CA3-B8D3-591C6C52D7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700" y="3048000"/>
            <a:ext cx="76473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F74C10-FE44-4AF4-ABAB-F0711A5E2C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07" y="3030914"/>
            <a:ext cx="7626330" cy="3810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F4F517-D467-4BBB-8DA1-A38804B79D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73" y="3030914"/>
            <a:ext cx="7626330" cy="3827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87145D6-3CFB-48EC-9CA9-93A5CEA7EF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44" y="3030742"/>
            <a:ext cx="7632656" cy="3827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EE8485E-0F0B-4F14-9B04-8EC4C9E87393}"/>
              </a:ext>
            </a:extLst>
          </p:cNvPr>
          <p:cNvSpPr/>
          <p:nvPr/>
        </p:nvSpPr>
        <p:spPr>
          <a:xfrm>
            <a:off x="1304678" y="226409"/>
            <a:ext cx="7462299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ಬ್ಯಾಂಕುಗಳ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ವ್ಯವಹಾರ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ಮತ್ತು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ಅಂಚೆ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ಕಛೇರಿಗಳು</a:t>
            </a:r>
            <a:endParaRPr lang="en-US" sz="4000" b="1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15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950FD7-3FB6-4BED-B6CC-D61958262B2B}"/>
              </a:ext>
            </a:extLst>
          </p:cNvPr>
          <p:cNvSpPr/>
          <p:nvPr/>
        </p:nvSpPr>
        <p:spPr>
          <a:xfrm>
            <a:off x="392642" y="1179552"/>
            <a:ext cx="11018292" cy="3945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ಬ್ಯಾಂಕುಗಳಲ್ಲಿ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ಹಲವಾರು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ವಿಧಗಳಿವೆ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ಪ್ರತಿಯೊಂದು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ವಿಧದ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ತಮ್ಮ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ಒಂದು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ನಿರ್ಧಿಷ್ಟ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ವಿಧದ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ವ್ಯವಹಾರದಲ್ಲಿ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ಪರಿಣಿತಿ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ಪಡೆದಿರುತ್ತವೆ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ಕೆಲವು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ಮುಖ್ಯ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ಬ್ಯಾಂಕುಗಳ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ವಿಧಗಳೆಂದರೆ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:</a:t>
            </a:r>
            <a:endParaRPr lang="en-US" sz="2600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514350" indent="-514350" algn="just">
              <a:lnSpc>
                <a:spcPct val="107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ಕೇಂದ್ರ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/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ಭಾರತೀಯ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ರಿಜರ್ವ್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</a:t>
            </a:r>
            <a:endParaRPr lang="en-US" sz="2600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514350" indent="-514350" algn="just">
              <a:lnSpc>
                <a:spcPct val="107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ವಾಣಿಜ್ಯ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endParaRPr lang="en-US" sz="2600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514350" indent="-514350" algn="just">
              <a:lnSpc>
                <a:spcPct val="107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ಕೈಗಾರಿಕಾ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ಅಭಿವೃದ್ಧಿ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ಬ್ಯಾಂಕುಗಳು</a:t>
            </a:r>
            <a:endParaRPr lang="en-US" sz="2600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514350" indent="-514350" algn="just">
              <a:lnSpc>
                <a:spcPct val="107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ಭೂ-ಅಭಿವೃದ್ಧಿ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/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ವ್ಯವಸಾಯ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ಬ್ಯಾಂಕುಗಳು</a:t>
            </a:r>
            <a:endParaRPr lang="en-US" sz="2600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514350" indent="-514350" algn="just">
              <a:lnSpc>
                <a:spcPct val="107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ಸ್ಥಳೀಯ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</a:p>
          <a:p>
            <a:pPr marL="514350" indent="-514350" algn="just">
              <a:lnSpc>
                <a:spcPct val="107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ಸಹಕಾರಿ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ಬ್ಯಾಂಕುಗಳು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6BF2E6-473B-4C12-A285-D86E368A3415}"/>
              </a:ext>
            </a:extLst>
          </p:cNvPr>
          <p:cNvSpPr/>
          <p:nvPr/>
        </p:nvSpPr>
        <p:spPr>
          <a:xfrm>
            <a:off x="1296327" y="215054"/>
            <a:ext cx="3477234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ಬ್ಯಾಂಕುಗಳ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ವಿಧಗಳು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: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pic>
        <p:nvPicPr>
          <p:cNvPr id="7172" name="Picture 4" descr="Image result for Reserve Bank of India">
            <a:extLst>
              <a:ext uri="{FF2B5EF4-FFF2-40B4-BE49-F238E27FC236}">
                <a16:creationId xmlns:a16="http://schemas.microsoft.com/office/drawing/2014/main" id="{73A3B9B7-B4CD-48A0-826C-9EAA8F45F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224" y="2912494"/>
            <a:ext cx="7041776" cy="3945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5045B7-E331-4081-AB0D-823205751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224" y="2912494"/>
            <a:ext cx="7041776" cy="3925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98A9BF-10F7-48AD-93FC-8E8AA1F91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224" y="2930061"/>
            <a:ext cx="7041776" cy="3925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05D4A9-20FA-4766-AAE9-E30C22013B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224" y="2901637"/>
            <a:ext cx="7041776" cy="3945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68D46F-3F91-4C8C-B4DD-9F3236271A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225" y="2892852"/>
            <a:ext cx="7041776" cy="3945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4C4CCB-79DF-4C44-923F-2D59E46D9F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223" y="2892852"/>
            <a:ext cx="7041778" cy="3971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072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F88DCA-1A07-4062-8F18-513C3CDBE1BE}"/>
              </a:ext>
            </a:extLst>
          </p:cNvPr>
          <p:cNvSpPr/>
          <p:nvPr/>
        </p:nvSpPr>
        <p:spPr>
          <a:xfrm>
            <a:off x="397565" y="1728508"/>
            <a:ext cx="6317755" cy="2446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8000" b="1" dirty="0" err="1">
                <a:gradFill>
                  <a:gsLst>
                    <a:gs pos="23000">
                      <a:srgbClr val="FFFF00"/>
                    </a:gs>
                    <a:gs pos="40000">
                      <a:srgbClr val="FF0000"/>
                    </a:gs>
                    <a:gs pos="54000">
                      <a:srgbClr val="0070C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ಬ್ಯಾಂಕಿನ</a:t>
            </a:r>
            <a:endParaRPr lang="en-US" sz="18000" dirty="0">
              <a:gradFill>
                <a:gsLst>
                  <a:gs pos="23000">
                    <a:srgbClr val="FFFF00"/>
                  </a:gs>
                  <a:gs pos="40000">
                    <a:srgbClr val="FF0000"/>
                  </a:gs>
                  <a:gs pos="54000">
                    <a:srgbClr val="0070C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D9DF22-CFCD-4144-9C4F-E1CA4161BE5E}"/>
              </a:ext>
            </a:extLst>
          </p:cNvPr>
          <p:cNvSpPr/>
          <p:nvPr/>
        </p:nvSpPr>
        <p:spPr>
          <a:xfrm>
            <a:off x="5423352" y="4069316"/>
            <a:ext cx="6357831" cy="2446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8000" b="1" dirty="0" err="1">
                <a:gradFill>
                  <a:gsLst>
                    <a:gs pos="23000">
                      <a:srgbClr val="FFFF00"/>
                    </a:gs>
                    <a:gs pos="40000">
                      <a:srgbClr val="FF0000"/>
                    </a:gs>
                    <a:gs pos="54000">
                      <a:srgbClr val="0070C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ಖಾತೆಗಳು</a:t>
            </a:r>
            <a:endParaRPr lang="en-US" sz="18000" dirty="0">
              <a:gradFill>
                <a:gsLst>
                  <a:gs pos="23000">
                    <a:srgbClr val="FFFF00"/>
                  </a:gs>
                  <a:gs pos="40000">
                    <a:srgbClr val="FF0000"/>
                  </a:gs>
                  <a:gs pos="54000">
                    <a:srgbClr val="0070C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2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6094FE2-22D1-4339-ABEE-F7161469C299}"/>
              </a:ext>
            </a:extLst>
          </p:cNvPr>
          <p:cNvSpPr/>
          <p:nvPr/>
        </p:nvSpPr>
        <p:spPr>
          <a:xfrm>
            <a:off x="1299666" y="215054"/>
            <a:ext cx="4371710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ಖಾತೆಯ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ವಿಧಗಳು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: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2DF066-5A58-421B-84C6-8BDD2CB58551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"/>
            <a:ext cx="5507645" cy="2377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39EF840-A575-4896-9521-8E703B1CE4AD}"/>
              </a:ext>
            </a:extLst>
          </p:cNvPr>
          <p:cNvSpPr/>
          <p:nvPr/>
        </p:nvSpPr>
        <p:spPr>
          <a:xfrm>
            <a:off x="5318760" y="2627393"/>
            <a:ext cx="1554480" cy="155448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NudiUni03e" pitchFamily="2" charset="0"/>
                <a:cs typeface="NudiUni03e" pitchFamily="2" charset="0"/>
              </a:rPr>
              <a:t>ವ</a:t>
            </a:r>
            <a:r>
              <a:rPr lang="kn-IN" sz="2800" b="1" dirty="0">
                <a:latin typeface="NudiUni03e" pitchFamily="2" charset="0"/>
                <a:cs typeface="NudiUni03e" pitchFamily="2" charset="0"/>
              </a:rPr>
              <a:t>ಿ</a:t>
            </a:r>
            <a:r>
              <a:rPr lang="en-US" sz="2800" b="1" dirty="0">
                <a:latin typeface="NudiUni03e" pitchFamily="2" charset="0"/>
                <a:cs typeface="NudiUni03e" pitchFamily="2" charset="0"/>
              </a:rPr>
              <a:t>ಧ</a:t>
            </a:r>
            <a:r>
              <a:rPr lang="kn-IN" sz="2800" b="1" dirty="0">
                <a:latin typeface="NudiUni03e" pitchFamily="2" charset="0"/>
                <a:cs typeface="NudiUni03e" pitchFamily="2" charset="0"/>
              </a:rPr>
              <a:t>ಗ</a:t>
            </a:r>
            <a:r>
              <a:rPr lang="en-US" sz="2800" b="1" dirty="0">
                <a:latin typeface="NudiUni03e" pitchFamily="2" charset="0"/>
                <a:cs typeface="NudiUni03e" pitchFamily="2" charset="0"/>
              </a:rPr>
              <a:t>ಳ</a:t>
            </a:r>
            <a:r>
              <a:rPr lang="kn-IN" sz="2800" b="1" dirty="0">
                <a:latin typeface="NudiUni03e" pitchFamily="2" charset="0"/>
                <a:cs typeface="NudiUni03e" pitchFamily="2" charset="0"/>
              </a:rPr>
              <a:t>ು</a:t>
            </a:r>
            <a:endParaRPr lang="en-US" sz="2800" b="1" dirty="0">
              <a:latin typeface="NudiUni03e" pitchFamily="2" charset="0"/>
              <a:cs typeface="NudiUni03e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CC63FEB-719C-445B-9B46-13CEB38FF17D}"/>
              </a:ext>
            </a:extLst>
          </p:cNvPr>
          <p:cNvSpPr/>
          <p:nvPr/>
        </p:nvSpPr>
        <p:spPr>
          <a:xfrm>
            <a:off x="2947326" y="2362350"/>
            <a:ext cx="2560320" cy="53008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NudiUni03e" pitchFamily="2" charset="0"/>
                <a:cs typeface="NudiUni03e" pitchFamily="2" charset="0"/>
              </a:rPr>
              <a:t>1.</a:t>
            </a:r>
            <a:r>
              <a:rPr lang="kn-IN" sz="2400" b="1" dirty="0">
                <a:latin typeface="NudiUni03e" pitchFamily="2" charset="0"/>
                <a:cs typeface="NudiUni03e" pitchFamily="2" charset="0"/>
              </a:rPr>
              <a:t>ಉ</a:t>
            </a:r>
            <a:r>
              <a:rPr lang="en-US" sz="2400" b="1" dirty="0">
                <a:latin typeface="NudiUni03e" pitchFamily="2" charset="0"/>
                <a:cs typeface="NudiUni03e" pitchFamily="2" charset="0"/>
              </a:rPr>
              <a:t>ಳ</a:t>
            </a:r>
            <a:r>
              <a:rPr lang="kn-IN" sz="2400" b="1" dirty="0">
                <a:latin typeface="NudiUni03e" pitchFamily="2" charset="0"/>
                <a:cs typeface="NudiUni03e" pitchFamily="2" charset="0"/>
              </a:rPr>
              <a:t>ಿ</a:t>
            </a:r>
            <a:r>
              <a:rPr lang="en-US" sz="2400" b="1" dirty="0">
                <a:latin typeface="NudiUni03e" pitchFamily="2" charset="0"/>
                <a:cs typeface="NudiUni03e" pitchFamily="2" charset="0"/>
              </a:rPr>
              <a:t>ತ</a:t>
            </a:r>
            <a:r>
              <a:rPr lang="kn-IN" sz="2400" b="1" dirty="0">
                <a:latin typeface="NudiUni03e" pitchFamily="2" charset="0"/>
                <a:cs typeface="NudiUni03e" pitchFamily="2" charset="0"/>
              </a:rPr>
              <a:t>ಾ</a:t>
            </a:r>
            <a:r>
              <a:rPr lang="en-US" sz="2400" b="1" dirty="0">
                <a:latin typeface="NudiUni03e" pitchFamily="2" charset="0"/>
                <a:cs typeface="NudiUni03e" pitchFamily="2" charset="0"/>
              </a:rPr>
              <a:t>ಯ </a:t>
            </a:r>
            <a:r>
              <a:rPr lang="kn-IN" sz="2400" b="1" dirty="0">
                <a:latin typeface="NudiUni03e" pitchFamily="2" charset="0"/>
                <a:cs typeface="NudiUni03e" pitchFamily="2" charset="0"/>
              </a:rPr>
              <a:t>ಖ</a:t>
            </a:r>
            <a:r>
              <a:rPr lang="en-US" sz="2400" b="1" dirty="0">
                <a:latin typeface="NudiUni03e" pitchFamily="2" charset="0"/>
                <a:cs typeface="NudiUni03e" pitchFamily="2" charset="0"/>
              </a:rPr>
              <a:t>ಾ</a:t>
            </a:r>
            <a:r>
              <a:rPr lang="kn-IN" sz="2400" b="1" dirty="0">
                <a:latin typeface="NudiUni03e" pitchFamily="2" charset="0"/>
                <a:cs typeface="NudiUni03e" pitchFamily="2" charset="0"/>
              </a:rPr>
              <a:t>ತ</a:t>
            </a:r>
            <a:r>
              <a:rPr lang="en-US" sz="2400" b="1" dirty="0">
                <a:latin typeface="NudiUni03e" pitchFamily="2" charset="0"/>
                <a:cs typeface="NudiUni03e" pitchFamily="2" charset="0"/>
              </a:rPr>
              <a:t>ೆ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34DD283-49AF-4862-A69A-60F5E0D6CA63}"/>
              </a:ext>
            </a:extLst>
          </p:cNvPr>
          <p:cNvSpPr/>
          <p:nvPr/>
        </p:nvSpPr>
        <p:spPr>
          <a:xfrm>
            <a:off x="6710860" y="2375601"/>
            <a:ext cx="2560320" cy="53008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NudiUni03e" pitchFamily="2" charset="0"/>
                <a:cs typeface="NudiUni03e" pitchFamily="2" charset="0"/>
              </a:rPr>
              <a:t>2.ಚಾಲ್ತಿ </a:t>
            </a:r>
            <a:r>
              <a:rPr lang="kn-IN" sz="2400" b="1" dirty="0">
                <a:latin typeface="NudiUni03e" pitchFamily="2" charset="0"/>
                <a:cs typeface="NudiUni03e" pitchFamily="2" charset="0"/>
              </a:rPr>
              <a:t>ಖ</a:t>
            </a:r>
            <a:r>
              <a:rPr lang="en-US" sz="2400" b="1" dirty="0">
                <a:latin typeface="NudiUni03e" pitchFamily="2" charset="0"/>
                <a:cs typeface="NudiUni03e" pitchFamily="2" charset="0"/>
              </a:rPr>
              <a:t>ಾ</a:t>
            </a:r>
            <a:r>
              <a:rPr lang="kn-IN" sz="2400" b="1" dirty="0">
                <a:latin typeface="NudiUni03e" pitchFamily="2" charset="0"/>
                <a:cs typeface="NudiUni03e" pitchFamily="2" charset="0"/>
              </a:rPr>
              <a:t>ತ</a:t>
            </a:r>
            <a:r>
              <a:rPr lang="en-US" sz="2400" b="1" dirty="0">
                <a:latin typeface="NudiUni03e" pitchFamily="2" charset="0"/>
                <a:cs typeface="NudiUni03e" pitchFamily="2" charset="0"/>
              </a:rPr>
              <a:t>ೆ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ED58857-8CAB-4C94-ABB2-B82CB07BD1D6}"/>
              </a:ext>
            </a:extLst>
          </p:cNvPr>
          <p:cNvSpPr/>
          <p:nvPr/>
        </p:nvSpPr>
        <p:spPr>
          <a:xfrm>
            <a:off x="2947324" y="3920803"/>
            <a:ext cx="2560320" cy="53008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NudiUni03e" pitchFamily="2" charset="0"/>
                <a:cs typeface="NudiUni03e" pitchFamily="2" charset="0"/>
              </a:rPr>
              <a:t>3.</a:t>
            </a:r>
            <a:r>
              <a:rPr lang="kn-IN" sz="2400" b="1" dirty="0">
                <a:latin typeface="NudiUni03e" pitchFamily="2" charset="0"/>
                <a:cs typeface="NudiUni03e" pitchFamily="2" charset="0"/>
              </a:rPr>
              <a:t>ಆ</a:t>
            </a:r>
            <a:r>
              <a:rPr lang="en-US" sz="2400" b="1" dirty="0">
                <a:latin typeface="NudiUni03e" pitchFamily="2" charset="0"/>
                <a:cs typeface="NudiUni03e" pitchFamily="2" charset="0"/>
              </a:rPr>
              <a:t>ವ</a:t>
            </a:r>
            <a:r>
              <a:rPr lang="kn-IN" sz="2400" b="1" dirty="0">
                <a:latin typeface="NudiUni03e" pitchFamily="2" charset="0"/>
                <a:cs typeface="NudiUni03e" pitchFamily="2" charset="0"/>
              </a:rPr>
              <a:t>ರ</a:t>
            </a:r>
            <a:r>
              <a:rPr lang="en-US" sz="2400" b="1" dirty="0">
                <a:latin typeface="NudiUni03e" pitchFamily="2" charset="0"/>
                <a:cs typeface="NudiUni03e" pitchFamily="2" charset="0"/>
              </a:rPr>
              <a:t>್</a:t>
            </a:r>
            <a:r>
              <a:rPr lang="kn-IN" sz="2400" b="1" dirty="0">
                <a:latin typeface="NudiUni03e" pitchFamily="2" charset="0"/>
                <a:cs typeface="NudiUni03e" pitchFamily="2" charset="0"/>
              </a:rPr>
              <a:t>ತ</a:t>
            </a:r>
            <a:r>
              <a:rPr lang="en-US" sz="2400" b="1" dirty="0">
                <a:latin typeface="NudiUni03e" pitchFamily="2" charset="0"/>
                <a:cs typeface="NudiUni03e" pitchFamily="2" charset="0"/>
              </a:rPr>
              <a:t> </a:t>
            </a:r>
            <a:r>
              <a:rPr lang="en-US" sz="2400" b="1" dirty="0" err="1">
                <a:latin typeface="NudiUni03e" pitchFamily="2" charset="0"/>
                <a:cs typeface="NudiUni03e" pitchFamily="2" charset="0"/>
              </a:rPr>
              <a:t>ಠೇವಣಿ</a:t>
            </a:r>
            <a:r>
              <a:rPr lang="en-US" sz="2400" b="1" dirty="0">
                <a:latin typeface="NudiUni03e" pitchFamily="2" charset="0"/>
                <a:cs typeface="NudiUni03e" pitchFamily="2" charset="0"/>
              </a:rPr>
              <a:t> </a:t>
            </a:r>
            <a:r>
              <a:rPr lang="kn-IN" sz="2400" b="1" dirty="0">
                <a:latin typeface="NudiUni03e" pitchFamily="2" charset="0"/>
                <a:cs typeface="NudiUni03e" pitchFamily="2" charset="0"/>
              </a:rPr>
              <a:t>ಖ</a:t>
            </a:r>
            <a:r>
              <a:rPr lang="en-US" sz="2400" b="1" dirty="0">
                <a:latin typeface="NudiUni03e" pitchFamily="2" charset="0"/>
                <a:cs typeface="NudiUni03e" pitchFamily="2" charset="0"/>
              </a:rPr>
              <a:t>ಾ</a:t>
            </a:r>
            <a:r>
              <a:rPr lang="kn-IN" sz="2400" b="1" dirty="0">
                <a:latin typeface="NudiUni03e" pitchFamily="2" charset="0"/>
                <a:cs typeface="NudiUni03e" pitchFamily="2" charset="0"/>
              </a:rPr>
              <a:t>ತ</a:t>
            </a:r>
            <a:r>
              <a:rPr lang="en-US" sz="2400" b="1" dirty="0">
                <a:latin typeface="NudiUni03e" pitchFamily="2" charset="0"/>
                <a:cs typeface="NudiUni03e" pitchFamily="2" charset="0"/>
              </a:rPr>
              <a:t>ೆ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7FF9E34-07F2-47C1-8DBF-1C1CF4797A25}"/>
              </a:ext>
            </a:extLst>
          </p:cNvPr>
          <p:cNvSpPr/>
          <p:nvPr/>
        </p:nvSpPr>
        <p:spPr>
          <a:xfrm>
            <a:off x="6697606" y="3916829"/>
            <a:ext cx="2560320" cy="53008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NudiUni03e" pitchFamily="2" charset="0"/>
                <a:cs typeface="NudiUni03e" pitchFamily="2" charset="0"/>
              </a:rPr>
              <a:t>4.ನಿಶ್ಚಿತ </a:t>
            </a:r>
            <a:r>
              <a:rPr lang="en-US" sz="2400" b="1" dirty="0" err="1">
                <a:latin typeface="NudiUni03e" pitchFamily="2" charset="0"/>
                <a:cs typeface="NudiUni03e" pitchFamily="2" charset="0"/>
              </a:rPr>
              <a:t>ಠೇವಣಿ</a:t>
            </a:r>
            <a:r>
              <a:rPr lang="en-US" sz="2400" b="1" dirty="0">
                <a:latin typeface="NudiUni03e" pitchFamily="2" charset="0"/>
                <a:cs typeface="NudiUni03e" pitchFamily="2" charset="0"/>
              </a:rPr>
              <a:t> </a:t>
            </a:r>
            <a:r>
              <a:rPr lang="kn-IN" sz="2400" b="1" dirty="0">
                <a:latin typeface="NudiUni03e" pitchFamily="2" charset="0"/>
                <a:cs typeface="NudiUni03e" pitchFamily="2" charset="0"/>
              </a:rPr>
              <a:t>ಖ</a:t>
            </a:r>
            <a:r>
              <a:rPr lang="en-US" sz="2400" b="1" dirty="0">
                <a:latin typeface="NudiUni03e" pitchFamily="2" charset="0"/>
                <a:cs typeface="NudiUni03e" pitchFamily="2" charset="0"/>
              </a:rPr>
              <a:t>ಾ</a:t>
            </a:r>
            <a:r>
              <a:rPr lang="kn-IN" sz="2400" b="1" dirty="0">
                <a:latin typeface="NudiUni03e" pitchFamily="2" charset="0"/>
                <a:cs typeface="NudiUni03e" pitchFamily="2" charset="0"/>
              </a:rPr>
              <a:t>ತ</a:t>
            </a:r>
            <a:r>
              <a:rPr lang="en-US" sz="2400" b="1" dirty="0">
                <a:latin typeface="NudiUni03e" pitchFamily="2" charset="0"/>
                <a:cs typeface="NudiUni03e" pitchFamily="2" charset="0"/>
              </a:rPr>
              <a:t>ೆ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7E3FAB-22A1-4102-8D3F-FC842AEA9D45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356" y="-24368"/>
            <a:ext cx="5507644" cy="2377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07948B-2378-4E69-92B0-97493BE1C45D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5050"/>
            <a:ext cx="5507645" cy="2377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4DDC3B-7BB3-4021-B5BF-FDA7DCA7718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t="4841" r="579" b="4511"/>
          <a:stretch/>
        </p:blipFill>
        <p:spPr>
          <a:xfrm>
            <a:off x="6520070" y="4475050"/>
            <a:ext cx="5671930" cy="2377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088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D2A080-D80B-416C-97CA-F290B1FEF578}"/>
              </a:ext>
            </a:extLst>
          </p:cNvPr>
          <p:cNvSpPr/>
          <p:nvPr/>
        </p:nvSpPr>
        <p:spPr>
          <a:xfrm>
            <a:off x="1675558" y="1940109"/>
            <a:ext cx="9790727" cy="4659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4000" b="1" dirty="0" err="1">
                <a:solidFill>
                  <a:schemeClr val="bg1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ಬ್ಯಾಂಕಿನ</a:t>
            </a:r>
            <a:r>
              <a:rPr lang="en-US" sz="4000" b="1" dirty="0">
                <a:solidFill>
                  <a:schemeClr val="bg1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ಅರ್ಥ</a:t>
            </a:r>
            <a:endParaRPr lang="en-US" sz="4000" b="1" dirty="0">
              <a:solidFill>
                <a:schemeClr val="bg1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4000" b="1" dirty="0" err="1">
                <a:solidFill>
                  <a:srgbClr val="00B0F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ಹಣಕಾಸಿನ</a:t>
            </a:r>
            <a:r>
              <a:rPr lang="en-US" sz="4000" b="1" dirty="0">
                <a:solidFill>
                  <a:srgbClr val="00B0F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ವ್ಯವಹಾರಗಳಲ್ಲಿ</a:t>
            </a:r>
            <a:r>
              <a:rPr lang="en-US" sz="4000" b="1" dirty="0">
                <a:solidFill>
                  <a:srgbClr val="00B0F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ಬ್ಯಾಂಕುಗಳು</a:t>
            </a:r>
            <a:r>
              <a:rPr lang="en-US" sz="4000" b="1" dirty="0">
                <a:solidFill>
                  <a:srgbClr val="00B0F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ಮತ್ತು</a:t>
            </a:r>
            <a:r>
              <a:rPr lang="en-US" sz="4000" b="1" dirty="0">
                <a:solidFill>
                  <a:srgbClr val="00B0F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ಅಂಚೆ</a:t>
            </a:r>
            <a:r>
              <a:rPr lang="en-US" sz="4000" b="1" dirty="0">
                <a:solidFill>
                  <a:srgbClr val="00B0F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ಕಚೇರಿಗಳು</a:t>
            </a:r>
            <a:r>
              <a:rPr lang="en-US" sz="4000" b="1" dirty="0">
                <a:solidFill>
                  <a:srgbClr val="00B0F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.</a:t>
            </a:r>
          </a:p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ಬ್ಯಾಂಕುಗಳ</a:t>
            </a:r>
            <a:r>
              <a:rPr lang="en-US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ಗುಣ</a:t>
            </a:r>
            <a:r>
              <a:rPr lang="en-US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ಲಕ್ಷಣಗಳು</a:t>
            </a:r>
            <a:r>
              <a:rPr lang="en-US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.</a:t>
            </a:r>
            <a:endParaRPr lang="en-US" sz="4000" b="1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4000" b="1" dirty="0" err="1">
                <a:solidFill>
                  <a:srgbClr val="FF00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ಬ್ಯಾಂಕಿನಲ್ಲಿ</a:t>
            </a:r>
            <a:r>
              <a:rPr lang="en-US" sz="4000" b="1" dirty="0">
                <a:solidFill>
                  <a:srgbClr val="FF00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ತೆರೆಯಬಹುದಾದ</a:t>
            </a:r>
            <a:r>
              <a:rPr lang="en-US" sz="4000" b="1" dirty="0">
                <a:solidFill>
                  <a:srgbClr val="FF00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ವಿವಿಧ</a:t>
            </a:r>
            <a:r>
              <a:rPr lang="en-US" sz="4000" b="1" dirty="0">
                <a:solidFill>
                  <a:srgbClr val="FF00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ಖಾತೆಗಳು</a:t>
            </a:r>
            <a:r>
              <a:rPr lang="en-US" sz="4000" b="1" dirty="0">
                <a:solidFill>
                  <a:srgbClr val="FF00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.</a:t>
            </a:r>
            <a:endParaRPr lang="en-US" sz="4000" b="1" dirty="0">
              <a:solidFill>
                <a:srgbClr val="FF00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4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ಬ್ಯಾಂಕುಗಳಲ್ಲಿ</a:t>
            </a:r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ಖಾತೆಗಳನ್ನು</a:t>
            </a:r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ತೆರೆಯುವ</a:t>
            </a:r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ವಿಧಾನ</a:t>
            </a:r>
            <a:endParaRPr lang="en-US" sz="4000" b="1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4000" b="1" dirty="0" err="1">
                <a:solidFill>
                  <a:srgbClr val="00B05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ಬ್ಯಾಂಕು</a:t>
            </a:r>
            <a:r>
              <a:rPr lang="en-US" sz="4000" b="1" dirty="0">
                <a:solidFill>
                  <a:srgbClr val="00B05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ಖಾತೆಗಳಿಂದಾಗುವ</a:t>
            </a:r>
            <a:r>
              <a:rPr lang="en-US" sz="4000" b="1" dirty="0">
                <a:solidFill>
                  <a:srgbClr val="00B05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ಅನುಕೂಲಗಳು</a:t>
            </a:r>
            <a:r>
              <a:rPr lang="en-US" sz="4000" b="1" dirty="0">
                <a:solidFill>
                  <a:srgbClr val="00B05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.</a:t>
            </a:r>
            <a:endParaRPr lang="en-US" sz="4000" b="1" dirty="0">
              <a:solidFill>
                <a:srgbClr val="00B050"/>
              </a:solidFill>
              <a:latin typeface="NudiUni08e" pitchFamily="2" charset="0"/>
              <a:cs typeface="NudiUni08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2C131C-663F-463E-BB6C-78D4DF9AF974}"/>
              </a:ext>
            </a:extLst>
          </p:cNvPr>
          <p:cNvSpPr/>
          <p:nvPr/>
        </p:nvSpPr>
        <p:spPr>
          <a:xfrm>
            <a:off x="1675559" y="707972"/>
            <a:ext cx="8840882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ಈ </a:t>
            </a:r>
            <a:r>
              <a:rPr lang="en-US" sz="40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ಅಧ್ಯಾಯದಲ್ಲಿ</a:t>
            </a:r>
            <a:r>
              <a:rPr lang="en-US" sz="40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ಕೆಳಗಿನ</a:t>
            </a:r>
            <a:r>
              <a:rPr lang="en-US" sz="40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ಅಂಶಗಳನ್ನು</a:t>
            </a:r>
            <a:r>
              <a:rPr lang="en-US" sz="40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ತಿಳಿಯುತ್ತೇವೆ</a:t>
            </a:r>
            <a:r>
              <a:rPr lang="en-US" sz="40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3600" dirty="0">
              <a:solidFill>
                <a:schemeClr val="bg1"/>
              </a:solidFill>
              <a:effectLst/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6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517FD9-6A52-4D9C-BC7D-B5827B2A8960}"/>
              </a:ext>
            </a:extLst>
          </p:cNvPr>
          <p:cNvSpPr/>
          <p:nvPr/>
        </p:nvSpPr>
        <p:spPr>
          <a:xfrm>
            <a:off x="523461" y="4354119"/>
            <a:ext cx="1109206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ವೇತನ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ಪಡೆಯುವವರು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/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ನಿಯಮಿತ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ಆದಾಯ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ಹೊಂದಿರುವ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ಜನರಿಂದ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ಈ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ಖಾತೆ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ತೆರೆಯಲ್ಪಡುತ್ತದೆ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ವಿದ್ಯಾರ್ಥಿಗಳು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ಹಿರಿಯ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ನಾಗರಿಕರು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ಪಿಂಚಣಿದಾರರಿಗೆ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ಸೂಕ್ತವಾದುದು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ಜನರು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ಉಳಿತಾಯ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ಮಾಡಲು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ಸಹಾಕಾರಿಯಾಗಿದೆ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ಉಳಿತಾಯ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ಖಾತೆಯ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ಗರಿಷ್ಠ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ಮೊತ್ತಕ್ಕೆ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ಪರಿಮಿತಿ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ಇರುವುದಿಲ್ಲ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ಬ್ಯಾಂಕಿನಿಂದ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ಹಿಂದಕ್ಕೆ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ಚೆಕ್ಕು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ಪುಸ್ತಕ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/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ಹಿಂದಕ್ಕೆ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ಪಡೆಯುವ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ಚೀಟಿಯ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ಮೂಲಕ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ಸಾಧ್ಯವಿದೆ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3DCAD5-0001-4632-BFD8-5E88B5404613}"/>
              </a:ext>
            </a:extLst>
          </p:cNvPr>
          <p:cNvSpPr/>
          <p:nvPr/>
        </p:nvSpPr>
        <p:spPr>
          <a:xfrm>
            <a:off x="5689024" y="304984"/>
            <a:ext cx="28552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1)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ಉಳಿತಾಯ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ಖಾತೆ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: 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7AB8CD-0EB2-441F-98AC-39C2EBBD1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07871"/>
            <a:ext cx="12192001" cy="3530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DD20C0-018F-4C3B-BAC7-C6C47B3E8A84}"/>
              </a:ext>
            </a:extLst>
          </p:cNvPr>
          <p:cNvSpPr/>
          <p:nvPr/>
        </p:nvSpPr>
        <p:spPr>
          <a:xfrm>
            <a:off x="1299666" y="215054"/>
            <a:ext cx="4371710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ಖಾತೆಯ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ವಿಧಗಳು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: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47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0347DC-7CC8-488C-BC9B-CCDFEDC40049}"/>
              </a:ext>
            </a:extLst>
          </p:cNvPr>
          <p:cNvSpPr/>
          <p:nvPr/>
        </p:nvSpPr>
        <p:spPr>
          <a:xfrm>
            <a:off x="477078" y="4340672"/>
            <a:ext cx="1093304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ವ್ಯಾಪಾರಸ್ಥರು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ವಾಣಿಜ್ಯ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ಔದ್ಯೋಗಿಕ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ಸಂಸ್ಥೆಗಳಿಗೆ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ಸೂಕ್ತವಾದುದು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ಠೇವಣಿಗಳ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ಮರುಪಾವತಿ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ಬೇಡಿಕೆ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ಠೇವಣಿಗಳು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ಮೂಲಕ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ಹಣವನ್ನು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ಹಿಂಪಡೆಯಬುಹುದು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ಹಣವನ್ನು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ದಿನಕ್ಕೆ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ಎಷ್ಟು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ಬಾರಿಯಾದರೂ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ತುಂಬಬಹುದು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ಹಿಂಪಡೆಯಬಹುದು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ಈ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ಖಾತೆಯ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ಠೇವಣಿಗಳಿಗೆ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ಬಡ್ಡಿಯನ್ನು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ಕೊಡುವುದಿಲ್ಲ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ಆದರೆ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ತಮ್ಮ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ಸೇವೆಗೆ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ಸೇವಾ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ಶುಲ್ಕ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ವಸೂಲು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ಮಾಡುತ್ತವೆ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CAA91A-5C32-4F34-8129-3A7027778819}"/>
              </a:ext>
            </a:extLst>
          </p:cNvPr>
          <p:cNvSpPr/>
          <p:nvPr/>
        </p:nvSpPr>
        <p:spPr>
          <a:xfrm>
            <a:off x="5662521" y="304984"/>
            <a:ext cx="22942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2)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ಚಾಲ್ತಿ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ಖಾತೆ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: 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4B201-B903-4715-8B79-CEDE3EBE9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7871"/>
            <a:ext cx="12192000" cy="3482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46FE39-5F3E-45B1-A17A-B6383C2CFE91}"/>
              </a:ext>
            </a:extLst>
          </p:cNvPr>
          <p:cNvSpPr/>
          <p:nvPr/>
        </p:nvSpPr>
        <p:spPr>
          <a:xfrm>
            <a:off x="1299666" y="215054"/>
            <a:ext cx="4371710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ಖಾತೆಯ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ವಿಧಗಳು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: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07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0E5BA3-8289-48EA-A18E-271BB0D69BEA}"/>
              </a:ext>
            </a:extLst>
          </p:cNvPr>
          <p:cNvSpPr/>
          <p:nvPr/>
        </p:nvSpPr>
        <p:spPr>
          <a:xfrm>
            <a:off x="530087" y="4678219"/>
            <a:ext cx="1113182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ಸಾಮಾನ್ಯವಾಗಿ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ಭವಿಷ್ಯ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ಕಾಲದಲ್ಲಿ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ಯಾವುದಾದರೂ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ಒಂದು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ನಿರ್ಧಿಷ್ಟ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ದಿನದಂದು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ಹಿಂದಕ್ಕೆ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ಪಡೆಯಲು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ತೆರೆಯಲ್ಪಡುತ್ತದೆ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ಭವಿಷ್ಯದ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ಅವಶ್ಯಕತೆಗಳಿಗೆ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ತಿಂಗಳು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ತಿಂಗಳು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ವ್ಯವಸ್ಥಿತವಾಗಿ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ಠೇವಣಿಗಳನ್ನು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ಒಂದು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ಅವಧಿಗೆ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ಜಮಾ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ಮಾಡುತ್ತಾರೆ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C605A2-978C-4F94-9D1B-CBE08CDA48D0}"/>
              </a:ext>
            </a:extLst>
          </p:cNvPr>
          <p:cNvSpPr/>
          <p:nvPr/>
        </p:nvSpPr>
        <p:spPr>
          <a:xfrm>
            <a:off x="5675771" y="304984"/>
            <a:ext cx="34563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3)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ಆವರ್ತ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ಠೇವಣಿ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ಖಾತೆ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: 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8F8C60-206B-488F-A486-8F0887657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462"/>
            <a:ext cx="12192000" cy="3739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3F379D-7E41-401F-8757-959E6E1F8C0B}"/>
              </a:ext>
            </a:extLst>
          </p:cNvPr>
          <p:cNvSpPr/>
          <p:nvPr/>
        </p:nvSpPr>
        <p:spPr>
          <a:xfrm>
            <a:off x="1299666" y="215054"/>
            <a:ext cx="4371710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ಖಾತೆಯ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ವಿಧಗಳು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: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24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0E5BA3-8289-48EA-A18E-271BB0D69BEA}"/>
              </a:ext>
            </a:extLst>
          </p:cNvPr>
          <p:cNvSpPr/>
          <p:nvPr/>
        </p:nvSpPr>
        <p:spPr>
          <a:xfrm>
            <a:off x="530087" y="4705112"/>
            <a:ext cx="1113182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ಉದಾ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:-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ಭವಿಷ್ಯದ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ಅವಶ್ಯಕತೆಗಳಾದ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ಮಕ್ಕಳ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ವಿವಾಹ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ಬೆಲೆ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ಬಾಳುವ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ವಸ್ತುಗಳ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ಖರೀದಿ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ನೆಲ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ಕಾರು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ಮುಂತಾದುವನ್ನು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ಕೊಳ್ಳಲು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ಇತ್ಯಾದಿ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ಅವಧಿ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ಮುಗಿದ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ನಂತರ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ಠೇವಣಿ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ಮಾಡಿದ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ಜೊತೆಗೆ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ಬಡ್ಡಿಯನ್ನು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ಸೇರಿಸಿ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ಹಣವನ್ನು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ಹಿಂದಿರುಗಿಸುತ್ತದೆ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63374D-9947-497E-800E-D0AAD00B6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759"/>
            <a:ext cx="6096000" cy="3751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6DC755-F2E1-4662-8AD5-224356EA91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6"/>
          <a:stretch/>
        </p:blipFill>
        <p:spPr>
          <a:xfrm>
            <a:off x="5903258" y="889759"/>
            <a:ext cx="6288741" cy="3751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00EC71-062E-40A6-9EB3-9EB2D4C3FB41}"/>
              </a:ext>
            </a:extLst>
          </p:cNvPr>
          <p:cNvSpPr/>
          <p:nvPr/>
        </p:nvSpPr>
        <p:spPr>
          <a:xfrm>
            <a:off x="5675771" y="304984"/>
            <a:ext cx="34563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3)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ಆವರ್ತ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ಠೇವಣಿ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ಖಾತೆ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: 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413DFC-ED08-4D5F-81AB-36D6AE00BC13}"/>
              </a:ext>
            </a:extLst>
          </p:cNvPr>
          <p:cNvSpPr/>
          <p:nvPr/>
        </p:nvSpPr>
        <p:spPr>
          <a:xfrm>
            <a:off x="1299666" y="215054"/>
            <a:ext cx="4371710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ಖಾತೆಯ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ವಿಧಗಳು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: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37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FA2FE5-0410-4D06-BA41-EB9AF6AEDE6C}"/>
              </a:ext>
            </a:extLst>
          </p:cNvPr>
          <p:cNvSpPr/>
          <p:nvPr/>
        </p:nvSpPr>
        <p:spPr>
          <a:xfrm>
            <a:off x="503582" y="4596563"/>
            <a:ext cx="1085353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ಠೇವಣಿಯನ್ನು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ಒಂದು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ನಿಗಧಿತ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ಅವಧಿ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(6</a:t>
            </a: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ಿ</a:t>
            </a: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ಂ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</a:t>
            </a: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ಿ</a:t>
            </a: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ಂ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 10</a:t>
            </a: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</a:t>
            </a: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ಷ)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ಇಡಲಾಗುತ್ತದೆ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ಠೇವಣಿ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ಹಣವನ್ನು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ನಿಶ್ಚಿತ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ಅವಧಿ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ಮುಗಿದ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ನಂತರ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ಠೇವಣಿದಾರರಿಗೆ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ಪಾವತಿ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ಮಾಡಲಾಗುತ್ತದೆ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ಠೇವಣಿ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ಹಣವನ್ನು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ನಿಗದಿತ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ಅವಧಿಗೆ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ಮುಂಚೆ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ಹಿಂದಕ್ಕೆ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ಪಡೆಯಲು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ಸಾಧ್ಯವಿಲ್ಲ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ಬಡ್ಡಿದರ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ಅವಧಿಗನುಗುಣವಾಗಿ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ಹೆಚ್ಚಾಗಿರುತ್ತದೆ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F40EBA-EBA0-43E8-8357-0189C5382E62}"/>
              </a:ext>
            </a:extLst>
          </p:cNvPr>
          <p:cNvSpPr/>
          <p:nvPr/>
        </p:nvSpPr>
        <p:spPr>
          <a:xfrm>
            <a:off x="5689024" y="304984"/>
            <a:ext cx="32800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4)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ನಿಶ್ಚಿತ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ಠೇವಣಿ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ಖಾತೆ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: 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E97621-BF7D-4A0B-86E6-5DFB6FDD5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t="4841" r="579" b="4511"/>
          <a:stretch/>
        </p:blipFill>
        <p:spPr>
          <a:xfrm>
            <a:off x="1" y="791820"/>
            <a:ext cx="12192000" cy="3847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76AA3D-A434-427A-AB4C-349DA7510D31}"/>
              </a:ext>
            </a:extLst>
          </p:cNvPr>
          <p:cNvSpPr/>
          <p:nvPr/>
        </p:nvSpPr>
        <p:spPr>
          <a:xfrm>
            <a:off x="1299666" y="215054"/>
            <a:ext cx="4371710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ಖಾತೆಯ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ವಿಧಗಳು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: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16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5BE8A3-04D7-4C4A-B3F2-AE79C60E570E}"/>
              </a:ext>
            </a:extLst>
          </p:cNvPr>
          <p:cNvSpPr/>
          <p:nvPr/>
        </p:nvSpPr>
        <p:spPr>
          <a:xfrm>
            <a:off x="526774" y="4976953"/>
            <a:ext cx="11138452" cy="1376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ಬ್ಯಾಂಕುಗಳಲ್ಲಿ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ಅನೇಕ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ರೀತಿಯ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ಖಾತೆಗಳಿವೆ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ಬ್ಯಾಂಕಿನಲ್ಲಿ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ಖಾತೆ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ತೆರೆಯುವ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ಮುನ್ನ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ತಮ್ಮ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ಅವಶ್ಯಕತೆಗೆ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ಅನುಗುಣವಾಗಿ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ಯಾವ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ರೀತಿಯ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ಖಾತೆ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ತೆಗೆದರೆ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ಉತ್ತಮವೆಂದು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ನಿರ್ಧರಿಸಬೇಕಿದೆ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907ABF-D320-4DA6-960B-703460C51FE4}"/>
              </a:ext>
            </a:extLst>
          </p:cNvPr>
          <p:cNvSpPr/>
          <p:nvPr/>
        </p:nvSpPr>
        <p:spPr>
          <a:xfrm>
            <a:off x="1292278" y="249344"/>
            <a:ext cx="82654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ಖಾತೆಯನ್ನು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ತೆಗೆಯುವ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ವಿಧಾನ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(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ಹ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ಂ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ತ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ು): 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A55427-EF64-4FC6-91E5-87C9B50487F5}"/>
              </a:ext>
            </a:extLst>
          </p:cNvPr>
          <p:cNvSpPr/>
          <p:nvPr/>
        </p:nvSpPr>
        <p:spPr>
          <a:xfrm>
            <a:off x="1318782" y="869171"/>
            <a:ext cx="99822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1.ಯಾವ </a:t>
            </a:r>
            <a:r>
              <a:rPr lang="en-US" sz="32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ವಿಧವಾದ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ಬ್ಯಾಂಕ್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ಖಾತೆಯನ್ನು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ತೆಗೆಯಬೇಕೆಂಬುದನ್ನು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ನಿರ್ಧರಿಸುವುದು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: </a:t>
            </a:r>
            <a:endParaRPr lang="en-US" sz="3200" dirty="0">
              <a:solidFill>
                <a:srgbClr val="00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7E97F8-B9DE-4F22-A094-784DDF5F51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2" b="5714"/>
          <a:stretch/>
        </p:blipFill>
        <p:spPr>
          <a:xfrm>
            <a:off x="5524500" y="1445204"/>
            <a:ext cx="6667500" cy="3918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9489F7-17C3-409D-9203-F7CCF7153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3093"/>
            <a:ext cx="5576047" cy="3607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1A8D1E-0495-1424-C7E4-A3C04F7D2BFE}"/>
              </a:ext>
            </a:extLst>
          </p:cNvPr>
          <p:cNvSpPr txBox="1"/>
          <p:nvPr/>
        </p:nvSpPr>
        <p:spPr>
          <a:xfrm>
            <a:off x="10051771" y="2685486"/>
            <a:ext cx="2090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ಉಳಿತಾಯ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ಖಾತೆ</a:t>
            </a:r>
            <a:endParaRPr lang="en-IN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D3300C-0201-C3C9-816F-E237BF5C9176}"/>
              </a:ext>
            </a:extLst>
          </p:cNvPr>
          <p:cNvSpPr txBox="1"/>
          <p:nvPr/>
        </p:nvSpPr>
        <p:spPr>
          <a:xfrm>
            <a:off x="10055086" y="3342834"/>
            <a:ext cx="2090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ಆವರ್ತ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ಖಾತೆ</a:t>
            </a:r>
            <a:endParaRPr lang="en-IN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107AD-8D5D-ACC9-64D4-0D4305796017}"/>
              </a:ext>
            </a:extLst>
          </p:cNvPr>
          <p:cNvSpPr txBox="1"/>
          <p:nvPr/>
        </p:nvSpPr>
        <p:spPr>
          <a:xfrm>
            <a:off x="10051772" y="4119870"/>
            <a:ext cx="2090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ಚಾಲ್ತಿ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ಖಾತೆ</a:t>
            </a:r>
            <a:endParaRPr lang="en-IN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8D2AF9-D2A7-5691-CA79-F246B663CCEB}"/>
              </a:ext>
            </a:extLst>
          </p:cNvPr>
          <p:cNvSpPr txBox="1"/>
          <p:nvPr/>
        </p:nvSpPr>
        <p:spPr>
          <a:xfrm>
            <a:off x="10051771" y="4880569"/>
            <a:ext cx="2090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ನಿಶ್ಚಿತ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1e" pitchFamily="2" charset="0"/>
                <a:cs typeface="NudiUni01e" pitchFamily="2" charset="0"/>
              </a:rPr>
              <a:t>ಖಾತೆ</a:t>
            </a:r>
            <a:endParaRPr lang="en-IN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1e" pitchFamily="2" charset="0"/>
              <a:cs typeface="NudiUni01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94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5BE8A3-04D7-4C4A-B3F2-AE79C60E570E}"/>
              </a:ext>
            </a:extLst>
          </p:cNvPr>
          <p:cNvSpPr/>
          <p:nvPr/>
        </p:nvSpPr>
        <p:spPr>
          <a:xfrm>
            <a:off x="496956" y="5476293"/>
            <a:ext cx="1106556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ಯಾವ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ರೀತಿಯ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ಖಾತೆಯನ್ನು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ತೆಗೆಯಬೇಕೆಂದು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ನಿರ್ಧರಿಸಿದ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ಮೇಲೆ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ನಿಮಗೆ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ಸೂಕ್ತವೆನಿಸಿದ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ಹೋಗಿ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ಅಲ್ಲಿನ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ಅಧಿಕಾರಿಯನ್ನು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ಭೇಟಿ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ಮಾಡಿ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ನಿಮ್ಮ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ಇರಾದೆಯನ್ನು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ತಿಳಿಸಬೇಕು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E50933-B424-4501-A4D6-5148DDA0D256}"/>
              </a:ext>
            </a:extLst>
          </p:cNvPr>
          <p:cNvSpPr/>
          <p:nvPr/>
        </p:nvSpPr>
        <p:spPr>
          <a:xfrm>
            <a:off x="1179008" y="935431"/>
            <a:ext cx="59378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2.ಬ್ಯಾಂಕಿನ </a:t>
            </a:r>
            <a:r>
              <a:rPr lang="en-US" sz="32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ಅಧಿಕಾರಿಯನ್ನು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ಸಂಪರ್ಕಿಸುವುದು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B3E587-A000-430D-ABDE-19DB5C611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1" y="1404863"/>
            <a:ext cx="5356856" cy="4017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447E71-2941-4A6B-9627-B9462894C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667" y="1404863"/>
            <a:ext cx="6477000" cy="4017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8D2E235-958F-493A-AB91-937F7CBB37C9}"/>
              </a:ext>
            </a:extLst>
          </p:cNvPr>
          <p:cNvSpPr/>
          <p:nvPr/>
        </p:nvSpPr>
        <p:spPr>
          <a:xfrm>
            <a:off x="1292278" y="249344"/>
            <a:ext cx="82654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ಖಾತೆಯನ್ನು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ತೆಗೆಯುವ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ವಿಧಾನ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(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ಹ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ಂ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ತ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ು): 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07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CD92E0-FF54-4357-ACA2-6B3E19AF9268}"/>
              </a:ext>
            </a:extLst>
          </p:cNvPr>
          <p:cNvSpPr/>
          <p:nvPr/>
        </p:nvSpPr>
        <p:spPr>
          <a:xfrm>
            <a:off x="217235" y="1646489"/>
            <a:ext cx="5690079" cy="2463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4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ಪ್ರಸ್ತಾವನೆ</a:t>
            </a:r>
            <a:r>
              <a:rPr lang="en-US" sz="24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ಅರ್ಜಿಯನ್ನು</a:t>
            </a:r>
            <a:r>
              <a:rPr lang="en-US" sz="24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ಪೂರ್ಣವಾಗಿ</a:t>
            </a:r>
            <a:r>
              <a:rPr lang="en-US" sz="24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ತುಂಬುವುದು</a:t>
            </a:r>
            <a:r>
              <a:rPr lang="en-US" sz="24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4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ಅಗತ್ಯ</a:t>
            </a:r>
            <a:r>
              <a:rPr lang="en-US" sz="24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ಮಾಹಿತಿ</a:t>
            </a:r>
            <a:r>
              <a:rPr lang="en-US" sz="24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:- </a:t>
            </a:r>
          </a:p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4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ಸಂಪೂರ್ಣ</a:t>
            </a:r>
            <a:r>
              <a:rPr lang="en-US" sz="24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ಹೆಸರು</a:t>
            </a:r>
            <a:r>
              <a:rPr lang="en-US" sz="24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ವಿಳಾಸ</a:t>
            </a:r>
            <a:r>
              <a:rPr lang="en-US" sz="24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ಉದ್ಯೋಗ</a:t>
            </a:r>
            <a:r>
              <a:rPr lang="en-US" sz="24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ವಯಸ್ಸು</a:t>
            </a:r>
            <a:endParaRPr lang="en-US" sz="24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4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ಎರಡು</a:t>
            </a:r>
            <a:r>
              <a:rPr lang="en-US" sz="24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/</a:t>
            </a:r>
            <a:r>
              <a:rPr lang="en-US" sz="24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ಮೂರು</a:t>
            </a:r>
            <a:r>
              <a:rPr lang="en-US" sz="24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ಮಾದರಿ</a:t>
            </a:r>
            <a:r>
              <a:rPr lang="en-US" sz="24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ಸಹಿಗಳು</a:t>
            </a:r>
            <a:r>
              <a:rPr lang="en-US" sz="24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ಮಾಡಬೇಕು</a:t>
            </a:r>
            <a:endParaRPr lang="en-US" sz="24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4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ಎರಡು</a:t>
            </a:r>
            <a:r>
              <a:rPr lang="en-US" sz="24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/</a:t>
            </a:r>
            <a:r>
              <a:rPr lang="en-US" sz="24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ಮೂರು</a:t>
            </a:r>
            <a:r>
              <a:rPr lang="en-US" sz="24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ಭಾವಚಿತ್ರಗಳು</a:t>
            </a:r>
            <a:r>
              <a:rPr lang="en-US" sz="24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ಲಗತ್ತಿಸಬೇಕು</a:t>
            </a:r>
            <a:r>
              <a:rPr lang="en-US" sz="24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endParaRPr lang="en-US" sz="24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507CFA-D2D4-4970-8B2E-C33919D6DFEB}"/>
              </a:ext>
            </a:extLst>
          </p:cNvPr>
          <p:cNvSpPr/>
          <p:nvPr/>
        </p:nvSpPr>
        <p:spPr>
          <a:xfrm>
            <a:off x="1318782" y="935431"/>
            <a:ext cx="92079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3. </a:t>
            </a:r>
            <a:r>
              <a:rPr lang="en-US" sz="32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ಪ್ರಸ್ತಾವನೆ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ಅರ್ಜಿ-ಖಾತೆ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ತೆರೆಯುವ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ಲೆಕ್ಕದ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ನಮೂನೆಯನ್ನು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ತುಂಬುವುದು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: </a:t>
            </a:r>
            <a:endParaRPr lang="en-US" sz="3200" dirty="0">
              <a:solidFill>
                <a:srgbClr val="00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AE5315-18EF-4CC0-A789-5BED2F4C0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314" y="2303207"/>
            <a:ext cx="6284686" cy="4482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3B090D-6A7B-4060-9A1F-0A7F06519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5" y="3640340"/>
            <a:ext cx="5478775" cy="31423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915FCD-9CCB-486F-B6AD-F6C143AA47C2}"/>
              </a:ext>
            </a:extLst>
          </p:cNvPr>
          <p:cNvSpPr/>
          <p:nvPr/>
        </p:nvSpPr>
        <p:spPr>
          <a:xfrm>
            <a:off x="1292278" y="249344"/>
            <a:ext cx="82654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ಖಾತೆಯನ್ನು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ತೆಗೆಯುವ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ವಿಧಾನ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(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ಹ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ಂ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ತ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ು): 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72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CD92E0-FF54-4357-ACA2-6B3E19AF9268}"/>
              </a:ext>
            </a:extLst>
          </p:cNvPr>
          <p:cNvSpPr/>
          <p:nvPr/>
        </p:nvSpPr>
        <p:spPr>
          <a:xfrm>
            <a:off x="817084" y="5184771"/>
            <a:ext cx="11114871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ಎರಡು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ಅಥವಾ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ಮೂರು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ಜನರು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ಕೂಡಿ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ಒಟ್ಟಿಗೆ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ಖಾತೆಯನ್ನು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NudiUni01e" pitchFamily="2" charset="0"/>
              </a:rPr>
              <a:t>(Joint account)</a:t>
            </a:r>
            <a:r>
              <a:rPr lang="en-US" sz="2600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ತೆರೆಯಬೇಕಾದರೆ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ಎಲ್ಲರ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ಸಹಿಗಳು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ಭಾವಚಿತ್ರಗಳು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ವಿವರಗಳು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ಬೇಕಾಗುತ್ತದೆ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507CFA-D2D4-4970-8B2E-C33919D6DFEB}"/>
              </a:ext>
            </a:extLst>
          </p:cNvPr>
          <p:cNvSpPr/>
          <p:nvPr/>
        </p:nvSpPr>
        <p:spPr>
          <a:xfrm>
            <a:off x="1318782" y="935431"/>
            <a:ext cx="92079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3. </a:t>
            </a:r>
            <a:r>
              <a:rPr lang="en-US" sz="32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ಪ್ರಸ್ತಾವನೆ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ಅರ್ಜಿ-ಖಾತೆ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ತೆರೆಯುವ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ಲೆಕ್ಕದ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ನಮೂನೆಯನ್ನು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ತುಂ</a:t>
            </a:r>
            <a:r>
              <a:rPr lang="kn-IN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ಬ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ು</a:t>
            </a:r>
            <a:r>
              <a:rPr lang="kn-IN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ವ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ು</a:t>
            </a:r>
            <a:r>
              <a:rPr lang="kn-IN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ದ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ು: </a:t>
            </a:r>
            <a:endParaRPr lang="en-US" sz="3200" dirty="0">
              <a:solidFill>
                <a:srgbClr val="00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835434-BDAF-41BF-AD13-17A28CB05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13097" y="1397000"/>
            <a:ext cx="4064954" cy="378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8B8CE3C7-03ED-4C17-8894-54D3F47F4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38" y="1397000"/>
            <a:ext cx="6219251" cy="3787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F8E366-E255-4874-A66E-5F2AB5A2577C}"/>
              </a:ext>
            </a:extLst>
          </p:cNvPr>
          <p:cNvSpPr/>
          <p:nvPr/>
        </p:nvSpPr>
        <p:spPr>
          <a:xfrm>
            <a:off x="1292278" y="249344"/>
            <a:ext cx="82654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ಖಾತೆಯನ್ನು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ತೆಗೆಯುವ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ವಿಧಾನ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(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ಹ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ಂ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ತ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ು): 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59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E52665-3236-4D53-B4B7-DB52C3A75150}"/>
              </a:ext>
            </a:extLst>
          </p:cNvPr>
          <p:cNvSpPr/>
          <p:nvPr/>
        </p:nvSpPr>
        <p:spPr>
          <a:xfrm>
            <a:off x="374149" y="4918000"/>
            <a:ext cx="11195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ಬ್ಯಾಂಕಿನ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ಖಾತೆಯನ್ನು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ತೆಗೆಯಲು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ಆ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ಬ್ಯಾಂಕಿನಲ್ಲಿ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ಈಗಾಗಲೇ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ಖಾತೆ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ಹೊಂದಿರುವವರ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/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ಗೌರವಾನ್ವಿತ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ವ್ಯಕ್ತಿಗಳ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ಪರಿಚಯವನ್ನು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ಅರ್ಜಿ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ನಮೂನೆಯಲ್ಲಿ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ನಮೂದಿಸಿ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ಅವರ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ಸಹಿಗಳನ್ನು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ಮಾಡಿಸಬೇಕಾಗುತ್ತದೆ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ಈ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ಪರಿಚಯವು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ಬ್ಯಾಂಕಿನ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ರಕ್ಷಣಾದೃಷ್ಟಿಯಿಂದ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ಅವಶ್ಯಕವಾಗಿರುತ್ತದೆ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B70E87-475F-43BC-82A1-A5FEA37EDFD6}"/>
              </a:ext>
            </a:extLst>
          </p:cNvPr>
          <p:cNvSpPr/>
          <p:nvPr/>
        </p:nvSpPr>
        <p:spPr>
          <a:xfrm>
            <a:off x="1318782" y="869171"/>
            <a:ext cx="5424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4. </a:t>
            </a:r>
            <a:r>
              <a:rPr lang="en-US" sz="32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ಪರಿಚಿತರ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ಉಲ್ಲೇಖನವನ್ನು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ಕೊಡುವುದು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: </a:t>
            </a:r>
            <a:endParaRPr lang="en-US" sz="3200" dirty="0">
              <a:solidFill>
                <a:srgbClr val="00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5B025D-D3B4-4563-B3FA-A8352DF5E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610" y="935431"/>
            <a:ext cx="5579391" cy="3982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FF5C7B-7EC2-4BBA-9202-65ED59268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10" y="1251300"/>
            <a:ext cx="6477000" cy="3650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49934B7-2C9A-4738-9A6D-46F9A0E89814}"/>
              </a:ext>
            </a:extLst>
          </p:cNvPr>
          <p:cNvSpPr/>
          <p:nvPr/>
        </p:nvSpPr>
        <p:spPr>
          <a:xfrm>
            <a:off x="1292278" y="249344"/>
            <a:ext cx="82654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ಖಾತೆಯನ್ನು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ತೆಗೆಯುವ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ವಿಧಾನ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(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ಹ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ಂ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ತ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ು): 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56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A84C52-D445-44BC-B370-0CE54A6B3F7B}"/>
              </a:ext>
            </a:extLst>
          </p:cNvPr>
          <p:cNvSpPr/>
          <p:nvPr/>
        </p:nvSpPr>
        <p:spPr>
          <a:xfrm>
            <a:off x="536713" y="5143791"/>
            <a:ext cx="1109207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ಸುಮಾರು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ಎರಡುನೂರು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ವರ್ಷಗಳ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ಹಿಂದೆ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ಅಭಿವೃದ್ಧಿ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ಹೊಂದಿದುವು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ಬ್ಯಾಂಕುಗಳ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ಸ್ವರೂಪವು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ಕಾಲಕ್ಕನುಗುಣವಾಗಿ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ಬದಲಾವಣೆ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ಹೊಂದುತ್ತಾ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ಬಂದಿತು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ಎಂಬ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ಪದವು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ಹಣಕಾಸಿನ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ವ್ಯವಹಾರಗಳಿಗೆ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ಸಂಬಂಧಪಟ್ಟಿದೆ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4BDE65-4A95-40C2-8B26-453DE4EB2936}"/>
              </a:ext>
            </a:extLst>
          </p:cNvPr>
          <p:cNvSpPr txBox="1"/>
          <p:nvPr/>
        </p:nvSpPr>
        <p:spPr>
          <a:xfrm>
            <a:off x="1298715" y="219961"/>
            <a:ext cx="1060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cs typeface="NudiUni08e" pitchFamily="2" charset="0"/>
              </a:rPr>
              <a:t>ಪ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cs typeface="NudiUni08e" pitchFamily="2" charset="0"/>
              </a:rPr>
              <a:t>ಿ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cs typeface="NudiUni08e" pitchFamily="2" charset="0"/>
              </a:rPr>
              <a:t>ಠ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cs typeface="NudiUni08e" pitchFamily="2" charset="0"/>
              </a:rPr>
              <a:t>ಿ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cs typeface="NudiUni08e" pitchFamily="2" charset="0"/>
              </a:rPr>
              <a:t>ಕ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cs typeface="NudiUni08e" pitchFamily="2" charset="0"/>
              </a:rPr>
              <a:t>ೆ</a:t>
            </a:r>
            <a:endParaRPr lang="en-US" sz="4000" b="1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9E9BAC-D18C-4C94-A748-89141E5DE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841"/>
            <a:ext cx="6280879" cy="4389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B11BD7-5F91-400C-B2FF-C0163F527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75556"/>
            <a:ext cx="6090379" cy="4347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859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F00096-86E5-4CEC-AA1A-E191F120CD40}"/>
              </a:ext>
            </a:extLst>
          </p:cNvPr>
          <p:cNvSpPr/>
          <p:nvPr/>
        </p:nvSpPr>
        <p:spPr>
          <a:xfrm>
            <a:off x="384313" y="4627530"/>
            <a:ext cx="11277600" cy="1804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ಖಾತೆ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ತೆಗೆಯುವ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ನಮೂನೆಯನ್ನು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ಎಲ್ಲ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ರೀತಿಗಳಲ್ಲೂ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ಭರ್ತಿ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ಮಾಡಿದ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ಮೇಲೆ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ಅದಕ್ಕೆ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ಸಂಬಂಧಪಟ್ಟ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ಅಡಕಗಳನ್ನು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ಲಗತ್ತಿಸಿ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ಸಲ್ಲಿಸಿ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ಅಡಕಗಳಲ್ಲಿ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ಮುಖ್ಯವಾದುವು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ಗುರುತಿನ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ಚೀಟಿ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ಇತ್ತೀಚಿನ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ವಿಳಾಸ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ಗುರುತು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ಪಾನ್‍ಕಾರ್ಡ್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ಆಧಾರ್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ಕಾರ್ಡ್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ಇತ್ಯಾದಿ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D44278-288F-4628-BB14-57C07B8A42AD}"/>
              </a:ext>
            </a:extLst>
          </p:cNvPr>
          <p:cNvSpPr/>
          <p:nvPr/>
        </p:nvSpPr>
        <p:spPr>
          <a:xfrm>
            <a:off x="1318782" y="935431"/>
            <a:ext cx="95013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5. </a:t>
            </a:r>
            <a:r>
              <a:rPr lang="en-US" sz="32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ಬ್ಯಾಂಕು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ಖಾತೆಯನ್ನು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ತೆಗೆಯುವ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ನಮೂನೆಯನ್ನು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ಬ್ಯಾಂಕಿಗೆ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ಒಪ್ಪಿಸುವುದು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: </a:t>
            </a:r>
            <a:endParaRPr lang="en-US" sz="3200" dirty="0">
              <a:solidFill>
                <a:srgbClr val="00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1B39DB-9B20-44FD-80A8-4F8C9ACFE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5921"/>
            <a:ext cx="3575714" cy="3267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8E93F8-8252-43ED-937E-AB0EDD724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122" y="1327216"/>
            <a:ext cx="4554469" cy="3238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1104B2-6C2F-4036-A38C-44EDA6D605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351" y="1335920"/>
            <a:ext cx="4179392" cy="3238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05734CA-EF11-4A86-87F3-0AC187705488}"/>
              </a:ext>
            </a:extLst>
          </p:cNvPr>
          <p:cNvSpPr/>
          <p:nvPr/>
        </p:nvSpPr>
        <p:spPr>
          <a:xfrm>
            <a:off x="1292278" y="249344"/>
            <a:ext cx="82654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ಖಾತೆಯನ್ನು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ತೆಗೆಯುವ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ವಿಧಾನ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(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ಹ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ಂ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ತ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ು): 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49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F00096-86E5-4CEC-AA1A-E191F120CD40}"/>
              </a:ext>
            </a:extLst>
          </p:cNvPr>
          <p:cNvSpPr/>
          <p:nvPr/>
        </p:nvSpPr>
        <p:spPr>
          <a:xfrm>
            <a:off x="225285" y="5476293"/>
            <a:ext cx="1155589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ನಾವು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ಸಲ್ಲಿಸಿದ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ಮಾಹಿತಿಯು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ಅಧಿಕಾರಿಗೆ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ಎಲ್ಲ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ರೀತಿಯಲ್ಲೂ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ಸಮಂಜಸವಾಗಿದೆ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ಎಂದು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ಮನವರಿಕೆಯಾದರೆ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ಖಾತೆ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ತೆರೆಯಲು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ಅನುಮತಿ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ಕೊಡುತ್ತಾರೆ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23C7C4-9487-4774-BB4A-FC86F896048C}"/>
              </a:ext>
            </a:extLst>
          </p:cNvPr>
          <p:cNvSpPr/>
          <p:nvPr/>
        </p:nvSpPr>
        <p:spPr>
          <a:xfrm>
            <a:off x="1318782" y="935431"/>
            <a:ext cx="3130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6. </a:t>
            </a:r>
            <a:r>
              <a:rPr lang="en-US" sz="32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ಅಧಿಕಾರಿಯ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ಒಪ್ಪಿಗೆ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: </a:t>
            </a:r>
            <a:endParaRPr lang="en-US" sz="3200" dirty="0">
              <a:solidFill>
                <a:srgbClr val="00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9975BD-35FD-4C1E-87D3-D5A595822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153" y="716475"/>
            <a:ext cx="6261847" cy="4696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EF7F08-AA08-4759-8BE1-624F6C9B66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0" r="31158"/>
          <a:stretch/>
        </p:blipFill>
        <p:spPr>
          <a:xfrm>
            <a:off x="0" y="1362805"/>
            <a:ext cx="6096000" cy="4050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526147-CAC0-4D17-97D5-6AEBEA843C0E}"/>
              </a:ext>
            </a:extLst>
          </p:cNvPr>
          <p:cNvSpPr/>
          <p:nvPr/>
        </p:nvSpPr>
        <p:spPr>
          <a:xfrm>
            <a:off x="1292278" y="249344"/>
            <a:ext cx="82654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ಖಾತೆಯನ್ನು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ತೆಗೆಯುವ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ವಿಧಾನ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(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ಹ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ಂ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ತ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ು): 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06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BF886C-F3E8-4DB5-BE3E-2D362FE7FE20}"/>
              </a:ext>
            </a:extLst>
          </p:cNvPr>
          <p:cNvSpPr/>
          <p:nvPr/>
        </p:nvSpPr>
        <p:spPr>
          <a:xfrm>
            <a:off x="258421" y="5223230"/>
            <a:ext cx="1151759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ಪ್ರಸ್ತಾವನೆ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ಅರ್ಜಿಯನ್ನು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ಎಲ್ಲ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ರೀತಿಯಲ್ಲೂ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ಪರಿಶೀಲಿಸಿದ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ನಂತರ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ಅಧಿಕಾರಿಯು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ಪ್ರಾರಂಭಿಕ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ಠೇವಣಿಯನ್ನು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ಬ್ಯಾಂಕಿನಲ್ಲಿ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ಕಟ್ಟಲು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ಹೇಳುತ್ತಾನೆ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ಈ </a:t>
            </a:r>
            <a:r>
              <a:rPr lang="en-US" sz="2600" b="1" dirty="0" err="1">
                <a:solidFill>
                  <a:srgbClr val="00FFCC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</a:t>
            </a:r>
            <a:r>
              <a:rPr lang="en-US" sz="2600" b="1" dirty="0">
                <a:solidFill>
                  <a:srgbClr val="00FFCC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00FFCC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ಪಾವತಿಗೆ</a:t>
            </a:r>
            <a:r>
              <a:rPr lang="en-US" sz="2600" b="1" dirty="0">
                <a:solidFill>
                  <a:srgbClr val="00FFCC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00FFCC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ಒಂದು</a:t>
            </a:r>
            <a:r>
              <a:rPr lang="en-US" sz="2600" b="1" dirty="0">
                <a:solidFill>
                  <a:srgbClr val="00FFCC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00FFCC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ನಮೂನೆ</a:t>
            </a:r>
            <a:r>
              <a:rPr lang="en-US" sz="2600" b="1" dirty="0">
                <a:solidFill>
                  <a:srgbClr val="00FFCC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00FFCC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ಇದ್ದು</a:t>
            </a:r>
            <a:r>
              <a:rPr lang="en-US" sz="2600" b="1" dirty="0">
                <a:solidFill>
                  <a:srgbClr val="00FFCC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00FFCC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ಇದನ್ನು</a:t>
            </a:r>
            <a:r>
              <a:rPr lang="en-US" sz="2600" b="1" dirty="0">
                <a:solidFill>
                  <a:srgbClr val="00FFCC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00FFCC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ಚಲನ್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ಎಂದು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ಕರೆಯುತ್ತೇವೆ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6CFFD1-C25E-42D1-BBF4-D5F95801BAC0}"/>
              </a:ext>
            </a:extLst>
          </p:cNvPr>
          <p:cNvSpPr/>
          <p:nvPr/>
        </p:nvSpPr>
        <p:spPr>
          <a:xfrm>
            <a:off x="1318782" y="935431"/>
            <a:ext cx="30652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7. </a:t>
            </a:r>
            <a:r>
              <a:rPr lang="en-US" sz="32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ಪ್ರಾರಂಭಿಕ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ಠೇವಣಿ</a:t>
            </a:r>
            <a:r>
              <a:rPr lang="en-US" sz="32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: </a:t>
            </a:r>
            <a:endParaRPr lang="en-US" sz="3200" dirty="0">
              <a:solidFill>
                <a:srgbClr val="00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8EAFEB-8F4F-4EE5-826A-75E5FD2A5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91" y="826821"/>
            <a:ext cx="5844209" cy="4383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12811E-6135-4AB5-A00A-6906BA93A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1" y="1311965"/>
            <a:ext cx="6249850" cy="3911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4B0E4F-3568-4BB3-9E4D-39695D7830AB}"/>
              </a:ext>
            </a:extLst>
          </p:cNvPr>
          <p:cNvSpPr/>
          <p:nvPr/>
        </p:nvSpPr>
        <p:spPr>
          <a:xfrm>
            <a:off x="1292278" y="249344"/>
            <a:ext cx="82654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ಖಾತೆಯನ್ನು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ತೆಗೆಯುವ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ವಿಧಾನ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(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ಹ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ಂ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ತ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ು): 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48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BF886C-F3E8-4DB5-BE3E-2D362FE7FE20}"/>
              </a:ext>
            </a:extLst>
          </p:cNvPr>
          <p:cNvSpPr/>
          <p:nvPr/>
        </p:nvSpPr>
        <p:spPr>
          <a:xfrm>
            <a:off x="536712" y="5516049"/>
            <a:ext cx="1088666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ನಿಶ್ಚಿತ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ಠೇವಣಿ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ಖಾತೆಯಾದರೆ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ಮತ್ತೊಂದು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ಅರ್ಜಿಯನ್ನು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ಭರ್ತಿಮಾಡಬೇಕಾಗುತ್ತದೆ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ನಂತರ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ಖಾಯಂ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ಠೇವಣಿ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ಪತ್ರ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ಕೊಡುತ್ತಾರೆ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6CFFD1-C25E-42D1-BBF4-D5F95801BAC0}"/>
              </a:ext>
            </a:extLst>
          </p:cNvPr>
          <p:cNvSpPr/>
          <p:nvPr/>
        </p:nvSpPr>
        <p:spPr>
          <a:xfrm>
            <a:off x="1318782" y="935431"/>
            <a:ext cx="30652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7. </a:t>
            </a:r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ಪ್ರಾರಂಭಿಕ</a:t>
            </a:r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ಠೇವಣಿ</a:t>
            </a:r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: </a:t>
            </a:r>
            <a:endParaRPr lang="en-US" sz="3200" dirty="0">
              <a:solidFill>
                <a:schemeClr val="bg1"/>
              </a:solidFill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CC5138-04AC-4276-A422-8A1F51110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085" y="796841"/>
            <a:ext cx="6225915" cy="466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CBADF2-CD0C-4C9F-BA6E-BC36AB25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69832"/>
            <a:ext cx="5980042" cy="4096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734665-0120-4CD0-807A-B04279CBAE6E}"/>
              </a:ext>
            </a:extLst>
          </p:cNvPr>
          <p:cNvSpPr/>
          <p:nvPr/>
        </p:nvSpPr>
        <p:spPr>
          <a:xfrm>
            <a:off x="1292278" y="249344"/>
            <a:ext cx="82654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ಖಾತೆಯನ್ನು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ತೆಗೆಯುವ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ವಿಧಾನ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(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ಹ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ಂ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ತ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ು): 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69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BF886C-F3E8-4DB5-BE3E-2D362FE7FE20}"/>
              </a:ext>
            </a:extLst>
          </p:cNvPr>
          <p:cNvSpPr/>
          <p:nvPr/>
        </p:nvSpPr>
        <p:spPr>
          <a:xfrm>
            <a:off x="496956" y="5170222"/>
            <a:ext cx="1088666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ಆವರ್ತ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ಖಾತೆಗೆ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ಪಾಸ್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ಪುಸ್ತಕವನ್ನು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ಕೊಡಲಾಗುತ್ತದೆ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ಉಳಿತಾಯ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ಖಾತೆ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ಅಥವಾ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ಚಾಲ್ತಿ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ಖಾತೆ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ಆದಲ್ಲಿ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ಹಿಂದಕ್ಕೆ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ಪಡೆಯಲು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ಅನುಕೂಲವಾಗುವಂತೆ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ಚೆಕ್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ಪುಸ್ತಕವನ್ನು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ಕೊಡಲಾಗುತ್ತದೆ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6CFFD1-C25E-42D1-BBF4-D5F95801BAC0}"/>
              </a:ext>
            </a:extLst>
          </p:cNvPr>
          <p:cNvSpPr/>
          <p:nvPr/>
        </p:nvSpPr>
        <p:spPr>
          <a:xfrm>
            <a:off x="1318782" y="935431"/>
            <a:ext cx="30652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7.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ಪ್ರಾರಂಭಿಕ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ಠೇವಣಿ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: </a:t>
            </a:r>
            <a:endParaRPr lang="en-US" sz="3200" dirty="0">
              <a:solidFill>
                <a:schemeClr val="bg1"/>
              </a:solidFill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0D623E-513E-4051-B737-1B52BAA032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7" r="20414"/>
          <a:stretch/>
        </p:blipFill>
        <p:spPr>
          <a:xfrm>
            <a:off x="0" y="1428671"/>
            <a:ext cx="5501390" cy="3697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9571D8-4B34-49C2-ADF8-4982F1FE4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548" y="1458650"/>
            <a:ext cx="6851451" cy="3667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B21C69-B7D2-4267-AEE9-E47F114C4CEC}"/>
              </a:ext>
            </a:extLst>
          </p:cNvPr>
          <p:cNvSpPr/>
          <p:nvPr/>
        </p:nvSpPr>
        <p:spPr>
          <a:xfrm>
            <a:off x="1292278" y="249344"/>
            <a:ext cx="82654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ಖಾತೆಯನ್ನು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ತೆಗೆಯುವ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ವಿಧಾನ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(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ಹ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ಂ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ತ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ು): 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86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6792A0-0C57-4252-841A-33A6339CB302}"/>
              </a:ext>
            </a:extLst>
          </p:cNvPr>
          <p:cNvSpPr/>
          <p:nvPr/>
        </p:nvSpPr>
        <p:spPr>
          <a:xfrm>
            <a:off x="231536" y="3745627"/>
            <a:ext cx="6501116" cy="2633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07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ಭದ್ರತೆ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ಕಾಪಾಡುತ್ತದೆ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514350" indent="-514350" algn="just">
              <a:lnSpc>
                <a:spcPct val="107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ಪಾವತಿಗ</a:t>
            </a: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ಿ</a:t>
            </a: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ೆ </a:t>
            </a: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ಹಕಾರಿ</a:t>
            </a: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ಯ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ಾಗಿದೆ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514350" indent="-514350" algn="just">
              <a:lnSpc>
                <a:spcPct val="107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ಹಣವನ್ನು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ವಸೂ</a:t>
            </a: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ಲ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ಿ</a:t>
            </a: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ೆ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ಸಹಾಯಕ</a:t>
            </a: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ಾ</a:t>
            </a: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ಿ</a:t>
            </a: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ೆ.</a:t>
            </a:r>
            <a:endParaRPr lang="en-US" sz="2600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514350" indent="-514350" algn="just">
              <a:lnSpc>
                <a:spcPct val="107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ಸಾಲ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ಪಡೆಯಲು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ಸಾಧ್ಯವಾಗುತ್ತದೆ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514350" indent="-514350" algn="just">
              <a:lnSpc>
                <a:spcPct val="107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ವ್ಯವಹಾರಗಳನ್ನು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ಸುಗಮವಾಗಿ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ನಡೆಸಲು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ಸಾಧ್ಯ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ಭದ್ರತಾ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ಕಪಾಟುಗಳನ್ನು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ಪಡೆಯಬಹುದು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E272B6-C14F-462A-860D-8B26D1BCC23E}"/>
              </a:ext>
            </a:extLst>
          </p:cNvPr>
          <p:cNvSpPr/>
          <p:nvPr/>
        </p:nvSpPr>
        <p:spPr>
          <a:xfrm>
            <a:off x="1297720" y="249344"/>
            <a:ext cx="98026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ಖಾತೆಯನ್ನು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ತೆಗೆಯುವುದರಿಂದ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ಆಗುವ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ಅನುಕೂಲಗಳು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: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FFFB0-995D-4352-981D-F8EB637E8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952" y="935431"/>
            <a:ext cx="6918048" cy="4476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E6A0CD-38E6-4138-B1FB-81D23A572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952" y="973165"/>
            <a:ext cx="6918048" cy="4438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F83B85-33AE-4668-8BFF-79EA7EA94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070" y="920441"/>
            <a:ext cx="6997910" cy="4438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E02317-CC50-43E9-8985-597AE6C59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952" y="973166"/>
            <a:ext cx="6918048" cy="4385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6F4B68-EE64-471B-A81A-8B29D3E662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952" y="973164"/>
            <a:ext cx="6918048" cy="4385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7AB54A-2A4A-4354-915E-6D8E935718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83" y="973163"/>
            <a:ext cx="6877618" cy="4400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221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B5C33-C217-EAAD-DE17-1A79894D3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256" y="157162"/>
            <a:ext cx="9583057" cy="1325563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ಬ್ಯಾಂಕು</a:t>
            </a:r>
            <a:r>
              <a:rPr lang="en-US" sz="54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 </a:t>
            </a:r>
            <a:r>
              <a:rPr lang="en-US" sz="54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diUni16e" pitchFamily="2" charset="0"/>
                <a:cs typeface="NudiUni16e" pitchFamily="2" charset="0"/>
              </a:rPr>
              <a:t>ವ್ಯವಹಾರಗಳು</a:t>
            </a:r>
            <a:endParaRPr lang="en-IN" sz="5400" b="1" dirty="0">
              <a:solidFill>
                <a:srgbClr val="00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diUni16e" pitchFamily="2" charset="0"/>
              <a:cs typeface="NudiUni16e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941E3-07E8-C144-85C4-ECEF937BB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687" y="1482725"/>
            <a:ext cx="10972800" cy="523013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ಉಳಿತಾಯ ಖಾತೆಗಳನ್ನು ತೆರೆಯುವುದರ ಮೂಲಕ </a:t>
            </a:r>
            <a:r>
              <a:rPr lang="kn-IN" sz="24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ಗ್ರಾಹಕರಲ್ಲಿ ಉಳಿತಾಯಕ್ಕೆ ಬೆಂಬಲ </a:t>
            </a: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ನೀಡುತ್ತದೆ</a:t>
            </a:r>
          </a:p>
          <a:p>
            <a:pPr>
              <a:lnSpc>
                <a:spcPct val="120000"/>
              </a:lnSpc>
            </a:pP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ಬ್ಯಾಂಕು ಉಳಿತಾಯಗಳನ್ನು ಒಟ್ಟುಗೂಡಿಸಿ </a:t>
            </a:r>
            <a:r>
              <a:rPr lang="kn-IN" sz="24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ಸಾಲಗಳನ್ನು ನೀಡುತ್ತದೆ</a:t>
            </a:r>
          </a:p>
          <a:p>
            <a:pPr>
              <a:lnSpc>
                <a:spcPct val="120000"/>
              </a:lnSpc>
            </a:pP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ಬ್ಯಾಂಕು  ಖಾತೆ ಹೊಂದಿರುವವರ ಹೆಸರಿನ ಕ್ರಾಸ್ ಮಾಡಿದ </a:t>
            </a:r>
            <a:r>
              <a:rPr lang="kn-IN" sz="24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ಚೆಕ್ಕುಗಳು ಮತ್ತು ಹುಂಡಿಗಳನ್ನು </a:t>
            </a: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ಅವರ ಖಾತೆಗೆ ಜಮಾ ಮಾಡುತ್ತದೆ ಹಾಗೂ ಬ್ಯಾಂಕುಗಳಿಂದ  ವಸೂಲು ಮಾಡುತ್ತದೆ.</a:t>
            </a:r>
          </a:p>
          <a:p>
            <a:pPr>
              <a:lnSpc>
                <a:spcPct val="120000"/>
              </a:lnSpc>
            </a:pP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ಹಣವನ್ನು </a:t>
            </a:r>
            <a:r>
              <a:rPr lang="kn-IN" sz="24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ಚೆಕ್ಕಿನ</a:t>
            </a: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ಮೂಲಕವಾಗಲಿ ಅಥವಾ ಬ್ಯಾಂಕಿನಲ್ಲಿ ನಿಗದಿತ ಹಣ </a:t>
            </a:r>
            <a:r>
              <a:rPr lang="kn-IN" sz="24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ಹಿಂಪಡೆಯುವ ಚೀಟಿಯ </a:t>
            </a: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ಮೂಲಕವಾಗಲಿ ಅಥವಾ </a:t>
            </a:r>
            <a:r>
              <a:rPr lang="kn-IN" sz="24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ಎಟಿಎಂನ ಡೆಬಿಟ್ ಮತ್ತು ಕ್ರೆಡಿಟ್ ಕಾರ್ಡ್ </a:t>
            </a: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ಗಳ ಮೂಲಕ </a:t>
            </a:r>
            <a:r>
              <a:rPr lang="kn-IN" sz="24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ಹಿಂಪಡೆಯಬಹುದು.</a:t>
            </a: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ಖಾತೆದಾರನು ಬ್ಯಾಂಕಿನ ಒಂದು ಸ್ಥಿರ ಆದೇಶದ ಮೂಲಕ </a:t>
            </a:r>
            <a:r>
              <a:rPr lang="kn-IN" sz="24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ನಿಯತಕಾಲಿಕ ಸಂದಾಯಗಳನ್ನು ಮಾಡಲು ಆದೇಶಿಸಬಹುದು </a:t>
            </a: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en-US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ಉದಾ</a:t>
            </a:r>
            <a:r>
              <a:rPr lang="en-US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:</a:t>
            </a: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 ವಿಮಾ ಕಂತಿನ ಪಾವತಿ, ವರಮನ ತೆರಿಗೆ ಪಾವತಿ ವಿದ್ಯುತ್ ಬಿಲ್ಲು ದೂರವಾಣಿ ಬಿಲ್ಲು ಮುಂತಾದವು.  ಈ ಸಂದಾಯಗಳು ಖಾತೆದಾರನ ಖಾತೆಯಲ್ಲಿ ಖರ್ಚಾಗುತ್ತದೆ.</a:t>
            </a:r>
          </a:p>
          <a:p>
            <a:pPr>
              <a:lnSpc>
                <a:spcPct val="120000"/>
              </a:lnSpc>
            </a:pP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ಖಾತೆದಾರನಿಗೆ </a:t>
            </a:r>
            <a:r>
              <a:rPr lang="kn-IN" sz="24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ಬಡ್ಡಿಯನ್ನು ಜಮಾ ಮಾಡಲಾಗುತ್ತದೆ- </a:t>
            </a: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ಏಪ್ರಿಲ್ ಮತ್ತು ಅಕ್ಟೋಬರ್ ಗಳಲ್ಲಿ ಅಥವಾ ಫೆಬ್ರುವರಿ ಮತ್ತು ಜುಲೈಗಳಲ್ಲಿ</a:t>
            </a:r>
          </a:p>
          <a:p>
            <a:pPr>
              <a:lnSpc>
                <a:spcPct val="120000"/>
              </a:lnSpc>
            </a:pP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ಬ್ಯಾಂಕ್ ನಲ್ಲಿ ಖಾತೆಗಳನ್ನು </a:t>
            </a:r>
            <a:r>
              <a:rPr lang="kn-IN" sz="2400" dirty="0">
                <a:solidFill>
                  <a:srgbClr val="FFFF00"/>
                </a:solidFill>
                <a:latin typeface="NudiUni01e" pitchFamily="2" charset="0"/>
                <a:cs typeface="NudiUni01e" pitchFamily="2" charset="0"/>
              </a:rPr>
              <a:t>ಅಂತ್ಯ ಮಾಡಲು ಅವಕಾಶಗಳಿವೆ </a:t>
            </a:r>
          </a:p>
        </p:txBody>
      </p:sp>
    </p:spTree>
    <p:extLst>
      <p:ext uri="{BB962C8B-B14F-4D97-AF65-F5344CB8AC3E}">
        <p14:creationId xmlns:p14="http://schemas.microsoft.com/office/powerpoint/2010/main" val="298944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3010" y="4130666"/>
            <a:ext cx="7597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https://socialsciencedigitalgroup.blogspot.in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382471"/>
            <a:ext cx="121920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NudiUni16e" pitchFamily="2" charset="0"/>
                <a:cs typeface="NudiUni16e" pitchFamily="2" charset="0"/>
              </a:rPr>
              <a:t>ಧನ್ಯವಾದಗಳು</a:t>
            </a:r>
            <a:endParaRPr kumimoji="0" lang="en-US" sz="115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NudiUni16e" pitchFamily="2" charset="0"/>
              <a:cs typeface="NudiUni16e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356" y="1810648"/>
            <a:ext cx="2441100" cy="29020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3820" y="1710762"/>
            <a:ext cx="2327639" cy="2767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488" y="1874940"/>
            <a:ext cx="1765855" cy="17312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5F2CB2-4E20-414D-BFE2-A3091F36AEBD}"/>
              </a:ext>
            </a:extLst>
          </p:cNvPr>
          <p:cNvSpPr txBox="1"/>
          <p:nvPr/>
        </p:nvSpPr>
        <p:spPr>
          <a:xfrm>
            <a:off x="3412215" y="4746843"/>
            <a:ext cx="5439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https://geniuscsk.blogspot.com</a:t>
            </a:r>
          </a:p>
        </p:txBody>
      </p:sp>
      <p:sp>
        <p:nvSpPr>
          <p:cNvPr id="4" name="Rectangle 3"/>
          <p:cNvSpPr/>
          <p:nvPr/>
        </p:nvSpPr>
        <p:spPr>
          <a:xfrm>
            <a:off x="2442633" y="3637573"/>
            <a:ext cx="757290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diUni02k" pitchFamily="2" charset="0"/>
                <a:cs typeface="NudiUni02k" pitchFamily="2" charset="0"/>
              </a:rPr>
              <a:t>ಸಮಾಜವಿಜ್ಞಾನದ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diUni02k" pitchFamily="2" charset="0"/>
                <a:cs typeface="NudiUni02k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diUni02k" pitchFamily="2" charset="0"/>
                <a:cs typeface="NudiUni02k" pitchFamily="2" charset="0"/>
              </a:rPr>
              <a:t>ಇತರ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diUni02k" pitchFamily="2" charset="0"/>
                <a:cs typeface="NudiUni02k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diUni02k" pitchFamily="2" charset="0"/>
                <a:cs typeface="NudiUni02k" pitchFamily="2" charset="0"/>
              </a:rPr>
              <a:t>ಸಂಪನ್ಮೂಲಗಳಿಗಾಗಿ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diUni02k" pitchFamily="2" charset="0"/>
                <a:cs typeface="NudiUni02k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diUni02k" pitchFamily="2" charset="0"/>
                <a:cs typeface="NudiUni02k" pitchFamily="2" charset="0"/>
              </a:rPr>
              <a:t>ಬೇಟಿ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diUni02k" pitchFamily="2" charset="0"/>
                <a:cs typeface="NudiUni02k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diUni02k" pitchFamily="2" charset="0"/>
                <a:cs typeface="NudiUni02k" pitchFamily="2" charset="0"/>
              </a:rPr>
              <a:t>ನೀಡಿ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00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udiUni02k" pitchFamily="2" charset="0"/>
              <a:cs typeface="NudiUni02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76A652-7666-41D7-AE2E-50241C475BA4}"/>
              </a:ext>
            </a:extLst>
          </p:cNvPr>
          <p:cNvSpPr txBox="1"/>
          <p:nvPr/>
        </p:nvSpPr>
        <p:spPr>
          <a:xfrm>
            <a:off x="3412215" y="5363020"/>
            <a:ext cx="5270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lang="en-US" sz="3200" noProof="0" dirty="0">
                <a:solidFill>
                  <a:prstClr val="white"/>
                </a:solidFill>
                <a:latin typeface="Calibri" panose="020F0502020204030204"/>
              </a:rPr>
              <a:t>hsmitra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.blogspot.com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EDA7D3-9A35-76EE-9852-C2FAFD7BE3B8}"/>
              </a:ext>
            </a:extLst>
          </p:cNvPr>
          <p:cNvSpPr txBox="1"/>
          <p:nvPr/>
        </p:nvSpPr>
        <p:spPr>
          <a:xfrm>
            <a:off x="3197845" y="6032481"/>
            <a:ext cx="6201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https://nagannashahabad.blogspot.com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9D72DD-1486-3116-B004-1EE14B98E6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178" y="1810647"/>
            <a:ext cx="2441100" cy="290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7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50"/>
                            </p:stCondLst>
                            <p:childTnLst>
                              <p:par>
                                <p:cTn id="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42 -0.00532 L -0.48138 0.0074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0" y="62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052 0.05602 L 0.47786 0.0465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19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5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973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5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45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400"/>
                            </p:stCondLst>
                            <p:childTnLst>
                              <p:par>
                                <p:cTn id="4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250"/>
                            </p:stCondLst>
                            <p:childTnLst>
                              <p:par>
                                <p:cTn id="5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500"/>
                            </p:stCondLst>
                            <p:childTnLst>
                              <p:par>
                                <p:cTn id="6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42 -0.00532 L -0.48138 0.0074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0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  <p:bldP spid="8" grpId="0" build="p"/>
      <p:bldP spid="4" grpId="0" build="p"/>
      <p:bldP spid="9" grpId="0" build="p"/>
      <p:bldP spid="10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2123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639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A84C52-D445-44BC-B370-0CE54A6B3F7B}"/>
              </a:ext>
            </a:extLst>
          </p:cNvPr>
          <p:cNvSpPr/>
          <p:nvPr/>
        </p:nvSpPr>
        <p:spPr>
          <a:xfrm>
            <a:off x="457201" y="4759740"/>
            <a:ext cx="1109207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ಇವು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ಹಣಕಾಸಿನ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ಸಂಸ್ಥೆಗಳಾಗಿದ್ದು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ಗ್ರಾಹಕರು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ಭದ್ರತೆಯ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ದೃಷ್ಟಿಯಿಂದ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ಬ್ಯಾಂಕುಗಳಲ್ಲಿ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ತಮ್ಮ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ಹಣವನ್ನು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ಇಟ್ಟು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ತಮಗೆ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ಬೇಕಾದಾಗ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ಹಿಂದಿರುಗಿ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ಪಡೆಯಲು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ಸಾಧ್ಯವಾಗಿದೆ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ಗ್ರಾಹಕರಿಗೆ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ಸಾಲಗಳನ್ನು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ಕೊಟ್ಟು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ಅವುಗಳಿಗೆ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ಬಡ್ಡಿ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ವಸೂಲು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ಮಾಡುತ್ತವೆ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ವಿವಿಧ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ದೇಶಗಳ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ವಿವಿಧ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ಹಣವನ್ನು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ವಿನಿಮಯ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ಮಾಡುವ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ಕಾರ್ಯ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ಮಾಡುತ್ತವೆ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D79C67-B88E-4E7E-B9C1-EE2258432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9000"/>
            <a:ext cx="5576342" cy="4042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3FF0E9-D82E-48F8-BCC7-79EF9F6E8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16" y="678999"/>
            <a:ext cx="6997910" cy="4042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4FA772-092A-4897-AC5F-C71B37F3C188}"/>
              </a:ext>
            </a:extLst>
          </p:cNvPr>
          <p:cNvSpPr txBox="1"/>
          <p:nvPr/>
        </p:nvSpPr>
        <p:spPr>
          <a:xfrm>
            <a:off x="1298715" y="219961"/>
            <a:ext cx="1060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cs typeface="NudiUni08e" pitchFamily="2" charset="0"/>
              </a:rPr>
              <a:t>ಪ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cs typeface="NudiUni08e" pitchFamily="2" charset="0"/>
              </a:rPr>
              <a:t>ಿ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cs typeface="NudiUni08e" pitchFamily="2" charset="0"/>
              </a:rPr>
              <a:t>ಠ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cs typeface="NudiUni08e" pitchFamily="2" charset="0"/>
              </a:rPr>
              <a:t>ಿ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cs typeface="NudiUni08e" pitchFamily="2" charset="0"/>
              </a:rPr>
              <a:t>ಕ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cs typeface="NudiUni08e" pitchFamily="2" charset="0"/>
              </a:rPr>
              <a:t>ೆ</a:t>
            </a:r>
            <a:endParaRPr lang="en-US" sz="4000" b="1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71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A84C52-D445-44BC-B370-0CE54A6B3F7B}"/>
              </a:ext>
            </a:extLst>
          </p:cNvPr>
          <p:cNvSpPr/>
          <p:nvPr/>
        </p:nvSpPr>
        <p:spPr>
          <a:xfrm>
            <a:off x="314738" y="4301290"/>
            <a:ext cx="1124115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ಯಾವುದೇ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ದೇಶದ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ಅಭಿವೃದ್ಧಿಯು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ದೇಶದ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ಮುಖ್ಯ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ಹಣಕಾಸು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ಸಂಸ್ಥೆಯಾದ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ಬ್ಯಾಂಕಿಂಗ್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ವ್ಯವಸ್ಥೆಯ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ಮೇಲೆ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ಅವಲಂಬಿಸಿರುತ್ತದೆ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ಸಮಾಜದ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ಅಭಿವೃದ್ಧಿಯ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ಮುಖ್ಯ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ಅಂಗಗಳಾದ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ವ್ಯವಸಾಯ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ಕೈಗಾರಿಕೆ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ವ್ಯಾಪಾರ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ಮುಂತಾದುವುಗಳಿಗೆ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ಅವಶ್ಯ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ಬಿದ್ದಾಗ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ಹಣವನ್ನು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ಸಾಲ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ರೂಪದಲ್ಲಿ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ಕೊಡುತ್ತವೆ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ಆರ್ಥಿಕ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ಪ್ರಗತಿಯನ್ನು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ತ್ವರಿತಗತಿಯಲ್ಲಿ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ಬೆಳೆಸುತ್ತವೆ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2B54F7-1DA4-41AF-81F3-A3D5D6617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088" y="-1"/>
            <a:ext cx="7754911" cy="4301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516E4-9709-4EAB-98CB-267FCBA89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7211"/>
            <a:ext cx="4437088" cy="3504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1AFC77-29BB-4E3A-8F62-6108224BC389}"/>
              </a:ext>
            </a:extLst>
          </p:cNvPr>
          <p:cNvSpPr txBox="1"/>
          <p:nvPr/>
        </p:nvSpPr>
        <p:spPr>
          <a:xfrm>
            <a:off x="1298715" y="219961"/>
            <a:ext cx="1060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cs typeface="NudiUni08e" pitchFamily="2" charset="0"/>
              </a:rPr>
              <a:t>ಪ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cs typeface="NudiUni08e" pitchFamily="2" charset="0"/>
              </a:rPr>
              <a:t>ಿ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cs typeface="NudiUni08e" pitchFamily="2" charset="0"/>
              </a:rPr>
              <a:t>ಠ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cs typeface="NudiUni08e" pitchFamily="2" charset="0"/>
              </a:rPr>
              <a:t>ಿ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cs typeface="NudiUni08e" pitchFamily="2" charset="0"/>
              </a:rPr>
              <a:t>ಕ</a:t>
            </a:r>
            <a:r>
              <a:rPr lang="kn-IN" sz="4000" b="1" dirty="0">
                <a:solidFill>
                  <a:srgbClr val="FFFF00"/>
                </a:solidFill>
                <a:effectLst/>
                <a:latin typeface="NudiUni08e" pitchFamily="2" charset="0"/>
                <a:cs typeface="NudiUni08e" pitchFamily="2" charset="0"/>
              </a:rPr>
              <a:t>ೆ</a:t>
            </a:r>
            <a:endParaRPr lang="en-US" sz="4000" b="1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05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49B8C7-576B-428A-B703-F02D862CA793}"/>
              </a:ext>
            </a:extLst>
          </p:cNvPr>
          <p:cNvSpPr/>
          <p:nvPr/>
        </p:nvSpPr>
        <p:spPr>
          <a:xfrm>
            <a:off x="430695" y="4346829"/>
            <a:ext cx="1052885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ಎಂಬ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ಪದವು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ಇಟಾಲಿಯನ್‍ನ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“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ಬ್ಯಾಂಕೊ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” </a:t>
            </a:r>
            <a:r>
              <a:rPr lang="en-US" sz="2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NudiUni01e" pitchFamily="2" charset="0"/>
              </a:rPr>
              <a:t>(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Banco</a:t>
            </a:r>
            <a:r>
              <a:rPr lang="en-US" sz="2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NudiUni01e" pitchFamily="2" charset="0"/>
              </a:rPr>
              <a:t>)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ಅಥವಾ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ಫ್ರೆಂಚಿನ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“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’’ </a:t>
            </a:r>
            <a:r>
              <a:rPr lang="en-US" sz="2600" b="1" dirty="0">
                <a:solidFill>
                  <a:schemeClr val="bg1"/>
                </a:solidFill>
                <a:ea typeface="Calibri" panose="020F0502020204030204" pitchFamily="34" charset="0"/>
                <a:cs typeface="NudiUni01e" pitchFamily="2" charset="0"/>
              </a:rPr>
              <a:t>(</a:t>
            </a:r>
            <a:r>
              <a:rPr lang="en-US" sz="2600" dirty="0">
                <a:solidFill>
                  <a:schemeClr val="bg1"/>
                </a:solidFill>
              </a:rPr>
              <a:t>Banque</a:t>
            </a:r>
            <a:r>
              <a:rPr lang="en-US" sz="2600" b="1" dirty="0">
                <a:solidFill>
                  <a:schemeClr val="bg1"/>
                </a:solidFill>
                <a:ea typeface="Calibri" panose="020F0502020204030204" pitchFamily="34" charset="0"/>
                <a:cs typeface="NudiUni01e" pitchFamily="2" charset="0"/>
              </a:rPr>
              <a:t>)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ಎಂಬ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ಶಬ್ಧಗಳಿಂದ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ಬಂದಿದೆ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ಇವುಗಳ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ಅರ್ಥ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‘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ಬೆಂಚು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’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ಅಥವಾ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ಹಣವನ್ನು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ವಿನಿಮಯ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ಮಾಡಿಕೊಳ್ಳುವ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ಟೇಬಲ್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ಆಗಿದೆ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ಬ್ಯಾಂಕಿಂಗ್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ಕಂಪನಿಯು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00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ಹಣಕಾಸಿನ</a:t>
            </a:r>
            <a:r>
              <a:rPr lang="en-US" sz="2600" b="1" dirty="0">
                <a:solidFill>
                  <a:srgbClr val="00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00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ವ್ಯವಹಾರ</a:t>
            </a:r>
            <a:r>
              <a:rPr lang="en-US" sz="2600" b="1" dirty="0">
                <a:solidFill>
                  <a:srgbClr val="00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00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ಅಂದರೆ</a:t>
            </a:r>
            <a:r>
              <a:rPr lang="en-US" sz="2600" b="1" dirty="0">
                <a:solidFill>
                  <a:srgbClr val="00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00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ಹಣವನ್ನು</a:t>
            </a:r>
            <a:r>
              <a:rPr lang="en-US" sz="2600" b="1" dirty="0">
                <a:solidFill>
                  <a:srgbClr val="00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00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ತಮ್ಮಲ್ಲಿ</a:t>
            </a:r>
            <a:r>
              <a:rPr lang="en-US" sz="2600" b="1" dirty="0">
                <a:solidFill>
                  <a:srgbClr val="00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00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ಇಡುಗಂಟಾಗಿ</a:t>
            </a:r>
            <a:r>
              <a:rPr lang="en-US" sz="2600" b="1" dirty="0">
                <a:solidFill>
                  <a:srgbClr val="00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00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ಇಟ್ಟುಕೊಂಡದ್ದನ್ನು</a:t>
            </a:r>
            <a:r>
              <a:rPr lang="en-US" sz="2600" b="1" dirty="0">
                <a:solidFill>
                  <a:srgbClr val="00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00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ಸಾಲಕೊಡುವ</a:t>
            </a:r>
            <a:r>
              <a:rPr lang="en-US" sz="2600" b="1" dirty="0">
                <a:solidFill>
                  <a:srgbClr val="00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00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ಸಂಸ್ಥೆಯಾಗಿದೆ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ಎಂದು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ವ್ಯಾಖ್ಯಾನಿಸಬಹುದು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9C97F4-4FFA-4565-8ACA-B6EC5593340A}"/>
              </a:ext>
            </a:extLst>
          </p:cNvPr>
          <p:cNvSpPr/>
          <p:nvPr/>
        </p:nvSpPr>
        <p:spPr>
          <a:xfrm>
            <a:off x="1311786" y="219488"/>
            <a:ext cx="3472425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ಎಂದರೇನು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4197DB-BF55-4C14-A3E1-2546A75467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9"/>
          <a:stretch/>
        </p:blipFill>
        <p:spPr>
          <a:xfrm>
            <a:off x="5216577" y="0"/>
            <a:ext cx="6975423" cy="4356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5D70F5-DE1C-424C-BDEA-D6A50F56F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1" y="806189"/>
            <a:ext cx="5198355" cy="354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172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49B8C7-576B-428A-B703-F02D862CA793}"/>
              </a:ext>
            </a:extLst>
          </p:cNvPr>
          <p:cNvSpPr/>
          <p:nvPr/>
        </p:nvSpPr>
        <p:spPr>
          <a:xfrm>
            <a:off x="205409" y="4770899"/>
            <a:ext cx="1158555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ಹಣಕಾಸಿನ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ಸಂಸ್ಥೆಯಾಗಿದ್ದು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ಠೇವಣಿಗಳನ್ನು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ಸ್ವೀಕರಿಸಿ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ಆ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ಠೇವಣಿಗಳನ್ನು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ಸಾಲಗಳ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ರೂಪದಲ್ಲಿ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ಬೇರೆ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ಬೇರೆ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ಸೇವೆಗಳಿಗಾಗಿ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ಕೊಡುತ್ತದೆ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ಬ್ಯಾಂಕು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ಯಾರು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ಹಣವನ್ನು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ಉಳಿತಾಯ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ಮಾಡಬೇಕೆಂದು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ಬಯಸುವರೋ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ಅವರಿಂದ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ಸ್ವೀಕರಿಸಿ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ಯಾರಿಗೆ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ಅವಶ್ಯವಿದೆಯೋ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ಅವರಿಗೆ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ಸಾಲದ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ರೂಪದಲ್ಲಿ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ಕೊಡುತ್ತದೆ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3DF3BE-4138-40D1-8538-B25077A95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866"/>
            <a:ext cx="5981075" cy="3971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B20C7F-2074-40E0-9559-FFC663415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145" y="799866"/>
            <a:ext cx="6315856" cy="3971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1B59DD0-AC1A-4AA7-A79F-E60EDE849130}"/>
              </a:ext>
            </a:extLst>
          </p:cNvPr>
          <p:cNvSpPr/>
          <p:nvPr/>
        </p:nvSpPr>
        <p:spPr>
          <a:xfrm>
            <a:off x="1311786" y="219488"/>
            <a:ext cx="3472425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ಬ್ಯಾಂಕ್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ಎಂದರೇನು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911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1388</TotalTime>
  <Words>1931</Words>
  <Application>Microsoft Office PowerPoint</Application>
  <PresentationFormat>Widescreen</PresentationFormat>
  <Paragraphs>263</Paragraphs>
  <Slides>59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2" baseType="lpstr">
      <vt:lpstr>Arial</vt:lpstr>
      <vt:lpstr>Calibri</vt:lpstr>
      <vt:lpstr>Calibri Light</vt:lpstr>
      <vt:lpstr>NudiUni01e</vt:lpstr>
      <vt:lpstr>NudiUni02k</vt:lpstr>
      <vt:lpstr>NudiUni03e</vt:lpstr>
      <vt:lpstr>NudiUni06e</vt:lpstr>
      <vt:lpstr>NudiUni08e</vt:lpstr>
      <vt:lpstr>NudiUni10e</vt:lpstr>
      <vt:lpstr>NudiUni16e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ಬ್ಯಾಂಕು ವ್ಯವಹಾರಗಳು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santhosh kumar csk</dc:creator>
  <cp:lastModifiedBy>3263</cp:lastModifiedBy>
  <cp:revision>85</cp:revision>
  <dcterms:created xsi:type="dcterms:W3CDTF">2019-01-27T18:21:12Z</dcterms:created>
  <dcterms:modified xsi:type="dcterms:W3CDTF">2024-07-26T17:07:38Z</dcterms:modified>
</cp:coreProperties>
</file>