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61" r:id="rId2"/>
    <p:sldId id="497" r:id="rId3"/>
    <p:sldId id="390" r:id="rId4"/>
    <p:sldId id="498" r:id="rId5"/>
    <p:sldId id="364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6" r:id="rId23"/>
    <p:sldId id="517" r:id="rId24"/>
    <p:sldId id="518" r:id="rId25"/>
    <p:sldId id="519" r:id="rId26"/>
    <p:sldId id="520" r:id="rId27"/>
    <p:sldId id="521" r:id="rId28"/>
    <p:sldId id="522" r:id="rId29"/>
    <p:sldId id="30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WgXRV+4P4zW5DysPKEeWg==" hashData="hwwLEUwOXD7zhFIvXRnSojJCqHUWWFTM+16IWmoC3GbqoJVqH7T/7dM/nWKH3gpgKq2j96Ed3fBw6QNf57aL8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9B68D-6022-498D-BFEC-1EC3A3238C85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C3B08-12DC-40BF-8A8D-3AFA318CF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7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997FA-23E6-45E8-9C98-2F36BAD2A68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8207-C406-419C-B682-FE6D2ED34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B49AC-FAD0-487A-80AE-C2B4A38FF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CBE0C-6C2A-4B76-B5E4-77196F877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AD2-7753-4B14-978B-82B60D7A531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F86E9-1BE2-4722-85EE-E0B5C1A1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C38D6-C2EA-450C-A1EA-888D579C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735E-17D6-4119-80BC-3D31774E7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10706"/>
      </p:ext>
    </p:extLst>
  </p:cSld>
  <p:clrMapOvr>
    <a:masterClrMapping/>
  </p:clrMapOvr>
  <p:transition spd="slow">
    <p:pull dir="r"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9739-ED6B-4BE3-BB97-6FAAC02F7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DC640-1266-4CF6-801F-BCC9E8E07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EF369-25B8-4D2F-9639-742FA1D7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AD2-7753-4B14-978B-82B60D7A531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6F01A-888E-47CC-AC28-429FCED2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6BBC6-0820-404D-BB71-F480117A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735E-17D6-4119-80BC-3D31774E7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85529"/>
      </p:ext>
    </p:extLst>
  </p:cSld>
  <p:clrMapOvr>
    <a:masterClrMapping/>
  </p:clrMapOvr>
  <p:transition spd="slow">
    <p:pull dir="r"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69E58F-42F5-46CB-978D-BD1358A26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74290-D34D-4B1F-A357-87D5A4A82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3022F-A797-4243-A4A7-8190FF71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AD2-7753-4B14-978B-82B60D7A531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56BE6-9B82-4E72-84C6-1DC98EDF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BAE9E-4689-4036-927F-2BCA81E31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735E-17D6-4119-80BC-3D31774E7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90037"/>
      </p:ext>
    </p:extLst>
  </p:cSld>
  <p:clrMapOvr>
    <a:masterClrMapping/>
  </p:clrMapOvr>
  <p:transition spd="slow">
    <p:pull dir="r"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4783-9869-428A-A69D-D3AEE304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A3AF0-02C9-4DC9-9995-7CCCA74AE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CA4F1-9B25-432E-8CB7-35DC2FB1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AD2-7753-4B14-978B-82B60D7A531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99523-8034-49A4-B1BD-7BF0037D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EE895-9DAA-450C-9475-7B39FD0FE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735E-17D6-4119-80BC-3D31774E7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40332"/>
      </p:ext>
    </p:extLst>
  </p:cSld>
  <p:clrMapOvr>
    <a:masterClrMapping/>
  </p:clrMapOvr>
  <p:transition spd="slow">
    <p:pull dir="r"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C196-32DC-4706-A3DC-2A6946AC9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B8493-4E25-4CB7-94B0-BC2CBA72A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303C4-1B26-4EAB-B25F-2CEDBC278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AD2-7753-4B14-978B-82B60D7A531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3183A-EF7E-46B7-AB61-3335BEB6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9CFD2-EB4D-4E99-8EE1-E0427806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735E-17D6-4119-80BC-3D31774E7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4150"/>
      </p:ext>
    </p:extLst>
  </p:cSld>
  <p:clrMapOvr>
    <a:masterClrMapping/>
  </p:clrMapOvr>
  <p:transition spd="slow">
    <p:pull dir="r"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5C17-7F55-4483-92C3-9E5CF899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88032-7306-497C-9162-A90A3FF59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E886C-CE14-4003-BDC8-C6C411DDD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01F46-BB60-4FE6-A000-89B698CEB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AD2-7753-4B14-978B-82B60D7A531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22A31-B218-4EF2-81BF-C0E160C9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89636-4538-43C7-8D9E-84553A96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735E-17D6-4119-80BC-3D31774E7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45984"/>
      </p:ext>
    </p:extLst>
  </p:cSld>
  <p:clrMapOvr>
    <a:masterClrMapping/>
  </p:clrMapOvr>
  <p:transition spd="slow">
    <p:pull dir="r"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B626B-8650-4C6B-AD1D-C616A78C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342D-6B93-44E9-9EFF-A724E9F88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324F8-F50A-4B49-80DB-98837FA36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0B014-AEC3-4C80-972D-BB51EAC8D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C020D8-F866-4C50-807F-B5F1D93EF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CEDE44-5048-4BD2-9952-64896570E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AD2-7753-4B14-978B-82B60D7A531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69544-9C96-48F5-AFFF-E78D55F6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48CCA1-8B24-4018-999B-D951D48C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735E-17D6-4119-80BC-3D31774E7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4008"/>
      </p:ext>
    </p:extLst>
  </p:cSld>
  <p:clrMapOvr>
    <a:masterClrMapping/>
  </p:clrMapOvr>
  <p:transition spd="slow">
    <p:pull dir="r"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1E991-E91E-4D15-B395-ED78A0805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753A0D-0B64-4277-9D38-6DCE9D56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AD2-7753-4B14-978B-82B60D7A531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630CC-55B9-4FFF-B716-A4290378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97978-8A86-43DF-B9A2-59966E6E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735E-17D6-4119-80BC-3D31774E7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30620"/>
      </p:ext>
    </p:extLst>
  </p:cSld>
  <p:clrMapOvr>
    <a:masterClrMapping/>
  </p:clrMapOvr>
  <p:transition spd="slow">
    <p:pull dir="r"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EDA249-3192-42EA-A04D-BC7072B5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AD2-7753-4B14-978B-82B60D7A531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78BC95-C95D-4CB3-80D5-78AB3CFB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C3B7E-6088-4274-9063-876BF643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735E-17D6-4119-80BC-3D31774E7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28170"/>
      </p:ext>
    </p:extLst>
  </p:cSld>
  <p:clrMapOvr>
    <a:masterClrMapping/>
  </p:clrMapOvr>
  <p:transition spd="slow">
    <p:pull dir="r"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62673-040D-4C45-8C31-C03809CB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8CDF-2774-4DC0-82D0-5A75C703A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EE80E-0DCB-421D-B7C9-6F10D5820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50407-74C9-492C-BC52-7A707E84E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AD2-7753-4B14-978B-82B60D7A531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09C47-7172-444E-8585-52D154FF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7387C-E85A-4FE2-A6A2-1A701C9B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735E-17D6-4119-80BC-3D31774E7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46312"/>
      </p:ext>
    </p:extLst>
  </p:cSld>
  <p:clrMapOvr>
    <a:masterClrMapping/>
  </p:clrMapOvr>
  <p:transition spd="slow">
    <p:pull dir="r"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35E66-7C84-4C1D-BDF8-2B3CA21F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88ECF-AFB9-4C5F-A671-1CF3EFF1B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148D4-9B70-4086-BC92-0BA0EC9F2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56B06-B04D-4E3F-A400-0E89258E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3AD2-7753-4B14-978B-82B60D7A531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3A5BE-318D-47B9-A9D8-703D9C46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5DFD5-964D-4DEF-AD28-B6DD7FCF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735E-17D6-4119-80BC-3D31774E7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23505"/>
      </p:ext>
    </p:extLst>
  </p:cSld>
  <p:clrMapOvr>
    <a:masterClrMapping/>
  </p:clrMapOvr>
  <p:transition spd="slow">
    <p:pull dir="r"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7484B-3E10-4C2C-B4B4-1BE86A8D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F467C-A90A-4486-AA86-DE07D8D9F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CB86A-788C-4B82-B7C3-F4E0AF2CE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E3AD2-7753-4B14-978B-82B60D7A531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E129C-08F9-44FC-B9AA-DA85531CC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A107D-6B2A-45B8-8AF4-17CF98A0B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A735E-17D6-4119-80BC-3D31774E7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4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  <p:sndAc>
      <p:stSnd>
        <p:snd r:embed="rId13" name="arrow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6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5.jpe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55" y="879382"/>
            <a:ext cx="5866972" cy="6974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7878" y="851036"/>
            <a:ext cx="6046062" cy="7187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14" y="1297124"/>
            <a:ext cx="4466758" cy="4379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80038" y="0"/>
            <a:ext cx="24481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IN" sz="8800" b="1" cap="none" spc="0" dirty="0">
                <a:ln/>
                <a:solidFill>
                  <a:srgbClr val="FF0000"/>
                </a:solidFill>
                <a:effectLst/>
                <a:latin typeface="NudiUni10e" pitchFamily="2" charset="0"/>
                <a:cs typeface="NudiUni10e" pitchFamily="2" charset="0"/>
              </a:rPr>
              <a:t>ಪ</a:t>
            </a:r>
            <a:r>
              <a:rPr lang="kn-IN" sz="8800" b="1" cap="none" spc="0" dirty="0">
                <a:ln/>
                <a:solidFill>
                  <a:srgbClr val="FF0000"/>
                </a:solidFill>
                <a:effectLst/>
                <a:latin typeface="NudiUni10e" pitchFamily="2" charset="0"/>
                <a:cs typeface="NudiUni10e" pitchFamily="2" charset="0"/>
              </a:rPr>
              <a:t>್</a:t>
            </a:r>
            <a:r>
              <a:rPr lang="en-IN" sz="8800" b="1" cap="none" spc="0" dirty="0">
                <a:ln/>
                <a:solidFill>
                  <a:srgbClr val="FF0000"/>
                </a:solidFill>
                <a:effectLst/>
                <a:latin typeface="NudiUni10e" pitchFamily="2" charset="0"/>
                <a:cs typeface="NudiUni10e" pitchFamily="2" charset="0"/>
              </a:rPr>
              <a:t>ರ</a:t>
            </a:r>
            <a:r>
              <a:rPr lang="kn-IN" sz="8800" b="1" cap="none" spc="0" dirty="0">
                <a:ln/>
                <a:solidFill>
                  <a:srgbClr val="FF0000"/>
                </a:solidFill>
                <a:effectLst/>
                <a:latin typeface="NudiUni10e" pitchFamily="2" charset="0"/>
                <a:cs typeface="NudiUni10e" pitchFamily="2" charset="0"/>
              </a:rPr>
              <a:t>ಸ</a:t>
            </a:r>
            <a:r>
              <a:rPr lang="en-IN" sz="8800" b="1" cap="none" spc="0" dirty="0">
                <a:ln/>
                <a:solidFill>
                  <a:srgbClr val="FF0000"/>
                </a:solidFill>
                <a:effectLst/>
                <a:latin typeface="NudiUni10e" pitchFamily="2" charset="0"/>
                <a:cs typeface="NudiUni10e" pitchFamily="2" charset="0"/>
              </a:rPr>
              <a:t>್</a:t>
            </a:r>
            <a:r>
              <a:rPr lang="kn-IN" sz="8800" b="1" cap="none" spc="0" dirty="0">
                <a:ln/>
                <a:solidFill>
                  <a:srgbClr val="FF0000"/>
                </a:solidFill>
                <a:effectLst/>
                <a:latin typeface="NudiUni10e" pitchFamily="2" charset="0"/>
                <a:cs typeface="NudiUni10e" pitchFamily="2" charset="0"/>
              </a:rPr>
              <a:t>ತ</a:t>
            </a:r>
            <a:r>
              <a:rPr lang="en-IN" sz="8800" b="1" cap="none" spc="0" dirty="0">
                <a:ln/>
                <a:solidFill>
                  <a:srgbClr val="FF0000"/>
                </a:solidFill>
                <a:effectLst/>
                <a:latin typeface="NudiUni10e" pitchFamily="2" charset="0"/>
                <a:cs typeface="NudiUni10e" pitchFamily="2" charset="0"/>
              </a:rPr>
              <a:t>ು</a:t>
            </a:r>
            <a:r>
              <a:rPr lang="kn-IN" sz="8800" b="1" cap="none" spc="0" dirty="0">
                <a:ln/>
                <a:solidFill>
                  <a:srgbClr val="FF0000"/>
                </a:solidFill>
                <a:effectLst/>
                <a:latin typeface="NudiUni10e" pitchFamily="2" charset="0"/>
                <a:cs typeface="NudiUni10e" pitchFamily="2" charset="0"/>
              </a:rPr>
              <a:t>ತ</a:t>
            </a:r>
            <a:r>
              <a:rPr lang="en-IN" sz="8800" b="1" cap="none" spc="0" dirty="0">
                <a:ln/>
                <a:solidFill>
                  <a:srgbClr val="FF0000"/>
                </a:solidFill>
                <a:effectLst/>
                <a:latin typeface="NudiUni10e" pitchFamily="2" charset="0"/>
                <a:cs typeface="NudiUni10e" pitchFamily="2" charset="0"/>
              </a:rPr>
              <a:t>ಿ</a:t>
            </a:r>
            <a:endParaRPr lang="en-US" sz="8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2270019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42 -0.00532 L -0.48138 0.0074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6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52 0.05602 L 0.47787 0.046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6" presetClass="emph" presetSubtype="0" repeatCount="44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109235" y="1319347"/>
            <a:ext cx="344970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ಕಪ್ಪು</a:t>
            </a:r>
            <a:r>
              <a:rPr lang="en-US" sz="4000" b="1" dirty="0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ಮಣ್ಣು</a:t>
            </a:r>
            <a:endParaRPr lang="en-US" sz="4000" b="1" dirty="0">
              <a:solidFill>
                <a:schemeClr val="bg1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23" y="2403568"/>
            <a:ext cx="6474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ಕಪ್ಪು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ಮಣ್ಣನ್ನು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ರೆಗೂರ್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ಮಣ್ಣು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ಮತ್ತು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ಕಪ್ಪು</a:t>
            </a:r>
            <a:r>
              <a:rPr lang="en-US" sz="24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ಹತ್ತಿ</a:t>
            </a:r>
            <a:r>
              <a:rPr lang="en-US" sz="24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ಮಣ್ಣು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ಎಂದು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ಕರೆಯುತ್ತಾರೆ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ಕಪ್ಪು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ಮಣ್ಣು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ಬೆಳೆಯುವ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ಪ್ರದೇಶವನ್ನು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‘</a:t>
            </a:r>
            <a:r>
              <a:rPr lang="en-US" sz="24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ಡೆಕ್ಕನ್</a:t>
            </a:r>
            <a:r>
              <a:rPr lang="en-US" sz="24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ಟ್ರಾಪ್</a:t>
            </a:r>
            <a:r>
              <a:rPr lang="en-US" sz="24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’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ಈ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ಮಣ್ಣು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ಅಗ್ನಿ</a:t>
            </a:r>
            <a:r>
              <a:rPr lang="en-US" sz="24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ಶಿಲೆಗಳ</a:t>
            </a:r>
            <a:r>
              <a:rPr lang="en-US" sz="24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ಶಿಥಿಲೀಕರಣದಿಂದ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ಉಂಟಾಗಿದೆ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ಈ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ಮಣ್ಣಿನಲ್ಲಿ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ಜೇಡಿ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ಮಣ್ಣಿನ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ಕಣಗಳು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ಹೆಚ್ಚಾಗಿ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ಕಂಡು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ಬರುವುದರಿಂದ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ಈ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ಮಣ್ಣು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ಫಲವತ್ತಾಗಿದ್ದು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, </a:t>
            </a:r>
            <a:r>
              <a:rPr lang="en-US" sz="24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ತೇವಾಂಶವನ್ನು</a:t>
            </a:r>
            <a:r>
              <a:rPr lang="en-US" sz="24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ಹಿಡಿದುಕೊಳ್ಳಲು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ಸಮಥ೵ವಾಗಿದೆ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ಈ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ಮಣ್ಣು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ಕಬ್ಬಿಣ</a:t>
            </a:r>
            <a:r>
              <a:rPr lang="en-US" sz="24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ಸುಣ್ಣ</a:t>
            </a:r>
            <a:r>
              <a:rPr lang="en-US" sz="24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ಹಾಗೂ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ಮೆಗ್ನೀಷಿಯಂ</a:t>
            </a:r>
            <a:r>
              <a:rPr lang="en-US" sz="24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ಕಾಬೊ೵ನೇಟ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ಗಳನ್ನು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ಅಧಿಕ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ಪ್ರಮಾಣದಲ್ಲಿ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ಒಳಗೊಂಡಿದೆ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  <a:endParaRPr lang="en-US" sz="2400" b="1" dirty="0">
              <a:solidFill>
                <a:schemeClr val="accent4"/>
              </a:solidFill>
              <a:latin typeface="NudiUni01k" pitchFamily="2" charset="0"/>
              <a:cs typeface="NudiUni01k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953694"/>
            <a:ext cx="6474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      </a:t>
            </a:r>
          </a:p>
        </p:txBody>
      </p:sp>
      <p:pic>
        <p:nvPicPr>
          <p:cNvPr id="2051" name="Picture 3" descr="C:\Users\153\Desktop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9877" y="2322330"/>
            <a:ext cx="4538819" cy="337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109235" y="1319347"/>
            <a:ext cx="344970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ಕಪ್ಪು</a:t>
            </a:r>
            <a:r>
              <a:rPr lang="en-US" sz="4000" b="1" dirty="0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ಮಣ್ಣು</a:t>
            </a:r>
            <a:endParaRPr lang="en-US" sz="4000" b="1" dirty="0">
              <a:solidFill>
                <a:schemeClr val="bg1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850" y="3094811"/>
            <a:ext cx="49911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    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ಮಹಾರಾಷ್ಟ್ರ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ಗುಜರಾತ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ಮಧ್ಯಪ್ರದೇಶ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ಆಂಧ್ರಪ್ರದೇಶದ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ಪಶ್ಚಿಮ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ಭಾಗ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ಉತ್ತರ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ಕನಾ೵ಟಕ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24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</p:txBody>
      </p:sp>
      <p:pic>
        <p:nvPicPr>
          <p:cNvPr id="3074" name="Picture 2" descr="C:\Users\153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3099" y="1958205"/>
            <a:ext cx="4033838" cy="4229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940348" y="2215634"/>
            <a:ext cx="5731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ಕಪ್ಪು</a:t>
            </a:r>
            <a:r>
              <a:rPr lang="en-US" sz="32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ಮಣ್ಣು</a:t>
            </a:r>
            <a:r>
              <a:rPr lang="en-US" sz="32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ಇರುವ</a:t>
            </a:r>
            <a:r>
              <a:rPr lang="en-US" sz="32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ರಾಜ್ಯಗಳು</a:t>
            </a:r>
            <a:r>
              <a:rPr lang="en-US" sz="32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/</a:t>
            </a:r>
            <a:r>
              <a:rPr lang="en-US" sz="32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ಪ್ರದೇಶಗಳು</a:t>
            </a:r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242585" y="1033597"/>
            <a:ext cx="344970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ಕಪ್ಪು</a:t>
            </a:r>
            <a:r>
              <a:rPr lang="en-US" sz="4000" b="1" dirty="0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ಮಣ್ಣು</a:t>
            </a:r>
            <a:endParaRPr lang="en-US" sz="4000" b="1" dirty="0">
              <a:solidFill>
                <a:schemeClr val="bg1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850" y="2743200"/>
            <a:ext cx="3257550" cy="3493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ಹತ್ತಿ</a:t>
            </a:r>
            <a:endParaRPr lang="en-US" sz="24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ಜೋಳ</a:t>
            </a:r>
            <a:r>
              <a:rPr lang="en-US" sz="24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ಗೋಧಿ</a:t>
            </a:r>
            <a:endParaRPr lang="en-US" sz="24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ಈರುಳ್ಳಿ</a:t>
            </a:r>
            <a:endParaRPr lang="en-US" sz="24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ಮೆಣಸಿನಕಾಯಿ</a:t>
            </a:r>
            <a:endParaRPr lang="en-US" sz="24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ಹೊಗೆಸೊಪ್ಪು</a:t>
            </a:r>
            <a:endParaRPr lang="en-US" sz="24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ಎಣ್ಣೆ</a:t>
            </a:r>
            <a:r>
              <a:rPr lang="en-US" sz="24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ಕಾಳು</a:t>
            </a:r>
            <a:endParaRPr lang="en-US" sz="24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ನಿಂಬೆ</a:t>
            </a:r>
            <a:r>
              <a:rPr lang="en-US" sz="24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ದ್ರಾಕ್ಷಿ</a:t>
            </a:r>
            <a:r>
              <a:rPr lang="en-US" sz="24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34674" y="2483152"/>
          <a:ext cx="812799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dirty="0" err="1"/>
                        <a:t>ಹತ್ತಿ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dirty="0" err="1"/>
                        <a:t>ಜೋಳ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ಗೋಧಿ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ಈರುಳ್ಳಿ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ಮೆಣಸಿನಕಾಯಿ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ಹೊಗೆಸೊಪ್ಪು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1" descr="ಹತ್ತ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3360" y="2449367"/>
            <a:ext cx="2547257" cy="1613182"/>
          </a:xfrm>
          <a:prstGeom prst="rect">
            <a:avLst/>
          </a:prstGeom>
          <a:noFill/>
        </p:spPr>
      </p:pic>
      <p:pic>
        <p:nvPicPr>
          <p:cNvPr id="4098" name="Picture 2" descr="C:\Users\153\Desktop\download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3498" y="2442754"/>
            <a:ext cx="2403564" cy="1606731"/>
          </a:xfrm>
          <a:prstGeom prst="rect">
            <a:avLst/>
          </a:prstGeom>
          <a:noFill/>
        </p:spPr>
      </p:pic>
      <p:pic>
        <p:nvPicPr>
          <p:cNvPr id="11" name="Picture 10" descr="C:\Users\153\Desktop\Untitled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70572" y="2573384"/>
            <a:ext cx="2299063" cy="1476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153\Desktop\download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9213" y="4548051"/>
            <a:ext cx="2343150" cy="1524000"/>
          </a:xfrm>
          <a:prstGeom prst="rect">
            <a:avLst/>
          </a:prstGeom>
          <a:noFill/>
        </p:spPr>
      </p:pic>
      <p:pic>
        <p:nvPicPr>
          <p:cNvPr id="4100" name="Picture 4" descr="C:\Users\153\Desktop\download (5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83150" y="4633004"/>
            <a:ext cx="2486976" cy="1415099"/>
          </a:xfrm>
          <a:prstGeom prst="rect">
            <a:avLst/>
          </a:prstGeom>
          <a:noFill/>
        </p:spPr>
      </p:pic>
      <p:pic>
        <p:nvPicPr>
          <p:cNvPr id="4101" name="Picture 5" descr="C:\Users\153\Desktop\download (6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72219" y="4551414"/>
            <a:ext cx="2184354" cy="140525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51102" y="1834634"/>
            <a:ext cx="5554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sz="36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ಕಪ್ಪು</a:t>
            </a:r>
            <a:r>
              <a:rPr lang="en-US" sz="36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ಮಣ್ಣಿನಲ್ಲಿ</a:t>
            </a:r>
            <a:r>
              <a:rPr lang="en-US" sz="36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ಬೆಳೆಯುವ</a:t>
            </a:r>
            <a:r>
              <a:rPr lang="en-US" sz="36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6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ಬೆಳೆಗಳು</a:t>
            </a:r>
            <a:endParaRPr lang="en-US" sz="3600" b="1" dirty="0">
              <a:solidFill>
                <a:schemeClr val="accent4"/>
              </a:solidFill>
              <a:latin typeface="NudiUni01k" pitchFamily="2" charset="0"/>
              <a:cs typeface="NudiUni01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109235" y="1319347"/>
            <a:ext cx="344970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chemeClr val="accent4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ಕೆಂಪು</a:t>
            </a:r>
            <a:r>
              <a:rPr lang="en-US" sz="4000" b="1" dirty="0">
                <a:solidFill>
                  <a:schemeClr val="accent4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ಮಣ್ಣು</a:t>
            </a:r>
            <a:endParaRPr lang="en-US" sz="4000" b="1" dirty="0">
              <a:solidFill>
                <a:schemeClr val="accent4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23" y="2403568"/>
            <a:ext cx="6474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ಕೆಂಪು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ಮಣ್ಣು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ಪಯಾ೵ಯ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ಪ್ರಸ್ಥಭೂಮಿಯಲ್ಲಿ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ಹೆಚ್ಚಾಗಿ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ಕಂಡು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ಬರುತ್ತದೆ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ದಕ್ಷಿಣದಲ್ಲಿ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ಕನ್ಯಾಕುಮಾರಿಯಿಂದ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ಉತ್ತರದಲ್ಲಿ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ಮಧ್ಯಪ್ರದೇಶದ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ಝಾನ್ಸಿಯವರೆಗೆ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ಹಬ್ಬಿದೆ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ಪಶ್ಚಿಮದಲ್ಲಿ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ಗುಜರಾತಿನ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ಕಛ್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ಪ್ರದೇಶದಿಂದ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ಪೂವ೵ದಲ್ಲಿನ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ಜಾಖಂಡಿನ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ರಾಜಮಹಲ್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ಬೆಟ್ಟದವರೆಗೆ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ಹಬ್ಬಿದೆ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ನೀರಾವರಿ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ಪ್ರದೇಶದಲ್ಲಿ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ಭತ್ತ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ಕಬ್ಬು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ಹತ್ತಿ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ಬೆಳೆಗಳನ್ನು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ಬೆಳೆಯುವರು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953694"/>
            <a:ext cx="6474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      </a:t>
            </a:r>
          </a:p>
        </p:txBody>
      </p:sp>
      <p:pic>
        <p:nvPicPr>
          <p:cNvPr id="5122" name="Picture 2" descr="C:\Users\153\Desktop\download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5123" y="1795734"/>
            <a:ext cx="4500563" cy="4500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261635" y="1109797"/>
            <a:ext cx="344970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ಕೆಂಪು</a:t>
            </a:r>
            <a:r>
              <a:rPr lang="en-US" sz="4000" b="1" dirty="0">
                <a:solidFill>
                  <a:srgbClr val="FFFF00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ಮಣ್ಣು</a:t>
            </a:r>
            <a:endParaRPr lang="en-US" sz="4000" b="1" dirty="0">
              <a:solidFill>
                <a:srgbClr val="FFFF00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201491"/>
            <a:ext cx="6474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  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ರಾಗಿ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ಹೊಗೆಸೊಪ್ಪು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ಎಣ್ಣೆಕಾಳುಗಳು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ಭತ್ತ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ನೀರಾವರಿ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ಪ್ರದೇಶವಿದ್ದರೆ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ಮಾತ್ರ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ಕಬ್ಬು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ಹತ್ತಿ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66047" y="2483152"/>
          <a:ext cx="7556136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8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dirty="0" err="1"/>
                        <a:t>ರಾಗಿ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dirty="0" err="1"/>
                        <a:t>ಹೊಗೆಸೊಪ್ಪು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ಎಣ್ಣೆಕಾಳುಗಳು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ಭತ್ತ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ಕಬ್ಬು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ಹತ್ತಿ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46" name="Picture 2" descr="C:\Users\153\Desktop\download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7773" y="2532155"/>
            <a:ext cx="2525893" cy="1731235"/>
          </a:xfrm>
          <a:prstGeom prst="rect">
            <a:avLst/>
          </a:prstGeom>
          <a:noFill/>
        </p:spPr>
      </p:pic>
      <p:pic>
        <p:nvPicPr>
          <p:cNvPr id="7" name="Picture 5" descr="C:\Users\153\Desktop\download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0904" y="2631175"/>
            <a:ext cx="2184354" cy="1405250"/>
          </a:xfrm>
          <a:prstGeom prst="rect">
            <a:avLst/>
          </a:prstGeom>
          <a:noFill/>
        </p:spPr>
      </p:pic>
      <p:pic>
        <p:nvPicPr>
          <p:cNvPr id="6147" name="Picture 3" descr="C:\Users\153\Desktop\oilseeds-can-be-processed-by-automatic-oil-expell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35885" y="2534013"/>
            <a:ext cx="2390503" cy="1612006"/>
          </a:xfrm>
          <a:prstGeom prst="rect">
            <a:avLst/>
          </a:prstGeom>
          <a:noFill/>
        </p:spPr>
      </p:pic>
      <p:pic>
        <p:nvPicPr>
          <p:cNvPr id="6148" name="Picture 4" descr="C:\Users\153\Desktop\download (9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1371" y="4689566"/>
            <a:ext cx="2455817" cy="1291046"/>
          </a:xfrm>
          <a:prstGeom prst="rect">
            <a:avLst/>
          </a:prstGeom>
          <a:noFill/>
        </p:spPr>
      </p:pic>
      <p:pic>
        <p:nvPicPr>
          <p:cNvPr id="11" name="Picture 4" descr="ಕಬ್ಬು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6379" y="4663440"/>
            <a:ext cx="2481942" cy="1328329"/>
          </a:xfrm>
          <a:prstGeom prst="rect">
            <a:avLst/>
          </a:prstGeom>
          <a:noFill/>
        </p:spPr>
      </p:pic>
      <p:pic>
        <p:nvPicPr>
          <p:cNvPr id="12" name="Picture 1" descr="ಹತ್ತಿ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83634" y="4598955"/>
            <a:ext cx="2547257" cy="135036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49431" y="1948934"/>
            <a:ext cx="4980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4"/>
                </a:solidFill>
                <a:latin typeface="NudiUni01e" pitchFamily="2" charset="0"/>
                <a:cs typeface="NudiUni01e" pitchFamily="2" charset="0"/>
              </a:rPr>
              <a:t>ಕೆಂಪು</a:t>
            </a:r>
            <a:r>
              <a:rPr lang="en-US" sz="32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ಮಣ್ಣಿನಲ್ಲಿ</a:t>
            </a:r>
            <a:r>
              <a:rPr lang="en-US" sz="32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ಬೆಳೆಯುವ</a:t>
            </a:r>
            <a:r>
              <a:rPr lang="en-US" sz="32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ಬೆಳೆಗಳು</a:t>
            </a:r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109234" y="1319347"/>
            <a:ext cx="577489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ಜಂಬಟ್ಟಿಗೆ</a:t>
            </a:r>
            <a:r>
              <a:rPr lang="en-US" sz="4000" b="1" dirty="0">
                <a:solidFill>
                  <a:srgbClr val="FFFF00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 (</a:t>
            </a:r>
            <a:r>
              <a:rPr lang="en-US" sz="4000" b="1" dirty="0" err="1">
                <a:solidFill>
                  <a:srgbClr val="FFFF00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ಲ್ಯಾಟರೈಟ್</a:t>
            </a:r>
            <a:r>
              <a:rPr lang="en-US" sz="4000" b="1" dirty="0">
                <a:solidFill>
                  <a:srgbClr val="FFFF00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) </a:t>
            </a:r>
            <a:r>
              <a:rPr lang="en-US" sz="4000" b="1" dirty="0" err="1">
                <a:solidFill>
                  <a:srgbClr val="FFFF00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ಮಣ್ಣು</a:t>
            </a:r>
            <a:endParaRPr lang="en-US" sz="4000" b="1" dirty="0">
              <a:solidFill>
                <a:srgbClr val="FFFF00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23" y="2403568"/>
            <a:ext cx="70495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ಅಧಿಕ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ಮಳೆ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ಬೀಳುವ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(200 </a:t>
            </a:r>
            <a:r>
              <a:rPr lang="en-US" sz="24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ಸೆಂ.ಮೀ</a:t>
            </a:r>
            <a:r>
              <a:rPr lang="en-US" sz="24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ಪ್ರದೇಶದಲ್ಲಿ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ಕಂಡು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ಬರುತ್ತದೆ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ಅಧಿಕ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ಮಳೆಯಿಂದ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ಸಿಲಿಕೇಟ್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ಮತ್ತು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ಲವಣಾಂಶಗಳು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ಕರಗಿ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ಕಬ್ಬಿಣದ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ಆಕ್ಸೈಡ್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ಮತ್ತು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ಅಲ್ಯೂಮಿನಿಯಂಗಳು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ಮೇಲ್ಪದರದಲ್ಲಿ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ಉಳಿಯುತ್ತವೆ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ಇದು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ಮಳೆಗಾಲದಲ್ಲಿ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ಮೃದುವಾಗಿ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ಬೇಸಿಗೆಯಲ್ಲಿ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ಒಣಗಿ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ಗಟ್ಟಿಯಾಗಿ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ಲ್ಯಾಟರೈಟ್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ಶಿಲೆಯಾಗುತ್ತದೆ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ಮಳೆಯ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ನೀರು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ಲವಣಗಳನ್ನು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ಕರಗಿಸಿ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ದ್ರಾವಣದ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ರೂಪದಲ್ಲಿ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ಭೂಮಿಯ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ಹೆಚ್ಚು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ಆಳದವರೆಗೆ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ಸಾಗಿಸುತ್ತದೆ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ಇದು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ಕಡಿಮೆ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ಫಲವತ್ತತೆಯನ್ನು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ಹೊಂದಿದೆ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ಈ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ಮಣ್ಣಿನಲ್ಲಿ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ಸಾರಜನಕ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ಮತ್ತು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ಲವಣಗಳ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ಕೊರತೆ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ಇದೆ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953694"/>
            <a:ext cx="6474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      </a:t>
            </a:r>
          </a:p>
        </p:txBody>
      </p:sp>
      <p:pic>
        <p:nvPicPr>
          <p:cNvPr id="7171" name="Picture 3" descr="C:\Users\153\Desktop\download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2950" y="2452823"/>
            <a:ext cx="4415244" cy="3791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109235" y="1319347"/>
            <a:ext cx="344970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ಜಂಬಟ್ಟಿಗೆ</a:t>
            </a:r>
            <a:r>
              <a:rPr lang="en-US" sz="4000" b="1" dirty="0">
                <a:solidFill>
                  <a:srgbClr val="FFFF00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ಮಣ್ಣು</a:t>
            </a:r>
            <a:endParaRPr lang="en-US" sz="4000" b="1" dirty="0">
              <a:solidFill>
                <a:srgbClr val="FFFF00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3037661"/>
            <a:ext cx="459105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    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ಪಶ್ಚಿಮ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ಘಟ್ಟಗಳು</a:t>
            </a:r>
            <a:endParaRPr lang="en-US" sz="32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ವಿಂದ್ಯ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ಪವ೵ತ</a:t>
            </a:r>
            <a:endParaRPr lang="en-US" sz="32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ಸಾತ್ಪೂರ್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ಬೆಟ್ಟ</a:t>
            </a:r>
            <a:endParaRPr lang="en-US" sz="32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ರಾಜಮಹಲ್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ಬೆಟ್ಟ</a:t>
            </a:r>
            <a:endParaRPr lang="en-US" sz="32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ಪೂವಾ೵ಚಲ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ಪ್ರದೇಶ</a:t>
            </a:r>
            <a:endParaRPr lang="en-US" sz="32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</p:txBody>
      </p:sp>
      <p:pic>
        <p:nvPicPr>
          <p:cNvPr id="6" name="Picture 4" descr="C:\Users\153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2870" y="1862315"/>
            <a:ext cx="4872445" cy="46168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40109" y="2063234"/>
            <a:ext cx="5711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NudiUni01e" pitchFamily="2" charset="0"/>
                <a:cs typeface="NudiUni01e" pitchFamily="2" charset="0"/>
              </a:rPr>
              <a:t>ಜಂಬಟ್ಟಿಗೆ</a:t>
            </a:r>
            <a:r>
              <a:rPr lang="en-US" sz="2800" b="1" dirty="0">
                <a:solidFill>
                  <a:srgbClr val="FFFF00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udiUni01e" pitchFamily="2" charset="0"/>
                <a:cs typeface="NudiUni01e" pitchFamily="2" charset="0"/>
              </a:rPr>
              <a:t>ಮಣ್ಣು</a:t>
            </a:r>
            <a:r>
              <a:rPr lang="en-US" sz="2800" b="1" dirty="0">
                <a:solidFill>
                  <a:srgbClr val="FFFF00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udiUni01e" pitchFamily="2" charset="0"/>
                <a:cs typeface="NudiUni01e" pitchFamily="2" charset="0"/>
              </a:rPr>
              <a:t>ಇರುವ</a:t>
            </a:r>
            <a:r>
              <a:rPr lang="en-US" sz="2800" b="1" dirty="0">
                <a:solidFill>
                  <a:srgbClr val="FFFF00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udiUni01e" pitchFamily="2" charset="0"/>
                <a:cs typeface="NudiUni01e" pitchFamily="2" charset="0"/>
              </a:rPr>
              <a:t>ರಾಜ್ಯಗಳು</a:t>
            </a:r>
            <a:r>
              <a:rPr lang="en-US" sz="2800" b="1" dirty="0">
                <a:solidFill>
                  <a:srgbClr val="FFFF00"/>
                </a:solidFill>
                <a:latin typeface="NudiUni01e" pitchFamily="2" charset="0"/>
                <a:cs typeface="NudiUni01e" pitchFamily="2" charset="0"/>
              </a:rPr>
              <a:t>/</a:t>
            </a:r>
            <a:r>
              <a:rPr lang="en-US" sz="2800" b="1" dirty="0" err="1">
                <a:solidFill>
                  <a:srgbClr val="FFFF00"/>
                </a:solidFill>
                <a:latin typeface="NudiUni01e" pitchFamily="2" charset="0"/>
                <a:cs typeface="NudiUni01e" pitchFamily="2" charset="0"/>
              </a:rPr>
              <a:t>ಪ್ರದೇಶಗಳು</a:t>
            </a:r>
            <a:endParaRPr lang="en-US" sz="2800" dirty="0">
              <a:solidFill>
                <a:srgbClr val="FFFF00"/>
              </a:solidFill>
              <a:latin typeface="NudiUni01e" pitchFamily="2" charset="0"/>
              <a:cs typeface="NudiUni01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109235" y="1319347"/>
            <a:ext cx="344970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ಜಂಬಟ್ಟಿಗೆ</a:t>
            </a:r>
            <a:r>
              <a:rPr lang="en-US" sz="4000" b="1" dirty="0">
                <a:solidFill>
                  <a:srgbClr val="FFFF00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ಮಣ್ಣು</a:t>
            </a:r>
            <a:endParaRPr lang="en-US" sz="4000" b="1" dirty="0">
              <a:solidFill>
                <a:srgbClr val="FFFF00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353891"/>
            <a:ext cx="40005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    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ಕಾಫಿ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ಟೀ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ಇತರೆ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ತೋಟಗಾರಿಕಾ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ಬೆಳೆಗಳು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64000" y="3122023"/>
          <a:ext cx="8128000" cy="359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6526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dirty="0" err="1"/>
                        <a:t>ಕಾಫಿ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dirty="0" err="1"/>
                        <a:t>ಚಹಾ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95" name="Picture 3" descr="C:\Users\153\Desktop\download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5521" y="3242719"/>
            <a:ext cx="3768279" cy="292294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65262" y="2291834"/>
            <a:ext cx="5610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ಜಂಬಟ್ಟಿಗೆ</a:t>
            </a:r>
            <a:r>
              <a:rPr lang="en-US" sz="3200" b="1" dirty="0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  </a:t>
            </a:r>
            <a:r>
              <a:rPr lang="en-US" sz="3200" b="1" dirty="0" err="1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ಮಣ್ಣಿನಲ್ಲಿ</a:t>
            </a:r>
            <a:r>
              <a:rPr lang="en-US" sz="3200" b="1" dirty="0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ಬೆಳೆಯುವ</a:t>
            </a:r>
            <a:r>
              <a:rPr lang="en-US" sz="3200" b="1" dirty="0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ಬೆಳೆಗಳು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153\Desktop\Bhartada aranyagalu\coff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24" y="3228974"/>
            <a:ext cx="3889375" cy="303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109234" y="1319347"/>
            <a:ext cx="5774892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400" b="1" dirty="0" err="1">
                <a:solidFill>
                  <a:srgbClr val="FFFF00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ಮರಭೂಮಿ</a:t>
            </a:r>
            <a:r>
              <a:rPr lang="en-US" sz="4400" b="1" dirty="0">
                <a:solidFill>
                  <a:srgbClr val="FFFF00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ಮಣ್ಣು</a:t>
            </a:r>
            <a:endParaRPr lang="en-US" sz="4400" b="1" dirty="0">
              <a:solidFill>
                <a:srgbClr val="FFFF00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23" y="2403568"/>
            <a:ext cx="70495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ಅತಿ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ಕಡಿಮೆ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ಮಳೆ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ಮತ್ತು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ಅಧಿಕ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ಉಷ್ಣಾಂಶವಿರುವ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ಪ್ರದೇಶದಲ್ಲಿ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ಕಂಡು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ಬರುತ್ತದೆ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ಇದು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ಕೆಂಪು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ಮತ್ತು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ಕಂದು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ಬಣ್ಣವನ್ನು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ಹೊಂದಿರುತ್ತದೆ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ಕಣಗಳ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ನಡುವೆ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ಅಧಿಕ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ರಂದ್ರತೆಯಿರುವುದರಿಂದ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ನೀರು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ನಿಲ್ಲದೆ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ತೀವ್ರವಾಗಿ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ಬಸಿದು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ಹೋಗುತ್ತದೆ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ಮತ್ತು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ಆದ್ರ೵ತೆ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ಕಡಿಮೆಯಾಗುತ್ತದೆ</a:t>
            </a:r>
            <a:r>
              <a:rPr lang="en-US" sz="32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953694"/>
            <a:ext cx="6474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      </a:t>
            </a:r>
          </a:p>
        </p:txBody>
      </p:sp>
      <p:pic>
        <p:nvPicPr>
          <p:cNvPr id="9218" name="Picture 2" descr="C:\Users\153\Desktop\download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4198" y="2152514"/>
            <a:ext cx="4538820" cy="3843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109235" y="1319347"/>
            <a:ext cx="418122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ಮರಭೂಮಿ</a:t>
            </a:r>
            <a:r>
              <a:rPr lang="en-US" sz="4000" b="1" dirty="0">
                <a:solidFill>
                  <a:srgbClr val="FFFF00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  </a:t>
            </a:r>
            <a:r>
              <a:rPr lang="en-US" sz="4000" b="1" dirty="0" err="1">
                <a:solidFill>
                  <a:srgbClr val="FFFF00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ಮಣ್ಣು</a:t>
            </a:r>
            <a:endParaRPr lang="en-US" sz="4000" b="1" dirty="0">
              <a:solidFill>
                <a:srgbClr val="FFFF00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1757" y="2961461"/>
            <a:ext cx="647482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ಭಾರತದ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ವಾಯವ್ಯ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ಭಾಗದ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ರಾಜಸ್ಥಾನ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ಪಂಜಾಬ</a:t>
            </a:r>
            <a:endParaRPr lang="en-US" sz="28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ಹರಿಯಾಣ</a:t>
            </a:r>
            <a:endParaRPr lang="en-US" sz="28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ಪಶ್ಚಿಮದ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ಗುಜರಾತಿನ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ಕಛ್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ಪ್ರದೇಶ</a:t>
            </a:r>
            <a:endParaRPr lang="en-US" sz="28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ಅರಾವಳಿ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ಶ್ರೇಣಿಯ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ಪಶ್ಚಿಮ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ಭಾಗ</a:t>
            </a:r>
            <a:endParaRPr lang="en-US" sz="28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</p:txBody>
      </p:sp>
      <p:pic>
        <p:nvPicPr>
          <p:cNvPr id="10242" name="Picture 2" descr="C:\Users\153\Desktop\download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3055" y="2043930"/>
            <a:ext cx="4459196" cy="445919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40459" y="2291834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ಮರಭೂಮಿ</a:t>
            </a:r>
            <a:r>
              <a:rPr lang="en-US" sz="2800" b="1" dirty="0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ಮಣ್ಣು</a:t>
            </a:r>
            <a:r>
              <a:rPr lang="en-US" sz="2800" b="1" dirty="0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ಇರುವ</a:t>
            </a:r>
            <a:r>
              <a:rPr lang="en-US" sz="2800" b="1" dirty="0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ರಾಜ್ಯಗಳು</a:t>
            </a:r>
            <a:r>
              <a:rPr lang="en-US" sz="2800" b="1" dirty="0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/</a:t>
            </a:r>
            <a:r>
              <a:rPr lang="en-US" sz="2800" b="1" dirty="0" err="1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ಪ್ರದೇಶಗಳು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30D93B-A804-45D3-AEA0-90287690BA15}"/>
              </a:ext>
            </a:extLst>
          </p:cNvPr>
          <p:cNvSpPr/>
          <p:nvPr/>
        </p:nvSpPr>
        <p:spPr>
          <a:xfrm>
            <a:off x="4019149" y="237781"/>
            <a:ext cx="4153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normalizeH="0" baseline="0" noProof="0" dirty="0">
                <a:solidFill>
                  <a:srgbClr val="00B0F0"/>
                </a:solidFill>
                <a:uLnTx/>
                <a:uFillTx/>
                <a:latin typeface="NudiUni08e" pitchFamily="2" charset="0"/>
                <a:ea typeface="+mn-ea"/>
                <a:cs typeface="NudiUni08e" pitchFamily="2" charset="0"/>
              </a:rPr>
              <a:t>ಪ</a:t>
            </a:r>
            <a:r>
              <a:rPr kumimoji="0" lang="kn-IN" sz="5400" i="0" u="none" strike="noStrike" kern="1200" normalizeH="0" baseline="0" noProof="0" dirty="0">
                <a:solidFill>
                  <a:srgbClr val="00B0F0"/>
                </a:solidFill>
                <a:uLnTx/>
                <a:uFillTx/>
                <a:latin typeface="NudiUni08e" pitchFamily="2" charset="0"/>
                <a:ea typeface="+mn-ea"/>
                <a:cs typeface="NudiUni08e" pitchFamily="2" charset="0"/>
              </a:rPr>
              <a:t>್</a:t>
            </a:r>
            <a:r>
              <a:rPr kumimoji="0" lang="en-US" sz="5400" i="0" u="none" strike="noStrike" kern="1200" normalizeH="0" baseline="0" noProof="0" dirty="0">
                <a:solidFill>
                  <a:srgbClr val="00B0F0"/>
                </a:solidFill>
                <a:uLnTx/>
                <a:uFillTx/>
                <a:latin typeface="NudiUni08e" pitchFamily="2" charset="0"/>
                <a:ea typeface="+mn-ea"/>
                <a:cs typeface="NudiUni08e" pitchFamily="2" charset="0"/>
              </a:rPr>
              <a:t>ರ</a:t>
            </a:r>
            <a:r>
              <a:rPr kumimoji="0" lang="kn-IN" sz="5400" i="0" u="none" strike="noStrike" kern="1200" normalizeH="0" baseline="0" noProof="0" dirty="0">
                <a:solidFill>
                  <a:srgbClr val="00B0F0"/>
                </a:solidFill>
                <a:uLnTx/>
                <a:uFillTx/>
                <a:latin typeface="NudiUni08e" pitchFamily="2" charset="0"/>
                <a:ea typeface="+mn-ea"/>
                <a:cs typeface="NudiUni08e" pitchFamily="2" charset="0"/>
              </a:rPr>
              <a:t>ಸ</a:t>
            </a:r>
            <a:r>
              <a:rPr kumimoji="0" lang="en-US" sz="5400" i="0" u="none" strike="noStrike" kern="1200" normalizeH="0" baseline="0" noProof="0" dirty="0">
                <a:solidFill>
                  <a:srgbClr val="00B0F0"/>
                </a:solidFill>
                <a:uLnTx/>
                <a:uFillTx/>
                <a:latin typeface="NudiUni08e" pitchFamily="2" charset="0"/>
                <a:ea typeface="+mn-ea"/>
                <a:cs typeface="NudiUni08e" pitchFamily="2" charset="0"/>
              </a:rPr>
              <a:t>್</a:t>
            </a:r>
            <a:r>
              <a:rPr kumimoji="0" lang="kn-IN" sz="5400" i="0" u="none" strike="noStrike" kern="1200" normalizeH="0" baseline="0" noProof="0" dirty="0">
                <a:solidFill>
                  <a:srgbClr val="00B0F0"/>
                </a:solidFill>
                <a:uLnTx/>
                <a:uFillTx/>
                <a:latin typeface="NudiUni08e" pitchFamily="2" charset="0"/>
                <a:ea typeface="+mn-ea"/>
                <a:cs typeface="NudiUni08e" pitchFamily="2" charset="0"/>
              </a:rPr>
              <a:t>ತ</a:t>
            </a:r>
            <a:r>
              <a:rPr kumimoji="0" lang="en-US" sz="5400" i="0" u="none" strike="noStrike" kern="1200" normalizeH="0" baseline="0" noProof="0" dirty="0">
                <a:solidFill>
                  <a:srgbClr val="00B0F0"/>
                </a:solidFill>
                <a:uLnTx/>
                <a:uFillTx/>
                <a:latin typeface="NudiUni08e" pitchFamily="2" charset="0"/>
                <a:ea typeface="+mn-ea"/>
                <a:cs typeface="NudiUni08e" pitchFamily="2" charset="0"/>
              </a:rPr>
              <a:t>ು</a:t>
            </a:r>
            <a:r>
              <a:rPr kumimoji="0" lang="kn-IN" sz="5400" i="0" u="none" strike="noStrike" kern="1200" normalizeH="0" baseline="0" noProof="0" dirty="0">
                <a:solidFill>
                  <a:srgbClr val="00B0F0"/>
                </a:solidFill>
                <a:uLnTx/>
                <a:uFillTx/>
                <a:latin typeface="NudiUni08e" pitchFamily="2" charset="0"/>
                <a:ea typeface="+mn-ea"/>
                <a:cs typeface="NudiUni08e" pitchFamily="2" charset="0"/>
              </a:rPr>
              <a:t>ತ</a:t>
            </a:r>
            <a:r>
              <a:rPr kumimoji="0" lang="en-US" sz="5400" i="0" u="none" strike="noStrike" kern="1200" normalizeH="0" baseline="0" noProof="0" dirty="0">
                <a:solidFill>
                  <a:srgbClr val="00B0F0"/>
                </a:solidFill>
                <a:uLnTx/>
                <a:uFillTx/>
                <a:latin typeface="NudiUni08e" pitchFamily="2" charset="0"/>
                <a:ea typeface="+mn-ea"/>
                <a:cs typeface="NudiUni08e" pitchFamily="2" charset="0"/>
              </a:rPr>
              <a:t>ಿ</a:t>
            </a:r>
            <a:r>
              <a:rPr kumimoji="0" lang="kn-IN" sz="5400" i="0" u="none" strike="noStrike" kern="1200" normalizeH="0" baseline="0" noProof="0" dirty="0">
                <a:solidFill>
                  <a:srgbClr val="00B0F0"/>
                </a:solidFill>
                <a:uLnTx/>
                <a:uFillTx/>
                <a:latin typeface="NudiUni08e" pitchFamily="2" charset="0"/>
                <a:ea typeface="+mn-ea"/>
                <a:cs typeface="NudiUni08e" pitchFamily="2" charset="0"/>
              </a:rPr>
              <a:t>ಪ</a:t>
            </a:r>
            <a:r>
              <a:rPr kumimoji="0" lang="en-US" sz="5400" i="0" u="none" strike="noStrike" kern="1200" normalizeH="0" baseline="0" noProof="0" dirty="0">
                <a:solidFill>
                  <a:srgbClr val="00B0F0"/>
                </a:solidFill>
                <a:uLnTx/>
                <a:uFillTx/>
                <a:latin typeface="NudiUni08e" pitchFamily="2" charset="0"/>
                <a:ea typeface="+mn-ea"/>
                <a:cs typeface="NudiUni08e" pitchFamily="2" charset="0"/>
              </a:rPr>
              <a:t>ಡ</a:t>
            </a:r>
            <a:r>
              <a:rPr kumimoji="0" lang="kn-IN" sz="5400" i="0" u="none" strike="noStrike" kern="1200" normalizeH="0" baseline="0" noProof="0" dirty="0">
                <a:solidFill>
                  <a:srgbClr val="00B0F0"/>
                </a:solidFill>
                <a:uLnTx/>
                <a:uFillTx/>
                <a:latin typeface="NudiUni08e" pitchFamily="2" charset="0"/>
                <a:ea typeface="+mn-ea"/>
                <a:cs typeface="NudiUni08e" pitchFamily="2" charset="0"/>
              </a:rPr>
              <a:t>ಿ</a:t>
            </a:r>
            <a:r>
              <a:rPr kumimoji="0" lang="en-US" sz="5400" i="0" u="none" strike="noStrike" kern="1200" normalizeH="0" baseline="0" noProof="0" dirty="0">
                <a:solidFill>
                  <a:srgbClr val="00B0F0"/>
                </a:solidFill>
                <a:uLnTx/>
                <a:uFillTx/>
                <a:latin typeface="NudiUni08e" pitchFamily="2" charset="0"/>
                <a:ea typeface="+mn-ea"/>
                <a:cs typeface="NudiUni08e" pitchFamily="2" charset="0"/>
              </a:rPr>
              <a:t>ಸ</a:t>
            </a:r>
            <a:r>
              <a:rPr kumimoji="0" lang="kn-IN" sz="5400" i="0" u="none" strike="noStrike" kern="1200" normalizeH="0" baseline="0" noProof="0" dirty="0">
                <a:solidFill>
                  <a:srgbClr val="00B0F0"/>
                </a:solidFill>
                <a:uLnTx/>
                <a:uFillTx/>
                <a:latin typeface="NudiUni08e" pitchFamily="2" charset="0"/>
                <a:ea typeface="+mn-ea"/>
                <a:cs typeface="NudiUni08e" pitchFamily="2" charset="0"/>
              </a:rPr>
              <a:t>ು</a:t>
            </a:r>
            <a:r>
              <a:rPr kumimoji="0" lang="en-US" sz="5400" i="0" u="none" strike="noStrike" kern="1200" normalizeH="0" baseline="0" noProof="0" dirty="0">
                <a:solidFill>
                  <a:srgbClr val="00B0F0"/>
                </a:solidFill>
                <a:uLnTx/>
                <a:uFillTx/>
                <a:latin typeface="NudiUni08e" pitchFamily="2" charset="0"/>
                <a:ea typeface="+mn-ea"/>
                <a:cs typeface="NudiUni08e" pitchFamily="2" charset="0"/>
              </a:rPr>
              <a:t>ವ</a:t>
            </a:r>
            <a:r>
              <a:rPr kumimoji="0" lang="kn-IN" sz="5400" i="0" u="none" strike="noStrike" kern="1200" normalizeH="0" baseline="0" noProof="0" dirty="0">
                <a:solidFill>
                  <a:srgbClr val="00B0F0"/>
                </a:solidFill>
                <a:uLnTx/>
                <a:uFillTx/>
                <a:latin typeface="NudiUni08e" pitchFamily="2" charset="0"/>
                <a:ea typeface="+mn-ea"/>
                <a:cs typeface="NudiUni08e" pitchFamily="2" charset="0"/>
              </a:rPr>
              <a:t>ವ</a:t>
            </a:r>
            <a:r>
              <a:rPr kumimoji="0" lang="en-US" sz="5400" i="0" u="none" strike="noStrike" kern="1200" normalizeH="0" baseline="0" noProof="0" dirty="0">
                <a:solidFill>
                  <a:srgbClr val="00B0F0"/>
                </a:solidFill>
                <a:uLnTx/>
                <a:uFillTx/>
                <a:latin typeface="NudiUni08e" pitchFamily="2" charset="0"/>
                <a:ea typeface="+mn-ea"/>
                <a:cs typeface="NudiUni08e" pitchFamily="2" charset="0"/>
              </a:rPr>
              <a:t>ರ</a:t>
            </a:r>
            <a:r>
              <a:rPr kumimoji="0" lang="kn-IN" sz="5400" i="0" u="none" strike="noStrike" kern="1200" normalizeH="0" baseline="0" noProof="0" dirty="0">
                <a:solidFill>
                  <a:srgbClr val="00B0F0"/>
                </a:solidFill>
                <a:uLnTx/>
                <a:uFillTx/>
                <a:latin typeface="NudiUni08e" pitchFamily="2" charset="0"/>
                <a:ea typeface="+mn-ea"/>
                <a:cs typeface="NudiUni08e" pitchFamily="2" charset="0"/>
              </a:rPr>
              <a:t>ು</a:t>
            </a:r>
            <a:endParaRPr kumimoji="0" lang="en-US" sz="5400" i="0" u="none" strike="noStrike" kern="1200" normalizeH="0" baseline="0" noProof="0" dirty="0">
              <a:solidFill>
                <a:srgbClr val="00B0F0"/>
              </a:solidFill>
              <a:uLnTx/>
              <a:uFillTx/>
              <a:latin typeface="NudiUni08e" pitchFamily="2" charset="0"/>
              <a:ea typeface="+mn-ea"/>
              <a:cs typeface="NudiUni08e" pitchFamily="2" charset="0"/>
            </a:endParaRPr>
          </a:p>
        </p:txBody>
      </p:sp>
      <p:pic>
        <p:nvPicPr>
          <p:cNvPr id="1026" name="Picture 2" descr="C:\Users\153\Desktop\IMG-20240729-WA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9591" y="1450522"/>
            <a:ext cx="9153331" cy="5276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3182292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109235" y="1319347"/>
            <a:ext cx="344970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ಮರಭೂಮಿ</a:t>
            </a:r>
            <a:r>
              <a:rPr lang="en-US" sz="4000" b="1" dirty="0">
                <a:solidFill>
                  <a:srgbClr val="FFFF00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ಮಣ್ಣು</a:t>
            </a:r>
            <a:endParaRPr lang="en-US" sz="4000" b="1" dirty="0">
              <a:solidFill>
                <a:srgbClr val="FFFF00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250" y="2953841"/>
            <a:ext cx="2914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    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ಸಜ್ಜೆ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ಖಜೂ೵ರ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ಇತ್ಯಾದಿ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59051" y="2939143"/>
          <a:ext cx="4064000" cy="359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65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dirty="0" err="1"/>
                        <a:t>ಸಜ್ಜೆ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31050" y="2120384"/>
            <a:ext cx="519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NudiUni01e" pitchFamily="2" charset="0"/>
                <a:cs typeface="NudiUni01e" pitchFamily="2" charset="0"/>
              </a:rPr>
              <a:t>ಮರಭೂಮಿ</a:t>
            </a:r>
            <a:r>
              <a:rPr lang="en-US" sz="2800" b="1" dirty="0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ಮಣ್ಣಿನಲ್ಲಿ</a:t>
            </a:r>
            <a:r>
              <a:rPr lang="en-US" sz="2800" b="1" dirty="0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ಬೆಳೆಯುವ</a:t>
            </a:r>
            <a:r>
              <a:rPr lang="en-US" sz="2800" b="1" dirty="0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ಬೆಳೆಗಳು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823200" y="2986616"/>
          <a:ext cx="4064000" cy="359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65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dirty="0" err="1"/>
                        <a:t>ಕಜೂ೵ರ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1" name="Picture 3" descr="C:\Users\153\Desktop\Bhartada aranyagalu\ಕ಻ರಜು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7650" y="3067051"/>
            <a:ext cx="3886200" cy="3028950"/>
          </a:xfrm>
          <a:prstGeom prst="rect">
            <a:avLst/>
          </a:prstGeom>
          <a:noFill/>
        </p:spPr>
      </p:pic>
      <p:pic>
        <p:nvPicPr>
          <p:cNvPr id="2052" name="Picture 4" descr="C:\Users\153\Desktop\Bhartada aranyagalu\ಸಜ್ಜ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057524"/>
            <a:ext cx="4073853" cy="3076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109234" y="1319347"/>
            <a:ext cx="577489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ಪವ೵ತ</a:t>
            </a:r>
            <a:r>
              <a:rPr lang="en-US" sz="4000" b="1" dirty="0">
                <a:solidFill>
                  <a:srgbClr val="FFFF00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ಮಣ್ಣು</a:t>
            </a:r>
            <a:endParaRPr lang="en-US" sz="4000" b="1" dirty="0">
              <a:solidFill>
                <a:srgbClr val="FFFF00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23" y="2403568"/>
            <a:ext cx="70495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ಕೊಳೆತ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ಜೈವಿಕಾಂಶಗಳಿಂದ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ಈ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ಮಣ್ಣು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ಉಂಟಾಗಿದೆ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ಪವ೵ತಗಳಲ್ಲಿ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ನಿಮಾ೵ಣಗೊಂಡ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ಈ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ಮಣ್ಣು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ಇಳಿಜಾರಿನ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ಮೈದಾನಕ್ಕೆ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ಇಳಿದು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ಬರುತ್ತದೆ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ಇದು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ಸಾರಜನಕ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ಮತ್ತು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ಸಾವಯವ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ಅವಶೆಷಗಳನ್ನು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ಹೆಚ್ಚಾಗಿ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ಒಳಗೊಂಡಿರುತ್ತದೆ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953694"/>
            <a:ext cx="6474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      </a:t>
            </a:r>
          </a:p>
        </p:txBody>
      </p:sp>
      <p:pic>
        <p:nvPicPr>
          <p:cNvPr id="7" name="Picture 2" descr="C:\Users\153\Desktop\Bhartada aranyagalu\Untit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8715" y="2343149"/>
            <a:ext cx="4306085" cy="3225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109235" y="1319347"/>
            <a:ext cx="4181222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400" b="1" dirty="0" err="1">
                <a:solidFill>
                  <a:srgbClr val="FFFF00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ಪವ೵ತ</a:t>
            </a:r>
            <a:r>
              <a:rPr lang="en-US" sz="4400" b="1" dirty="0">
                <a:solidFill>
                  <a:srgbClr val="FFFF00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  </a:t>
            </a:r>
            <a:r>
              <a:rPr lang="en-US" sz="4400" b="1" dirty="0" err="1">
                <a:solidFill>
                  <a:srgbClr val="FFFF00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ಮಣ್ಣು</a:t>
            </a:r>
            <a:endParaRPr lang="en-US" sz="4400" b="1" dirty="0">
              <a:solidFill>
                <a:srgbClr val="FFFF00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6557" y="3399611"/>
            <a:ext cx="6474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ಹಿಮಾಲಯದ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ಪಾದ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ಬೆಟ್ಟಗಳು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ಜಮ್ಮು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ಮತ್ತು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ಕಾಶ್ಮೀರ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ಹಿಮಾಚಲ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ಪ್ರದೇಶ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ಉತ್ತರಾಖಂಡ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ಬಿಹಾರ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ಪಶ್ಚಿಮ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ಬಂಗಾಳ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0251" y="2291834"/>
            <a:ext cx="5477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ಪವ೵ತ</a:t>
            </a:r>
            <a:r>
              <a:rPr lang="en-US" sz="2800" b="1" dirty="0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ಮಣ್ಣು</a:t>
            </a:r>
            <a:r>
              <a:rPr lang="en-US" sz="2800" b="1" dirty="0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ಇರುವ</a:t>
            </a:r>
            <a:r>
              <a:rPr lang="en-US" sz="2800" b="1" dirty="0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ರಾಜ್ಯಗಳು</a:t>
            </a:r>
            <a:r>
              <a:rPr lang="en-US" sz="2800" b="1" dirty="0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/</a:t>
            </a:r>
            <a:r>
              <a:rPr lang="en-US" sz="2800" b="1" dirty="0" err="1">
                <a:solidFill>
                  <a:srgbClr val="FFFF00"/>
                </a:solidFill>
                <a:latin typeface="NudiUni01k" pitchFamily="2" charset="0"/>
                <a:cs typeface="NudiUni01k" pitchFamily="2" charset="0"/>
              </a:rPr>
              <a:t>ಪ್ರದೇಶಗಳು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153\Desktop\Bhartada aranyagalu\forest so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1788" y="1690688"/>
            <a:ext cx="4843462" cy="4843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109235" y="1319347"/>
            <a:ext cx="344970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ಪವ೵ತ</a:t>
            </a:r>
            <a:r>
              <a:rPr lang="en-US" sz="4000" b="1" dirty="0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ಮಣ್ಣು</a:t>
            </a:r>
            <a:endParaRPr lang="en-US" sz="4000" b="1" dirty="0">
              <a:solidFill>
                <a:schemeClr val="bg1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77591"/>
            <a:ext cx="5276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ಕಾಫಿ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ಚಹಾ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ಸಾಂಬಾರ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ಪದಾಥ೵ಗಳು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ಹಣ್ಣುಗಳು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10200" y="1881716"/>
          <a:ext cx="633095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ಕಾಫಿ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ಚಹಾ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ಸಾಂಬಾರ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ಪದಾಥ೵ಗಳು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dirty="0" err="1"/>
                        <a:t>ಹಣ್ಣುಗಳು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3" descr="C:\Users\153\Desktop\download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8521" y="1871119"/>
            <a:ext cx="2834829" cy="2198898"/>
          </a:xfrm>
          <a:prstGeom prst="rect">
            <a:avLst/>
          </a:prstGeom>
          <a:noFill/>
        </p:spPr>
      </p:pic>
      <p:pic>
        <p:nvPicPr>
          <p:cNvPr id="3074" name="Picture 2" descr="C:\Users\153\Desktop\Bhartada aranyagalu\samb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572001"/>
            <a:ext cx="3086100" cy="1409700"/>
          </a:xfrm>
          <a:prstGeom prst="rect">
            <a:avLst/>
          </a:prstGeom>
          <a:noFill/>
        </p:spPr>
      </p:pic>
      <p:pic>
        <p:nvPicPr>
          <p:cNvPr id="3075" name="Picture 3" descr="C:\Users\153\Desktop\Bhartada aranyagalu\froo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6800" y="4502452"/>
            <a:ext cx="2881690" cy="151734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53191" y="2044184"/>
            <a:ext cx="4812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4"/>
                </a:solidFill>
                <a:latin typeface="NudiUni01e" pitchFamily="2" charset="0"/>
                <a:cs typeface="NudiUni01e" pitchFamily="2" charset="0"/>
              </a:rPr>
              <a:t>ಪವ೵ತ</a:t>
            </a:r>
            <a:r>
              <a:rPr lang="en-US" sz="2800" b="1" dirty="0">
                <a:solidFill>
                  <a:schemeClr val="accent4"/>
                </a:solidFill>
                <a:latin typeface="NudiUni01e" pitchFamily="2" charset="0"/>
                <a:cs typeface="NudiUni01e" pitchFamily="2" charset="0"/>
              </a:rPr>
              <a:t>  </a:t>
            </a:r>
            <a:r>
              <a:rPr lang="en-US" sz="2800" b="1" dirty="0" err="1">
                <a:solidFill>
                  <a:schemeClr val="accent4"/>
                </a:solidFill>
                <a:latin typeface="NudiUni01e" pitchFamily="2" charset="0"/>
                <a:cs typeface="NudiUni01e" pitchFamily="2" charset="0"/>
              </a:rPr>
              <a:t>ಮಣ್ಣಿನಲ್ಲಿ</a:t>
            </a:r>
            <a:r>
              <a:rPr lang="en-US" sz="2800" b="1" dirty="0">
                <a:solidFill>
                  <a:schemeClr val="accent4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udiUni01e" pitchFamily="2" charset="0"/>
                <a:cs typeface="NudiUni01e" pitchFamily="2" charset="0"/>
              </a:rPr>
              <a:t>ಬೆಳೆಯುವ</a:t>
            </a:r>
            <a:r>
              <a:rPr lang="en-US" sz="2800" b="1" dirty="0">
                <a:solidFill>
                  <a:schemeClr val="accent4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udiUni01e" pitchFamily="2" charset="0"/>
                <a:cs typeface="NudiUni01e" pitchFamily="2" charset="0"/>
              </a:rPr>
              <a:t>ಬೆಳೆಗಳು</a:t>
            </a:r>
            <a:endParaRPr lang="en-US" sz="2800" dirty="0">
              <a:solidFill>
                <a:schemeClr val="accent4"/>
              </a:solidFill>
              <a:latin typeface="NudiUni01e" pitchFamily="2" charset="0"/>
              <a:cs typeface="NudiUni01e" pitchFamily="2" charset="0"/>
            </a:endParaRPr>
          </a:p>
        </p:txBody>
      </p:sp>
      <p:pic>
        <p:nvPicPr>
          <p:cNvPr id="11" name="Picture 2" descr="C:\Users\153\Desktop\Bhartada aranyagalu\coff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4500" y="1895474"/>
            <a:ext cx="3105150" cy="2238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375935" y="1071697"/>
            <a:ext cx="344970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ಮಣ್ಣಿನ</a:t>
            </a:r>
            <a:r>
              <a:rPr lang="en-US" sz="4000" b="1" dirty="0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ಸವೆತ</a:t>
            </a:r>
            <a:endParaRPr lang="en-US" sz="4000" b="1" dirty="0">
              <a:solidFill>
                <a:schemeClr val="accent4"/>
              </a:solidFill>
              <a:latin typeface="NudiUni01k" pitchFamily="2" charset="0"/>
              <a:ea typeface="Calibri" panose="020F0502020204030204" pitchFamily="34" charset="0"/>
              <a:cs typeface="NudiUni01k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369" y="3561264"/>
            <a:ext cx="60644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         </a:t>
            </a:r>
            <a:r>
              <a:rPr lang="en-US" sz="32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ಭೂ</a:t>
            </a:r>
            <a:r>
              <a:rPr lang="en-US" sz="32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ಸವೆತದ</a:t>
            </a:r>
            <a:r>
              <a:rPr lang="en-US" sz="32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ಕತೃ೵ಗಳು</a:t>
            </a:r>
            <a:endParaRPr lang="en-US" sz="3200" b="1" dirty="0">
              <a:solidFill>
                <a:schemeClr val="accent4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ನೀರು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ಗಾಳಿ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ಸಮುದ್ರದ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ಅಲೆ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</p:txBody>
      </p:sp>
      <p:pic>
        <p:nvPicPr>
          <p:cNvPr id="6" name="Picture 3" descr="C:\Users\153\Desktop\download (2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4835" y="3142843"/>
            <a:ext cx="4897775" cy="34669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800100" y="1900535"/>
            <a:ext cx="10648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     “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ಭೂ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ಮೇಲ್ಮೈಯಲ್ಲಿ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ಕಂಡು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ಬರುವ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ಸಡಿಲವಾದ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ಪದರವು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ವಿವಿಧ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ಪ್ರಾಕೃತಿಕ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ಶಕ್ತಿಗಳಿಂದ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ಸ್ಥಳಾಂತರ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ಹೊಂದುವ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ಕ್ರಿಯೆಯನ್ನು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“</a:t>
            </a:r>
            <a:r>
              <a:rPr lang="en-US" sz="28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ಮಣ್ಣಿನ</a:t>
            </a:r>
            <a:r>
              <a:rPr lang="en-US" sz="28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ಸವೆತ</a:t>
            </a:r>
            <a:r>
              <a:rPr lang="en-US" sz="28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”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ಅಥವಾ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“</a:t>
            </a:r>
            <a:r>
              <a:rPr lang="en-US" sz="28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ಭೂ</a:t>
            </a:r>
            <a:r>
              <a:rPr lang="en-US" sz="28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ಸವೆತ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” </a:t>
            </a:r>
            <a:r>
              <a:rPr lang="en-US" sz="28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ಎನ್ನವರು</a:t>
            </a:r>
            <a:r>
              <a:rPr lang="en-US" sz="28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”.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build="p"/>
      <p:bldP spid="7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109235" y="1319347"/>
            <a:ext cx="466454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chemeClr val="accent4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ಮಣ್ಣಿನ</a:t>
            </a:r>
            <a:r>
              <a:rPr lang="en-US" sz="4000" b="1" dirty="0">
                <a:solidFill>
                  <a:schemeClr val="accent4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ಸವೆತಕ್ಕೆ</a:t>
            </a:r>
            <a:r>
              <a:rPr lang="en-US" sz="4000" b="1" dirty="0">
                <a:solidFill>
                  <a:schemeClr val="accent4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ಕಾರಣಗಳು</a:t>
            </a:r>
            <a:endParaRPr lang="en-US" sz="4000" b="1" dirty="0">
              <a:solidFill>
                <a:schemeClr val="accent4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257" y="2464528"/>
            <a:ext cx="35139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      </a:t>
            </a:r>
            <a:endParaRPr lang="en-US" sz="2400" b="1" dirty="0">
              <a:solidFill>
                <a:schemeClr val="accent4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ಅರಣ್ಯಗಳ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ನಾಶ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ಹೆಚ್ಚು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ಮೇಯಿಸುವುದು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ಅವೈಜ್ಞಾನಿಕ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ಬೇಸಾಯ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ಅಧಿಕ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ನೀರಾವರಿ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ಬಳಕೆ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ಇಟ್ಟಿಗೆ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ಹೆಂಚು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ಮಡಿಕೆ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ತಯಾರಿಕೆ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795486" y="2234957"/>
          <a:ext cx="8127999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ಅರಣ್ಯ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ನಾಶ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ಹೆಚ್ಚು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ಮೇಯಿಸುವುದು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  </a:t>
                      </a:r>
                      <a:r>
                        <a:rPr lang="en-US" dirty="0" err="1"/>
                        <a:t>ಅವೈಜ್ಞಾನಿಕ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ಬೇಸಾಯ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ಅಧಿಕ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ನೀರಾವರಿ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ಬಳಕೆ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                             </a:t>
                      </a:r>
                      <a:r>
                        <a:rPr lang="en-US" dirty="0" err="1"/>
                        <a:t>ಇಟ್ಟಿಗೆ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ಹೆಂಚು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ತಯಾರಿಕೆ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340" name="Picture 4" descr="C:\Users\153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2111" y="2284367"/>
            <a:ext cx="2667000" cy="1714500"/>
          </a:xfrm>
          <a:prstGeom prst="rect">
            <a:avLst/>
          </a:prstGeom>
          <a:noFill/>
        </p:spPr>
      </p:pic>
      <p:pic>
        <p:nvPicPr>
          <p:cNvPr id="14341" name="Picture 5" descr="C:\Users\153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9554" y="2309132"/>
            <a:ext cx="2282870" cy="1709949"/>
          </a:xfrm>
          <a:prstGeom prst="rect">
            <a:avLst/>
          </a:prstGeom>
          <a:noFill/>
        </p:spPr>
      </p:pic>
      <p:pic>
        <p:nvPicPr>
          <p:cNvPr id="14342" name="Picture 6" descr="C:\Users\153\Desktop\download (2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66069" y="2328454"/>
            <a:ext cx="2416627" cy="1600200"/>
          </a:xfrm>
          <a:prstGeom prst="rect">
            <a:avLst/>
          </a:prstGeom>
          <a:noFill/>
        </p:spPr>
      </p:pic>
      <p:pic>
        <p:nvPicPr>
          <p:cNvPr id="14343" name="Picture 7" descr="C:\Users\153\Desktop\download (2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7905" y="4462463"/>
            <a:ext cx="2509021" cy="1590675"/>
          </a:xfrm>
          <a:prstGeom prst="rect">
            <a:avLst/>
          </a:prstGeom>
          <a:noFill/>
        </p:spPr>
      </p:pic>
      <p:pic>
        <p:nvPicPr>
          <p:cNvPr id="14344" name="Picture 8" descr="C:\Users\153\Desktop\download (25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92884" y="4431574"/>
            <a:ext cx="3431722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109235" y="1319347"/>
            <a:ext cx="671541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ಮಣ್ಣಿನ</a:t>
            </a:r>
            <a:r>
              <a:rPr lang="en-US" sz="4000" b="1" dirty="0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ಸವೆತದ</a:t>
            </a:r>
            <a:r>
              <a:rPr lang="en-US" sz="4000" b="1" dirty="0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ಪರಿಣಾಮಗಳು</a:t>
            </a:r>
            <a:endParaRPr lang="en-US" sz="4000" b="1" dirty="0">
              <a:solidFill>
                <a:schemeClr val="bg1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068" y="2399214"/>
            <a:ext cx="117173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      </a:t>
            </a:r>
            <a:endParaRPr lang="en-US" sz="2400" b="1" dirty="0">
              <a:solidFill>
                <a:schemeClr val="accent4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ನದಿಗಳಲ್ಲಿ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ಹೂಳುತುಂಬಿ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ಪ್ರವಾಹ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ಉಂಟಾಗುತ್ತದೆ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ಹೂಳು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ಕೆಸರು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ತುಂಬುವುದರಿಂದ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ನದಿಗಳು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ತಮ್ಮ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ಪಾತ್ರ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ಬದಲಾಯಿಸುತ್ತವೆ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ಜಲಾಶಯಗಳಲ್ಲಿ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ನೀರಿನ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ಸಂಗ್ರಹ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ಸಾಮಥ್ಯ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೵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ಕಡಿಮೆಯಾಗುತ್ತದೆ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ಸ್ವಾಭಾವಿಕ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ಚಿಲುಮೆಗಳು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ಬತ್ತುತ್ತವೆ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ವ್ಯವಸಾಯ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ಉತ್ಪಾದನೆ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ಕಡಿಮೆಯಾಗುತ್ತದೆ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/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ಭೂಸವೆತವು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ವ್ಯವಸಾಯದ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ಉತ್ಪಾದನೆ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ಮೇಲೆ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ಹೆಚ್ಚು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ಪರಿಣಾಮ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ಬೀರುವುದರಿಂದ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ಫಲವತ್ತತೆ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ಮತ್ತು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ಉತ್ಪಾದನೆಯ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ಮೇಲೆ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ಕಾಪಾಡಲು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ಮಣ್ಣಿನ</a:t>
            </a:r>
            <a:r>
              <a:rPr lang="en-US" sz="24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ಸವೆತ</a:t>
            </a:r>
            <a:r>
              <a:rPr lang="en-US" sz="24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ತಡೆಗಟ್ಟುವುದು</a:t>
            </a:r>
            <a:r>
              <a:rPr lang="en-US" sz="24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ಅಗತ್ಯವಾಗಿದೆ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2233185" y="1338397"/>
            <a:ext cx="6715416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400" b="1" dirty="0" err="1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ಮಣ್ಣಿನ</a:t>
            </a:r>
            <a:r>
              <a:rPr lang="en-US" sz="4400" b="1" dirty="0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 </a:t>
            </a:r>
            <a:r>
              <a:rPr lang="en-US" sz="4400" b="1" dirty="0" err="1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ಸಂರಕ್ಷಣೆ</a:t>
            </a:r>
            <a:r>
              <a:rPr lang="en-US" sz="4400" b="1" dirty="0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 </a:t>
            </a:r>
            <a:r>
              <a:rPr lang="en-US" sz="4400" b="1" dirty="0" err="1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ಮತ್ತು</a:t>
            </a:r>
            <a:r>
              <a:rPr lang="en-US" sz="4400" b="1" dirty="0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 </a:t>
            </a:r>
            <a:r>
              <a:rPr lang="en-US" sz="4400" b="1" dirty="0" err="1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ನಿವ೵ಹಣೆ</a:t>
            </a:r>
            <a:endParaRPr lang="en-US" sz="4400" b="1" dirty="0">
              <a:solidFill>
                <a:schemeClr val="accent4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068" y="2399214"/>
            <a:ext cx="117173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  </a:t>
            </a:r>
            <a:r>
              <a:rPr lang="en-US" sz="32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ಮಣ್ಣಿನ</a:t>
            </a:r>
            <a:r>
              <a:rPr lang="en-US" sz="32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ಸಂರಕ್ಷಣೆ</a:t>
            </a:r>
            <a:r>
              <a:rPr lang="en-US" sz="32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:-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ಮಣ್ಣಿನ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ಸವೆತವನ್ನು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ತಡೆಗಟ್ಟುವುದು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ಹಾಗೂ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ಅದರ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ಫಲವತ್ತತೆಯನ್ನು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ಕಾಪಾಡುವುದನ್ನು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“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ಮಣ್ಣಿನ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ಸಂರಕ್ಷಣೆ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”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ಎನ್ನವರು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  <a:p>
            <a:pPr marL="457200" indent="-457200"/>
            <a:endParaRPr lang="en-US" sz="32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/>
            <a:endParaRPr lang="en-US" sz="32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/>
            <a:r>
              <a:rPr lang="en-US" sz="32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  </a:t>
            </a:r>
            <a:r>
              <a:rPr lang="en-US" sz="32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ಮಣ್ಣಿನ</a:t>
            </a:r>
            <a:r>
              <a:rPr lang="en-US" sz="32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ನಿವ೵ಹಣೆ</a:t>
            </a:r>
            <a:r>
              <a:rPr lang="en-US" sz="3200" b="1" dirty="0">
                <a:solidFill>
                  <a:schemeClr val="accent4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:-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ಮಣ್ಣಿನ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ಫಲವತ್ತತೆ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ಕಡಿಮೆಯಾಗದಂತೆ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ಸುಸ್ಥಿರ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ರೀತಿಯಲ್ಲಿ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ಮಣ್ಣನ್ನು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ಬಳಕೆಮಾಡಿ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ನಿರಂತರವಾಗಿ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ಬೆಳೆಗಳ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ಉತ್ಪಾಧನೆಯನ್ನು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ಪಡೆಯುವುದೇ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ಮಣ್ಣಿನ</a:t>
            </a:r>
            <a:r>
              <a:rPr lang="en-US" sz="32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ನಿವ೵ಹಣೆ</a:t>
            </a:r>
            <a:endParaRPr lang="en-US" sz="3200" b="1" dirty="0">
              <a:solidFill>
                <a:schemeClr val="accent4"/>
              </a:solidFill>
              <a:latin typeface="NudiUni01k" pitchFamily="2" charset="0"/>
              <a:cs typeface="NudiUni01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109235" y="1319347"/>
            <a:ext cx="671541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ಮಣ್ಣಿನ</a:t>
            </a:r>
            <a:r>
              <a:rPr lang="en-US" sz="4000" b="1" dirty="0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ಸವೆತ</a:t>
            </a:r>
            <a:r>
              <a:rPr lang="en-US" sz="4000" b="1" dirty="0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ತಡೆಗಟ್ಟು</a:t>
            </a:r>
            <a:r>
              <a:rPr lang="en-US" sz="4000" b="1" dirty="0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ವಿಧಾನಗಳು</a:t>
            </a:r>
            <a:endParaRPr lang="en-US" sz="4000" b="1" dirty="0">
              <a:solidFill>
                <a:schemeClr val="accent4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9006" y="2712722"/>
            <a:ext cx="117173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ಇಳಿಜಾರಿಗೆ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ಅಡ್ಡಲಾಗಿ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ಉಳುಮೆ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ಮಾಡುವುದು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ಅಡ್ಡ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ಬದುಗಳನ್ನು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ನಿಮಿ೵ಸುವುದು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ಹಂತ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ಹಂತವಾಗಿ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ವ್ಯವಸಾಯ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ಕ್ಷೇತ್ರಗಳ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ನಿಮಾ೵ಣ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ಅರಣ್ಯ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ನಾಶವನ್ನು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ತಡೆಗಟ್ಟುವುದು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ಅರಣ್ಯಗಳ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ನಾಶವನ್ನು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ಪ್ರೋತ್ಸಾಹಿಸುವುದು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ಅತಿಯಾಗಿ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ಮೇಯಿಸುವುದನ್ನು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ನಿಯಂತ್ರಿಸುವುದು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ನೀರಿನ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ಯೋಜಿತ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ಬಳಕೆ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ಚೆಕ್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ಡ್ಯಾಮಗಳ</a:t>
            </a:r>
            <a:r>
              <a:rPr lang="en-US" sz="2800" b="1" dirty="0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ನಿಮಾ೵ಣ</a:t>
            </a:r>
            <a:r>
              <a:rPr lang="en-US" sz="2800" b="1" dirty="0">
                <a:solidFill>
                  <a:schemeClr val="accent4"/>
                </a:solidFill>
                <a:latin typeface="NudiUni01e" pitchFamily="2" charset="0"/>
                <a:cs typeface="NudiUni01e" pitchFamily="2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</p:txBody>
      </p:sp>
      <p:pic>
        <p:nvPicPr>
          <p:cNvPr id="15362" name="Picture 2" descr="C:\Users\153\Desktop\download (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850" y="2291986"/>
            <a:ext cx="5162550" cy="41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699" y="4546218"/>
            <a:ext cx="9626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https://socialsciencedigitalgroup.blogspot.in</a:t>
            </a:r>
          </a:p>
        </p:txBody>
      </p:sp>
      <p:sp>
        <p:nvSpPr>
          <p:cNvPr id="7" name="Rectangle 6"/>
          <p:cNvSpPr/>
          <p:nvPr/>
        </p:nvSpPr>
        <p:spPr>
          <a:xfrm>
            <a:off x="2934718" y="127639"/>
            <a:ext cx="63225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 err="1">
                <a:ln/>
                <a:solidFill>
                  <a:schemeClr val="accent4"/>
                </a:solidFill>
                <a:latin typeface="NudiUni06e" pitchFamily="2" charset="0"/>
                <a:cs typeface="NudiUni06e" pitchFamily="2" charset="0"/>
              </a:rPr>
              <a:t>ಧನ್ಯವಾದಗಳು</a:t>
            </a:r>
            <a:endParaRPr lang="en-US" sz="11500" b="1" cap="none" spc="0" dirty="0">
              <a:ln/>
              <a:solidFill>
                <a:schemeClr val="accent4"/>
              </a:solidFill>
              <a:effectLst/>
              <a:latin typeface="NudiUni06e" pitchFamily="2" charset="0"/>
              <a:cs typeface="NudiUni06e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356" y="1555816"/>
            <a:ext cx="2441100" cy="2902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820" y="1455930"/>
            <a:ext cx="2327639" cy="2767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88" y="1620108"/>
            <a:ext cx="2072456" cy="2031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B32732-CC5E-4BBD-9785-DA058DF02C88}"/>
              </a:ext>
            </a:extLst>
          </p:cNvPr>
          <p:cNvSpPr txBox="1"/>
          <p:nvPr/>
        </p:nvSpPr>
        <p:spPr>
          <a:xfrm>
            <a:off x="2725365" y="5254104"/>
            <a:ext cx="6741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https://geniuscsk.blogspot.com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4762B5-EE8E-45DE-9AF0-730EB2A2398F}"/>
              </a:ext>
            </a:extLst>
          </p:cNvPr>
          <p:cNvSpPr txBox="1"/>
          <p:nvPr/>
        </p:nvSpPr>
        <p:spPr>
          <a:xfrm>
            <a:off x="2725365" y="5900435"/>
            <a:ext cx="6335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https://hsmitra.blogspot.com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9209" y="3899887"/>
            <a:ext cx="7933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  <a:latin typeface="NudiUni06e" pitchFamily="2" charset="0"/>
                <a:cs typeface="NudiUni06e" pitchFamily="2" charset="0"/>
              </a:rPr>
              <a:t>ಸಮಾಜವಿಜ್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udiUni06e" pitchFamily="2" charset="0"/>
                <a:cs typeface="NudiUni06e" pitchFamily="2" charset="0"/>
              </a:rPr>
              <a:t>ಞಾನದ</a:t>
            </a:r>
            <a:r>
              <a:rPr lang="en-US" sz="3600" b="1" dirty="0">
                <a:ln/>
                <a:solidFill>
                  <a:schemeClr val="accent4"/>
                </a:solidFill>
                <a:latin typeface="NudiUni06e" pitchFamily="2" charset="0"/>
                <a:cs typeface="NudiUni06e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udiUni06e" pitchFamily="2" charset="0"/>
                <a:cs typeface="NudiUni06e" pitchFamily="2" charset="0"/>
              </a:rPr>
              <a:t>ಇತರ</a:t>
            </a:r>
            <a:r>
              <a:rPr lang="en-US" sz="3600" b="1" dirty="0">
                <a:ln/>
                <a:solidFill>
                  <a:schemeClr val="accent4"/>
                </a:solidFill>
                <a:latin typeface="NudiUni06e" pitchFamily="2" charset="0"/>
                <a:cs typeface="NudiUni06e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udiUni06e" pitchFamily="2" charset="0"/>
                <a:cs typeface="NudiUni06e" pitchFamily="2" charset="0"/>
              </a:rPr>
              <a:t>ಸಂಪನ್ಮೂಲಗಳಿಗಾಗಿ</a:t>
            </a:r>
            <a:r>
              <a:rPr lang="en-US" sz="3600" b="1" dirty="0">
                <a:ln/>
                <a:solidFill>
                  <a:schemeClr val="accent4"/>
                </a:solidFill>
                <a:latin typeface="NudiUni06e" pitchFamily="2" charset="0"/>
                <a:cs typeface="NudiUni06e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udiUni06e" pitchFamily="2" charset="0"/>
                <a:cs typeface="NudiUni06e" pitchFamily="2" charset="0"/>
              </a:rPr>
              <a:t>ಬೇಟಿ</a:t>
            </a:r>
            <a:r>
              <a:rPr lang="en-US" sz="3600" b="1" dirty="0">
                <a:ln/>
                <a:solidFill>
                  <a:schemeClr val="accent4"/>
                </a:solidFill>
                <a:latin typeface="NudiUni06e" pitchFamily="2" charset="0"/>
                <a:cs typeface="NudiUni06e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udiUni06e" pitchFamily="2" charset="0"/>
                <a:cs typeface="NudiUni06e" pitchFamily="2" charset="0"/>
              </a:rPr>
              <a:t>ನೀಡಿ</a:t>
            </a:r>
            <a:endParaRPr lang="en-US" sz="3600" b="1" cap="none" spc="0" dirty="0">
              <a:ln/>
              <a:solidFill>
                <a:schemeClr val="accent4"/>
              </a:solidFill>
              <a:effectLst/>
              <a:latin typeface="NudiUni06e" pitchFamily="2" charset="0"/>
              <a:cs typeface="NudiUni06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77147"/>
      </p:ext>
    </p:extLst>
  </p:cSld>
  <p:clrMapOvr>
    <a:masterClrMapping/>
  </p:clrMapOvr>
  <p:transition spd="slow">
    <p:pull dir="r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42 -0.00533 L -0.48138 0.007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62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52 0.05602 L 0.47786 0.046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73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4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4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 build="p"/>
      <p:bldP spid="9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1" y="167425"/>
            <a:ext cx="11741238" cy="669057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90114" y="382135"/>
            <a:ext cx="3211773" cy="84616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Uni03e" pitchFamily="2" charset="0"/>
              <a:cs typeface="NudiUni03e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diUni03e" pitchFamily="2" charset="0"/>
                <a:cs typeface="NudiUni03e" pitchFamily="2" charset="0"/>
              </a:rPr>
              <a:t>ಭೂಗೋಳಶಾಸ್ತ್ರ</a:t>
            </a:r>
            <a:endParaRPr kumimoji="0" lang="en-US" sz="4800" b="1" i="0" u="none" strike="noStrike" kern="1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Uni03e" pitchFamily="2" charset="0"/>
              <a:cs typeface="NudiUni03e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8000" y="2107506"/>
            <a:ext cx="11277600" cy="223266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10000" b="1" i="0" u="none" strike="noStrike" kern="1200" normalizeH="0" baseline="0" noProof="0" dirty="0" err="1">
                <a:ln w="381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udiUni06e" pitchFamily="2" charset="0"/>
                <a:cs typeface="NudiUni06e" pitchFamily="2" charset="0"/>
              </a:rPr>
              <a:t>ಭಾರತದ</a:t>
            </a:r>
            <a:r>
              <a:rPr kumimoji="0" lang="en-US" sz="10000" b="1" i="0" u="none" strike="noStrike" kern="1200" normalizeH="0" noProof="0" dirty="0">
                <a:ln w="381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udiUni06e" pitchFamily="2" charset="0"/>
                <a:cs typeface="NudiUni06e" pitchFamily="2" charset="0"/>
              </a:rPr>
              <a:t> </a:t>
            </a:r>
            <a:r>
              <a:rPr kumimoji="0" lang="en-US" sz="10000" b="1" i="0" u="none" strike="noStrike" kern="1200" normalizeH="0" noProof="0" dirty="0" err="1">
                <a:ln w="381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udiUni06e" pitchFamily="2" charset="0"/>
                <a:cs typeface="NudiUni06e" pitchFamily="2" charset="0"/>
              </a:rPr>
              <a:t>ಮಣ್ಣುಗಳು</a:t>
            </a:r>
            <a:endParaRPr kumimoji="0" lang="en-US" sz="10000" b="1" i="0" u="none" strike="noStrike" kern="1200" normalizeH="0" baseline="0" noProof="0" dirty="0">
              <a:ln w="3810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NudiUni06e" pitchFamily="2" charset="0"/>
              <a:cs typeface="NudiUni06e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BFD2F5-C1C5-4877-BF97-A98251F63AA9}"/>
              </a:ext>
            </a:extLst>
          </p:cNvPr>
          <p:cNvSpPr txBox="1">
            <a:spLocks/>
          </p:cNvSpPr>
          <p:nvPr/>
        </p:nvSpPr>
        <p:spPr>
          <a:xfrm>
            <a:off x="4490114" y="1119112"/>
            <a:ext cx="3211773" cy="84616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Uni08e" pitchFamily="2" charset="0"/>
              <a:cs typeface="NudiUni08e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ln>
                  <a:noFill/>
                </a:ln>
                <a:solidFill>
                  <a:schemeClr val="bg1"/>
                </a:solidFill>
                <a:effectLst/>
                <a:latin typeface="NudiUni08e" pitchFamily="2" charset="0"/>
                <a:cs typeface="NudiUni08e" pitchFamily="2" charset="0"/>
              </a:rPr>
              <a:t>ಅಧ್ಯಾಯ</a:t>
            </a:r>
            <a:r>
              <a:rPr lang="en-US" sz="4000" b="1" noProof="0" dirty="0">
                <a:ln>
                  <a:noFill/>
                </a:ln>
                <a:solidFill>
                  <a:schemeClr val="bg1"/>
                </a:solidFill>
                <a:effectLst/>
                <a:latin typeface="NudiUni08e" pitchFamily="2" charset="0"/>
                <a:cs typeface="NudiUni08e" pitchFamily="2" charset="0"/>
              </a:rPr>
              <a:t>:-</a:t>
            </a:r>
            <a:r>
              <a:rPr lang="en-US" sz="4000" b="1" dirty="0">
                <a:ln>
                  <a:noFill/>
                </a:ln>
                <a:solidFill>
                  <a:schemeClr val="bg1"/>
                </a:solidFill>
                <a:effectLst/>
                <a:latin typeface="NudiUni08e" pitchFamily="2" charset="0"/>
                <a:cs typeface="NudiUni08e" pitchFamily="2" charset="0"/>
              </a:rPr>
              <a:t>12</a:t>
            </a:r>
            <a:endParaRPr kumimoji="0" lang="en-US" sz="4000" b="1" i="0" u="none" strike="noStrike" kern="1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diUni08e" pitchFamily="2" charset="0"/>
              <a:cs typeface="NudiUni08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74608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0190C8-39B1-4423-8025-18B46D12A8F7}"/>
              </a:ext>
            </a:extLst>
          </p:cNvPr>
          <p:cNvSpPr/>
          <p:nvPr/>
        </p:nvSpPr>
        <p:spPr>
          <a:xfrm>
            <a:off x="523461" y="2733155"/>
            <a:ext cx="111450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 err="1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ಭಾರತದಲ್ಲಿರುವ</a:t>
            </a:r>
            <a:r>
              <a:rPr lang="en-US" sz="3200" b="1" dirty="0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ಮಣ್ಣಿನ</a:t>
            </a:r>
            <a:r>
              <a:rPr lang="en-US" sz="3200" b="1" dirty="0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ವಿಧಗಳು</a:t>
            </a:r>
            <a:r>
              <a:rPr lang="en-US" sz="3200" b="1" dirty="0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ಮಣ್ಣಿನ</a:t>
            </a:r>
            <a:r>
              <a:rPr lang="en-US" sz="3200" b="1" dirty="0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ಸವೆತ</a:t>
            </a:r>
            <a:r>
              <a:rPr lang="en-US" sz="3200" b="1" dirty="0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ಹಾಗೂ</a:t>
            </a:r>
            <a:r>
              <a:rPr lang="en-US" sz="3200" b="1" dirty="0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ಸವೆತಕ್ಕೆ</a:t>
            </a:r>
            <a:r>
              <a:rPr lang="en-US" sz="3200" b="1" dirty="0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ಕಾರಣಗಳು</a:t>
            </a:r>
            <a:endParaRPr lang="en-US" sz="3200" b="1" dirty="0">
              <a:solidFill>
                <a:schemeClr val="bg1"/>
              </a:solidFill>
              <a:latin typeface="NudiUni08e" pitchFamily="2" charset="0"/>
              <a:cs typeface="NudiUni08e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err="1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ಮಣ್ಣಿನ</a:t>
            </a:r>
            <a:r>
              <a:rPr lang="en-US" sz="3200" b="1" dirty="0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ಸವೆತದ</a:t>
            </a:r>
            <a:r>
              <a:rPr lang="en-US" sz="3200" b="1" dirty="0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ಪರಿಣಾಮಗಳು</a:t>
            </a:r>
            <a:endParaRPr lang="en-US" sz="3200" b="1" dirty="0">
              <a:solidFill>
                <a:schemeClr val="bg1"/>
              </a:solidFill>
              <a:latin typeface="NudiUni08e" pitchFamily="2" charset="0"/>
              <a:cs typeface="NudiUni08e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err="1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ಮಣ್ಣಿನ</a:t>
            </a:r>
            <a:r>
              <a:rPr lang="en-US" sz="3200" b="1" dirty="0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ಸಂರಕ್ಷಣೆ</a:t>
            </a:r>
            <a:r>
              <a:rPr lang="en-US" sz="3200" b="1" dirty="0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ಮತ್ತು</a:t>
            </a:r>
            <a:r>
              <a:rPr lang="en-US" sz="3200" b="1" dirty="0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udiUni08e" pitchFamily="2" charset="0"/>
                <a:cs typeface="NudiUni08e" pitchFamily="2" charset="0"/>
              </a:rPr>
              <a:t>ನಿವ೵ಹಣೆ</a:t>
            </a:r>
            <a:endParaRPr lang="en-US" sz="3200" b="1" dirty="0">
              <a:solidFill>
                <a:schemeClr val="bg1"/>
              </a:solidFill>
              <a:latin typeface="NudiUni08e" pitchFamily="2" charset="0"/>
              <a:cs typeface="NudiUni08e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3200" b="1" dirty="0">
              <a:solidFill>
                <a:schemeClr val="bg1"/>
              </a:solidFill>
              <a:latin typeface="NudiUni08e" pitchFamily="2" charset="0"/>
              <a:cs typeface="NudiUni08e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206681" y="1485365"/>
            <a:ext cx="9778639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chemeClr val="bg1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ಈ </a:t>
            </a:r>
            <a:r>
              <a:rPr lang="en-US" sz="4000" b="1" dirty="0" err="1">
                <a:solidFill>
                  <a:schemeClr val="bg1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ಅಧ್ಯಾಯದಲ್ಲಿ</a:t>
            </a:r>
            <a:r>
              <a:rPr lang="en-US" sz="4000" b="1" dirty="0">
                <a:solidFill>
                  <a:schemeClr val="bg1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 ಈ </a:t>
            </a:r>
            <a:r>
              <a:rPr lang="en-US" sz="4000" b="1" dirty="0" err="1">
                <a:solidFill>
                  <a:schemeClr val="bg1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ಕೆಳಕಂಡ</a:t>
            </a:r>
            <a:r>
              <a:rPr lang="en-US" sz="4000" b="1" dirty="0">
                <a:solidFill>
                  <a:schemeClr val="bg1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ಅಂಶಗಳನ್ನು</a:t>
            </a:r>
            <a:r>
              <a:rPr lang="en-US" sz="4000" b="1" dirty="0">
                <a:solidFill>
                  <a:schemeClr val="bg1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ತಿಳಿಯುತ್ತೇವೆ</a:t>
            </a:r>
            <a:r>
              <a:rPr lang="en-US" sz="4000" b="1" dirty="0">
                <a:solidFill>
                  <a:schemeClr val="bg1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4574805" y="171615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pic>
        <p:nvPicPr>
          <p:cNvPr id="2050" name="Picture 2" descr="C:\Users\153\Desktop\istockphoto-1322053330-612x6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1978" y="2467656"/>
            <a:ext cx="4566222" cy="3920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4561468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514184" y="1233439"/>
            <a:ext cx="1181735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chemeClr val="bg1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ಪೀಠಿಕೆ</a:t>
            </a:r>
            <a:endParaRPr lang="en-US" sz="4000" b="1" dirty="0">
              <a:solidFill>
                <a:schemeClr val="bg1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pic>
        <p:nvPicPr>
          <p:cNvPr id="1027" name="Picture 3" descr="C:\Users\153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7411" y="2312127"/>
            <a:ext cx="5370466" cy="33049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7899FB-E418-18CE-7120-4D227EBCB7DB}"/>
              </a:ext>
            </a:extLst>
          </p:cNvPr>
          <p:cNvSpPr/>
          <p:nvPr/>
        </p:nvSpPr>
        <p:spPr>
          <a:xfrm>
            <a:off x="619442" y="2272118"/>
            <a:ext cx="5877969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ಮಣ್ಣು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ನೈಸಗಿ೵ಕ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ಸಂಪನ್ಮೂಲಗಳಲ್ಲಿ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ಒಂದಾಗಿದೆ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ಭಾರತವು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ವಿವಿಧ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ಬಗೆಯ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ಮಣ್ಣುಗಳನ್ನು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ಒಳಗೊಂಡಿದೆ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ಮೂಲಶಿಲೆಗಳು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ಹಾಗೂ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ವಾಯುಗುಣಗಳ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ವ್ಯತ್ಯಾಸವು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k" pitchFamily="2" charset="0"/>
                <a:cs typeface="NudiUni01k" pitchFamily="2" charset="0"/>
              </a:rPr>
              <a:t>ಮಣ್ಣಿನ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k" pitchFamily="2" charset="0"/>
                <a:cs typeface="NudiUni01k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ಉತ್ಪತ್ತಿಗೆ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ಕಾರಣವಾಗಿದೆ</a:t>
            </a:r>
            <a:endParaRPr lang="en-US" sz="2800" b="1" cap="none" spc="0" dirty="0">
              <a:ln/>
              <a:solidFill>
                <a:schemeClr val="bg1"/>
              </a:solidFill>
              <a:effectLst/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ಕೆಲವು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ಮಣ್ಣುಗಳು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ವಿವಿಧ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ಕತೃ೵ಗಳಿಂದ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ಸಾಗಿಸಲ್ಪಟ್ಟು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ಸಂಚಯಿತಗೊಂಡಿವೆ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ಮಣ್ಣು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ಸಸ್ಯ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ಮತ್ತು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ಪ್ರಾಣಿಗಳ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‘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ಕೊಳೆತ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ಜೈವಿಕಾಂಶ’ವನ್ನು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2800" b="1" cap="none" spc="0" dirty="0" err="1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ಒಳಗೊಂಡಿದೆ</a:t>
            </a:r>
            <a:r>
              <a:rPr lang="en-US" sz="2800" b="1" cap="none" spc="0" dirty="0">
                <a:ln/>
                <a:solidFill>
                  <a:schemeClr val="bg1"/>
                </a:solidFill>
                <a:effectLst/>
                <a:latin typeface="NudiUni01e" pitchFamily="2" charset="0"/>
                <a:cs typeface="NudiUni01e" pitchFamily="2" charset="0"/>
              </a:rPr>
              <a:t>.</a:t>
            </a:r>
            <a:endParaRPr lang="en-IN" sz="2800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6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6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109235" y="1319347"/>
            <a:ext cx="344970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ಮಣ್ಣಿನ</a:t>
            </a:r>
            <a:r>
              <a:rPr lang="en-US" sz="4000" b="1" dirty="0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udiUni01e" pitchFamily="2" charset="0"/>
                <a:ea typeface="Calibri" panose="020F0502020204030204" pitchFamily="34" charset="0"/>
                <a:cs typeface="NudiUni01e" pitchFamily="2" charset="0"/>
              </a:rPr>
              <a:t>ವಿಧಗಳು</a:t>
            </a:r>
            <a:endParaRPr lang="en-US" sz="4000" b="1" dirty="0">
              <a:solidFill>
                <a:schemeClr val="bg1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pic>
        <p:nvPicPr>
          <p:cNvPr id="7" name="Picture 4" descr="C:\Users\153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733" y="1992943"/>
            <a:ext cx="4872445" cy="46168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1EA7D6-D9F1-EC84-8732-7FBD1E777905}"/>
              </a:ext>
            </a:extLst>
          </p:cNvPr>
          <p:cNvSpPr/>
          <p:nvPr/>
        </p:nvSpPr>
        <p:spPr>
          <a:xfrm>
            <a:off x="449304" y="2746370"/>
            <a:ext cx="520046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  <a:latin typeface="NudiUni01e" pitchFamily="2" charset="0"/>
                <a:cs typeface="NudiUni01e" pitchFamily="2" charset="0"/>
              </a:rPr>
              <a:t>ಮೆಕ್ಕಲು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  <a:latin typeface="NudiUni01e" pitchFamily="2" charset="0"/>
                <a:cs typeface="NudiUni01e" pitchFamily="2" charset="0"/>
              </a:rPr>
              <a:t>ಮಣ್ಣು</a:t>
            </a:r>
            <a:endParaRPr lang="en-US" sz="3600" b="1" cap="none" spc="0" dirty="0">
              <a:ln/>
              <a:solidFill>
                <a:schemeClr val="accent4"/>
              </a:solidFill>
              <a:effectLst/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  <a:latin typeface="NudiUni01e" pitchFamily="2" charset="0"/>
                <a:cs typeface="NudiUni01e" pitchFamily="2" charset="0"/>
              </a:rPr>
              <a:t>ಕಪ್ಪು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  <a:latin typeface="NudiUni01e" pitchFamily="2" charset="0"/>
                <a:cs typeface="NudiUni01e" pitchFamily="2" charset="0"/>
              </a:rPr>
              <a:t>ಮಣ್ಣು</a:t>
            </a:r>
            <a:endParaRPr lang="en-US" sz="3600" b="1" cap="none" spc="0" dirty="0">
              <a:ln/>
              <a:solidFill>
                <a:schemeClr val="accent4"/>
              </a:solidFill>
              <a:effectLst/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  <a:latin typeface="NudiUni01e" pitchFamily="2" charset="0"/>
                <a:cs typeface="NudiUni01e" pitchFamily="2" charset="0"/>
              </a:rPr>
              <a:t>ಕೆಂಪು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  <a:latin typeface="NudiUni01e" pitchFamily="2" charset="0"/>
                <a:cs typeface="NudiUni01e" pitchFamily="2" charset="0"/>
              </a:rPr>
              <a:t>ಮಣ್ಣು</a:t>
            </a:r>
            <a:endParaRPr lang="en-US" sz="3600" b="1" cap="none" spc="0" dirty="0">
              <a:ln/>
              <a:solidFill>
                <a:schemeClr val="accent4"/>
              </a:solidFill>
              <a:effectLst/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  <a:latin typeface="NudiUni01e" pitchFamily="2" charset="0"/>
                <a:cs typeface="NudiUni01e" pitchFamily="2" charset="0"/>
              </a:rPr>
              <a:t>ಜಂಬಟ್ಟಿಗೆ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  <a:latin typeface="NudiUni01e" pitchFamily="2" charset="0"/>
                <a:cs typeface="NudiUni01e" pitchFamily="2" charset="0"/>
              </a:rPr>
              <a:t> (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  <a:latin typeface="NudiUni01e" pitchFamily="2" charset="0"/>
                <a:cs typeface="NudiUni01e" pitchFamily="2" charset="0"/>
              </a:rPr>
              <a:t>ಲ್ಯಾಟರೈಟ್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  <a:latin typeface="NudiUni01e" pitchFamily="2" charset="0"/>
                <a:cs typeface="NudiUni01e" pitchFamily="2" charset="0"/>
              </a:rPr>
              <a:t>)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  <a:latin typeface="NudiUni01e" pitchFamily="2" charset="0"/>
                <a:cs typeface="NudiUni01e" pitchFamily="2" charset="0"/>
              </a:rPr>
              <a:t>ಮಣ್ಣು</a:t>
            </a:r>
            <a:endParaRPr lang="en-US" sz="3600" b="1" cap="none" spc="0" dirty="0">
              <a:ln/>
              <a:solidFill>
                <a:schemeClr val="accent4"/>
              </a:solidFill>
              <a:effectLst/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  <a:latin typeface="NudiUni01e" pitchFamily="2" charset="0"/>
                <a:cs typeface="NudiUni01e" pitchFamily="2" charset="0"/>
              </a:rPr>
              <a:t>ಮರಭೂಮಿ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  <a:latin typeface="NudiUni01e" pitchFamily="2" charset="0"/>
                <a:cs typeface="NudiUni01e" pitchFamily="2" charset="0"/>
              </a:rPr>
              <a:t>ಮಣ್ಣು</a:t>
            </a:r>
            <a:endParaRPr lang="en-US" sz="3600" b="1" cap="none" spc="0" dirty="0">
              <a:ln/>
              <a:solidFill>
                <a:schemeClr val="accent4"/>
              </a:solidFill>
              <a:effectLst/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  <a:latin typeface="NudiUni01e" pitchFamily="2" charset="0"/>
                <a:cs typeface="NudiUni01e" pitchFamily="2" charset="0"/>
              </a:rPr>
              <a:t>ಪವ೵ತ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  <a:latin typeface="NudiUni01e" pitchFamily="2" charset="0"/>
                <a:cs typeface="NudiUni01e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  <a:latin typeface="NudiUni01e" pitchFamily="2" charset="0"/>
                <a:cs typeface="NudiUni01e" pitchFamily="2" charset="0"/>
              </a:rPr>
              <a:t>ಮಣ್ಣು</a:t>
            </a:r>
            <a:endParaRPr lang="en-IN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109235" y="1319347"/>
            <a:ext cx="344970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ಮೆಕ್ಕಲು</a:t>
            </a:r>
            <a:r>
              <a:rPr lang="en-US" sz="4000" b="1" dirty="0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ಮಣ್ಣು</a:t>
            </a:r>
            <a:endParaRPr lang="en-US" sz="4000" b="1" dirty="0">
              <a:solidFill>
                <a:schemeClr val="accent4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23" y="2403568"/>
            <a:ext cx="6474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ನದಿಗಳು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ಪವ೵ತ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ಪ್ರದೇಶಗಳಿಂದ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ಹೊತ್ತು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ತಂದ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ಮೆಕ್ಕಲು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ಮಣ್ಣಿನ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ಸಂಚಯನದಿಮದ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ಉಂಟಾಗಿದೆ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ಭಾರತದಲ್ಲಿ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ಹೆಚ್ಚು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ವಿಸ್ತಾರವಾದ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ಪ್ರದೇಶದಲ್ಲಿ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ಹರಡಿದೆ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953694"/>
            <a:ext cx="6474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      </a:t>
            </a:r>
          </a:p>
        </p:txBody>
      </p:sp>
      <p:pic>
        <p:nvPicPr>
          <p:cNvPr id="4100" name="Picture 4" descr="C:\Users\153\Desktop\alluvi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5564" y="2133871"/>
            <a:ext cx="4676503" cy="3639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109235" y="1319347"/>
            <a:ext cx="344970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ಮೆಕ್ಕಲು</a:t>
            </a:r>
            <a:r>
              <a:rPr lang="en-US" sz="4000" b="1" dirty="0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ಮಣ್ಣು</a:t>
            </a:r>
            <a:endParaRPr lang="en-US" sz="4000" b="1" dirty="0">
              <a:solidFill>
                <a:schemeClr val="accent4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294711"/>
            <a:ext cx="6474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     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ಮೆಕ್ಕಲು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ಮಣ್ಣು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ಇರುವ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ರಾಜ್ಯಗಳು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/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ಪ್ರದೇಶಗಳು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ಉತ್ತರ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ಪ್ರದೇಶ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ಬಿಹಾರ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ಪಶ್ಚಿಮ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ಬಂಗಾಳ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ಒಡಿಶಾ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ಪಂಜಾಬ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ಹರಿಯಾನ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ಅಸ್ಸಾಂ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ಬ್ರಹ್ಮಪುತ್ರಾ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ಕಣಿವೆ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ಭಾಗ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ನಮ೵ದಾ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ಮತ್ತು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ತಪತಿ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ನದಿಗಳ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ಕಣಿವೆಗಳು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ಪಯಾ೵ಯ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ಪ್ರಸ್ಥಭೂಮಿಯ</a:t>
            </a:r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ತೀರಭಾಗ</a:t>
            </a:r>
            <a:endParaRPr lang="en-US" sz="2400" b="1" dirty="0">
              <a:solidFill>
                <a:schemeClr val="bg1"/>
              </a:solidFill>
              <a:latin typeface="NudiUni01k" pitchFamily="2" charset="0"/>
              <a:cs typeface="NudiUni01k" pitchFamily="2" charset="0"/>
            </a:endParaRPr>
          </a:p>
        </p:txBody>
      </p:sp>
      <p:pic>
        <p:nvPicPr>
          <p:cNvPr id="9" name="Picture 3" descr="C:\Users\153\Desktop\Untit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5137" y="1926093"/>
            <a:ext cx="3797480" cy="4597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3916761" y="184677"/>
            <a:ext cx="346601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ಭಾರತದ</a:t>
            </a:r>
            <a:r>
              <a:rPr lang="en-US" sz="4000" dirty="0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udiUni16e" pitchFamily="2" charset="0"/>
                <a:ea typeface="Calibri" panose="020F0502020204030204" pitchFamily="34" charset="0"/>
                <a:cs typeface="NudiUni16e" pitchFamily="2" charset="0"/>
              </a:rPr>
              <a:t>ಮಣ್ಣುಗಳು</a:t>
            </a:r>
            <a:endParaRPr lang="en-US" sz="4000" dirty="0">
              <a:solidFill>
                <a:schemeClr val="bg1"/>
              </a:solidFill>
              <a:latin typeface="NudiUni16e" pitchFamily="2" charset="0"/>
              <a:ea typeface="Calibri" panose="020F0502020204030204" pitchFamily="34" charset="0"/>
              <a:cs typeface="NudiUni16e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3D11-FCBC-4231-A759-FDAC9593A538}"/>
              </a:ext>
            </a:extLst>
          </p:cNvPr>
          <p:cNvSpPr/>
          <p:nvPr/>
        </p:nvSpPr>
        <p:spPr>
          <a:xfrm>
            <a:off x="1109235" y="1319347"/>
            <a:ext cx="344970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err="1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ಮೆಕ್ಕಲು</a:t>
            </a:r>
            <a:r>
              <a:rPr lang="en-US" sz="4000" b="1" dirty="0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udiUni01k" pitchFamily="2" charset="0"/>
                <a:ea typeface="Calibri" panose="020F0502020204030204" pitchFamily="34" charset="0"/>
                <a:cs typeface="NudiUni01k" pitchFamily="2" charset="0"/>
              </a:rPr>
              <a:t>ಮಣ್ಣು</a:t>
            </a:r>
            <a:endParaRPr lang="en-US" sz="4000" b="1" dirty="0">
              <a:solidFill>
                <a:schemeClr val="bg1"/>
              </a:solidFill>
              <a:latin typeface="NudiUni01e" pitchFamily="2" charset="0"/>
              <a:ea typeface="Calibri" panose="020F0502020204030204" pitchFamily="34" charset="0"/>
              <a:cs typeface="NudiUni01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3500" y="3449141"/>
            <a:ext cx="3352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bg1"/>
                </a:solidFill>
                <a:latin typeface="NudiUni01k" pitchFamily="2" charset="0"/>
                <a:cs typeface="NudiUni01k" pitchFamily="2" charset="0"/>
              </a:rPr>
              <a:t>  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ಗೋಧಿ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ಭತ್ತ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ಕಬ್ಬು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ಹತ್ತಿ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err="1">
                <a:solidFill>
                  <a:schemeClr val="bg1"/>
                </a:solidFill>
                <a:latin typeface="NudiUni01e" pitchFamily="2" charset="0"/>
                <a:cs typeface="NudiUni01e" pitchFamily="2" charset="0"/>
              </a:rPr>
              <a:t>ಸಣಬು</a:t>
            </a:r>
            <a:endParaRPr lang="en-US" sz="2800" b="1" dirty="0">
              <a:solidFill>
                <a:schemeClr val="bg1"/>
              </a:solidFill>
              <a:latin typeface="NudiUni01e" pitchFamily="2" charset="0"/>
              <a:cs typeface="NudiUni01e" pitchFamily="2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498374" y="1866264"/>
          <a:ext cx="6080760" cy="4469222"/>
        </p:xfrm>
        <a:graphic>
          <a:graphicData uri="http://schemas.openxmlformats.org/drawingml/2006/table">
            <a:tbl>
              <a:tblPr/>
              <a:tblGrid>
                <a:gridCol w="2372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3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349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Tunga"/>
                          <a:ea typeface="Calibri"/>
                          <a:cs typeface="Times New Roman"/>
                        </a:rPr>
                        <a:t>ಗೋಧಿ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latin typeface="Tunga"/>
                          <a:ea typeface="Calibri"/>
                          <a:cs typeface="Times New Roman"/>
                        </a:rPr>
                        <a:t>ಭತ್ತ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FF"/>
                          </a:solidFill>
                          <a:latin typeface="Tunga"/>
                          <a:ea typeface="Calibri"/>
                          <a:cs typeface="Times New Roman"/>
                        </a:rPr>
                        <a:t>ಕಬ್ಬು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42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Tunga"/>
                          <a:ea typeface="Calibri"/>
                          <a:cs typeface="Times New Roman"/>
                        </a:rPr>
                        <a:t>ಹತ್ತಿ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Tunga"/>
                          <a:ea typeface="Calibri"/>
                          <a:cs typeface="Times New Roman"/>
                        </a:rPr>
                        <a:t>ಸೆಣಬು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" name="Picture 25" descr="C:\Users\153\Desktop\Untitle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0720" y="1854925"/>
            <a:ext cx="1907179" cy="1745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92" name="Picture 3" descr="ಭತ್ತ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0779" y="1867989"/>
            <a:ext cx="1838325" cy="1647825"/>
          </a:xfrm>
          <a:prstGeom prst="rect">
            <a:avLst/>
          </a:prstGeom>
          <a:noFill/>
        </p:spPr>
      </p:pic>
      <p:pic>
        <p:nvPicPr>
          <p:cNvPr id="3091" name="Picture 4" descr="ಕಬ್ಬ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88583" y="1946365"/>
            <a:ext cx="1971675" cy="1628775"/>
          </a:xfrm>
          <a:prstGeom prst="rect">
            <a:avLst/>
          </a:prstGeom>
          <a:noFill/>
        </p:spPr>
      </p:pic>
      <p:pic>
        <p:nvPicPr>
          <p:cNvPr id="3090" name="Picture 1" descr="ಹತ್ತಿ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3783" y="4232366"/>
            <a:ext cx="2495550" cy="1743075"/>
          </a:xfrm>
          <a:prstGeom prst="rect">
            <a:avLst/>
          </a:prstGeom>
          <a:noFill/>
        </p:spPr>
      </p:pic>
      <p:pic>
        <p:nvPicPr>
          <p:cNvPr id="3089" name="Picture 6" descr="ಸೆಣಬು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03919" y="4415246"/>
            <a:ext cx="2873830" cy="16478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50" y="2228850"/>
            <a:ext cx="504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4"/>
                </a:solidFill>
                <a:latin typeface="NudiUni01e" pitchFamily="2" charset="0"/>
                <a:cs typeface="NudiUni01e" pitchFamily="2" charset="0"/>
              </a:rPr>
              <a:t>ಮೆಕ್ಕಲು</a:t>
            </a:r>
            <a:r>
              <a:rPr lang="en-US" sz="3200" dirty="0">
                <a:solidFill>
                  <a:schemeClr val="accent4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udiUni01e" pitchFamily="2" charset="0"/>
                <a:cs typeface="NudiUni01e" pitchFamily="2" charset="0"/>
              </a:rPr>
              <a:t>ಮಣ್ಣಿನಲ್ಲಿ</a:t>
            </a:r>
            <a:r>
              <a:rPr lang="en-US" sz="3200" dirty="0">
                <a:solidFill>
                  <a:schemeClr val="accent4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udiUni01e" pitchFamily="2" charset="0"/>
                <a:cs typeface="NudiUni01e" pitchFamily="2" charset="0"/>
              </a:rPr>
              <a:t>ಬೆಳೆಯುವ</a:t>
            </a:r>
            <a:r>
              <a:rPr lang="en-US" sz="3200" dirty="0">
                <a:solidFill>
                  <a:schemeClr val="accent4"/>
                </a:solidFill>
                <a:latin typeface="NudiUni01e" pitchFamily="2" charset="0"/>
                <a:cs typeface="NudiUni01e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NudiUni01e" pitchFamily="2" charset="0"/>
                <a:cs typeface="NudiUni01e" pitchFamily="2" charset="0"/>
              </a:rPr>
              <a:t>ಬೆಳೆಗಳು</a:t>
            </a:r>
            <a:endParaRPr lang="en-US" sz="3200" dirty="0">
              <a:solidFill>
                <a:schemeClr val="accent4"/>
              </a:solidFill>
              <a:latin typeface="NudiUni01e" pitchFamily="2" charset="0"/>
              <a:cs typeface="NudiUni01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17666"/>
      </p:ext>
    </p:extLst>
  </p:cSld>
  <p:clrMapOvr>
    <a:masterClrMapping/>
  </p:clrMapOvr>
  <p:transition spd="slow">
    <p:pull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845</Words>
  <Application>Microsoft Office PowerPoint</Application>
  <PresentationFormat>Widescreen</PresentationFormat>
  <Paragraphs>287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Calibri</vt:lpstr>
      <vt:lpstr>Calibri Light</vt:lpstr>
      <vt:lpstr>NudiUni01e</vt:lpstr>
      <vt:lpstr>NudiUni01k</vt:lpstr>
      <vt:lpstr>NudiUni03e</vt:lpstr>
      <vt:lpstr>NudiUni06e</vt:lpstr>
      <vt:lpstr>NudiUni08e</vt:lpstr>
      <vt:lpstr>NudiUni10e</vt:lpstr>
      <vt:lpstr>NudiUni16e</vt:lpstr>
      <vt:lpstr>Tunga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santhosh kumar csk</dc:creator>
  <cp:lastModifiedBy>Vasant Shagoti</cp:lastModifiedBy>
  <cp:revision>238</cp:revision>
  <dcterms:created xsi:type="dcterms:W3CDTF">2018-05-05T18:09:03Z</dcterms:created>
  <dcterms:modified xsi:type="dcterms:W3CDTF">2024-08-02T05:47:18Z</dcterms:modified>
</cp:coreProperties>
</file>