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0" Type="http://schemas.openxmlformats.org/officeDocument/2006/relationships/slide" Target="slides/slide26.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CA"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 name="Google Shape;170;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en-CA" sz="1800">
                <a:latin typeface="Calibri"/>
                <a:ea typeface="Calibri"/>
                <a:cs typeface="Calibri"/>
                <a:sym typeface="Calibri"/>
              </a:rPr>
              <a:t>Gerry Bell naît en 1909 à Hamilton, en Ontario. Enfant, il souhaite devenir médecin, mais alors qu’il fait ses études universitaires en médecine, il se découvre une passion pour l’aviation et change de carrière. Il obtient son brevet de pilote en 1929 et devient alors le premier aviateur noir du Canada. En 1936, il joint le 19</a:t>
            </a:r>
            <a:r>
              <a:rPr baseline="30000" lang="en-CA" sz="1800">
                <a:latin typeface="Calibri"/>
                <a:ea typeface="Calibri"/>
                <a:cs typeface="Calibri"/>
                <a:sym typeface="Calibri"/>
              </a:rPr>
              <a:t>e</a:t>
            </a:r>
            <a:r>
              <a:rPr lang="en-CA" sz="1800">
                <a:latin typeface="Calibri"/>
                <a:ea typeface="Calibri"/>
                <a:cs typeface="Calibri"/>
                <a:sym typeface="Calibri"/>
              </a:rPr>
              <a:t> escadron de bombardiers et devient instructeur. Durant la Deuxième Guerre mondiale, il passe quatre ans en Angleterre pour aider à former des pilotes. À son retour au Canada, Bell continue de servir l’Aviation royale canadienne. Il travaille avec le 13</a:t>
            </a:r>
            <a:r>
              <a:rPr baseline="30000" lang="en-CA" sz="1800">
                <a:latin typeface="Calibri"/>
                <a:ea typeface="Calibri"/>
                <a:cs typeface="Calibri"/>
                <a:sym typeface="Calibri"/>
              </a:rPr>
              <a:t>e</a:t>
            </a:r>
            <a:r>
              <a:rPr lang="en-CA" sz="1800">
                <a:latin typeface="Calibri"/>
                <a:ea typeface="Calibri"/>
                <a:cs typeface="Calibri"/>
                <a:sym typeface="Calibri"/>
              </a:rPr>
              <a:t> escadron photographique dans le nord du Canada. Il devient plus tard responsable du contrôle de la qualité des avions militaires. </a:t>
            </a:r>
            <a:endParaRPr sz="18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sz="1800">
              <a:latin typeface="Calibri"/>
              <a:ea typeface="Calibri"/>
              <a:cs typeface="Calibri"/>
              <a:sym typeface="Calibri"/>
            </a:endParaRPr>
          </a:p>
        </p:txBody>
      </p:sp>
      <p:sp>
        <p:nvSpPr>
          <p:cNvPr id="171" name="Google Shape;171;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SzPts val="1400"/>
              <a:buNone/>
            </a:pPr>
            <a:r>
              <a:rPr lang="en-CA" sz="1800">
                <a:latin typeface="Calibri"/>
                <a:ea typeface="Calibri"/>
                <a:cs typeface="Calibri"/>
                <a:sym typeface="Calibri"/>
              </a:rPr>
              <a:t>Le 7 décembre 1941, l’armée japonaise bombarde Pearl Harbour. Le Canada déclare alors officiellement la guerre au Japon. En raison de la </a:t>
            </a:r>
            <a:r>
              <a:rPr i="1" lang="en-CA" sz="1800">
                <a:latin typeface="Calibri"/>
                <a:ea typeface="Calibri"/>
                <a:cs typeface="Calibri"/>
                <a:sym typeface="Calibri"/>
              </a:rPr>
              <a:t>Loi sur les mesures d’urgence</a:t>
            </a:r>
            <a:r>
              <a:rPr lang="en-CA" sz="1800">
                <a:latin typeface="Calibri"/>
                <a:ea typeface="Calibri"/>
                <a:cs typeface="Calibri"/>
                <a:sym typeface="Calibri"/>
              </a:rPr>
              <a:t>, anciennement appelée </a:t>
            </a:r>
            <a:r>
              <a:rPr i="1" lang="en-CA" sz="1800">
                <a:latin typeface="Calibri"/>
                <a:ea typeface="Calibri"/>
                <a:cs typeface="Calibri"/>
                <a:sym typeface="Calibri"/>
              </a:rPr>
              <a:t>Loi des mesures de guerre</a:t>
            </a:r>
            <a:r>
              <a:rPr lang="en-CA" sz="1800">
                <a:latin typeface="Calibri"/>
                <a:ea typeface="Calibri"/>
                <a:cs typeface="Calibri"/>
                <a:sym typeface="Calibri"/>
              </a:rPr>
              <a:t>, toute personne d’origine japonaise, quelle que soit sa citoyenneté, devient un sujet d’un pays ennemi et doit s’inscrire auprès du gouvernement. En février 1942, le premier ministre Mackenzie King ordonne l’expulsion forcée de toutes les personnes d’origine japonaise de la côte canadienne du Pacifique.</a:t>
            </a:r>
            <a:endParaRPr sz="1800">
              <a:latin typeface="Calibri"/>
              <a:ea typeface="Calibri"/>
              <a:cs typeface="Calibri"/>
              <a:sym typeface="Calibri"/>
            </a:endParaRPr>
          </a:p>
          <a:p>
            <a:pPr indent="0" lvl="0" marL="0" rtl="0" algn="l">
              <a:lnSpc>
                <a:spcPct val="107000"/>
              </a:lnSpc>
              <a:spcBef>
                <a:spcPts val="0"/>
              </a:spcBef>
              <a:spcAft>
                <a:spcPts val="0"/>
              </a:spcAft>
              <a:buSzPts val="1400"/>
              <a:buNone/>
            </a:pPr>
            <a:r>
              <a:rPr lang="en-CA" sz="1800">
                <a:latin typeface="Calibri"/>
                <a:ea typeface="Calibri"/>
                <a:cs typeface="Calibri"/>
                <a:sym typeface="Calibri"/>
              </a:rPr>
              <a:t> </a:t>
            </a:r>
            <a:endParaRPr sz="1800">
              <a:latin typeface="Calibri"/>
              <a:ea typeface="Calibri"/>
              <a:cs typeface="Calibri"/>
              <a:sym typeface="Calibri"/>
            </a:endParaRPr>
          </a:p>
          <a:p>
            <a:pPr indent="0" lvl="0" marL="0" rtl="0" algn="l">
              <a:lnSpc>
                <a:spcPct val="107000"/>
              </a:lnSpc>
              <a:spcBef>
                <a:spcPts val="0"/>
              </a:spcBef>
              <a:spcAft>
                <a:spcPts val="0"/>
              </a:spcAft>
              <a:buSzPts val="1400"/>
              <a:buNone/>
            </a:pPr>
            <a:r>
              <a:rPr lang="en-CA" sz="1800">
                <a:latin typeface="Calibri"/>
                <a:ea typeface="Calibri"/>
                <a:cs typeface="Calibri"/>
                <a:sym typeface="Calibri"/>
              </a:rPr>
              <a:t>Frank Moritsugu a 19 ans quand sa famille et lui sont obligés de quitter leur maison à Vancouver pour s’installer dans les camps d’internement. Ils ne peuvent amener avec eux que très peu de choses, et les biens qu’ils laissent derrière eux sont saccagés ou volés. La famille de Frank est séparée et répartie dans trois camps d’internement différents. Selon les règles, les Canadiens japonais ont le droit de quitter les camps s’ils quittent la Colombie-Britannique pour se rendre dans une province de l’Est. Après deux ans de séparation, Frank retrouve sa famille à St-Thomas, en Ontario, où elle s’est installée sur une ferme pour y travailler.</a:t>
            </a:r>
            <a:endParaRPr sz="1800">
              <a:latin typeface="Calibri"/>
              <a:ea typeface="Calibri"/>
              <a:cs typeface="Calibri"/>
              <a:sym typeface="Calibri"/>
            </a:endParaRPr>
          </a:p>
          <a:p>
            <a:pPr indent="0" lvl="0" marL="0" rtl="0" algn="l">
              <a:lnSpc>
                <a:spcPct val="107000"/>
              </a:lnSpc>
              <a:spcBef>
                <a:spcPts val="800"/>
              </a:spcBef>
              <a:spcAft>
                <a:spcPts val="0"/>
              </a:spcAft>
              <a:buSzPts val="1400"/>
              <a:buNone/>
            </a:pPr>
            <a:r>
              <a:t/>
            </a:r>
            <a:endParaRPr sz="1800">
              <a:latin typeface="Calibri"/>
              <a:ea typeface="Calibri"/>
              <a:cs typeface="Calibri"/>
              <a:sym typeface="Calibri"/>
            </a:endParaRPr>
          </a:p>
          <a:p>
            <a:pPr indent="0" lvl="0" marL="0" rtl="0" algn="l">
              <a:lnSpc>
                <a:spcPct val="107000"/>
              </a:lnSpc>
              <a:spcBef>
                <a:spcPts val="800"/>
              </a:spcBef>
              <a:spcAft>
                <a:spcPts val="0"/>
              </a:spcAft>
              <a:buSzPts val="1400"/>
              <a:buNone/>
            </a:pPr>
            <a:r>
              <a:rPr lang="en-CA" sz="1800">
                <a:latin typeface="Calibri"/>
                <a:ea typeface="Calibri"/>
                <a:cs typeface="Calibri"/>
                <a:sym typeface="Calibri"/>
              </a:rPr>
              <a:t>À mesure que la guerre se poursuit, les personnes parlant japonais sont sollicitées pour servir d’interprètes auprès des prisonniers de guerre japonais. Le gouvernement canadien lève alors l’interdiction d’enrôlement des Canadiens d’origine japonaise. Frank souhaite participer à l’effort de guerre. Il s’enrôle donc rapidement dans le service des renseignements. Son père n’approuve pas son choix, mais Frank le convainc qu’en s’enrôlant, il va montrer aux autres Canadiens que les Canadiens japonais sont tout aussi patriotiques que n’importe qui d’autre et qu’ils doivent être considérés comme des égaux.</a:t>
            </a:r>
            <a:endParaRPr sz="1800">
              <a:latin typeface="Calibri"/>
              <a:ea typeface="Calibri"/>
              <a:cs typeface="Calibri"/>
              <a:sym typeface="Calibri"/>
            </a:endParaRPr>
          </a:p>
          <a:p>
            <a:pPr indent="0" lvl="0" marL="0" rtl="0" algn="l">
              <a:lnSpc>
                <a:spcPct val="107000"/>
              </a:lnSpc>
              <a:spcBef>
                <a:spcPts val="800"/>
              </a:spcBef>
              <a:spcAft>
                <a:spcPts val="0"/>
              </a:spcAft>
              <a:buSzPts val="1400"/>
              <a:buNone/>
            </a:pPr>
            <a:r>
              <a:rPr lang="en-CA" sz="1800">
                <a:latin typeface="Calibri"/>
                <a:ea typeface="Calibri"/>
                <a:cs typeface="Calibri"/>
                <a:sym typeface="Calibri"/>
              </a:rPr>
              <a:t>Après la guerre, Frank devient un éminent journaliste et un fonctionnaire. Durant les années 1980, avec d’autres Canadiens japonais, il pousse le gouvernement à reconnaître le mauvais traitement subi par les Canadiens d’origine japonaise durant la Deuxième Guerre mondiale. Confronté à la pression, le gouvernement canadien présente des excuses officielles aux Canadiens japonais le 22 septembre 1988.</a:t>
            </a:r>
            <a:endParaRPr sz="1800">
              <a:latin typeface="Calibri"/>
              <a:ea typeface="Calibri"/>
              <a:cs typeface="Calibri"/>
              <a:sym typeface="Calibri"/>
            </a:endParaRPr>
          </a:p>
          <a:p>
            <a:pPr indent="0" lvl="0" marL="0" rtl="0" algn="l">
              <a:lnSpc>
                <a:spcPct val="100000"/>
              </a:lnSpc>
              <a:spcBef>
                <a:spcPts val="800"/>
              </a:spcBef>
              <a:spcAft>
                <a:spcPts val="0"/>
              </a:spcAft>
              <a:buSzPts val="1400"/>
              <a:buNone/>
            </a:pPr>
            <a:r>
              <a:t/>
            </a:r>
            <a:endParaRPr sz="1800">
              <a:latin typeface="Calibri"/>
              <a:ea typeface="Calibri"/>
              <a:cs typeface="Calibri"/>
              <a:sym typeface="Calibri"/>
            </a:endParaRPr>
          </a:p>
        </p:txBody>
      </p:sp>
      <p:sp>
        <p:nvSpPr>
          <p:cNvPr id="182" name="Google Shape;182;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2" name="Google Shape;19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 name="Google Shape;199;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SzPts val="1400"/>
              <a:buNone/>
            </a:pPr>
            <a:r>
              <a:rPr lang="en-CA" sz="1800">
                <a:latin typeface="Calibri"/>
                <a:ea typeface="Calibri"/>
                <a:cs typeface="Calibri"/>
                <a:sym typeface="Calibri"/>
              </a:rPr>
              <a:t>Tommy Prince naît en 1915 à Petersfield, au Manitoba. Il est membre de la nation ojibwée de Brokenhead et est l’un des vétérans autochtones les plus décorés de l’histoire du Canada. Tommy sert son pays durant la Deuxième Guerre mondiale et la guerre de Corée.</a:t>
            </a:r>
            <a:endParaRPr sz="1800">
              <a:latin typeface="Calibri"/>
              <a:ea typeface="Calibri"/>
              <a:cs typeface="Calibri"/>
              <a:sym typeface="Calibri"/>
            </a:endParaRPr>
          </a:p>
          <a:p>
            <a:pPr indent="0" lvl="0" marL="0" rtl="0" algn="l">
              <a:lnSpc>
                <a:spcPct val="107000"/>
              </a:lnSpc>
              <a:spcBef>
                <a:spcPts val="0"/>
              </a:spcBef>
              <a:spcAft>
                <a:spcPts val="0"/>
              </a:spcAft>
              <a:buSzPts val="1400"/>
              <a:buNone/>
            </a:pPr>
            <a:r>
              <a:t/>
            </a:r>
            <a:endParaRPr sz="1800">
              <a:latin typeface="Calibri"/>
              <a:ea typeface="Calibri"/>
              <a:cs typeface="Calibri"/>
              <a:sym typeface="Calibri"/>
            </a:endParaRPr>
          </a:p>
          <a:p>
            <a:pPr indent="0" lvl="0" marL="0" rtl="0" algn="l">
              <a:lnSpc>
                <a:spcPct val="107000"/>
              </a:lnSpc>
              <a:spcBef>
                <a:spcPts val="0"/>
              </a:spcBef>
              <a:spcAft>
                <a:spcPts val="0"/>
              </a:spcAft>
              <a:buSzPts val="1400"/>
              <a:buNone/>
            </a:pPr>
            <a:r>
              <a:rPr lang="en-CA" sz="1800">
                <a:latin typeface="Calibri"/>
                <a:ea typeface="Calibri"/>
                <a:cs typeface="Calibri"/>
                <a:sym typeface="Calibri"/>
              </a:rPr>
              <a:t>En raison de la discrimination envers les Autochtones, Tommy est rejeté plusieurs fois par l’armée. Il persiste tout de même et finit par être accepté en 1940. Durant la Deuxième Guerre mondiale, il fait partie d’une unité spéciale appelée Brigade du diable. Cette unité, composée de soldats canadiens et américains, se rend derrière les lignes ennemies pour récolter des informations importantes pour les alliés. Tommy fait preuve de bravoure à plusieurs occasions. En France, il marche 72 heures à travers les montagnes, sans eau ni nourriture, pour trouver un camp allemand. Il guide ensuite son équipe vers ce camp, où ils capturent plus de 1 000 soldats allemands.</a:t>
            </a:r>
            <a:endParaRPr sz="1800">
              <a:latin typeface="Calibri"/>
              <a:ea typeface="Calibri"/>
              <a:cs typeface="Calibri"/>
              <a:sym typeface="Calibri"/>
            </a:endParaRPr>
          </a:p>
          <a:p>
            <a:pPr indent="0" lvl="0" marL="0" rtl="0" algn="l">
              <a:lnSpc>
                <a:spcPct val="107000"/>
              </a:lnSpc>
              <a:spcBef>
                <a:spcPts val="0"/>
              </a:spcBef>
              <a:spcAft>
                <a:spcPts val="0"/>
              </a:spcAft>
              <a:buSzPts val="1400"/>
              <a:buNone/>
            </a:pPr>
            <a:r>
              <a:t/>
            </a:r>
            <a:endParaRPr sz="1800">
              <a:latin typeface="Calibri"/>
              <a:ea typeface="Calibri"/>
              <a:cs typeface="Calibri"/>
              <a:sym typeface="Calibri"/>
            </a:endParaRPr>
          </a:p>
          <a:p>
            <a:pPr indent="0" lvl="0" marL="0" rtl="0" algn="l">
              <a:lnSpc>
                <a:spcPct val="107000"/>
              </a:lnSpc>
              <a:spcBef>
                <a:spcPts val="800"/>
              </a:spcBef>
              <a:spcAft>
                <a:spcPts val="0"/>
              </a:spcAft>
              <a:buSzPts val="1400"/>
              <a:buNone/>
            </a:pPr>
            <a:r>
              <a:rPr lang="en-CA" sz="1800">
                <a:latin typeface="Calibri"/>
                <a:ea typeface="Calibri"/>
                <a:cs typeface="Calibri"/>
                <a:sym typeface="Calibri"/>
              </a:rPr>
              <a:t>Durant la guerre de Corée, Tommy forme les nouveaux soldats et fait partie du premier bataillon canadien à atterrir en Corée. Là-bas, il commande des « patrouilles d’enlèvement » qui impliquent que ses soldats et lui se rendent en territoires ennemis. Il aide également à défendre la colline 677 lors de la bataille de Kapyong.</a:t>
            </a:r>
            <a:endParaRPr sz="1800">
              <a:latin typeface="Calibri"/>
              <a:ea typeface="Calibri"/>
              <a:cs typeface="Calibri"/>
              <a:sym typeface="Calibri"/>
            </a:endParaRPr>
          </a:p>
          <a:p>
            <a:pPr indent="0" lvl="0" marL="0" rtl="0" algn="l">
              <a:lnSpc>
                <a:spcPct val="107000"/>
              </a:lnSpc>
              <a:spcBef>
                <a:spcPts val="800"/>
              </a:spcBef>
              <a:spcAft>
                <a:spcPts val="0"/>
              </a:spcAft>
              <a:buSzPts val="1400"/>
              <a:buNone/>
            </a:pPr>
            <a:r>
              <a:rPr lang="en-CA" sz="1800">
                <a:latin typeface="Calibri"/>
                <a:ea typeface="Calibri"/>
                <a:cs typeface="Calibri"/>
                <a:sym typeface="Calibri"/>
              </a:rPr>
              <a:t>Tommy Prince est fier de son héritage ojibwé. Au cours de sa vie, il prône les droits et l’éducation des Autochtones malgré le racisme et la discrimination. Après la guerre de Corée, son retour à la vie civile est difficile. Il meurt en 1977. Plus de 500 personnes assistent à ses funérailles, incluant le lieutenant-gouverneur du Manitoba. Il est reconnu non seulement pour son courage sur le champ de bataille, mais aussi pour son courage et son dévouement pour faire du Canada un pays plus inclusif pour les Autochtones. </a:t>
            </a:r>
            <a:endParaRPr sz="1800">
              <a:latin typeface="Calibri"/>
              <a:ea typeface="Calibri"/>
              <a:cs typeface="Calibri"/>
              <a:sym typeface="Calibri"/>
            </a:endParaRPr>
          </a:p>
        </p:txBody>
      </p:sp>
      <p:sp>
        <p:nvSpPr>
          <p:cNvPr id="200" name="Google Shape;200;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 name="Google Shape;211;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i="0" lang="en-CA" sz="1800" u="none" strike="noStrike">
                <a:solidFill>
                  <a:srgbClr val="000000"/>
                </a:solidFill>
                <a:latin typeface="Calibri"/>
                <a:ea typeface="Calibri"/>
                <a:cs typeface="Calibri"/>
                <a:sym typeface="Calibri"/>
              </a:rPr>
              <a:t>Jessie Chenevert (Urquhart) na</a:t>
            </a:r>
            <a:r>
              <a:rPr lang="en-CA" sz="1800">
                <a:solidFill>
                  <a:srgbClr val="000000"/>
                </a:solidFill>
                <a:latin typeface="Calibri"/>
                <a:ea typeface="Calibri"/>
                <a:cs typeface="Calibri"/>
                <a:sym typeface="Calibri"/>
              </a:rPr>
              <a:t>ît en 1922 à Ottawa. Après s’être engagée comme bénévole pour la Croix-Rouge, elle suit une formation d’infirmière à Brockville. Durant la guerre de Corée, son frère, Bob, est envoyé en Asie. Inquiète et désireuse d’avoir un oeil sur lui, elle s’enrôle dans le Corps médical de l’armée canadienne. Finalement, son frère et elle ne servent pas en même temps. Jessie se rend en Asie en 1953 et devient l’une des 60 Canadiennes à servir outre-mer durant la guerre de Corée. Elle travaille au Japon et en Corée dans la 25</a:t>
            </a:r>
            <a:r>
              <a:rPr baseline="30000" lang="en-CA" sz="1800">
                <a:solidFill>
                  <a:srgbClr val="000000"/>
                </a:solidFill>
                <a:latin typeface="Calibri"/>
                <a:ea typeface="Calibri"/>
                <a:cs typeface="Calibri"/>
                <a:sym typeface="Calibri"/>
              </a:rPr>
              <a:t>e</a:t>
            </a:r>
            <a:r>
              <a:rPr lang="en-CA" sz="1800">
                <a:solidFill>
                  <a:srgbClr val="000000"/>
                </a:solidFill>
                <a:latin typeface="Calibri"/>
                <a:ea typeface="Calibri"/>
                <a:cs typeface="Calibri"/>
                <a:sym typeface="Calibri"/>
              </a:rPr>
              <a:t> infirmerie de campagne à soigner les membres de l’armée blessés ou malades. Après la guerre, elle reste dans l’armée et devient la directrice des soins infirmiers du Centre médical de la Défense nationale.</a:t>
            </a:r>
            <a:endParaRPr sz="1800">
              <a:latin typeface="Calibri"/>
              <a:ea typeface="Calibri"/>
              <a:cs typeface="Calibri"/>
              <a:sym typeface="Calibri"/>
            </a:endParaRPr>
          </a:p>
        </p:txBody>
      </p:sp>
      <p:sp>
        <p:nvSpPr>
          <p:cNvPr id="212" name="Google Shape;212;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 name="Google Shape;222;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SzPts val="1400"/>
              <a:buNone/>
            </a:pPr>
            <a:r>
              <a:rPr lang="en-CA" sz="1800">
                <a:solidFill>
                  <a:srgbClr val="000000"/>
                </a:solidFill>
                <a:highlight>
                  <a:srgbClr val="FFFFFF"/>
                </a:highlight>
                <a:latin typeface="Calibri"/>
                <a:ea typeface="Calibri"/>
                <a:cs typeface="Calibri"/>
                <a:sym typeface="Calibri"/>
              </a:rPr>
              <a:t>Clarence « Gus » Este naît en 1931 à Montréal. Il joint les Forces armées canadiennes en 1950 et suit une formation d’assistant médical. Durant la guerre de Corée, il travaille près des lignes de front où il s’occupe des soldats ayant besoin de soins. Quand ils ne sont pas trop occupés, ses collègues et lui soignent les locaux touchés par la guerre. Malgré toute sa formation, Clarence dit que rien ne l’a préparé à affronter tout ce qu’il voit à la guerre.</a:t>
            </a:r>
            <a:endParaRPr sz="1800">
              <a:solidFill>
                <a:srgbClr val="000000"/>
              </a:solidFill>
              <a:highlight>
                <a:srgbClr val="FFFFFF"/>
              </a:highlight>
              <a:latin typeface="Calibri"/>
              <a:ea typeface="Calibri"/>
              <a:cs typeface="Calibri"/>
              <a:sym typeface="Calibri"/>
            </a:endParaRPr>
          </a:p>
          <a:p>
            <a:pPr indent="0" lvl="0" marL="0" rtl="0" algn="l">
              <a:lnSpc>
                <a:spcPct val="107000"/>
              </a:lnSpc>
              <a:spcBef>
                <a:spcPts val="0"/>
              </a:spcBef>
              <a:spcAft>
                <a:spcPts val="0"/>
              </a:spcAft>
              <a:buSzPts val="1400"/>
              <a:buNone/>
            </a:pPr>
            <a:r>
              <a:t/>
            </a:r>
            <a:endParaRPr sz="1800">
              <a:solidFill>
                <a:srgbClr val="000000"/>
              </a:solidFill>
              <a:highlight>
                <a:srgbClr val="FFFFFF"/>
              </a:highlight>
              <a:latin typeface="Calibri"/>
              <a:ea typeface="Calibri"/>
              <a:cs typeface="Calibri"/>
              <a:sym typeface="Calibri"/>
            </a:endParaRPr>
          </a:p>
          <a:p>
            <a:pPr indent="0" lvl="0" marL="0" rtl="0" algn="l">
              <a:lnSpc>
                <a:spcPct val="107000"/>
              </a:lnSpc>
              <a:spcBef>
                <a:spcPts val="0"/>
              </a:spcBef>
              <a:spcAft>
                <a:spcPts val="0"/>
              </a:spcAft>
              <a:buSzPts val="1400"/>
              <a:buNone/>
            </a:pPr>
            <a:r>
              <a:rPr lang="en-CA" sz="1800">
                <a:solidFill>
                  <a:srgbClr val="000000"/>
                </a:solidFill>
                <a:highlight>
                  <a:srgbClr val="FFFFFF"/>
                </a:highlight>
                <a:latin typeface="Calibri"/>
                <a:ea typeface="Calibri"/>
                <a:cs typeface="Calibri"/>
                <a:sym typeface="Calibri"/>
              </a:rPr>
              <a:t>Après la guerre, il quitte l’armée et travaille pour Poste Canada. Cependant, trois ans plus tard, il décide de retourner dans l’armée, dans le Service de la poste aux armées. En 1977, il est responsable de tout le service postal des troupes américaines servant au Moyen-Orient. Clarence prend sa retraite en 1987. Il devient un fier dirigeant communautaire qui donne de son temps pour aider les autres. Il participe d’ailleurs à la création de la légion Barrhaven à Ottawa en 2005.</a:t>
            </a:r>
            <a:endParaRPr sz="1800">
              <a:latin typeface="Calibri"/>
              <a:ea typeface="Calibri"/>
              <a:cs typeface="Calibri"/>
              <a:sym typeface="Calibri"/>
            </a:endParaRPr>
          </a:p>
          <a:p>
            <a:pPr indent="0" lvl="0" marL="0" rtl="0" algn="l">
              <a:lnSpc>
                <a:spcPct val="100000"/>
              </a:lnSpc>
              <a:spcBef>
                <a:spcPts val="800"/>
              </a:spcBef>
              <a:spcAft>
                <a:spcPts val="0"/>
              </a:spcAft>
              <a:buSzPts val="1400"/>
              <a:buNone/>
            </a:pPr>
            <a:r>
              <a:t/>
            </a:r>
            <a:endParaRPr sz="1800">
              <a:latin typeface="Calibri"/>
              <a:ea typeface="Calibri"/>
              <a:cs typeface="Calibri"/>
              <a:sym typeface="Calibri"/>
            </a:endParaRPr>
          </a:p>
        </p:txBody>
      </p:sp>
      <p:sp>
        <p:nvSpPr>
          <p:cNvPr id="223" name="Google Shape;223;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 name="Google Shape;233;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SzPts val="1400"/>
              <a:buNone/>
            </a:pPr>
            <a:r>
              <a:rPr lang="en-CA" sz="1800">
                <a:latin typeface="Calibri"/>
                <a:ea typeface="Calibri"/>
                <a:cs typeface="Calibri"/>
                <a:sym typeface="Calibri"/>
              </a:rPr>
              <a:t>Minoru Fukushima naît en 1923 à Vancouver. Le gouvernement canadien déclare la guerre au Japon alors que Minoru est âgé de 9 ans. Sa famille et lui sont envoyés dans un camp d’internement à New Denver, en Colombie-Britannique. L’épicerie familiale est vendue, et leur maison est saisie. Au moment où la Deuxième Guerre mondiale prend fin, les Canadiens japonais n’ont toujours pas le droit de retourner sur la côte ouest du Canada. Ils doivent choisir entre vivre ailleurs au Canada ou être renvoyés au Japon. Or, plusieurs communautés canadiennes n’acceptent pas les Canadiens japonais. Le père de Minoru décide donc de retourner au Japon avec sa famille. Minoru, qui parle très peu japonais, doit alors quitter le seul pays qu’il connaît. En 1949, malgré la levée des restrictions au Canada, sa famille n’a pas les moyens de revenir au pays et reste donc au Japon.</a:t>
            </a:r>
            <a:endParaRPr sz="1800">
              <a:latin typeface="Calibri"/>
              <a:ea typeface="Calibri"/>
              <a:cs typeface="Calibri"/>
              <a:sym typeface="Calibri"/>
            </a:endParaRPr>
          </a:p>
          <a:p>
            <a:pPr indent="0" lvl="0" marL="0" rtl="0" algn="l">
              <a:lnSpc>
                <a:spcPct val="107000"/>
              </a:lnSpc>
              <a:spcBef>
                <a:spcPts val="800"/>
              </a:spcBef>
              <a:spcAft>
                <a:spcPts val="0"/>
              </a:spcAft>
              <a:buSzPts val="1400"/>
              <a:buNone/>
            </a:pPr>
            <a:r>
              <a:t/>
            </a:r>
            <a:endParaRPr sz="1800">
              <a:latin typeface="Calibri"/>
              <a:ea typeface="Calibri"/>
              <a:cs typeface="Calibri"/>
              <a:sym typeface="Calibri"/>
            </a:endParaRPr>
          </a:p>
          <a:p>
            <a:pPr indent="0" lvl="0" marL="0" rtl="0" algn="l">
              <a:lnSpc>
                <a:spcPct val="107000"/>
              </a:lnSpc>
              <a:spcBef>
                <a:spcPts val="800"/>
              </a:spcBef>
              <a:spcAft>
                <a:spcPts val="0"/>
              </a:spcAft>
              <a:buSzPts val="1400"/>
              <a:buNone/>
            </a:pPr>
            <a:r>
              <a:rPr lang="en-CA" sz="1800">
                <a:latin typeface="Calibri"/>
                <a:ea typeface="Calibri"/>
                <a:cs typeface="Calibri"/>
                <a:sym typeface="Calibri"/>
              </a:rPr>
              <a:t>Minoru désire cependant revenir au Canada. Donc, lorsque la guerre de Corée commence, il se dit que joindre l’armée lui permettra de réaliser son souhait. Il fait partie des 40 Canadiens japonais à s’enrôler au Japon pour servir les Forces armées canadiennes. Il joue alors le rôle de traducteur. Après la guerre, il peut rentrer au Canada. Il travaille pour les Forces armées pendant 35 ans et participe entre autres à des missions de maintien de la paix à Chypre et dans la péninsule du Sinaï.</a:t>
            </a:r>
            <a:endParaRPr sz="1800">
              <a:latin typeface="Calibri"/>
              <a:ea typeface="Calibri"/>
              <a:cs typeface="Calibri"/>
              <a:sym typeface="Calibri"/>
            </a:endParaRPr>
          </a:p>
          <a:p>
            <a:pPr indent="0" lvl="0" marL="0" rtl="0" algn="l">
              <a:lnSpc>
                <a:spcPct val="100000"/>
              </a:lnSpc>
              <a:spcBef>
                <a:spcPts val="800"/>
              </a:spcBef>
              <a:spcAft>
                <a:spcPts val="0"/>
              </a:spcAft>
              <a:buSzPts val="1400"/>
              <a:buNone/>
            </a:pPr>
            <a:r>
              <a:t/>
            </a:r>
            <a:endParaRPr sz="1800">
              <a:latin typeface="Calibri"/>
              <a:ea typeface="Calibri"/>
              <a:cs typeface="Calibri"/>
              <a:sym typeface="Calibri"/>
            </a:endParaRPr>
          </a:p>
        </p:txBody>
      </p:sp>
      <p:sp>
        <p:nvSpPr>
          <p:cNvPr id="234" name="Google Shape;234;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4" name="Google Shape;244;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 name="Google Shape;251;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SzPts val="1400"/>
              <a:buNone/>
            </a:pPr>
            <a:r>
              <a:rPr lang="en-CA" sz="1800">
                <a:latin typeface="Calibri"/>
                <a:ea typeface="Calibri"/>
                <a:cs typeface="Calibri"/>
                <a:sym typeface="Calibri"/>
              </a:rPr>
              <a:t>Harjit Sajjan naît en 1970 dans le village de Bombeli, en Inde. Sa famille déménage à Vancouver alors qu’il a 5 ans. À 19 ans, Harjit s’enrôle dans la force de réserve militaire. Durant son entraînement de base, on lui demande de couper ses cheveux et de raser sa barbe. Or, c’est contre sa religion, donc il refuse de le faire. Cependant, sa barbe l’empêche de bien porter un masque à gaz. Pour résoudre le problème, il invente un masque adapté pour les barbes, masque qu’il fait breveter en 1996. En 1998, il prend part à une mission de maintien de la paix de l’OTAN en Bosnie-Herzégovine. À son retour au Canada, il se joint au service de police de Vancouver, où il travaillera durant 11 ans.</a:t>
            </a:r>
            <a:endParaRPr sz="1800">
              <a:latin typeface="Calibri"/>
              <a:ea typeface="Calibri"/>
              <a:cs typeface="Calibri"/>
              <a:sym typeface="Calibri"/>
            </a:endParaRPr>
          </a:p>
          <a:p>
            <a:pPr indent="0" lvl="0" marL="0" rtl="0" algn="l">
              <a:lnSpc>
                <a:spcPct val="107000"/>
              </a:lnSpc>
              <a:spcBef>
                <a:spcPts val="800"/>
              </a:spcBef>
              <a:spcAft>
                <a:spcPts val="0"/>
              </a:spcAft>
              <a:buSzPts val="1400"/>
              <a:buNone/>
            </a:pPr>
            <a:r>
              <a:t/>
            </a:r>
            <a:endParaRPr sz="1800">
              <a:latin typeface="Calibri"/>
              <a:ea typeface="Calibri"/>
              <a:cs typeface="Calibri"/>
              <a:sym typeface="Calibri"/>
            </a:endParaRPr>
          </a:p>
          <a:p>
            <a:pPr indent="0" lvl="0" marL="0" rtl="0" algn="l">
              <a:lnSpc>
                <a:spcPct val="107000"/>
              </a:lnSpc>
              <a:spcBef>
                <a:spcPts val="800"/>
              </a:spcBef>
              <a:spcAft>
                <a:spcPts val="0"/>
              </a:spcAft>
              <a:buSzPts val="1400"/>
              <a:buNone/>
            </a:pPr>
            <a:r>
              <a:rPr lang="en-CA" sz="1800">
                <a:latin typeface="Calibri"/>
                <a:ea typeface="Calibri"/>
                <a:cs typeface="Calibri"/>
                <a:sym typeface="Calibri"/>
              </a:rPr>
              <a:t>En 2006, il effectue son premier de trois déploiements en Afghanistan, où il travaille pour le service des renseignements. En mission, il découvre que ses origines sikhes l’aident à développer des relations avec les locaux. Il se sert du fait qu’il parle punjabi pour communiquer avec les autorités locales puisque plusieurs d’entre elles comprennent le punjabi en raison de sa ressemblance avec l’ourdu. En 2011, au retour de son troisième et dernier déploiement, il obtient le grade de lieutenant-colonel du régiment de la Colombie-Britannique, le </a:t>
            </a:r>
            <a:r>
              <a:rPr i="1" lang="en-CA" sz="1800">
                <a:latin typeface="Calibri"/>
                <a:ea typeface="Calibri"/>
                <a:cs typeface="Calibri"/>
                <a:sym typeface="Calibri"/>
              </a:rPr>
              <a:t>British Columbia Regiment (Duke of Connaught’s Own)</a:t>
            </a:r>
            <a:r>
              <a:rPr lang="en-CA" sz="1800">
                <a:latin typeface="Calibri"/>
                <a:ea typeface="Calibri"/>
                <a:cs typeface="Calibri"/>
                <a:sym typeface="Calibri"/>
              </a:rPr>
              <a:t>, et devient le premier sikh à commander un régiment de l’armée canadienne. En 2015, il est élu membre du Parlement à Vancouver et obtient le rôle de ministre de la Défense nationale, une fonction qu’il occupe de 2015 à 2021.</a:t>
            </a:r>
            <a:endParaRPr sz="1800">
              <a:latin typeface="Calibri"/>
              <a:ea typeface="Calibri"/>
              <a:cs typeface="Calibri"/>
              <a:sym typeface="Calibri"/>
            </a:endParaRPr>
          </a:p>
          <a:p>
            <a:pPr indent="0" lvl="0" marL="0" rtl="0" algn="l">
              <a:lnSpc>
                <a:spcPct val="100000"/>
              </a:lnSpc>
              <a:spcBef>
                <a:spcPts val="800"/>
              </a:spcBef>
              <a:spcAft>
                <a:spcPts val="0"/>
              </a:spcAft>
              <a:buSzPts val="1400"/>
              <a:buNone/>
            </a:pPr>
            <a:r>
              <a:t/>
            </a:r>
            <a:endParaRPr sz="1800">
              <a:latin typeface="Calibri"/>
              <a:ea typeface="Calibri"/>
              <a:cs typeface="Calibri"/>
              <a:sym typeface="Calibri"/>
            </a:endParaRPr>
          </a:p>
        </p:txBody>
      </p:sp>
      <p:sp>
        <p:nvSpPr>
          <p:cNvPr id="252" name="Google Shape;252;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 name="Google Shape;262;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i="0" lang="en-CA" sz="1800" u="none" strike="noStrike">
                <a:solidFill>
                  <a:srgbClr val="000000"/>
                </a:solidFill>
                <a:latin typeface="Calibri"/>
                <a:ea typeface="Calibri"/>
                <a:cs typeface="Calibri"/>
                <a:sym typeface="Calibri"/>
              </a:rPr>
              <a:t>Stephen Thomas </a:t>
            </a:r>
            <a:r>
              <a:rPr lang="en-CA" sz="1800">
                <a:solidFill>
                  <a:srgbClr val="000000"/>
                </a:solidFill>
                <a:latin typeface="Calibri"/>
                <a:ea typeface="Calibri"/>
                <a:cs typeface="Calibri"/>
                <a:sym typeface="Calibri"/>
              </a:rPr>
              <a:t>naît à</a:t>
            </a:r>
            <a:r>
              <a:rPr i="0" lang="en-CA" sz="1800" u="none" strike="noStrike">
                <a:solidFill>
                  <a:srgbClr val="000000"/>
                </a:solidFill>
                <a:latin typeface="Calibri"/>
                <a:ea typeface="Calibri"/>
                <a:cs typeface="Calibri"/>
                <a:sym typeface="Calibri"/>
              </a:rPr>
              <a:t> Scarborough, en Ontario. Il joint le 7</a:t>
            </a:r>
            <a:r>
              <a:rPr baseline="30000" i="0" lang="en-CA" sz="1800" u="none" strike="noStrike">
                <a:solidFill>
                  <a:srgbClr val="000000"/>
                </a:solidFill>
                <a:latin typeface="Calibri"/>
                <a:ea typeface="Calibri"/>
                <a:cs typeface="Calibri"/>
                <a:sym typeface="Calibri"/>
              </a:rPr>
              <a:t>e</a:t>
            </a:r>
            <a:r>
              <a:rPr i="0" lang="en-CA" sz="1800" u="none" strike="noStrike">
                <a:solidFill>
                  <a:srgbClr val="000000"/>
                </a:solidFill>
                <a:latin typeface="Calibri"/>
                <a:ea typeface="Calibri"/>
                <a:cs typeface="Calibri"/>
                <a:sym typeface="Calibri"/>
              </a:rPr>
              <a:t> Régiment de Toronto de l</a:t>
            </a:r>
            <a:r>
              <a:rPr lang="en-CA" sz="1800">
                <a:solidFill>
                  <a:srgbClr val="000000"/>
                </a:solidFill>
                <a:latin typeface="Calibri"/>
                <a:ea typeface="Calibri"/>
                <a:cs typeface="Calibri"/>
                <a:sym typeface="Calibri"/>
              </a:rPr>
              <a:t>’Artillerie royale canadienne en 2000 et part pour sa première mission en Afghanistan en 2003. En 2005, il intègre le régiment </a:t>
            </a:r>
            <a:r>
              <a:rPr i="1" lang="en-CA" sz="1800">
                <a:solidFill>
                  <a:srgbClr val="000000"/>
                </a:solidFill>
                <a:latin typeface="Calibri"/>
                <a:ea typeface="Calibri"/>
                <a:cs typeface="Calibri"/>
                <a:sym typeface="Calibri"/>
              </a:rPr>
              <a:t>The Queen’s Own Rifles</a:t>
            </a:r>
            <a:r>
              <a:rPr lang="en-CA" sz="1800">
                <a:solidFill>
                  <a:srgbClr val="000000"/>
                </a:solidFill>
                <a:latin typeface="Calibri"/>
                <a:ea typeface="Calibri"/>
                <a:cs typeface="Calibri"/>
                <a:sym typeface="Calibri"/>
              </a:rPr>
              <a:t> (« les carabiniers personnels de la reine »). Le 3 octobre 2006, durant son deuxième déploiement en Afghanistan, alors qu’il se déplace dans Kandahar, un véhicule de son convoi est attaqué et prend feu. Or, ce véhicule est rempli de munitions hautement explosives et de marchandises importantes. Au péril de leur vie, Stephen et trois autres soldats se dépêchent de vider le véhicule. Peu après, le feu entraîne une explosion. Les actions de Stephen ont permis d’éviter une plus grande catastrophe et de sauver la vie de plusieurs soldats et civils, ce qui lui a valu la Médaille de la bravoure.</a:t>
            </a:r>
            <a:endParaRPr i="0" sz="180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sz="1800">
              <a:latin typeface="Calibri"/>
              <a:ea typeface="Calibri"/>
              <a:cs typeface="Calibri"/>
              <a:sym typeface="Calibri"/>
            </a:endParaRPr>
          </a:p>
        </p:txBody>
      </p:sp>
      <p:sp>
        <p:nvSpPr>
          <p:cNvPr id="263" name="Google Shape;263;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 name="Google Shape;9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3" name="Google Shape;273;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lang="en-CA" sz="1800">
                <a:latin typeface="Calibri"/>
                <a:ea typeface="Calibri"/>
                <a:cs typeface="Calibri"/>
                <a:sym typeface="Calibri"/>
              </a:rPr>
              <a:t>Ashley Collette grandit à Yarmouth, en Nouvelle-Écosse. Très jeune, elle sait qu’elle veut entrer dans l’armée. Elle s’enrôle dans les Forces armées canadiennes en 2007 et devient officière d’infanterie pour le 1</a:t>
            </a:r>
            <a:r>
              <a:rPr baseline="30000" lang="en-CA" sz="1800">
                <a:latin typeface="Calibri"/>
                <a:ea typeface="Calibri"/>
                <a:cs typeface="Calibri"/>
                <a:sym typeface="Calibri"/>
              </a:rPr>
              <a:t>er</a:t>
            </a:r>
            <a:r>
              <a:rPr lang="en-CA" sz="1800">
                <a:latin typeface="Calibri"/>
                <a:ea typeface="Calibri"/>
                <a:cs typeface="Calibri"/>
                <a:sym typeface="Calibri"/>
              </a:rPr>
              <a:t> bataillon du </a:t>
            </a:r>
            <a:r>
              <a:rPr i="1" lang="en-CA" sz="1800">
                <a:latin typeface="Calibri"/>
                <a:ea typeface="Calibri"/>
                <a:cs typeface="Calibri"/>
                <a:sym typeface="Calibri"/>
              </a:rPr>
              <a:t>Royal Canadian Regiment</a:t>
            </a:r>
            <a:r>
              <a:rPr lang="en-CA" sz="1800">
                <a:latin typeface="Calibri"/>
                <a:ea typeface="Calibri"/>
                <a:cs typeface="Calibri"/>
                <a:sym typeface="Calibri"/>
              </a:rPr>
              <a:t> (« le Régiment royal canadien ») basé à Petawawa. En 2010, elle est déployée à Nakhonay, en Afghanistan, où elle commande un peloton de 50 hommes. Ce peloton est responsable d’assurer la sécurité de la ville, qui est considérée comme un point chaud. Pendant plus de trois mois, Ashley et ses hommes sont pris chaque jour dans des échanges de tirs. Ashley perd des amis proches au combat. Malgré tout, elle arrive à garder le peloton paré et à défendre la ville. Elle reçoit la Médaille de la vaillance militaire en 2012 pour son rôle de commandante. Elle est la première et, jusqu’à aujourd’hui, la seule femme à avoir reçu cette distinction.</a:t>
            </a:r>
            <a:endParaRPr sz="18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sz="1800">
              <a:latin typeface="Calibri"/>
              <a:ea typeface="Calibri"/>
              <a:cs typeface="Calibri"/>
              <a:sym typeface="Calibri"/>
            </a:endParaRPr>
          </a:p>
        </p:txBody>
      </p:sp>
      <p:sp>
        <p:nvSpPr>
          <p:cNvPr id="274" name="Google Shape;274;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4" name="Google Shape;284;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SzPts val="1400"/>
              <a:buNone/>
            </a:pPr>
            <a:r>
              <a:rPr lang="en-CA" sz="1800">
                <a:latin typeface="Calibri"/>
                <a:ea typeface="Calibri"/>
                <a:cs typeface="Calibri"/>
                <a:sym typeface="Calibri"/>
              </a:rPr>
              <a:t>Marc Diab naît en 1986 à Ain Ebel, au Liban. À la recherche d’une vie meilleure loin du conflit qui ravage le sud du Liban, sa famille déménage à Mississauga en 2000. Après ses études secondaires, Marc s’enrôle dans l’armée. Il a toujours voulu être soldat pour protéger les gens. Il sert dans le régiment des </a:t>
            </a:r>
            <a:r>
              <a:rPr i="1" lang="en-CA" sz="1800">
                <a:latin typeface="Calibri"/>
                <a:ea typeface="Calibri"/>
                <a:cs typeface="Calibri"/>
                <a:sym typeface="Calibri"/>
              </a:rPr>
              <a:t>Royal Canadian Dragoons</a:t>
            </a:r>
            <a:r>
              <a:rPr lang="en-CA" sz="1800">
                <a:latin typeface="Calibri"/>
                <a:ea typeface="Calibri"/>
                <a:cs typeface="Calibri"/>
                <a:sym typeface="Calibri"/>
              </a:rPr>
              <a:t> (« le Régiment royal canadien des dragons ») à Petawawa et se rend éventuellement en Afghanistan.</a:t>
            </a:r>
            <a:endParaRPr sz="1800">
              <a:latin typeface="Calibri"/>
              <a:ea typeface="Calibri"/>
              <a:cs typeface="Calibri"/>
              <a:sym typeface="Calibri"/>
            </a:endParaRPr>
          </a:p>
          <a:p>
            <a:pPr indent="0" lvl="0" marL="0" rtl="0" algn="l">
              <a:lnSpc>
                <a:spcPct val="107000"/>
              </a:lnSpc>
              <a:spcBef>
                <a:spcPts val="0"/>
              </a:spcBef>
              <a:spcAft>
                <a:spcPts val="0"/>
              </a:spcAft>
              <a:buSzPts val="1400"/>
              <a:buNone/>
            </a:pPr>
            <a:r>
              <a:t/>
            </a:r>
            <a:endParaRPr sz="1800">
              <a:latin typeface="Calibri"/>
              <a:ea typeface="Calibri"/>
              <a:cs typeface="Calibri"/>
              <a:sym typeface="Calibri"/>
            </a:endParaRPr>
          </a:p>
          <a:p>
            <a:pPr indent="0" lvl="0" marL="0" rtl="0" algn="l">
              <a:lnSpc>
                <a:spcPct val="107000"/>
              </a:lnSpc>
              <a:spcBef>
                <a:spcPts val="0"/>
              </a:spcBef>
              <a:spcAft>
                <a:spcPts val="0"/>
              </a:spcAft>
              <a:buSzPts val="1400"/>
              <a:buNone/>
            </a:pPr>
            <a:r>
              <a:rPr lang="en-CA" sz="1800">
                <a:latin typeface="Calibri"/>
                <a:ea typeface="Calibri"/>
                <a:cs typeface="Calibri"/>
                <a:sym typeface="Calibri"/>
              </a:rPr>
              <a:t>Le 8 mars 2009, alors que Marc conduit le véhicule de tête d’un convoi se déplaçant au nord de Kandahar, le véhicule est détruit par un engin explosif improvisé. Il meurt dans l’explosion, alors qu’il ne lui restait que quelques semaines avant de rentrer au Canada.</a:t>
            </a:r>
            <a:endParaRPr sz="1800">
              <a:latin typeface="Calibri"/>
              <a:ea typeface="Calibri"/>
              <a:cs typeface="Calibri"/>
              <a:sym typeface="Calibri"/>
            </a:endParaRPr>
          </a:p>
          <a:p>
            <a:pPr indent="0" lvl="0" marL="0" rtl="0" algn="l">
              <a:lnSpc>
                <a:spcPct val="100000"/>
              </a:lnSpc>
              <a:spcBef>
                <a:spcPts val="800"/>
              </a:spcBef>
              <a:spcAft>
                <a:spcPts val="0"/>
              </a:spcAft>
              <a:buSzPts val="1400"/>
              <a:buNone/>
            </a:pPr>
            <a:r>
              <a:t/>
            </a:r>
            <a:endParaRPr sz="1800">
              <a:latin typeface="Calibri"/>
              <a:ea typeface="Calibri"/>
              <a:cs typeface="Calibri"/>
              <a:sym typeface="Calibri"/>
            </a:endParaRPr>
          </a:p>
        </p:txBody>
      </p:sp>
      <p:sp>
        <p:nvSpPr>
          <p:cNvPr id="285" name="Google Shape;285;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5" name="Google Shape;295;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SzPts val="1400"/>
              <a:buNone/>
            </a:pPr>
            <a:r>
              <a:rPr lang="en-CA" sz="1800">
                <a:latin typeface="Calibri"/>
                <a:ea typeface="Calibri"/>
                <a:cs typeface="Calibri"/>
                <a:sym typeface="Calibri"/>
              </a:rPr>
              <a:t>Sandra Perron naît en 1965 à Portage la Prairie, au Manitoba. En 1983, elle se rend dans un bureau de recrutement à Edmonton où elle postule pour faire partie de l’infanterie. On lui dit cependant que les femmes ne sont pas acceptées dans l’infanterie puisqu’il s’agit d’un rôle de combat. Elle prête donc plutôt serment en tant qu’officière de la logistique en 1984. En 1990, après la levée des restrictions sur le travail des femmes dans l’armée, elle devient la première officière canadienne d’infanterie. En 1992, elle joint le Royal 22</a:t>
            </a:r>
            <a:r>
              <a:rPr baseline="30000" lang="en-CA" sz="1800">
                <a:latin typeface="Calibri"/>
                <a:ea typeface="Calibri"/>
                <a:cs typeface="Calibri"/>
                <a:sym typeface="Calibri"/>
              </a:rPr>
              <a:t>e</a:t>
            </a:r>
            <a:r>
              <a:rPr lang="en-CA" sz="1800">
                <a:latin typeface="Calibri"/>
                <a:ea typeface="Calibri"/>
                <a:cs typeface="Calibri"/>
                <a:sym typeface="Calibri"/>
              </a:rPr>
              <a:t> Régiment, dont elle est le premier membre féminin.</a:t>
            </a:r>
            <a:endParaRPr sz="1800">
              <a:latin typeface="Calibri"/>
              <a:ea typeface="Calibri"/>
              <a:cs typeface="Calibri"/>
              <a:sym typeface="Calibri"/>
            </a:endParaRPr>
          </a:p>
          <a:p>
            <a:pPr indent="0" lvl="0" marL="0" rtl="0" algn="l">
              <a:lnSpc>
                <a:spcPct val="107000"/>
              </a:lnSpc>
              <a:spcBef>
                <a:spcPts val="0"/>
              </a:spcBef>
              <a:spcAft>
                <a:spcPts val="0"/>
              </a:spcAft>
              <a:buSzPts val="1400"/>
              <a:buNone/>
            </a:pPr>
            <a:r>
              <a:t/>
            </a:r>
            <a:endParaRPr sz="1800">
              <a:latin typeface="Calibri"/>
              <a:ea typeface="Calibri"/>
              <a:cs typeface="Calibri"/>
              <a:sym typeface="Calibri"/>
            </a:endParaRPr>
          </a:p>
          <a:p>
            <a:pPr indent="0" lvl="0" marL="0" rtl="0" algn="l">
              <a:lnSpc>
                <a:spcPct val="107000"/>
              </a:lnSpc>
              <a:spcBef>
                <a:spcPts val="0"/>
              </a:spcBef>
              <a:spcAft>
                <a:spcPts val="0"/>
              </a:spcAft>
              <a:buSzPts val="1400"/>
              <a:buNone/>
            </a:pPr>
            <a:r>
              <a:rPr lang="en-CA" sz="1800">
                <a:latin typeface="Calibri"/>
                <a:ea typeface="Calibri"/>
                <a:cs typeface="Calibri"/>
                <a:sym typeface="Calibri"/>
              </a:rPr>
              <a:t>Au cours de sa carrière militaire, Sandra est victime d’actes de discrimination de la part d’autres membres de l’armée qui pensent que les femmes ne devraient pas avoir des rôles de combat. Elle reçoit des lettres anonymes lui disant qu’elle n’a pas sa place dans l’infanterie. Certains de ses collègues de classe sabotent même ses exercices d’entraînement pour la faire mal paraître. Elle se fait aussi voler des morceaux de son uniforme et découvre une journée que les écussons de son régiment ont été arrachés de son manteau d’hiver. Malgré tout, elle arrive à prouver ses compétences remarquables et sa capacité à diriger. Elle effectue plusieurs missions en Bosnie et en Croatie et reçoit la Mention élogieuse de la Force de protection des Nations unies pour son service exceptionnel. Elle prend sa retraite en 1996, mais elle continue de travailler en étroite collaboration avec des membres de l’armée et de défendre les femmes vétéranes. En 2021, elle crée le Pepper Pod, un organisme à but non lucratif qui fournit un lieu sûr et un réseau de soutien aux vétéranes, aux femmes qui quitteront bientôt l’armée et aux conjointes de vétérans.</a:t>
            </a:r>
            <a:endParaRPr sz="1800">
              <a:latin typeface="Calibri"/>
              <a:ea typeface="Calibri"/>
              <a:cs typeface="Calibri"/>
              <a:sym typeface="Calibri"/>
            </a:endParaRPr>
          </a:p>
          <a:p>
            <a:pPr indent="0" lvl="0" marL="0" rtl="0" algn="l">
              <a:lnSpc>
                <a:spcPct val="100000"/>
              </a:lnSpc>
              <a:spcBef>
                <a:spcPts val="800"/>
              </a:spcBef>
              <a:spcAft>
                <a:spcPts val="0"/>
              </a:spcAft>
              <a:buSzPts val="1400"/>
              <a:buNone/>
            </a:pPr>
            <a:r>
              <a:t/>
            </a:r>
            <a:endParaRPr sz="1800">
              <a:latin typeface="Calibri"/>
              <a:ea typeface="Calibri"/>
              <a:cs typeface="Calibri"/>
              <a:sym typeface="Calibri"/>
            </a:endParaRPr>
          </a:p>
        </p:txBody>
      </p:sp>
      <p:sp>
        <p:nvSpPr>
          <p:cNvPr id="303" name="Google Shape;303;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3" name="Google Shape;313;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lang="en-CA" sz="1800">
                <a:latin typeface="Calibri"/>
                <a:ea typeface="Calibri"/>
                <a:cs typeface="Calibri"/>
                <a:sym typeface="Calibri"/>
              </a:rPr>
              <a:t>Sandi Banerjee grandit à Toronto et joint les </a:t>
            </a:r>
            <a:r>
              <a:rPr i="1" lang="en-CA" sz="1800">
                <a:latin typeface="Calibri"/>
                <a:ea typeface="Calibri"/>
                <a:cs typeface="Calibri"/>
                <a:sym typeface="Calibri"/>
              </a:rPr>
              <a:t>Queen’s Own Rifles</a:t>
            </a:r>
            <a:r>
              <a:rPr lang="en-CA" sz="1800">
                <a:latin typeface="Calibri"/>
                <a:ea typeface="Calibri"/>
                <a:cs typeface="Calibri"/>
                <a:sym typeface="Calibri"/>
              </a:rPr>
              <a:t> (« les carabiniers personnels de la reine ») en 1987. En novembre 2006, il devient le commandant adjoint d’une force opérationnelle au Soudan. Il est déployé durant l’opération SAFARI, qui constitue la contribution du Canada à la mission de maintien de la paix des Nations unies au Soudan. En juillet 2007, il reçoit la Mention élogieuse des Nations unies pour son service au Darfour et au Soudan ainsi que la Mention élogieuse des commandants de la force des Nations unies pour sa mission au Soudan. En plus d’être un soldat de la paix, Sandi est aussi officier chargé des plans opérationnels dans une force opérationnelle interarmées en Afghanistan. De 2014 à 2017, il commande les </a:t>
            </a:r>
            <a:r>
              <a:rPr i="1" lang="en-CA" sz="1800">
                <a:latin typeface="Calibri"/>
                <a:ea typeface="Calibri"/>
                <a:cs typeface="Calibri"/>
                <a:sym typeface="Calibri"/>
              </a:rPr>
              <a:t>Queen’s Own Rifles</a:t>
            </a:r>
            <a:r>
              <a:rPr lang="en-CA" sz="1800">
                <a:latin typeface="Calibri"/>
                <a:ea typeface="Calibri"/>
                <a:cs typeface="Calibri"/>
                <a:sym typeface="Calibri"/>
              </a:rPr>
              <a:t>. En 2017, il est également nommé représentant du Canada au comité de défense et de sécurité de l’OTAN à la Confédération interalliée des officiers de réserve.</a:t>
            </a:r>
            <a:endParaRPr sz="18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sz="1800">
              <a:latin typeface="Calibri"/>
              <a:ea typeface="Calibri"/>
              <a:cs typeface="Calibri"/>
              <a:sym typeface="Calibri"/>
            </a:endParaRPr>
          </a:p>
        </p:txBody>
      </p:sp>
      <p:sp>
        <p:nvSpPr>
          <p:cNvPr id="314" name="Google Shape;314;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4" name="Google Shape;324;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SzPts val="1400"/>
              <a:buNone/>
            </a:pPr>
            <a:r>
              <a:rPr lang="en-CA" sz="1800">
                <a:solidFill>
                  <a:srgbClr val="000000"/>
                </a:solidFill>
                <a:highlight>
                  <a:srgbClr val="FFFFFF"/>
                </a:highlight>
                <a:latin typeface="Calibri"/>
                <a:ea typeface="Calibri"/>
                <a:cs typeface="Calibri"/>
                <a:sym typeface="Calibri"/>
              </a:rPr>
              <a:t>Wendy Jocko, née à Pembroke, en Ontario, vient d’une longue lignée de soldats autochtones datant de la guerre de 1812. En 1993, participe à sa première mission de maintien de la paix dans les Balkans et travaille en logistique en tant qu’acheteuse. À cette époque, elle a trois enfants, et la plus jeune est âgée de seulement 18 mois. Il est difficile pour elle de les laisser, mais elle souhaite contribuer à rétablir la paix dans les Balkans et sait que ses enfants seront bien pris en charge durant son absence. Durant sa mission, elle réalise à quel point la guerre affecte les familles et désire venir en aide aux femmes et aux enfants de la région. Bien qu’elle ne parle pas la langue des locaux, Wendy se lie d’amitié avec eux et apporte des provisions aux familles dans le besoin. Elle prend sa retraite des Forces armées en 2002 et déménage en Écosse. Plus tard, elle revient s’installer au Canada, dans la réserve des Algonquins de Pikwàkanagàn, dont elle est la chef de 2020 à 2023.</a:t>
            </a:r>
            <a:endParaRPr sz="1800">
              <a:latin typeface="Calibri"/>
              <a:ea typeface="Calibri"/>
              <a:cs typeface="Calibri"/>
              <a:sym typeface="Calibri"/>
            </a:endParaRPr>
          </a:p>
          <a:p>
            <a:pPr indent="0" lvl="0" marL="0" rtl="0" algn="l">
              <a:lnSpc>
                <a:spcPct val="100000"/>
              </a:lnSpc>
              <a:spcBef>
                <a:spcPts val="800"/>
              </a:spcBef>
              <a:spcAft>
                <a:spcPts val="0"/>
              </a:spcAft>
              <a:buSzPts val="1400"/>
              <a:buNone/>
            </a:pPr>
            <a:r>
              <a:t/>
            </a:r>
            <a:endParaRPr sz="1800">
              <a:latin typeface="Calibri"/>
              <a:ea typeface="Calibri"/>
              <a:cs typeface="Calibri"/>
              <a:sym typeface="Calibri"/>
            </a:endParaRPr>
          </a:p>
        </p:txBody>
      </p:sp>
      <p:sp>
        <p:nvSpPr>
          <p:cNvPr id="325" name="Google Shape;325;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5" name="Google Shape;335;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SzPts val="1400"/>
              <a:buNone/>
            </a:pPr>
            <a:r>
              <a:rPr lang="en-CA" sz="1800">
                <a:latin typeface="Calibri"/>
                <a:ea typeface="Calibri"/>
                <a:cs typeface="Calibri"/>
                <a:sym typeface="Calibri"/>
              </a:rPr>
              <a:t>Le docteur Stephen Blizzard nait à Port-d’Espagne, la capitale de Trinité-et-Tobago, en 1928. En 1958, sa femme et lui immigrent au Canada. Il étudie la médecine à l’Université Western, en Ontario. Durant ses études, il joint le programme de formation des officiers de la réserve de l’Aviation royale canadienne. En 1968, après avoir obtenu son brevet de pilote, il devient le premier médecin de l’air à piloter des avions dans les Forces armées canadiennes. En 1978, il prend part à l’opération Magnet, qui consistait à transporter les réfugiés vietnamiens au Canada. Il est le premier médecin canadien à se rendre sur les lieux de la guerre.</a:t>
            </a:r>
            <a:endParaRPr sz="1800">
              <a:latin typeface="Calibri"/>
              <a:ea typeface="Calibri"/>
              <a:cs typeface="Calibri"/>
              <a:sym typeface="Calibri"/>
            </a:endParaRPr>
          </a:p>
          <a:p>
            <a:pPr indent="0" lvl="0" marL="0" rtl="0" algn="l">
              <a:lnSpc>
                <a:spcPct val="107000"/>
              </a:lnSpc>
              <a:spcBef>
                <a:spcPts val="0"/>
              </a:spcBef>
              <a:spcAft>
                <a:spcPts val="0"/>
              </a:spcAft>
              <a:buSzPts val="1400"/>
              <a:buNone/>
            </a:pPr>
            <a:r>
              <a:t/>
            </a:r>
            <a:endParaRPr sz="1800">
              <a:latin typeface="Calibri"/>
              <a:ea typeface="Calibri"/>
              <a:cs typeface="Calibri"/>
              <a:sym typeface="Calibri"/>
            </a:endParaRPr>
          </a:p>
          <a:p>
            <a:pPr indent="0" lvl="0" marL="0" rtl="0" algn="l">
              <a:lnSpc>
                <a:spcPct val="107000"/>
              </a:lnSpc>
              <a:spcBef>
                <a:spcPts val="800"/>
              </a:spcBef>
              <a:spcAft>
                <a:spcPts val="0"/>
              </a:spcAft>
              <a:buSzPts val="1400"/>
              <a:buNone/>
            </a:pPr>
            <a:r>
              <a:rPr lang="en-CA" sz="1800">
                <a:latin typeface="Calibri"/>
                <a:ea typeface="Calibri"/>
                <a:cs typeface="Calibri"/>
                <a:sym typeface="Calibri"/>
              </a:rPr>
              <a:t>En 1979, il passe six mois en Égypte en tant que membre de la Deuxième force d’urgence des Nations unies. Il est présent lors de la signature du traité de paix entre l’Égypte et l'Israël. Il obtient d’ailleurs la Médaille des Nations unies pour la paix pour son travail durant cette mission. En plus d’être un soldat de la paix, le D</a:t>
            </a:r>
            <a:r>
              <a:rPr baseline="30000" lang="en-CA" sz="1800">
                <a:latin typeface="Calibri"/>
                <a:ea typeface="Calibri"/>
                <a:cs typeface="Calibri"/>
                <a:sym typeface="Calibri"/>
              </a:rPr>
              <a:t>r</a:t>
            </a:r>
            <a:r>
              <a:rPr lang="en-CA" sz="1800">
                <a:latin typeface="Calibri"/>
                <a:ea typeface="Calibri"/>
                <a:cs typeface="Calibri"/>
                <a:sym typeface="Calibri"/>
              </a:rPr>
              <a:t> Blizzard est un pionnier de la médecine de l’air. Il aide à créer des pratiques et des standards encore en place aujourd’hui. En 2023, Stephen Blizzard est admis dans le Temple de la renommée médicale canadienne.</a:t>
            </a:r>
            <a:endParaRPr sz="1800">
              <a:latin typeface="Calibri"/>
              <a:ea typeface="Calibri"/>
              <a:cs typeface="Calibri"/>
              <a:sym typeface="Calibri"/>
            </a:endParaRPr>
          </a:p>
          <a:p>
            <a:pPr indent="0" lvl="0" marL="0" rtl="0" algn="l">
              <a:lnSpc>
                <a:spcPct val="100000"/>
              </a:lnSpc>
              <a:spcBef>
                <a:spcPts val="800"/>
              </a:spcBef>
              <a:spcAft>
                <a:spcPts val="0"/>
              </a:spcAft>
              <a:buSzPts val="1400"/>
              <a:buNone/>
            </a:pPr>
            <a:r>
              <a:t/>
            </a:r>
            <a:endParaRPr sz="1800">
              <a:latin typeface="Calibri"/>
              <a:ea typeface="Calibri"/>
              <a:cs typeface="Calibri"/>
              <a:sym typeface="Calibri"/>
            </a:endParaRPr>
          </a:p>
        </p:txBody>
      </p:sp>
      <p:sp>
        <p:nvSpPr>
          <p:cNvPr id="336" name="Google Shape;336;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i="0" lang="en-CA" sz="1800" u="none" strike="noStrike">
                <a:solidFill>
                  <a:srgbClr val="000000"/>
                </a:solidFill>
                <a:latin typeface="Calibri"/>
                <a:ea typeface="Calibri"/>
                <a:cs typeface="Calibri"/>
                <a:sym typeface="Calibri"/>
              </a:rPr>
              <a:t>Hari Singh est l’un des dix</a:t>
            </a:r>
            <a:r>
              <a:rPr lang="en-CA" sz="1800">
                <a:solidFill>
                  <a:srgbClr val="000000"/>
                </a:solidFill>
                <a:latin typeface="Calibri"/>
                <a:ea typeface="Calibri"/>
                <a:cs typeface="Calibri"/>
                <a:sym typeface="Calibri"/>
              </a:rPr>
              <a:t> sikhs ayant servi lors de la Première Guerre mondiale. Né en 1882 à Amritsar, en Inde, Hari travaille comme préposé à l’entretien pour un journal local à Toronto. En 1916, il joint l’armée canadienne et se bat en Europe durant la Première Guerre mondiale avec le 75</a:t>
            </a:r>
            <a:r>
              <a:rPr baseline="30000" lang="en-CA" sz="1800">
                <a:solidFill>
                  <a:srgbClr val="000000"/>
                </a:solidFill>
                <a:latin typeface="Calibri"/>
                <a:ea typeface="Calibri"/>
                <a:cs typeface="Calibri"/>
                <a:sym typeface="Calibri"/>
              </a:rPr>
              <a:t>e</a:t>
            </a:r>
            <a:r>
              <a:rPr lang="en-CA" sz="1800">
                <a:solidFill>
                  <a:srgbClr val="000000"/>
                </a:solidFill>
                <a:latin typeface="Calibri"/>
                <a:ea typeface="Calibri"/>
                <a:cs typeface="Calibri"/>
                <a:sym typeface="Calibri"/>
              </a:rPr>
              <a:t> bataillon. Il est blessé lors de la bataille de la crête de Vimy et renvoyé au Canada en 1918. Ses fonctions dans l’armée sont multiples. Il a entre autres le rôle de claironniste et devient même le sergent responsable de sonner le clairon. Il joue lors de plusieurs cérémonies militaires et même lors d’une visite royale en 1939.</a:t>
            </a:r>
            <a:r>
              <a:rPr i="0" lang="en-CA" sz="1800" u="none" strike="noStrike">
                <a:solidFill>
                  <a:srgbClr val="000000"/>
                </a:solidFill>
                <a:latin typeface="Calibri"/>
                <a:ea typeface="Calibri"/>
                <a:cs typeface="Calibri"/>
                <a:sym typeface="Calibri"/>
              </a:rPr>
              <a:t> </a:t>
            </a:r>
            <a:endParaRPr sz="1800">
              <a:latin typeface="Calibri"/>
              <a:ea typeface="Calibri"/>
              <a:cs typeface="Calibri"/>
              <a:sym typeface="Calibri"/>
            </a:endParaRPr>
          </a:p>
        </p:txBody>
      </p:sp>
      <p:sp>
        <p:nvSpPr>
          <p:cNvPr id="99" name="Google Shape;99;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 name="Google Shape;109;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333333"/>
              </a:buClr>
              <a:buSzPts val="1200"/>
              <a:buFont typeface="Open Sans"/>
              <a:buNone/>
            </a:pPr>
            <a:r>
              <a:rPr lang="en-CA" sz="1800">
                <a:solidFill>
                  <a:srgbClr val="333333"/>
                </a:solidFill>
                <a:highlight>
                  <a:srgbClr val="FFFFFF"/>
                </a:highlight>
                <a:latin typeface="Calibri"/>
                <a:ea typeface="Calibri"/>
                <a:cs typeface="Calibri"/>
                <a:sym typeface="Calibri"/>
              </a:rPr>
              <a:t>Bien que plusieurs membres de la communauté noire du Canada souhaitent participer à l’effort de guerre, tous n’ont pas la chance de servir le pays. Beaucoup sont refusés simplement en raison de la couleur de leur peau. La plupart des Canadiens noirs qui participent à la Première Guerre mondiale font partie du 2</a:t>
            </a:r>
            <a:r>
              <a:rPr baseline="30000" lang="en-CA" sz="1800">
                <a:solidFill>
                  <a:srgbClr val="333333"/>
                </a:solidFill>
                <a:highlight>
                  <a:srgbClr val="FFFFFF"/>
                </a:highlight>
                <a:latin typeface="Calibri"/>
                <a:ea typeface="Calibri"/>
                <a:cs typeface="Calibri"/>
                <a:sym typeface="Calibri"/>
              </a:rPr>
              <a:t>e</a:t>
            </a:r>
            <a:r>
              <a:rPr lang="en-CA" sz="1800">
                <a:solidFill>
                  <a:srgbClr val="333333"/>
                </a:solidFill>
                <a:highlight>
                  <a:srgbClr val="FFFFFF"/>
                </a:highlight>
                <a:latin typeface="Calibri"/>
                <a:ea typeface="Calibri"/>
                <a:cs typeface="Calibri"/>
                <a:sym typeface="Calibri"/>
              </a:rPr>
              <a:t> Bataillon de construction, un bataillon entièrement composé de personnes noires créé à la suite de pression de la communauté noire. Cependant, d’autres, dont Curley Christian, sont intégrés dans des unités non ségréguées.</a:t>
            </a:r>
            <a:endParaRPr sz="1800">
              <a:solidFill>
                <a:srgbClr val="333333"/>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333333"/>
              </a:buClr>
              <a:buSzPts val="1200"/>
              <a:buFont typeface="Open Sans"/>
              <a:buNone/>
            </a:pPr>
            <a:r>
              <a:t/>
            </a:r>
            <a:endParaRPr sz="1800">
              <a:solidFill>
                <a:srgbClr val="333333"/>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333333"/>
              </a:buClr>
              <a:buSzPts val="1200"/>
              <a:buFont typeface="Open Sans"/>
              <a:buNone/>
            </a:pPr>
            <a:r>
              <a:rPr lang="en-CA" sz="1800">
                <a:solidFill>
                  <a:srgbClr val="333333"/>
                </a:solidFill>
                <a:highlight>
                  <a:srgbClr val="FFFFFF"/>
                </a:highlight>
                <a:latin typeface="Calibri"/>
                <a:ea typeface="Calibri"/>
                <a:cs typeface="Calibri"/>
                <a:sym typeface="Calibri"/>
              </a:rPr>
              <a:t>Ethelbert « Curley » Christian naît aux États-Unis autour de 1883. Il s’enrôle le 22 mars 1915 à Selkirk, au Manitoba. Durant la bataille de la crête de Vimy, il est grièvement blessé alors qu’il transporte des marchandises au front. Il survit, mais les médecins ne peuvent sauver ses bras et ses jambes trop endommagés. Curley devient alors le seul membre des Forces armées canadiennes à survivre à quatre amputations durant la Première Guerre mondiale. Et ces interventions ne l’arrêtent pas. Après la guerre, il déménage à Toronto et aide à créer un programme qui soutient les vétérans blessés. Il travaille également en étroite collaboration avec des organisations caritatives, comme l’Association des Amputés de guerre, pour aider d’autres personnes amputées.</a:t>
            </a:r>
            <a:endParaRPr sz="1800">
              <a:latin typeface="Calibri"/>
              <a:ea typeface="Calibri"/>
              <a:cs typeface="Calibri"/>
              <a:sym typeface="Calibri"/>
            </a:endParaRPr>
          </a:p>
        </p:txBody>
      </p:sp>
      <p:sp>
        <p:nvSpPr>
          <p:cNvPr id="110" name="Google Shape;110;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 name="Google Shape;119;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lang="en-CA" sz="1800">
                <a:latin typeface="Calibri"/>
                <a:ea typeface="Calibri"/>
                <a:cs typeface="Calibri"/>
                <a:sym typeface="Calibri"/>
              </a:rPr>
              <a:t>Francis Pegahmagabow fait partie des soldats autochtones qui se battent pour le Canada lors de la Première Guerre mondiale. Ils sont au moins 4 000 à servir le pays. Francis naît dans la réserve de Shawanaga et est membre du clan Caribou des Anishinabés. Il s’enrôle en 1914, à l‘âge de 23 ans, et arrive en France en février 1915. Durant la guerre, il est reconnu pour ses talents de tireur d’élite. Il se rend plusieurs fois derrière les lignes ennemies pour y recueillir des informations importantes. Il reçoit pour son service la Médaille militaire avec deux barrettes. Dans l’armée, Francis est un homme respecté, mais ce n’est plus le cas lors de son retour au Canada. Les Autochtones n’ont toujours pas les mêmes droits et libertés que les autres Canadiens. En 1921, Francis devient le chef de la Première Nation Wasauksing. En 1949, il est élu chef suprême de l’organisation de défense des droits autochtones appelée National Indian Government. Il garde son rôle de défenseur des droits des Autochtones jusqu’à sa mort.</a:t>
            </a:r>
            <a:endParaRPr>
              <a:latin typeface="Calibri"/>
              <a:ea typeface="Calibri"/>
              <a:cs typeface="Calibri"/>
              <a:sym typeface="Calibri"/>
            </a:endParaRPr>
          </a:p>
        </p:txBody>
      </p:sp>
      <p:sp>
        <p:nvSpPr>
          <p:cNvPr id="120" name="Google Shape;120;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 name="Google Shape;13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SzPts val="1400"/>
              <a:buNone/>
            </a:pPr>
            <a:r>
              <a:rPr lang="en-CA" sz="1800">
                <a:latin typeface="Calibri"/>
                <a:ea typeface="Calibri"/>
                <a:cs typeface="Calibri"/>
                <a:sym typeface="Calibri"/>
              </a:rPr>
              <a:t>Murney Pugh naît en 1882 à Kingston, en Ontario. Avant la guerre, elle suit une formation d‘infirmière à Halifax. En 1914, elle s’enrôle dans le Corps expéditionnaire canadien et se rend en Europe à titre d’infirmière militaire. En 1915, alors qu’elle travaille dans un hôpital britannique, elle rencontre sa partenaire, l’infirmière Ellanore Parker. Surnommées les jumelles célestes, Murney et Ellanore travaillent ensemble dans des hôpitaux militaires de Grande-Bretagne et de France. Alors qu’elles se trouvent en France, les deux sont victimes des effets des gaz toxiques auxquels ont été exposés les soldats des batailles de la Somme et de la crête de Vimy qu’elles soignent. Murney s’en remet, mais Ellanore reste avec des problèmes de santé jusqu’à la fin de sa vie. Après la guerre, elles s’installent à Los Angeles, et Ellanore devient autrice et inventrice. En 1948, les deux femmes retournent au Canada et s’installent à Victoria, où elles passent le reste de leur vie.</a:t>
            </a:r>
            <a:endParaRPr sz="1800">
              <a:latin typeface="Calibri"/>
              <a:ea typeface="Calibri"/>
              <a:cs typeface="Calibri"/>
              <a:sym typeface="Calibri"/>
            </a:endParaRPr>
          </a:p>
          <a:p>
            <a:pPr indent="0" lvl="0" marL="0" rtl="0" algn="l">
              <a:lnSpc>
                <a:spcPct val="107000"/>
              </a:lnSpc>
              <a:spcBef>
                <a:spcPts val="0"/>
              </a:spcBef>
              <a:spcAft>
                <a:spcPts val="0"/>
              </a:spcAft>
              <a:buSzPts val="1400"/>
              <a:buNone/>
            </a:pPr>
            <a:r>
              <a:t/>
            </a:r>
            <a:endParaRPr sz="1800">
              <a:latin typeface="Calibri"/>
              <a:ea typeface="Calibri"/>
              <a:cs typeface="Calibri"/>
              <a:sym typeface="Calibri"/>
            </a:endParaRPr>
          </a:p>
          <a:p>
            <a:pPr indent="0" lvl="0" marL="0" rtl="0" algn="l">
              <a:lnSpc>
                <a:spcPct val="107000"/>
              </a:lnSpc>
              <a:spcBef>
                <a:spcPts val="0"/>
              </a:spcBef>
              <a:spcAft>
                <a:spcPts val="0"/>
              </a:spcAft>
              <a:buSzPts val="1400"/>
              <a:buNone/>
            </a:pPr>
            <a:r>
              <a:rPr lang="en-CA" sz="1800">
                <a:latin typeface="Calibri"/>
                <a:ea typeface="Calibri"/>
                <a:cs typeface="Calibri"/>
                <a:sym typeface="Calibri"/>
              </a:rPr>
              <a:t>Note : La photo incluse dans cette diapositive est souvent présentée à tort comme étant un portrait de Murney Pugh et de Meta Parker. Or, une copie de cette photo se trouvant dans les archives du Musée royal de la Colombie-Britannique, où se trouvent les documents personnels du couple, comprend une note manuscrite indiquant Murney et Ellanore.</a:t>
            </a:r>
            <a:endParaRPr sz="1800">
              <a:latin typeface="Calibri"/>
              <a:ea typeface="Calibri"/>
              <a:cs typeface="Calibri"/>
              <a:sym typeface="Calibri"/>
            </a:endParaRPr>
          </a:p>
        </p:txBody>
      </p:sp>
      <p:sp>
        <p:nvSpPr>
          <p:cNvPr id="131" name="Google Shape;131;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1" name="Google Shape;14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 name="Google Shape;148;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lang="en-CA" sz="1800">
                <a:latin typeface="Calibri"/>
                <a:ea typeface="Calibri"/>
                <a:cs typeface="Calibri"/>
                <a:sym typeface="Calibri"/>
              </a:rPr>
              <a:t>Jean Suey Lee naît en 1924 à Cranbrook, en Colombie-Britannique. En 1942, elle devient la seule femme sino-canadienne à servir dans l’Aviation royale canadienne. Elle effectue sa formation à Toronto et passe la majorité des années de guerre au dépôt du Commandement aérien de l’Est de Rockcliffe, en Ontario. Bien qu’elle soit née au Canada, la </a:t>
            </a:r>
            <a:r>
              <a:rPr i="1" lang="en-CA" sz="1800">
                <a:latin typeface="Calibri"/>
                <a:ea typeface="Calibri"/>
                <a:cs typeface="Calibri"/>
                <a:sym typeface="Calibri"/>
              </a:rPr>
              <a:t>Loi de l’immigration chinoise</a:t>
            </a:r>
            <a:r>
              <a:rPr lang="en-CA" sz="1800">
                <a:latin typeface="Calibri"/>
                <a:ea typeface="Calibri"/>
                <a:cs typeface="Calibri"/>
                <a:sym typeface="Calibri"/>
              </a:rPr>
              <a:t> empêche toute personne ayant des origines chinoises d’être considérée comme un citoyen canadien. En 1947, quand la loi est abolie, Jean est une des premières femmes sino-canadiennes à recevoir sa citoyenneté canadienne.</a:t>
            </a:r>
            <a:endParaRPr sz="18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sz="1800">
              <a:latin typeface="Calibri"/>
              <a:ea typeface="Calibri"/>
              <a:cs typeface="Calibri"/>
              <a:sym typeface="Calibri"/>
            </a:endParaRPr>
          </a:p>
        </p:txBody>
      </p:sp>
      <p:sp>
        <p:nvSpPr>
          <p:cNvPr id="149" name="Google Shape;149;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 name="Google Shape;159;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SzPts val="1400"/>
              <a:buNone/>
            </a:pPr>
            <a:r>
              <a:rPr lang="en-CA" sz="1800">
                <a:latin typeface="Calibri"/>
                <a:ea typeface="Calibri"/>
                <a:cs typeface="Calibri"/>
                <a:sym typeface="Calibri"/>
              </a:rPr>
              <a:t>Charles Henry Byce, un soldat cri, est le soldat autochtone le plus décoré de la Deuxième Guerre mondiale. Né en 1916 à Chapleau, en Ontario, il joint le régiment écossais du lac Supérieur en 1940. </a:t>
            </a:r>
            <a:endParaRPr sz="1800">
              <a:latin typeface="Calibri"/>
              <a:ea typeface="Calibri"/>
              <a:cs typeface="Calibri"/>
              <a:sym typeface="Calibri"/>
            </a:endParaRPr>
          </a:p>
          <a:p>
            <a:pPr indent="0" lvl="0" marL="0" rtl="0" algn="l">
              <a:lnSpc>
                <a:spcPct val="107000"/>
              </a:lnSpc>
              <a:spcBef>
                <a:spcPts val="0"/>
              </a:spcBef>
              <a:spcAft>
                <a:spcPts val="0"/>
              </a:spcAft>
              <a:buSzPts val="1400"/>
              <a:buNone/>
            </a:pPr>
            <a:r>
              <a:t/>
            </a:r>
            <a:endParaRPr sz="1800">
              <a:latin typeface="Calibri"/>
              <a:ea typeface="Calibri"/>
              <a:cs typeface="Calibri"/>
              <a:sym typeface="Calibri"/>
            </a:endParaRPr>
          </a:p>
          <a:p>
            <a:pPr indent="0" lvl="0" marL="0" rtl="0" algn="l">
              <a:lnSpc>
                <a:spcPct val="107000"/>
              </a:lnSpc>
              <a:spcBef>
                <a:spcPts val="0"/>
              </a:spcBef>
              <a:spcAft>
                <a:spcPts val="0"/>
              </a:spcAft>
              <a:buSzPts val="1400"/>
              <a:buNone/>
            </a:pPr>
            <a:r>
              <a:rPr lang="en-CA" sz="1800">
                <a:latin typeface="Calibri"/>
                <a:ea typeface="Calibri"/>
                <a:cs typeface="Calibri"/>
                <a:sym typeface="Calibri"/>
              </a:rPr>
              <a:t>Le 2 mars 1945, avec la compagnie C du régiment, il atteint la forêt de Hochwald, là où les troupes d’Hitler ont installé leur dernière ligne de défense près de la frontière allemande. La compagnie se retrouve sous une pluie de tirs. Ses commandants sont tués, Charles se retrouve alors à la tête de la compagnie. Alors que le reste de la compagnie bat en retraite, il reste en place et prend le rôle de tireur d’élite. C’est ce qui lui vaut la Médaille de Conduite distinguée, la plus haute distinction militaire après la Croix de Victoria. Il fait partie de la poignée de Canadiens à avoir reçu autant la Médaille militaire que la Médaille de Conduite distinguée.</a:t>
            </a:r>
            <a:endParaRPr sz="1800">
              <a:latin typeface="Calibri"/>
              <a:ea typeface="Calibri"/>
              <a:cs typeface="Calibri"/>
              <a:sym typeface="Calibri"/>
            </a:endParaRPr>
          </a:p>
          <a:p>
            <a:pPr indent="0" lvl="0" marL="0" rtl="0" algn="l">
              <a:lnSpc>
                <a:spcPct val="107000"/>
              </a:lnSpc>
              <a:spcBef>
                <a:spcPts val="0"/>
              </a:spcBef>
              <a:spcAft>
                <a:spcPts val="0"/>
              </a:spcAft>
              <a:buSzPts val="1400"/>
              <a:buNone/>
            </a:pPr>
            <a:r>
              <a:t/>
            </a:r>
            <a:endParaRPr sz="1800">
              <a:latin typeface="Calibri"/>
              <a:ea typeface="Calibri"/>
              <a:cs typeface="Calibri"/>
              <a:sym typeface="Calibri"/>
            </a:endParaRPr>
          </a:p>
          <a:p>
            <a:pPr indent="0" lvl="0" marL="0" rtl="0" algn="l">
              <a:lnSpc>
                <a:spcPct val="107000"/>
              </a:lnSpc>
              <a:spcBef>
                <a:spcPts val="0"/>
              </a:spcBef>
              <a:spcAft>
                <a:spcPts val="0"/>
              </a:spcAft>
              <a:buSzPts val="1400"/>
              <a:buNone/>
            </a:pPr>
            <a:r>
              <a:rPr lang="en-CA" sz="1800">
                <a:latin typeface="Calibri"/>
                <a:ea typeface="Calibri"/>
                <a:cs typeface="Calibri"/>
                <a:sym typeface="Calibri"/>
              </a:rPr>
              <a:t>Après la guerre, il s’installe à Esplanola, en Ontario, où il travaille dans une usine à papier et élève sa famille. En 2016, le village de Chapleau lui rend hommage en créant une statue de bronze à son effigie, placée à l’extérieur du camp de la légion locale.</a:t>
            </a:r>
            <a:endParaRPr sz="1800">
              <a:latin typeface="Calibri"/>
              <a:ea typeface="Calibri"/>
              <a:cs typeface="Calibri"/>
              <a:sym typeface="Calibri"/>
            </a:endParaRPr>
          </a:p>
          <a:p>
            <a:pPr indent="0" lvl="0" marL="0" rtl="0" algn="l">
              <a:lnSpc>
                <a:spcPct val="100000"/>
              </a:lnSpc>
              <a:spcBef>
                <a:spcPts val="800"/>
              </a:spcBef>
              <a:spcAft>
                <a:spcPts val="0"/>
              </a:spcAft>
              <a:buSzPts val="1400"/>
              <a:buNone/>
            </a:pPr>
            <a:r>
              <a:t/>
            </a:r>
            <a:endParaRPr sz="1800">
              <a:latin typeface="Calibri"/>
              <a:ea typeface="Calibri"/>
              <a:cs typeface="Calibri"/>
              <a:sym typeface="Calibri"/>
            </a:endParaRPr>
          </a:p>
        </p:txBody>
      </p:sp>
      <p:sp>
        <p:nvSpPr>
          <p:cNvPr id="160" name="Google Shape;160;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57575"/>
              </a:buClr>
              <a:buSzPts val="2400"/>
              <a:buNone/>
              <a:defRPr sz="2400">
                <a:solidFill>
                  <a:srgbClr val="757575"/>
                </a:solidFill>
              </a:defRPr>
            </a:lvl1pPr>
            <a:lvl2pPr indent="-228600" lvl="1" marL="914400" algn="l">
              <a:lnSpc>
                <a:spcPct val="90000"/>
              </a:lnSpc>
              <a:spcBef>
                <a:spcPts val="500"/>
              </a:spcBef>
              <a:spcAft>
                <a:spcPts val="0"/>
              </a:spcAft>
              <a:buClr>
                <a:srgbClr val="757575"/>
              </a:buClr>
              <a:buSzPts val="2000"/>
              <a:buNone/>
              <a:defRPr sz="2000">
                <a:solidFill>
                  <a:srgbClr val="757575"/>
                </a:solidFill>
              </a:defRPr>
            </a:lvl2pPr>
            <a:lvl3pPr indent="-228600" lvl="2" marL="1371600" algn="l">
              <a:lnSpc>
                <a:spcPct val="90000"/>
              </a:lnSpc>
              <a:spcBef>
                <a:spcPts val="500"/>
              </a:spcBef>
              <a:spcAft>
                <a:spcPts val="0"/>
              </a:spcAft>
              <a:buClr>
                <a:srgbClr val="757575"/>
              </a:buClr>
              <a:buSzPts val="1800"/>
              <a:buNone/>
              <a:defRPr sz="1800">
                <a:solidFill>
                  <a:srgbClr val="757575"/>
                </a:solidFill>
              </a:defRPr>
            </a:lvl3pPr>
            <a:lvl4pPr indent="-228600" lvl="3" marL="1828800" algn="l">
              <a:lnSpc>
                <a:spcPct val="90000"/>
              </a:lnSpc>
              <a:spcBef>
                <a:spcPts val="500"/>
              </a:spcBef>
              <a:spcAft>
                <a:spcPts val="0"/>
              </a:spcAft>
              <a:buClr>
                <a:srgbClr val="757575"/>
              </a:buClr>
              <a:buSzPts val="1600"/>
              <a:buNone/>
              <a:defRPr sz="1600">
                <a:solidFill>
                  <a:srgbClr val="757575"/>
                </a:solidFill>
              </a:defRPr>
            </a:lvl4pPr>
            <a:lvl5pPr indent="-228600" lvl="4" marL="2286000" algn="l">
              <a:lnSpc>
                <a:spcPct val="90000"/>
              </a:lnSpc>
              <a:spcBef>
                <a:spcPts val="500"/>
              </a:spcBef>
              <a:spcAft>
                <a:spcPts val="0"/>
              </a:spcAft>
              <a:buClr>
                <a:srgbClr val="757575"/>
              </a:buClr>
              <a:buSzPts val="1600"/>
              <a:buNone/>
              <a:defRPr sz="1600">
                <a:solidFill>
                  <a:srgbClr val="757575"/>
                </a:solidFill>
              </a:defRPr>
            </a:lvl5pPr>
            <a:lvl6pPr indent="-228600" lvl="5" marL="2743200" algn="l">
              <a:lnSpc>
                <a:spcPct val="90000"/>
              </a:lnSpc>
              <a:spcBef>
                <a:spcPts val="500"/>
              </a:spcBef>
              <a:spcAft>
                <a:spcPts val="0"/>
              </a:spcAft>
              <a:buClr>
                <a:srgbClr val="757575"/>
              </a:buClr>
              <a:buSzPts val="1600"/>
              <a:buNone/>
              <a:defRPr sz="1600">
                <a:solidFill>
                  <a:srgbClr val="757575"/>
                </a:solidFill>
              </a:defRPr>
            </a:lvl6pPr>
            <a:lvl7pPr indent="-228600" lvl="6" marL="3200400" algn="l">
              <a:lnSpc>
                <a:spcPct val="90000"/>
              </a:lnSpc>
              <a:spcBef>
                <a:spcPts val="500"/>
              </a:spcBef>
              <a:spcAft>
                <a:spcPts val="0"/>
              </a:spcAft>
              <a:buClr>
                <a:srgbClr val="757575"/>
              </a:buClr>
              <a:buSzPts val="1600"/>
              <a:buNone/>
              <a:defRPr sz="1600">
                <a:solidFill>
                  <a:srgbClr val="757575"/>
                </a:solidFill>
              </a:defRPr>
            </a:lvl7pPr>
            <a:lvl8pPr indent="-228600" lvl="7" marL="3657600" algn="l">
              <a:lnSpc>
                <a:spcPct val="90000"/>
              </a:lnSpc>
              <a:spcBef>
                <a:spcPts val="500"/>
              </a:spcBef>
              <a:spcAft>
                <a:spcPts val="0"/>
              </a:spcAft>
              <a:buClr>
                <a:srgbClr val="757575"/>
              </a:buClr>
              <a:buSzPts val="1600"/>
              <a:buNone/>
              <a:defRPr sz="1600">
                <a:solidFill>
                  <a:srgbClr val="757575"/>
                </a:solidFill>
              </a:defRPr>
            </a:lvl8pPr>
            <a:lvl9pPr indent="-228600" lvl="8" marL="4114800" algn="l">
              <a:lnSpc>
                <a:spcPct val="90000"/>
              </a:lnSpc>
              <a:spcBef>
                <a:spcPts val="500"/>
              </a:spcBef>
              <a:spcAft>
                <a:spcPts val="0"/>
              </a:spcAft>
              <a:buClr>
                <a:srgbClr val="757575"/>
              </a:buClr>
              <a:buSzPts val="1600"/>
              <a:buNone/>
              <a:defRPr sz="1600">
                <a:solidFill>
                  <a:srgbClr val="757575"/>
                </a:solidFill>
              </a:defRPr>
            </a:lvl9pPr>
          </a:lstStyle>
          <a:p/>
        </p:txBody>
      </p:sp>
      <p:sp>
        <p:nvSpPr>
          <p:cNvPr id="30" name="Google Shape;30;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0"/>
          <p:cNvSpPr/>
          <p:nvPr>
            <p:ph idx="2" type="pic"/>
          </p:nvPr>
        </p:nvSpPr>
        <p:spPr>
          <a:xfrm>
            <a:off x="5183188" y="987425"/>
            <a:ext cx="6172200" cy="4873625"/>
          </a:xfrm>
          <a:prstGeom prst="rect">
            <a:avLst/>
          </a:prstGeom>
          <a:noFill/>
          <a:ln>
            <a:noFill/>
          </a:ln>
        </p:spPr>
      </p:sp>
      <p:sp>
        <p:nvSpPr>
          <p:cNvPr id="68" name="Google Shape;68;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9.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Play"/>
              <a:buNone/>
              <a:defRPr b="0" i="0" sz="4400" u="none" cap="none" strike="noStrike">
                <a:solidFill>
                  <a:schemeClr val="dk1"/>
                </a:solidFill>
                <a:latin typeface="Play"/>
                <a:ea typeface="Play"/>
                <a:cs typeface="Play"/>
                <a:sym typeface="Pla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CA"/>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6.jp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0.jp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jp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4.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1.jp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1.jp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7.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5.jp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3.jp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4.jp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2.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9.jp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0.jp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2.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jp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8.jp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1.jp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pic>
        <p:nvPicPr>
          <p:cNvPr descr="A black and red logo with a leaf and flowers&#10;&#10;Description automatically generated" id="88" name="Google Shape;88;p13"/>
          <p:cNvPicPr preferRelativeResize="0"/>
          <p:nvPr/>
        </p:nvPicPr>
        <p:blipFill rotWithShape="1">
          <a:blip r:embed="rId3">
            <a:alphaModFix/>
          </a:blip>
          <a:srcRect b="0" l="0" r="0" t="0"/>
          <a:stretch/>
        </p:blipFill>
        <p:spPr>
          <a:xfrm>
            <a:off x="2177143" y="0"/>
            <a:ext cx="7837714" cy="68580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pic>
        <p:nvPicPr>
          <p:cNvPr id="173" name="Google Shape;173;p22"/>
          <p:cNvPicPr preferRelativeResize="0"/>
          <p:nvPr/>
        </p:nvPicPr>
        <p:blipFill rotWithShape="1">
          <a:blip r:embed="rId3">
            <a:alphaModFix/>
          </a:blip>
          <a:srcRect b="25593" l="291" r="3259" t="23020"/>
          <a:stretch/>
        </p:blipFill>
        <p:spPr>
          <a:xfrm>
            <a:off x="-25400" y="9526"/>
            <a:ext cx="12217400" cy="6858000"/>
          </a:xfrm>
          <a:prstGeom prst="rect">
            <a:avLst/>
          </a:prstGeom>
          <a:noFill/>
          <a:ln>
            <a:noFill/>
          </a:ln>
        </p:spPr>
      </p:pic>
      <p:sp>
        <p:nvSpPr>
          <p:cNvPr id="174" name="Google Shape;174;p22"/>
          <p:cNvSpPr/>
          <p:nvPr/>
        </p:nvSpPr>
        <p:spPr>
          <a:xfrm rot="5400000">
            <a:off x="5708600" y="349200"/>
            <a:ext cx="800100" cy="12217500"/>
          </a:xfrm>
          <a:prstGeom prst="rect">
            <a:avLst/>
          </a:prstGeom>
          <a:solidFill>
            <a:srgbClr val="0E213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175" name="Google Shape;175;p22"/>
          <p:cNvSpPr txBox="1"/>
          <p:nvPr/>
        </p:nvSpPr>
        <p:spPr>
          <a:xfrm>
            <a:off x="6828201" y="6067425"/>
            <a:ext cx="5389200" cy="4002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i="0" lang="en-CA" sz="1000" u="none" cap="none" strike="noStrike">
                <a:solidFill>
                  <a:schemeClr val="lt1"/>
                </a:solidFill>
                <a:latin typeface="Calibri"/>
                <a:ea typeface="Calibri"/>
                <a:cs typeface="Calibri"/>
                <a:sym typeface="Calibri"/>
              </a:rPr>
              <a:t>Crédit photo : Musée du patrimoine des avions de guerre canadiens et la division des archives et des collections de recherche William Ready de l’Université McMaster</a:t>
            </a:r>
            <a:endParaRPr i="0" sz="1000" u="none" cap="none" strike="noStrike">
              <a:solidFill>
                <a:schemeClr val="lt1"/>
              </a:solidFill>
              <a:latin typeface="Calibri"/>
              <a:ea typeface="Calibri"/>
              <a:cs typeface="Calibri"/>
              <a:sym typeface="Calibri"/>
            </a:endParaRPr>
          </a:p>
        </p:txBody>
      </p:sp>
      <p:sp>
        <p:nvSpPr>
          <p:cNvPr id="176" name="Google Shape;176;p22"/>
          <p:cNvSpPr txBox="1"/>
          <p:nvPr>
            <p:ph type="title"/>
          </p:nvPr>
        </p:nvSpPr>
        <p:spPr>
          <a:xfrm>
            <a:off x="-25400" y="6138900"/>
            <a:ext cx="2750400" cy="6381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Play"/>
              <a:buNone/>
            </a:pPr>
            <a:r>
              <a:rPr lang="en-CA">
                <a:solidFill>
                  <a:schemeClr val="lt1"/>
                </a:solidFill>
                <a:latin typeface="Century Schoolbook"/>
                <a:ea typeface="Century Schoolbook"/>
                <a:cs typeface="Century Schoolbook"/>
                <a:sym typeface="Century Schoolbook"/>
              </a:rPr>
              <a:t>Gerry Bell</a:t>
            </a:r>
            <a:endParaRPr>
              <a:latin typeface="Century Schoolbook"/>
              <a:ea typeface="Century Schoolbook"/>
              <a:cs typeface="Century Schoolbook"/>
              <a:sym typeface="Century Schoolbook"/>
            </a:endParaRPr>
          </a:p>
        </p:txBody>
      </p:sp>
      <p:sp>
        <p:nvSpPr>
          <p:cNvPr id="177" name="Google Shape;177;p22"/>
          <p:cNvSpPr/>
          <p:nvPr/>
        </p:nvSpPr>
        <p:spPr>
          <a:xfrm>
            <a:off x="-25400" y="-73060"/>
            <a:ext cx="12217400" cy="6188602"/>
          </a:xfrm>
          <a:prstGeom prst="rect">
            <a:avLst/>
          </a:prstGeom>
          <a:solidFill>
            <a:schemeClr val="dk1">
              <a:alpha val="4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78" name="Google Shape;178;p22"/>
          <p:cNvPicPr preferRelativeResize="0"/>
          <p:nvPr/>
        </p:nvPicPr>
        <p:blipFill rotWithShape="1">
          <a:blip r:embed="rId4">
            <a:alphaModFix/>
          </a:blip>
          <a:srcRect b="31592" l="41247" r="20780" t="23019"/>
          <a:stretch/>
        </p:blipFill>
        <p:spPr>
          <a:xfrm>
            <a:off x="5162550" y="9526"/>
            <a:ext cx="4810125" cy="605789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3"/>
          <p:cNvSpPr/>
          <p:nvPr/>
        </p:nvSpPr>
        <p:spPr>
          <a:xfrm rot="5400000">
            <a:off x="7251839" y="1092156"/>
            <a:ext cx="6164385" cy="3766736"/>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5" name="Google Shape;185;p23"/>
          <p:cNvSpPr/>
          <p:nvPr/>
        </p:nvSpPr>
        <p:spPr>
          <a:xfrm rot="5400000">
            <a:off x="-1090247" y="958177"/>
            <a:ext cx="6164385" cy="4034692"/>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erson in a suit with his arms crossed&#10;&#10;Description automatically generated" id="186" name="Google Shape;186;p23"/>
          <p:cNvPicPr preferRelativeResize="0"/>
          <p:nvPr/>
        </p:nvPicPr>
        <p:blipFill rotWithShape="1">
          <a:blip r:embed="rId3">
            <a:alphaModFix/>
          </a:blip>
          <a:srcRect b="660" l="25573" r="11392" t="21982"/>
          <a:stretch/>
        </p:blipFill>
        <p:spPr>
          <a:xfrm>
            <a:off x="3741338" y="-30471"/>
            <a:ext cx="5145889" cy="6946651"/>
          </a:xfrm>
          <a:prstGeom prst="rect">
            <a:avLst/>
          </a:prstGeom>
          <a:noFill/>
          <a:ln>
            <a:noFill/>
          </a:ln>
        </p:spPr>
      </p:pic>
      <p:sp>
        <p:nvSpPr>
          <p:cNvPr id="187" name="Google Shape;187;p23"/>
          <p:cNvSpPr/>
          <p:nvPr/>
        </p:nvSpPr>
        <p:spPr>
          <a:xfrm rot="5400000">
            <a:off x="5708600" y="349200"/>
            <a:ext cx="800100" cy="12217500"/>
          </a:xfrm>
          <a:prstGeom prst="rect">
            <a:avLst/>
          </a:prstGeom>
          <a:solidFill>
            <a:srgbClr val="0E213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188" name="Google Shape;188;p23"/>
          <p:cNvSpPr txBox="1"/>
          <p:nvPr/>
        </p:nvSpPr>
        <p:spPr>
          <a:xfrm>
            <a:off x="6045300" y="6057901"/>
            <a:ext cx="6146700" cy="246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200"/>
              <a:buFont typeface="Arial"/>
              <a:buNone/>
            </a:pPr>
            <a:r>
              <a:rPr b="0" i="0" lang="en-CA" sz="1000" u="none" cap="none" strike="noStrike">
                <a:solidFill>
                  <a:schemeClr val="lt1"/>
                </a:solidFill>
                <a:latin typeface="Arial"/>
                <a:ea typeface="Arial"/>
                <a:cs typeface="Arial"/>
                <a:sym typeface="Arial"/>
              </a:rPr>
              <a:t>Crédit photo : Andrew Danson, Bibliothèque et  Archives Canada</a:t>
            </a:r>
            <a:endParaRPr b="0" i="0" sz="1000" u="none" cap="none" strike="noStrike">
              <a:solidFill>
                <a:schemeClr val="lt1"/>
              </a:solidFill>
              <a:latin typeface="Arial"/>
              <a:ea typeface="Arial"/>
              <a:cs typeface="Arial"/>
              <a:sym typeface="Arial"/>
            </a:endParaRPr>
          </a:p>
        </p:txBody>
      </p:sp>
      <p:sp>
        <p:nvSpPr>
          <p:cNvPr id="189" name="Google Shape;189;p23"/>
          <p:cNvSpPr txBox="1"/>
          <p:nvPr>
            <p:ph type="title"/>
          </p:nvPr>
        </p:nvSpPr>
        <p:spPr>
          <a:xfrm>
            <a:off x="0" y="6134100"/>
            <a:ext cx="4449000" cy="6477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Play"/>
              <a:buNone/>
            </a:pPr>
            <a:r>
              <a:rPr lang="en-CA">
                <a:solidFill>
                  <a:schemeClr val="lt1"/>
                </a:solidFill>
                <a:latin typeface="Century Schoolbook"/>
                <a:ea typeface="Century Schoolbook"/>
                <a:cs typeface="Century Schoolbook"/>
                <a:sym typeface="Century Schoolbook"/>
              </a:rPr>
              <a:t>Frank Moritsugu</a:t>
            </a:r>
            <a:endParaRPr>
              <a:solidFill>
                <a:schemeClr val="lt1"/>
              </a:solidFill>
              <a:latin typeface="Century Schoolbook"/>
              <a:ea typeface="Century Schoolbook"/>
              <a:cs typeface="Century Schoolbook"/>
              <a:sym typeface="Century Schoolbook"/>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Play"/>
              <a:buNone/>
            </a:pPr>
            <a:r>
              <a:rPr b="1" lang="en-CA">
                <a:latin typeface="Century Schoolbook"/>
                <a:ea typeface="Century Schoolbook"/>
                <a:cs typeface="Century Schoolbook"/>
                <a:sym typeface="Century Schoolbook"/>
              </a:rPr>
              <a:t>Guerre de Corée</a:t>
            </a:r>
            <a:br>
              <a:rPr lang="en-CA">
                <a:latin typeface="Century Schoolbook"/>
                <a:ea typeface="Century Schoolbook"/>
                <a:cs typeface="Century Schoolbook"/>
                <a:sym typeface="Century Schoolbook"/>
              </a:rPr>
            </a:br>
            <a:r>
              <a:rPr lang="en-CA">
                <a:latin typeface="Century Schoolbook"/>
                <a:ea typeface="Century Schoolbook"/>
                <a:cs typeface="Century Schoolbook"/>
                <a:sym typeface="Century Schoolbook"/>
              </a:rPr>
              <a:t>1950-1953</a:t>
            </a:r>
            <a:endParaRPr>
              <a:latin typeface="Century Schoolbook"/>
              <a:ea typeface="Century Schoolbook"/>
              <a:cs typeface="Century Schoolbook"/>
              <a:sym typeface="Century Schoolbook"/>
            </a:endParaRPr>
          </a:p>
        </p:txBody>
      </p:sp>
      <p:sp>
        <p:nvSpPr>
          <p:cNvPr id="195" name="Google Shape;195;p2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800"/>
              <a:buNone/>
            </a:pPr>
            <a:r>
              <a:rPr lang="en-CA">
                <a:latin typeface="Calibri"/>
                <a:ea typeface="Calibri"/>
                <a:cs typeface="Calibri"/>
                <a:sym typeface="Calibri"/>
              </a:rPr>
              <a:t>Les Canadiens participent à la guerre de Corée en tant que membres des Nations unies. Quand la Corée du Nord envahit la Corée du Sud, les Nations unies votent pour y envoyer des troupes afin de ramener la paix internationale et la sécurité. Plus de 27 000 Canadiens servent durant cette guerre, et 516 d’entre eux décèdent.</a:t>
            </a:r>
            <a:endParaRPr>
              <a:latin typeface="Calibri"/>
              <a:ea typeface="Calibri"/>
              <a:cs typeface="Calibri"/>
              <a:sym typeface="Calibri"/>
            </a:endParaRPr>
          </a:p>
        </p:txBody>
      </p:sp>
      <p:pic>
        <p:nvPicPr>
          <p:cNvPr descr="A red flower in the dark&#10;&#10;Description automatically generated" id="196" name="Google Shape;196;p24"/>
          <p:cNvPicPr preferRelativeResize="0"/>
          <p:nvPr/>
        </p:nvPicPr>
        <p:blipFill rotWithShape="1">
          <a:blip r:embed="rId3">
            <a:alphaModFix/>
          </a:blip>
          <a:srcRect b="47883" l="43904" r="21868" t="19113"/>
          <a:stretch/>
        </p:blipFill>
        <p:spPr>
          <a:xfrm>
            <a:off x="7747000" y="2832267"/>
            <a:ext cx="4445000" cy="402573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pic>
        <p:nvPicPr>
          <p:cNvPr descr="Tommy and Morris Prince" id="202" name="Google Shape;202;p25"/>
          <p:cNvPicPr preferRelativeResize="0"/>
          <p:nvPr/>
        </p:nvPicPr>
        <p:blipFill rotWithShape="1">
          <a:blip r:embed="rId3">
            <a:alphaModFix/>
          </a:blip>
          <a:srcRect b="36890" l="7157" r="131" t="23187"/>
          <a:stretch/>
        </p:blipFill>
        <p:spPr>
          <a:xfrm>
            <a:off x="28648" y="-14808"/>
            <a:ext cx="12163351" cy="6811415"/>
          </a:xfrm>
          <a:prstGeom prst="rect">
            <a:avLst/>
          </a:prstGeom>
          <a:noFill/>
          <a:ln>
            <a:noFill/>
          </a:ln>
        </p:spPr>
      </p:pic>
      <p:sp>
        <p:nvSpPr>
          <p:cNvPr id="203" name="Google Shape;203;p25"/>
          <p:cNvSpPr/>
          <p:nvPr/>
        </p:nvSpPr>
        <p:spPr>
          <a:xfrm>
            <a:off x="-12700" y="-92694"/>
            <a:ext cx="11719029" cy="6246990"/>
          </a:xfrm>
          <a:prstGeom prst="rect">
            <a:avLst/>
          </a:prstGeom>
          <a:solidFill>
            <a:srgbClr val="000000">
              <a:alpha val="6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04" name="Google Shape;204;p25"/>
          <p:cNvSpPr/>
          <p:nvPr/>
        </p:nvSpPr>
        <p:spPr>
          <a:xfrm>
            <a:off x="10556947" y="-7135"/>
            <a:ext cx="1689100" cy="6246990"/>
          </a:xfrm>
          <a:prstGeom prst="rect">
            <a:avLst/>
          </a:prstGeom>
          <a:solidFill>
            <a:schemeClr val="dk1">
              <a:alpha val="4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Tommy and Morris Prince" id="205" name="Google Shape;205;p25"/>
          <p:cNvPicPr preferRelativeResize="0"/>
          <p:nvPr/>
        </p:nvPicPr>
        <p:blipFill rotWithShape="1">
          <a:blip r:embed="rId4">
            <a:alphaModFix/>
          </a:blip>
          <a:srcRect b="36890" l="46361" r="8913" t="27851"/>
          <a:stretch/>
        </p:blipFill>
        <p:spPr>
          <a:xfrm>
            <a:off x="5172075" y="781050"/>
            <a:ext cx="5867400" cy="6015557"/>
          </a:xfrm>
          <a:prstGeom prst="rect">
            <a:avLst/>
          </a:prstGeom>
          <a:noFill/>
          <a:ln>
            <a:noFill/>
          </a:ln>
        </p:spPr>
      </p:pic>
      <p:sp>
        <p:nvSpPr>
          <p:cNvPr id="206" name="Google Shape;206;p25"/>
          <p:cNvSpPr/>
          <p:nvPr/>
        </p:nvSpPr>
        <p:spPr>
          <a:xfrm rot="5400000">
            <a:off x="5708600" y="349200"/>
            <a:ext cx="800100" cy="12217500"/>
          </a:xfrm>
          <a:prstGeom prst="rect">
            <a:avLst/>
          </a:prstGeom>
          <a:solidFill>
            <a:srgbClr val="0E213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207" name="Google Shape;207;p25"/>
          <p:cNvSpPr txBox="1"/>
          <p:nvPr>
            <p:ph type="title"/>
          </p:nvPr>
        </p:nvSpPr>
        <p:spPr>
          <a:xfrm>
            <a:off x="28650" y="6160530"/>
            <a:ext cx="10515600" cy="5949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Play"/>
              <a:buNone/>
            </a:pPr>
            <a:r>
              <a:rPr lang="en-CA">
                <a:solidFill>
                  <a:schemeClr val="lt1"/>
                </a:solidFill>
                <a:latin typeface="Century Schoolbook"/>
                <a:ea typeface="Century Schoolbook"/>
                <a:cs typeface="Century Schoolbook"/>
                <a:sym typeface="Century Schoolbook"/>
              </a:rPr>
              <a:t>Tommy Prince</a:t>
            </a:r>
            <a:endParaRPr>
              <a:latin typeface="Century Schoolbook"/>
              <a:ea typeface="Century Schoolbook"/>
              <a:cs typeface="Century Schoolbook"/>
              <a:sym typeface="Century Schoolbook"/>
            </a:endParaRPr>
          </a:p>
        </p:txBody>
      </p:sp>
      <p:sp>
        <p:nvSpPr>
          <p:cNvPr id="208" name="Google Shape;208;p25"/>
          <p:cNvSpPr txBox="1"/>
          <p:nvPr/>
        </p:nvSpPr>
        <p:spPr>
          <a:xfrm>
            <a:off x="8368800" y="6057900"/>
            <a:ext cx="3877200" cy="4002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200"/>
              <a:buFont typeface="Arial"/>
              <a:buNone/>
            </a:pPr>
            <a:r>
              <a:rPr i="0" lang="en-CA" sz="1000" u="none" cap="none" strike="noStrike">
                <a:solidFill>
                  <a:schemeClr val="lt1"/>
                </a:solidFill>
                <a:latin typeface="Calibri"/>
                <a:ea typeface="Calibri"/>
                <a:cs typeface="Calibri"/>
                <a:sym typeface="Calibri"/>
              </a:rPr>
              <a:t>Crédit photo : Christopher J. Woods, ministère canadien de la Défense nationale, Bibliothèque et Archives Canada, PA-142289</a:t>
            </a:r>
            <a:endParaRPr i="0" sz="1000" u="none" cap="none" strike="noStrike">
              <a:solidFill>
                <a:schemeClr val="lt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pic>
        <p:nvPicPr>
          <p:cNvPr descr="A group of people standing in a grass field&#10;&#10;Description automatically generated" id="214" name="Google Shape;214;p26"/>
          <p:cNvPicPr preferRelativeResize="0"/>
          <p:nvPr/>
        </p:nvPicPr>
        <p:blipFill rotWithShape="1">
          <a:blip r:embed="rId3">
            <a:alphaModFix/>
          </a:blip>
          <a:srcRect b="17951" l="37597" r="1908" t="35196"/>
          <a:stretch/>
        </p:blipFill>
        <p:spPr>
          <a:xfrm>
            <a:off x="0" y="1"/>
            <a:ext cx="12217400" cy="6858000"/>
          </a:xfrm>
          <a:prstGeom prst="rect">
            <a:avLst/>
          </a:prstGeom>
          <a:noFill/>
          <a:ln>
            <a:noFill/>
          </a:ln>
        </p:spPr>
      </p:pic>
      <p:sp>
        <p:nvSpPr>
          <p:cNvPr id="215" name="Google Shape;215;p26"/>
          <p:cNvSpPr/>
          <p:nvPr/>
        </p:nvSpPr>
        <p:spPr>
          <a:xfrm>
            <a:off x="-5" y="-1"/>
            <a:ext cx="12309236" cy="6209881"/>
          </a:xfrm>
          <a:prstGeom prst="rect">
            <a:avLst/>
          </a:prstGeom>
          <a:solidFill>
            <a:srgbClr val="000000">
              <a:alpha val="6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group of people standing in a grass field&#10;&#10;Description automatically generated" id="216" name="Google Shape;216;p26"/>
          <p:cNvPicPr preferRelativeResize="0"/>
          <p:nvPr/>
        </p:nvPicPr>
        <p:blipFill rotWithShape="1">
          <a:blip r:embed="rId4">
            <a:alphaModFix/>
          </a:blip>
          <a:srcRect b="17951" l="51432" r="19579" t="35196"/>
          <a:stretch/>
        </p:blipFill>
        <p:spPr>
          <a:xfrm>
            <a:off x="2781300" y="-7947"/>
            <a:ext cx="5854700" cy="6858000"/>
          </a:xfrm>
          <a:prstGeom prst="rect">
            <a:avLst/>
          </a:prstGeom>
          <a:noFill/>
          <a:ln>
            <a:noFill/>
          </a:ln>
        </p:spPr>
      </p:pic>
      <p:sp>
        <p:nvSpPr>
          <p:cNvPr id="217" name="Google Shape;217;p26"/>
          <p:cNvSpPr/>
          <p:nvPr/>
        </p:nvSpPr>
        <p:spPr>
          <a:xfrm rot="5400000">
            <a:off x="5708600" y="349200"/>
            <a:ext cx="800100" cy="12217500"/>
          </a:xfrm>
          <a:prstGeom prst="rect">
            <a:avLst/>
          </a:prstGeom>
          <a:solidFill>
            <a:srgbClr val="0E213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218" name="Google Shape;218;p26"/>
          <p:cNvSpPr txBox="1"/>
          <p:nvPr/>
        </p:nvSpPr>
        <p:spPr>
          <a:xfrm>
            <a:off x="7250399" y="6109755"/>
            <a:ext cx="4941600" cy="246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200"/>
              <a:buFont typeface="Arial"/>
              <a:buNone/>
            </a:pPr>
            <a:r>
              <a:rPr i="0" lang="en-CA" sz="1000" u="none" cap="none" strike="noStrike">
                <a:solidFill>
                  <a:schemeClr val="lt1"/>
                </a:solidFill>
                <a:latin typeface="Calibri"/>
                <a:ea typeface="Calibri"/>
                <a:cs typeface="Calibri"/>
                <a:sym typeface="Calibri"/>
              </a:rPr>
              <a:t>Crédit photo : Scott Taylor</a:t>
            </a:r>
            <a:endParaRPr i="0" sz="1000" u="none" cap="none" strike="noStrike">
              <a:solidFill>
                <a:schemeClr val="lt1"/>
              </a:solidFill>
              <a:latin typeface="Calibri"/>
              <a:ea typeface="Calibri"/>
              <a:cs typeface="Calibri"/>
              <a:sym typeface="Calibri"/>
            </a:endParaRPr>
          </a:p>
        </p:txBody>
      </p:sp>
      <p:sp>
        <p:nvSpPr>
          <p:cNvPr id="219" name="Google Shape;219;p26"/>
          <p:cNvSpPr txBox="1"/>
          <p:nvPr>
            <p:ph type="title"/>
          </p:nvPr>
        </p:nvSpPr>
        <p:spPr>
          <a:xfrm>
            <a:off x="-1" y="6057903"/>
            <a:ext cx="10515600" cy="800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Play"/>
              <a:buNone/>
            </a:pPr>
            <a:r>
              <a:rPr lang="en-CA">
                <a:solidFill>
                  <a:schemeClr val="lt1"/>
                </a:solidFill>
                <a:latin typeface="Century Schoolbook"/>
                <a:ea typeface="Century Schoolbook"/>
                <a:cs typeface="Century Schoolbook"/>
                <a:sym typeface="Century Schoolbook"/>
              </a:rPr>
              <a:t>Jessie Chenevert</a:t>
            </a:r>
            <a:endParaRPr>
              <a:solidFill>
                <a:schemeClr val="lt1"/>
              </a:solidFill>
              <a:latin typeface="Century Schoolbook"/>
              <a:ea typeface="Century Schoolbook"/>
              <a:cs typeface="Century Schoolbook"/>
              <a:sym typeface="Century Schoolbook"/>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pic>
        <p:nvPicPr>
          <p:cNvPr id="225" name="Google Shape;225;p27"/>
          <p:cNvPicPr preferRelativeResize="0"/>
          <p:nvPr/>
        </p:nvPicPr>
        <p:blipFill rotWithShape="1">
          <a:blip r:embed="rId3">
            <a:alphaModFix/>
          </a:blip>
          <a:srcRect b="0" l="0" r="0" t="0"/>
          <a:stretch/>
        </p:blipFill>
        <p:spPr>
          <a:xfrm>
            <a:off x="3658377" y="-1"/>
            <a:ext cx="4875246" cy="6858000"/>
          </a:xfrm>
          <a:prstGeom prst="rect">
            <a:avLst/>
          </a:prstGeom>
          <a:noFill/>
          <a:ln>
            <a:noFill/>
          </a:ln>
        </p:spPr>
      </p:pic>
      <p:sp>
        <p:nvSpPr>
          <p:cNvPr id="226" name="Google Shape;226;p27"/>
          <p:cNvSpPr/>
          <p:nvPr/>
        </p:nvSpPr>
        <p:spPr>
          <a:xfrm>
            <a:off x="-6" y="0"/>
            <a:ext cx="12179305" cy="6261100"/>
          </a:xfrm>
          <a:prstGeom prst="rect">
            <a:avLst/>
          </a:prstGeom>
          <a:solidFill>
            <a:srgbClr val="000000">
              <a:alpha val="6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227" name="Google Shape;227;p27"/>
          <p:cNvPicPr preferRelativeResize="0"/>
          <p:nvPr/>
        </p:nvPicPr>
        <p:blipFill rotWithShape="1">
          <a:blip r:embed="rId4">
            <a:alphaModFix/>
          </a:blip>
          <a:srcRect b="0" l="0" r="0" t="0"/>
          <a:stretch/>
        </p:blipFill>
        <p:spPr>
          <a:xfrm>
            <a:off x="3658377" y="-25931"/>
            <a:ext cx="4875246" cy="6858000"/>
          </a:xfrm>
          <a:prstGeom prst="rect">
            <a:avLst/>
          </a:prstGeom>
          <a:noFill/>
          <a:ln>
            <a:noFill/>
          </a:ln>
        </p:spPr>
      </p:pic>
      <p:sp>
        <p:nvSpPr>
          <p:cNvPr id="228" name="Google Shape;228;p27"/>
          <p:cNvSpPr/>
          <p:nvPr/>
        </p:nvSpPr>
        <p:spPr>
          <a:xfrm rot="5400000">
            <a:off x="5708600" y="349200"/>
            <a:ext cx="800100" cy="12217500"/>
          </a:xfrm>
          <a:prstGeom prst="rect">
            <a:avLst/>
          </a:prstGeom>
          <a:solidFill>
            <a:srgbClr val="0E213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229" name="Google Shape;229;p27"/>
          <p:cNvSpPr txBox="1"/>
          <p:nvPr>
            <p:ph type="title"/>
          </p:nvPr>
        </p:nvSpPr>
        <p:spPr>
          <a:xfrm>
            <a:off x="0" y="5795168"/>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Play"/>
              <a:buNone/>
            </a:pPr>
            <a:r>
              <a:rPr lang="en-CA">
                <a:solidFill>
                  <a:schemeClr val="lt1"/>
                </a:solidFill>
                <a:latin typeface="Century Schoolbook"/>
                <a:ea typeface="Century Schoolbook"/>
                <a:cs typeface="Century Schoolbook"/>
                <a:sym typeface="Century Schoolbook"/>
              </a:rPr>
              <a:t>Clarence «Gus» Este</a:t>
            </a:r>
            <a:endParaRPr>
              <a:latin typeface="Century Schoolbook"/>
              <a:ea typeface="Century Schoolbook"/>
              <a:cs typeface="Century Schoolbook"/>
              <a:sym typeface="Century Schoolbook"/>
            </a:endParaRPr>
          </a:p>
        </p:txBody>
      </p:sp>
      <p:sp>
        <p:nvSpPr>
          <p:cNvPr id="230" name="Google Shape;230;p27"/>
          <p:cNvSpPr txBox="1"/>
          <p:nvPr/>
        </p:nvSpPr>
        <p:spPr>
          <a:xfrm>
            <a:off x="6121400" y="6057900"/>
            <a:ext cx="6096000" cy="246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200"/>
              <a:buFont typeface="Arial"/>
              <a:buNone/>
            </a:pPr>
            <a:r>
              <a:rPr i="0" lang="en-CA" sz="1000" u="none" cap="none" strike="noStrike">
                <a:solidFill>
                  <a:schemeClr val="lt1"/>
                </a:solidFill>
                <a:latin typeface="Calibri"/>
                <a:ea typeface="Calibri"/>
                <a:cs typeface="Calibri"/>
                <a:sym typeface="Calibri"/>
              </a:rPr>
              <a:t>Crédit photo : l’organisation Black Canadian Veterans Stories</a:t>
            </a:r>
            <a:endParaRPr i="0" sz="1000" u="none" cap="none" strike="noStrike">
              <a:solidFill>
                <a:schemeClr val="lt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pic>
        <p:nvPicPr>
          <p:cNvPr id="236" name="Google Shape;236;p28"/>
          <p:cNvPicPr preferRelativeResize="0"/>
          <p:nvPr/>
        </p:nvPicPr>
        <p:blipFill rotWithShape="1">
          <a:blip r:embed="rId3">
            <a:alphaModFix/>
          </a:blip>
          <a:srcRect b="0" l="0" r="0" t="40380"/>
          <a:stretch/>
        </p:blipFill>
        <p:spPr>
          <a:xfrm>
            <a:off x="2751600" y="-3700"/>
            <a:ext cx="6688801" cy="6061499"/>
          </a:xfrm>
          <a:prstGeom prst="rect">
            <a:avLst/>
          </a:prstGeom>
          <a:noFill/>
          <a:ln>
            <a:noFill/>
          </a:ln>
        </p:spPr>
      </p:pic>
      <p:sp>
        <p:nvSpPr>
          <p:cNvPr id="237" name="Google Shape;237;p28"/>
          <p:cNvSpPr/>
          <p:nvPr/>
        </p:nvSpPr>
        <p:spPr>
          <a:xfrm rot="5400000">
            <a:off x="5683200" y="349199"/>
            <a:ext cx="800100" cy="12217500"/>
          </a:xfrm>
          <a:prstGeom prst="rect">
            <a:avLst/>
          </a:prstGeom>
          <a:solidFill>
            <a:srgbClr val="0E213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238" name="Google Shape;238;p28"/>
          <p:cNvSpPr txBox="1"/>
          <p:nvPr/>
        </p:nvSpPr>
        <p:spPr>
          <a:xfrm>
            <a:off x="6096000" y="6057801"/>
            <a:ext cx="6096000" cy="246300"/>
          </a:xfrm>
          <a:prstGeom prst="rect">
            <a:avLst/>
          </a:prstGeom>
          <a:noFill/>
          <a:ln>
            <a:noFill/>
          </a:ln>
        </p:spPr>
        <p:txBody>
          <a:bodyPr anchorCtr="0" anchor="t" bIns="45700" lIns="91425" spcFirstLastPara="1" rIns="91425" wrap="square" tIns="45700">
            <a:spAutoFit/>
          </a:bodyPr>
          <a:lstStyle/>
          <a:p>
            <a:pPr indent="0" lvl="0" marL="0" rtl="0" algn="r">
              <a:lnSpc>
                <a:spcPct val="115000"/>
              </a:lnSpc>
              <a:spcBef>
                <a:spcPts val="1200"/>
              </a:spcBef>
              <a:spcAft>
                <a:spcPts val="1200"/>
              </a:spcAft>
              <a:buSzPts val="1100"/>
              <a:buNone/>
            </a:pPr>
            <a:r>
              <a:rPr lang="en-CA" sz="1000">
                <a:solidFill>
                  <a:srgbClr val="FFFFFF"/>
                </a:solidFill>
                <a:latin typeface="Calibri"/>
                <a:ea typeface="Calibri"/>
                <a:cs typeface="Calibri"/>
                <a:sym typeface="Calibri"/>
              </a:rPr>
              <a:t>Usage loyal de la photo permis par la famille Fukushima</a:t>
            </a:r>
            <a:endParaRPr sz="1000">
              <a:solidFill>
                <a:srgbClr val="FFFFFF"/>
              </a:solidFill>
              <a:latin typeface="Calibri"/>
              <a:ea typeface="Calibri"/>
              <a:cs typeface="Calibri"/>
              <a:sym typeface="Calibri"/>
            </a:endParaRPr>
          </a:p>
        </p:txBody>
      </p:sp>
      <p:sp>
        <p:nvSpPr>
          <p:cNvPr id="239" name="Google Shape;239;p28"/>
          <p:cNvSpPr txBox="1"/>
          <p:nvPr/>
        </p:nvSpPr>
        <p:spPr>
          <a:xfrm>
            <a:off x="0" y="5795169"/>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None/>
            </a:pPr>
            <a:r>
              <a:rPr lang="en-CA" sz="4400">
                <a:solidFill>
                  <a:srgbClr val="FFFFFF"/>
                </a:solidFill>
                <a:latin typeface="Century Schoolbook"/>
                <a:ea typeface="Century Schoolbook"/>
                <a:cs typeface="Century Schoolbook"/>
                <a:sym typeface="Century Schoolbook"/>
              </a:rPr>
              <a:t>Minoru Fukushima</a:t>
            </a:r>
            <a:endParaRPr sz="4400">
              <a:solidFill>
                <a:srgbClr val="000000"/>
              </a:solidFill>
              <a:latin typeface="Century Schoolbook"/>
              <a:ea typeface="Century Schoolbook"/>
              <a:cs typeface="Century Schoolbook"/>
              <a:sym typeface="Century Schoolbook"/>
            </a:endParaRPr>
          </a:p>
        </p:txBody>
      </p:sp>
      <p:sp>
        <p:nvSpPr>
          <p:cNvPr id="240" name="Google Shape;240;p28"/>
          <p:cNvSpPr/>
          <p:nvPr/>
        </p:nvSpPr>
        <p:spPr>
          <a:xfrm>
            <a:off x="-39300" y="-3700"/>
            <a:ext cx="12270600" cy="6061500"/>
          </a:xfrm>
          <a:prstGeom prst="rect">
            <a:avLst/>
          </a:prstGeom>
          <a:solidFill>
            <a:srgbClr val="000000">
              <a:alpha val="6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pic>
        <p:nvPicPr>
          <p:cNvPr id="241" name="Google Shape;241;p28"/>
          <p:cNvPicPr preferRelativeResize="0"/>
          <p:nvPr/>
        </p:nvPicPr>
        <p:blipFill rotWithShape="1">
          <a:blip r:embed="rId4">
            <a:alphaModFix/>
          </a:blip>
          <a:srcRect b="0" l="0" r="0" t="40376"/>
          <a:stretch/>
        </p:blipFill>
        <p:spPr>
          <a:xfrm>
            <a:off x="2751600" y="-3599"/>
            <a:ext cx="6688799" cy="60615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Play"/>
              <a:buNone/>
            </a:pPr>
            <a:r>
              <a:rPr b="1" lang="en-CA">
                <a:latin typeface="Century Schoolbook"/>
                <a:ea typeface="Century Schoolbook"/>
                <a:cs typeface="Century Schoolbook"/>
                <a:sym typeface="Century Schoolbook"/>
              </a:rPr>
              <a:t>Guerre en Afghanistan</a:t>
            </a:r>
            <a:br>
              <a:rPr lang="en-CA">
                <a:latin typeface="Century Schoolbook"/>
                <a:ea typeface="Century Schoolbook"/>
                <a:cs typeface="Century Schoolbook"/>
                <a:sym typeface="Century Schoolbook"/>
              </a:rPr>
            </a:br>
            <a:r>
              <a:rPr lang="en-CA">
                <a:latin typeface="Century Schoolbook"/>
                <a:ea typeface="Century Schoolbook"/>
                <a:cs typeface="Century Schoolbook"/>
                <a:sym typeface="Century Schoolbook"/>
              </a:rPr>
              <a:t>2001-2014</a:t>
            </a:r>
            <a:endParaRPr>
              <a:latin typeface="Century Schoolbook"/>
              <a:ea typeface="Century Schoolbook"/>
              <a:cs typeface="Century Schoolbook"/>
              <a:sym typeface="Century Schoolbook"/>
            </a:endParaRPr>
          </a:p>
        </p:txBody>
      </p:sp>
      <p:sp>
        <p:nvSpPr>
          <p:cNvPr id="247" name="Google Shape;247;p2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800"/>
              <a:buNone/>
            </a:pPr>
            <a:r>
              <a:rPr lang="en-CA">
                <a:latin typeface="Calibri"/>
                <a:ea typeface="Calibri"/>
                <a:cs typeface="Calibri"/>
                <a:sym typeface="Calibri"/>
              </a:rPr>
              <a:t>La guerre en</a:t>
            </a:r>
            <a:r>
              <a:rPr lang="en-CA" sz="2800">
                <a:latin typeface="Calibri"/>
                <a:ea typeface="Calibri"/>
                <a:cs typeface="Calibri"/>
                <a:sym typeface="Calibri"/>
              </a:rPr>
              <a:t> Afghanistan est la plus longue guerre moderne </a:t>
            </a:r>
            <a:r>
              <a:rPr lang="en-CA">
                <a:latin typeface="Calibri"/>
                <a:ea typeface="Calibri"/>
                <a:cs typeface="Calibri"/>
                <a:sym typeface="Calibri"/>
              </a:rPr>
              <a:t>dans laquelle le Canada est impliqué. Le Canada commence à envoyer des troupes en </a:t>
            </a:r>
            <a:r>
              <a:rPr lang="en-CA" sz="2800">
                <a:latin typeface="Calibri"/>
                <a:ea typeface="Calibri"/>
                <a:cs typeface="Calibri"/>
                <a:sym typeface="Calibri"/>
              </a:rPr>
              <a:t>Afghanistan dans le cadre d</a:t>
            </a:r>
            <a:r>
              <a:rPr lang="en-CA">
                <a:latin typeface="Calibri"/>
                <a:ea typeface="Calibri"/>
                <a:cs typeface="Calibri"/>
                <a:sym typeface="Calibri"/>
              </a:rPr>
              <a:t>’une réponse internationale aux attentats terroristes du 11 septembre 2001 contre les États-Unis. En 2003, le Canada s’implique dans la Force internationale d’assistance à la sécurité de l’OTAN. Les troupes canadiennes restent en Afghanistan jusqu’en mars 2014. Durant ce conflit, 158 soldats canadiens perdent la vie et plus de 2 000 sont blessés.</a:t>
            </a:r>
            <a:endParaRPr sz="2800">
              <a:latin typeface="Calibri"/>
              <a:ea typeface="Calibri"/>
              <a:cs typeface="Calibri"/>
              <a:sym typeface="Calibri"/>
            </a:endParaRPr>
          </a:p>
        </p:txBody>
      </p:sp>
      <p:pic>
        <p:nvPicPr>
          <p:cNvPr descr="A red flower in the dark&#10;&#10;Description automatically generated" id="248" name="Google Shape;248;p29"/>
          <p:cNvPicPr preferRelativeResize="0"/>
          <p:nvPr/>
        </p:nvPicPr>
        <p:blipFill rotWithShape="1">
          <a:blip r:embed="rId3">
            <a:alphaModFix/>
          </a:blip>
          <a:srcRect b="47883" l="43904" r="21868" t="19113"/>
          <a:stretch/>
        </p:blipFill>
        <p:spPr>
          <a:xfrm>
            <a:off x="7747000" y="2832267"/>
            <a:ext cx="4445000" cy="402573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descr="A group of men standing in front of a building&#10;&#10;Description automatically generated" id="254" name="Google Shape;254;p30"/>
          <p:cNvPicPr preferRelativeResize="0"/>
          <p:nvPr>
            <p:ph idx="1" type="body"/>
          </p:nvPr>
        </p:nvPicPr>
        <p:blipFill rotWithShape="1">
          <a:blip r:embed="rId3">
            <a:alphaModFix/>
          </a:blip>
          <a:srcRect b="19699" l="0" r="0" t="12333"/>
          <a:stretch/>
        </p:blipFill>
        <p:spPr>
          <a:xfrm>
            <a:off x="0" y="-20299"/>
            <a:ext cx="12192000" cy="6878299"/>
          </a:xfrm>
          <a:prstGeom prst="rect">
            <a:avLst/>
          </a:prstGeom>
          <a:noFill/>
          <a:ln>
            <a:noFill/>
          </a:ln>
        </p:spPr>
      </p:pic>
      <p:sp>
        <p:nvSpPr>
          <p:cNvPr id="255" name="Google Shape;255;p30"/>
          <p:cNvSpPr/>
          <p:nvPr/>
        </p:nvSpPr>
        <p:spPr>
          <a:xfrm>
            <a:off x="-6" y="-171450"/>
            <a:ext cx="12192006" cy="6233052"/>
          </a:xfrm>
          <a:prstGeom prst="rect">
            <a:avLst/>
          </a:prstGeom>
          <a:solidFill>
            <a:srgbClr val="000000">
              <a:alpha val="6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group of men standing in front of a building&#10;&#10;Description automatically generated" id="256" name="Google Shape;256;p30"/>
          <p:cNvPicPr preferRelativeResize="0"/>
          <p:nvPr/>
        </p:nvPicPr>
        <p:blipFill rotWithShape="1">
          <a:blip r:embed="rId4">
            <a:alphaModFix/>
          </a:blip>
          <a:srcRect b="19699" l="63047" r="0" t="12333"/>
          <a:stretch/>
        </p:blipFill>
        <p:spPr>
          <a:xfrm>
            <a:off x="7686675" y="0"/>
            <a:ext cx="4505325" cy="6878299"/>
          </a:xfrm>
          <a:prstGeom prst="rect">
            <a:avLst/>
          </a:prstGeom>
          <a:noFill/>
          <a:ln>
            <a:noFill/>
          </a:ln>
        </p:spPr>
      </p:pic>
      <p:sp>
        <p:nvSpPr>
          <p:cNvPr id="257" name="Google Shape;257;p30"/>
          <p:cNvSpPr/>
          <p:nvPr/>
        </p:nvSpPr>
        <p:spPr>
          <a:xfrm rot="5400000">
            <a:off x="5683200" y="349199"/>
            <a:ext cx="800100" cy="12217500"/>
          </a:xfrm>
          <a:prstGeom prst="rect">
            <a:avLst/>
          </a:prstGeom>
          <a:solidFill>
            <a:srgbClr val="0E213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258" name="Google Shape;258;p30"/>
          <p:cNvSpPr txBox="1"/>
          <p:nvPr>
            <p:ph type="title"/>
          </p:nvPr>
        </p:nvSpPr>
        <p:spPr>
          <a:xfrm>
            <a:off x="12700" y="6057900"/>
            <a:ext cx="10515600" cy="80010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Play"/>
              <a:buNone/>
            </a:pPr>
            <a:r>
              <a:rPr lang="en-CA">
                <a:solidFill>
                  <a:schemeClr val="lt1"/>
                </a:solidFill>
                <a:latin typeface="Century Schoolbook"/>
                <a:ea typeface="Century Schoolbook"/>
                <a:cs typeface="Century Schoolbook"/>
                <a:sym typeface="Century Schoolbook"/>
              </a:rPr>
              <a:t>Harjit Sajjan</a:t>
            </a:r>
            <a:endParaRPr>
              <a:latin typeface="Century Schoolbook"/>
              <a:ea typeface="Century Schoolbook"/>
              <a:cs typeface="Century Schoolbook"/>
              <a:sym typeface="Century Schoolbook"/>
            </a:endParaRPr>
          </a:p>
        </p:txBody>
      </p:sp>
      <p:sp>
        <p:nvSpPr>
          <p:cNvPr id="259" name="Google Shape;259;p30"/>
          <p:cNvSpPr txBox="1"/>
          <p:nvPr/>
        </p:nvSpPr>
        <p:spPr>
          <a:xfrm>
            <a:off x="6096000" y="6061600"/>
            <a:ext cx="6096000" cy="246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200"/>
              <a:buFont typeface="Arial"/>
              <a:buNone/>
            </a:pPr>
            <a:r>
              <a:rPr i="0" lang="en-CA" sz="1000" u="none" cap="none" strike="noStrike">
                <a:solidFill>
                  <a:schemeClr val="lt1"/>
                </a:solidFill>
                <a:latin typeface="Calibri"/>
                <a:ea typeface="Calibri"/>
                <a:cs typeface="Calibri"/>
                <a:sym typeface="Calibri"/>
              </a:rPr>
              <a:t>Crédit photo : Ambassade et consulats des États-Unis au Canada, Flickr</a:t>
            </a:r>
            <a:endParaRPr i="0" sz="1000" u="none" cap="none" strike="noStrike">
              <a:solidFill>
                <a:schemeClr val="lt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pic>
        <p:nvPicPr>
          <p:cNvPr descr="A person smiling in a black hat&#10;&#10;Description automatically generated&#10;https://www.flickr.com/photos/qormuseum/53164539355/in/album-72177720310955811/" id="265" name="Google Shape;265;p31"/>
          <p:cNvPicPr preferRelativeResize="0"/>
          <p:nvPr>
            <p:ph idx="1" type="body"/>
          </p:nvPr>
        </p:nvPicPr>
        <p:blipFill rotWithShape="1">
          <a:blip r:embed="rId3">
            <a:alphaModFix/>
          </a:blip>
          <a:srcRect b="0" l="36382" r="25809" t="0"/>
          <a:stretch/>
        </p:blipFill>
        <p:spPr>
          <a:xfrm rot="-5400000">
            <a:off x="2618913" y="-2644313"/>
            <a:ext cx="6928774" cy="12217400"/>
          </a:xfrm>
          <a:prstGeom prst="rect">
            <a:avLst/>
          </a:prstGeom>
          <a:noFill/>
          <a:ln>
            <a:noFill/>
          </a:ln>
        </p:spPr>
      </p:pic>
      <p:sp>
        <p:nvSpPr>
          <p:cNvPr id="266" name="Google Shape;266;p31"/>
          <p:cNvSpPr/>
          <p:nvPr/>
        </p:nvSpPr>
        <p:spPr>
          <a:xfrm>
            <a:off x="0" y="-58709"/>
            <a:ext cx="12630778" cy="6169016"/>
          </a:xfrm>
          <a:prstGeom prst="rect">
            <a:avLst/>
          </a:prstGeom>
          <a:solidFill>
            <a:srgbClr val="000000">
              <a:alpha val="6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erson smiling in a black hat&#10;&#10;Description automatically generated&#10;https://www.flickr.com/photos/qormuseum/53164539355/in/album-72177720310955811/" id="267" name="Google Shape;267;p31"/>
          <p:cNvPicPr preferRelativeResize="0"/>
          <p:nvPr/>
        </p:nvPicPr>
        <p:blipFill rotWithShape="1">
          <a:blip r:embed="rId4">
            <a:alphaModFix/>
          </a:blip>
          <a:srcRect b="0" l="36382" r="25809" t="30145"/>
          <a:stretch/>
        </p:blipFill>
        <p:spPr>
          <a:xfrm rot="-5400000">
            <a:off x="4473113" y="-802813"/>
            <a:ext cx="6928774" cy="8534400"/>
          </a:xfrm>
          <a:prstGeom prst="rect">
            <a:avLst/>
          </a:prstGeom>
          <a:noFill/>
          <a:ln>
            <a:noFill/>
          </a:ln>
        </p:spPr>
      </p:pic>
      <p:sp>
        <p:nvSpPr>
          <p:cNvPr id="268" name="Google Shape;268;p31"/>
          <p:cNvSpPr/>
          <p:nvPr/>
        </p:nvSpPr>
        <p:spPr>
          <a:xfrm rot="5400000">
            <a:off x="5683200" y="349199"/>
            <a:ext cx="800100" cy="12217500"/>
          </a:xfrm>
          <a:prstGeom prst="rect">
            <a:avLst/>
          </a:prstGeom>
          <a:solidFill>
            <a:srgbClr val="0E213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269" name="Google Shape;269;p31"/>
          <p:cNvSpPr txBox="1"/>
          <p:nvPr>
            <p:ph type="title"/>
          </p:nvPr>
        </p:nvSpPr>
        <p:spPr>
          <a:xfrm>
            <a:off x="0" y="5987257"/>
            <a:ext cx="10515600" cy="941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Play"/>
              <a:buNone/>
            </a:pPr>
            <a:r>
              <a:rPr lang="en-CA">
                <a:solidFill>
                  <a:schemeClr val="lt1"/>
                </a:solidFill>
                <a:latin typeface="Century Schoolbook"/>
                <a:ea typeface="Century Schoolbook"/>
                <a:cs typeface="Century Schoolbook"/>
                <a:sym typeface="Century Schoolbook"/>
              </a:rPr>
              <a:t>Stephen Thomas</a:t>
            </a:r>
            <a:endParaRPr>
              <a:latin typeface="Century Schoolbook"/>
              <a:ea typeface="Century Schoolbook"/>
              <a:cs typeface="Century Schoolbook"/>
              <a:sym typeface="Century Schoolbook"/>
            </a:endParaRPr>
          </a:p>
        </p:txBody>
      </p:sp>
      <p:sp>
        <p:nvSpPr>
          <p:cNvPr id="270" name="Google Shape;270;p31"/>
          <p:cNvSpPr txBox="1"/>
          <p:nvPr/>
        </p:nvSpPr>
        <p:spPr>
          <a:xfrm>
            <a:off x="6102400" y="6110300"/>
            <a:ext cx="6102300" cy="246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200"/>
              <a:buFont typeface="Arial"/>
              <a:buNone/>
            </a:pPr>
            <a:r>
              <a:rPr i="0" lang="en-CA" sz="1000" u="none" cap="none" strike="noStrike">
                <a:solidFill>
                  <a:schemeClr val="lt1"/>
                </a:solidFill>
                <a:latin typeface="Calibri"/>
                <a:ea typeface="Calibri"/>
                <a:cs typeface="Calibri"/>
                <a:sym typeface="Calibri"/>
              </a:rPr>
              <a:t>Crédit photo : Musée et archives du régiment The Queen’s Own Rifles of Canada</a:t>
            </a:r>
            <a:endParaRPr i="0" sz="1000" u="none" cap="none" strike="noStrike">
              <a:solidFill>
                <a:schemeClr val="lt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4"/>
          <p:cNvSpPr txBox="1"/>
          <p:nvPr>
            <p:ph idx="1" type="body"/>
          </p:nvPr>
        </p:nvSpPr>
        <p:spPr>
          <a:xfrm>
            <a:off x="1249926" y="2244725"/>
            <a:ext cx="9692148" cy="2593975"/>
          </a:xfrm>
          <a:prstGeom prst="rect">
            <a:avLst/>
          </a:prstGeom>
          <a:noFill/>
          <a:ln>
            <a:noFill/>
          </a:ln>
        </p:spPr>
        <p:txBody>
          <a:bodyPr anchorCtr="0" anchor="t" bIns="45700" lIns="91425" spcFirstLastPara="1" rIns="91425" wrap="square" tIns="45700">
            <a:normAutofit lnSpcReduction="20000"/>
          </a:bodyPr>
          <a:lstStyle/>
          <a:p>
            <a:pPr indent="0" lvl="0" marL="0" rtl="0" algn="ctr">
              <a:lnSpc>
                <a:spcPct val="100000"/>
              </a:lnSpc>
              <a:spcBef>
                <a:spcPts val="0"/>
              </a:spcBef>
              <a:spcAft>
                <a:spcPts val="0"/>
              </a:spcAft>
              <a:buClr>
                <a:schemeClr val="dk1"/>
              </a:buClr>
              <a:buSzPts val="2400"/>
              <a:buNone/>
            </a:pPr>
            <a:r>
              <a:rPr lang="en-CA">
                <a:latin typeface="Calibri"/>
                <a:ea typeface="Calibri"/>
                <a:cs typeface="Calibri"/>
                <a:sym typeface="Calibri"/>
              </a:rPr>
              <a:t>Le 4 août 1914, la Grande-Bretagne déclare la guerre à l’Allemagne. En tant que colonie britannique, le Canada se retrouve alors automatiquement impliqué dans ce conflit. Environ 650 000 Canadiens servent l’armée durant cette guerre en tant que membres du Corps expéditionnaire canadien. À la fin du conflit, le nombre de Canadiens ayant perdu la vie s’élève à 66 000.</a:t>
            </a:r>
            <a:endParaRPr>
              <a:latin typeface="Calibri"/>
              <a:ea typeface="Calibri"/>
              <a:cs typeface="Calibri"/>
              <a:sym typeface="Calibri"/>
            </a:endParaRPr>
          </a:p>
        </p:txBody>
      </p:sp>
      <p:sp>
        <p:nvSpPr>
          <p:cNvPr id="94" name="Google Shape;94;p14"/>
          <p:cNvSpPr txBox="1"/>
          <p:nvPr/>
        </p:nvSpPr>
        <p:spPr>
          <a:xfrm>
            <a:off x="838200" y="517525"/>
            <a:ext cx="10515600" cy="1325563"/>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Play"/>
              <a:buNone/>
            </a:pPr>
            <a:r>
              <a:rPr b="1" i="0" lang="en-CA" sz="4400" u="none" cap="none" strike="noStrike">
                <a:solidFill>
                  <a:schemeClr val="dk1"/>
                </a:solidFill>
                <a:latin typeface="Century Schoolbook"/>
                <a:ea typeface="Century Schoolbook"/>
                <a:cs typeface="Century Schoolbook"/>
                <a:sym typeface="Century Schoolbook"/>
              </a:rPr>
              <a:t>Première Guerre mondiale</a:t>
            </a:r>
            <a:endParaRPr i="0" sz="4400" u="none" cap="none" strike="noStrike">
              <a:solidFill>
                <a:srgbClr val="000000"/>
              </a:solidFill>
              <a:latin typeface="Century Schoolbook"/>
              <a:ea typeface="Century Schoolbook"/>
              <a:cs typeface="Century Schoolbook"/>
              <a:sym typeface="Century Schoolbook"/>
            </a:endParaRPr>
          </a:p>
          <a:p>
            <a:pPr indent="0" lvl="0" marL="0" marR="0" rtl="0" algn="ctr">
              <a:lnSpc>
                <a:spcPct val="90000"/>
              </a:lnSpc>
              <a:spcBef>
                <a:spcPts val="0"/>
              </a:spcBef>
              <a:spcAft>
                <a:spcPts val="0"/>
              </a:spcAft>
              <a:buClr>
                <a:schemeClr val="dk1"/>
              </a:buClr>
              <a:buSzPts val="4000"/>
              <a:buFont typeface="Play"/>
              <a:buNone/>
            </a:pPr>
            <a:r>
              <a:rPr i="0" lang="en-CA" sz="4400" u="none" cap="none" strike="noStrike">
                <a:solidFill>
                  <a:schemeClr val="dk1"/>
                </a:solidFill>
                <a:latin typeface="Century Schoolbook"/>
                <a:ea typeface="Century Schoolbook"/>
                <a:cs typeface="Century Schoolbook"/>
                <a:sym typeface="Century Schoolbook"/>
              </a:rPr>
              <a:t>1914-1918</a:t>
            </a:r>
            <a:endParaRPr i="0" sz="4400" u="none" cap="none" strike="noStrike">
              <a:solidFill>
                <a:srgbClr val="000000"/>
              </a:solidFill>
              <a:latin typeface="Century Schoolbook"/>
              <a:ea typeface="Century Schoolbook"/>
              <a:cs typeface="Century Schoolbook"/>
              <a:sym typeface="Century Schoolbook"/>
            </a:endParaRPr>
          </a:p>
        </p:txBody>
      </p:sp>
      <p:pic>
        <p:nvPicPr>
          <p:cNvPr descr="A red flower in the dark&#10;&#10;Description automatically generated" id="95" name="Google Shape;95;p14"/>
          <p:cNvPicPr preferRelativeResize="0"/>
          <p:nvPr/>
        </p:nvPicPr>
        <p:blipFill rotWithShape="1">
          <a:blip r:embed="rId3">
            <a:alphaModFix/>
          </a:blip>
          <a:srcRect b="47883" l="43904" r="21868" t="19113"/>
          <a:stretch/>
        </p:blipFill>
        <p:spPr>
          <a:xfrm>
            <a:off x="7747000" y="2832267"/>
            <a:ext cx="4445000" cy="402573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pic>
        <p:nvPicPr>
          <p:cNvPr descr="Military Decorations Ceremony" id="276" name="Google Shape;276;p32"/>
          <p:cNvPicPr preferRelativeResize="0"/>
          <p:nvPr>
            <p:ph idx="1" type="body"/>
          </p:nvPr>
        </p:nvPicPr>
        <p:blipFill rotWithShape="1">
          <a:blip r:embed="rId3">
            <a:alphaModFix/>
          </a:blip>
          <a:srcRect b="24766" l="-208" r="205" t="5066"/>
          <a:stretch/>
        </p:blipFill>
        <p:spPr>
          <a:xfrm>
            <a:off x="-50800" y="-1"/>
            <a:ext cx="12217400" cy="6858001"/>
          </a:xfrm>
          <a:prstGeom prst="rect">
            <a:avLst/>
          </a:prstGeom>
          <a:noFill/>
          <a:ln>
            <a:noFill/>
          </a:ln>
        </p:spPr>
      </p:pic>
      <p:sp>
        <p:nvSpPr>
          <p:cNvPr id="277" name="Google Shape;277;p32"/>
          <p:cNvSpPr/>
          <p:nvPr/>
        </p:nvSpPr>
        <p:spPr>
          <a:xfrm>
            <a:off x="-266700" y="-175157"/>
            <a:ext cx="12484101" cy="6233052"/>
          </a:xfrm>
          <a:prstGeom prst="rect">
            <a:avLst/>
          </a:prstGeom>
          <a:solidFill>
            <a:srgbClr val="000000">
              <a:alpha val="6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Military Decorations Ceremony" id="278" name="Google Shape;278;p32"/>
          <p:cNvPicPr preferRelativeResize="0"/>
          <p:nvPr/>
        </p:nvPicPr>
        <p:blipFill rotWithShape="1">
          <a:blip r:embed="rId4">
            <a:alphaModFix/>
          </a:blip>
          <a:srcRect b="24766" l="-208" r="45920" t="5066"/>
          <a:stretch/>
        </p:blipFill>
        <p:spPr>
          <a:xfrm>
            <a:off x="-50801" y="-3"/>
            <a:ext cx="6632575" cy="6858001"/>
          </a:xfrm>
          <a:prstGeom prst="rect">
            <a:avLst/>
          </a:prstGeom>
          <a:noFill/>
          <a:ln>
            <a:noFill/>
          </a:ln>
        </p:spPr>
      </p:pic>
      <p:sp>
        <p:nvSpPr>
          <p:cNvPr id="279" name="Google Shape;279;p32"/>
          <p:cNvSpPr/>
          <p:nvPr/>
        </p:nvSpPr>
        <p:spPr>
          <a:xfrm rot="5400000">
            <a:off x="5683200" y="349199"/>
            <a:ext cx="800100" cy="12217500"/>
          </a:xfrm>
          <a:prstGeom prst="rect">
            <a:avLst/>
          </a:prstGeom>
          <a:solidFill>
            <a:srgbClr val="0E213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280" name="Google Shape;280;p32"/>
          <p:cNvSpPr txBox="1"/>
          <p:nvPr>
            <p:ph type="title"/>
          </p:nvPr>
        </p:nvSpPr>
        <p:spPr>
          <a:xfrm>
            <a:off x="-25400" y="6057897"/>
            <a:ext cx="10515600" cy="80010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Play"/>
              <a:buNone/>
            </a:pPr>
            <a:r>
              <a:rPr lang="en-CA">
                <a:solidFill>
                  <a:schemeClr val="lt1"/>
                </a:solidFill>
                <a:latin typeface="Century Schoolbook"/>
                <a:ea typeface="Century Schoolbook"/>
                <a:cs typeface="Century Schoolbook"/>
                <a:sym typeface="Century Schoolbook"/>
              </a:rPr>
              <a:t>Ashley Collette</a:t>
            </a:r>
            <a:endParaRPr>
              <a:latin typeface="Century Schoolbook"/>
              <a:ea typeface="Century Schoolbook"/>
              <a:cs typeface="Century Schoolbook"/>
              <a:sym typeface="Century Schoolbook"/>
            </a:endParaRPr>
          </a:p>
        </p:txBody>
      </p:sp>
      <p:sp>
        <p:nvSpPr>
          <p:cNvPr id="281" name="Google Shape;281;p32"/>
          <p:cNvSpPr txBox="1"/>
          <p:nvPr/>
        </p:nvSpPr>
        <p:spPr>
          <a:xfrm>
            <a:off x="7010400" y="6057901"/>
            <a:ext cx="5181600" cy="246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200"/>
              <a:buFont typeface="Arial"/>
              <a:buNone/>
            </a:pPr>
            <a:r>
              <a:rPr i="0" lang="en-CA" sz="1000" u="none" cap="none" strike="noStrike">
                <a:solidFill>
                  <a:schemeClr val="lt1"/>
                </a:solidFill>
                <a:latin typeface="Calibri"/>
                <a:ea typeface="Calibri"/>
                <a:cs typeface="Calibri"/>
                <a:sym typeface="Calibri"/>
              </a:rPr>
              <a:t>Crédit photo :  Sgt Ronald Duchesne, Rideau Hall, GG2012-0330-002</a:t>
            </a:r>
            <a:endParaRPr i="0" sz="1000" u="none" cap="none" strike="noStrike">
              <a:solidFill>
                <a:srgbClr val="000000"/>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pic>
        <p:nvPicPr>
          <p:cNvPr descr="A person in military uniform&#10;&#10;Description automatically generated" id="287" name="Google Shape;287;p33"/>
          <p:cNvPicPr preferRelativeResize="0"/>
          <p:nvPr/>
        </p:nvPicPr>
        <p:blipFill rotWithShape="1">
          <a:blip r:embed="rId3">
            <a:alphaModFix/>
          </a:blip>
          <a:srcRect b="46134" l="-208" r="205" t="8970"/>
          <a:stretch/>
        </p:blipFill>
        <p:spPr>
          <a:xfrm>
            <a:off x="-25400" y="1"/>
            <a:ext cx="12217400" cy="6858000"/>
          </a:xfrm>
          <a:prstGeom prst="rect">
            <a:avLst/>
          </a:prstGeom>
          <a:noFill/>
          <a:ln>
            <a:noFill/>
          </a:ln>
        </p:spPr>
      </p:pic>
      <p:sp>
        <p:nvSpPr>
          <p:cNvPr id="288" name="Google Shape;288;p33"/>
          <p:cNvSpPr/>
          <p:nvPr/>
        </p:nvSpPr>
        <p:spPr>
          <a:xfrm>
            <a:off x="0" y="-58709"/>
            <a:ext cx="12179300" cy="6145636"/>
          </a:xfrm>
          <a:prstGeom prst="rect">
            <a:avLst/>
          </a:prstGeom>
          <a:solidFill>
            <a:srgbClr val="000000">
              <a:alpha val="6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erson in military uniform&#10;&#10;Description automatically generated" id="289" name="Google Shape;289;p33"/>
          <p:cNvPicPr preferRelativeResize="0"/>
          <p:nvPr/>
        </p:nvPicPr>
        <p:blipFill rotWithShape="1">
          <a:blip r:embed="rId4">
            <a:alphaModFix/>
          </a:blip>
          <a:srcRect b="46134" l="26507" r="9093" t="8970"/>
          <a:stretch/>
        </p:blipFill>
        <p:spPr>
          <a:xfrm>
            <a:off x="3238500" y="1"/>
            <a:ext cx="7867650" cy="6858000"/>
          </a:xfrm>
          <a:prstGeom prst="rect">
            <a:avLst/>
          </a:prstGeom>
          <a:noFill/>
          <a:ln>
            <a:noFill/>
          </a:ln>
        </p:spPr>
      </p:pic>
      <p:sp>
        <p:nvSpPr>
          <p:cNvPr id="290" name="Google Shape;290;p33"/>
          <p:cNvSpPr/>
          <p:nvPr/>
        </p:nvSpPr>
        <p:spPr>
          <a:xfrm rot="5400000">
            <a:off x="5683200" y="349199"/>
            <a:ext cx="800100" cy="12217500"/>
          </a:xfrm>
          <a:prstGeom prst="rect">
            <a:avLst/>
          </a:prstGeom>
          <a:solidFill>
            <a:srgbClr val="0E213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291" name="Google Shape;291;p33"/>
          <p:cNvSpPr txBox="1"/>
          <p:nvPr>
            <p:ph type="title"/>
          </p:nvPr>
        </p:nvSpPr>
        <p:spPr>
          <a:xfrm>
            <a:off x="12700" y="5795168"/>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Play"/>
              <a:buNone/>
            </a:pPr>
            <a:r>
              <a:rPr lang="en-CA">
                <a:solidFill>
                  <a:schemeClr val="lt1"/>
                </a:solidFill>
                <a:latin typeface="Century Schoolbook"/>
                <a:ea typeface="Century Schoolbook"/>
                <a:cs typeface="Century Schoolbook"/>
                <a:sym typeface="Century Schoolbook"/>
              </a:rPr>
              <a:t>Marc Hani Diab</a:t>
            </a:r>
            <a:endParaRPr>
              <a:latin typeface="Century Schoolbook"/>
              <a:ea typeface="Century Schoolbook"/>
              <a:cs typeface="Century Schoolbook"/>
              <a:sym typeface="Century Schoolbook"/>
            </a:endParaRPr>
          </a:p>
        </p:txBody>
      </p:sp>
      <p:sp>
        <p:nvSpPr>
          <p:cNvPr id="292" name="Google Shape;292;p33"/>
          <p:cNvSpPr txBox="1"/>
          <p:nvPr/>
        </p:nvSpPr>
        <p:spPr>
          <a:xfrm>
            <a:off x="6083300" y="6086926"/>
            <a:ext cx="6096000" cy="246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200"/>
              <a:buFont typeface="Arial"/>
              <a:buNone/>
            </a:pPr>
            <a:r>
              <a:rPr i="0" lang="en-CA" sz="1000" u="none" cap="none" strike="noStrike">
                <a:solidFill>
                  <a:schemeClr val="lt1"/>
                </a:solidFill>
                <a:latin typeface="Calibri"/>
                <a:ea typeface="Calibri"/>
                <a:cs typeface="Calibri"/>
                <a:sym typeface="Calibri"/>
              </a:rPr>
              <a:t>Crédit photo : Anciens combattants Canada</a:t>
            </a:r>
            <a:endParaRPr i="0" sz="1000" u="none" cap="none" strike="noStrike">
              <a:solidFill>
                <a:srgbClr val="000000"/>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Play"/>
              <a:buNone/>
            </a:pPr>
            <a:r>
              <a:rPr b="1" lang="en-CA">
                <a:latin typeface="Century Schoolbook"/>
                <a:ea typeface="Century Schoolbook"/>
                <a:cs typeface="Century Schoolbook"/>
                <a:sym typeface="Century Schoolbook"/>
              </a:rPr>
              <a:t>Missions de maintien de la paix</a:t>
            </a:r>
            <a:br>
              <a:rPr b="1" lang="en-CA">
                <a:latin typeface="Century Schoolbook"/>
                <a:ea typeface="Century Schoolbook"/>
                <a:cs typeface="Century Schoolbook"/>
                <a:sym typeface="Century Schoolbook"/>
              </a:rPr>
            </a:br>
            <a:r>
              <a:rPr lang="en-CA">
                <a:latin typeface="Century Schoolbook"/>
                <a:ea typeface="Century Schoolbook"/>
                <a:cs typeface="Century Schoolbook"/>
                <a:sym typeface="Century Schoolbook"/>
              </a:rPr>
              <a:t>1954 à aujourd’hui</a:t>
            </a:r>
            <a:endParaRPr b="1">
              <a:latin typeface="Century Schoolbook"/>
              <a:ea typeface="Century Schoolbook"/>
              <a:cs typeface="Century Schoolbook"/>
              <a:sym typeface="Century Schoolbook"/>
            </a:endParaRPr>
          </a:p>
        </p:txBody>
      </p:sp>
      <p:sp>
        <p:nvSpPr>
          <p:cNvPr id="298" name="Google Shape;298;p34"/>
          <p:cNvSpPr txBox="1"/>
          <p:nvPr>
            <p:ph idx="1" type="body"/>
          </p:nvPr>
        </p:nvSpPr>
        <p:spPr>
          <a:xfrm>
            <a:off x="838200" y="1825625"/>
            <a:ext cx="10515600" cy="2098675"/>
          </a:xfrm>
          <a:prstGeom prst="rect">
            <a:avLst/>
          </a:prstGeom>
          <a:noFill/>
          <a:ln>
            <a:noFill/>
          </a:ln>
        </p:spPr>
        <p:txBody>
          <a:bodyPr anchorCtr="0" anchor="t" bIns="45700" lIns="91425" spcFirstLastPara="1" rIns="91425" wrap="square" tIns="45700">
            <a:normAutofit lnSpcReduction="20000"/>
          </a:bodyPr>
          <a:lstStyle/>
          <a:p>
            <a:pPr indent="0" lvl="0" marL="0" rtl="0" algn="ctr">
              <a:lnSpc>
                <a:spcPct val="90000"/>
              </a:lnSpc>
              <a:spcBef>
                <a:spcPts val="0"/>
              </a:spcBef>
              <a:spcAft>
                <a:spcPts val="0"/>
              </a:spcAft>
              <a:buClr>
                <a:schemeClr val="dk1"/>
              </a:buClr>
              <a:buSzPts val="2800"/>
              <a:buNone/>
            </a:pPr>
            <a:r>
              <a:rPr lang="en-CA">
                <a:latin typeface="Calibri"/>
                <a:ea typeface="Calibri"/>
                <a:cs typeface="Calibri"/>
                <a:sym typeface="Calibri"/>
              </a:rPr>
              <a:t>Depuis les années 1950, les Canadiens se sont impliqués dans plus de 50 missions de maintien de la paix dans le monde. Plus de 125 000 Canadiens ont joué le rôle de soldat de la paix. Ce rôle peut être dangereux. La preuve : 130 membres des Forces armées canadiennes ont perdu la vie durant des missions de maintien de la paix.</a:t>
            </a:r>
            <a:endParaRPr>
              <a:latin typeface="Calibri"/>
              <a:ea typeface="Calibri"/>
              <a:cs typeface="Calibri"/>
              <a:sym typeface="Calibri"/>
            </a:endParaRPr>
          </a:p>
        </p:txBody>
      </p:sp>
      <p:pic>
        <p:nvPicPr>
          <p:cNvPr descr="A red flower in the dark&#10;&#10;Description automatically generated" id="299" name="Google Shape;299;p34"/>
          <p:cNvPicPr preferRelativeResize="0"/>
          <p:nvPr/>
        </p:nvPicPr>
        <p:blipFill rotWithShape="1">
          <a:blip r:embed="rId3">
            <a:alphaModFix/>
          </a:blip>
          <a:srcRect b="47883" l="43904" r="21868" t="19113"/>
          <a:stretch/>
        </p:blipFill>
        <p:spPr>
          <a:xfrm>
            <a:off x="7747000" y="2832267"/>
            <a:ext cx="4445000" cy="402573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pic>
        <p:nvPicPr>
          <p:cNvPr id="305" name="Google Shape;305;p35"/>
          <p:cNvPicPr preferRelativeResize="0"/>
          <p:nvPr>
            <p:ph idx="1" type="body"/>
          </p:nvPr>
        </p:nvPicPr>
        <p:blipFill rotWithShape="1">
          <a:blip r:embed="rId3">
            <a:alphaModFix/>
          </a:blip>
          <a:srcRect b="24927" l="660" r="265" t="4615"/>
          <a:stretch/>
        </p:blipFill>
        <p:spPr>
          <a:xfrm>
            <a:off x="0" y="0"/>
            <a:ext cx="12192000" cy="6881049"/>
          </a:xfrm>
          <a:prstGeom prst="rect">
            <a:avLst/>
          </a:prstGeom>
          <a:noFill/>
          <a:ln>
            <a:noFill/>
          </a:ln>
        </p:spPr>
      </p:pic>
      <p:sp>
        <p:nvSpPr>
          <p:cNvPr id="306" name="Google Shape;306;p35"/>
          <p:cNvSpPr/>
          <p:nvPr/>
        </p:nvSpPr>
        <p:spPr>
          <a:xfrm>
            <a:off x="0" y="-58709"/>
            <a:ext cx="12192000" cy="6145636"/>
          </a:xfrm>
          <a:prstGeom prst="rect">
            <a:avLst/>
          </a:prstGeom>
          <a:solidFill>
            <a:srgbClr val="000000">
              <a:alpha val="6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307" name="Google Shape;307;p35"/>
          <p:cNvPicPr preferRelativeResize="0"/>
          <p:nvPr/>
        </p:nvPicPr>
        <p:blipFill rotWithShape="1">
          <a:blip r:embed="rId4">
            <a:alphaModFix/>
          </a:blip>
          <a:srcRect b="24927" l="51512" r="268" t="4615"/>
          <a:stretch/>
        </p:blipFill>
        <p:spPr>
          <a:xfrm>
            <a:off x="6257925" y="-11525"/>
            <a:ext cx="5934075" cy="6881049"/>
          </a:xfrm>
          <a:prstGeom prst="rect">
            <a:avLst/>
          </a:prstGeom>
          <a:noFill/>
          <a:ln>
            <a:noFill/>
          </a:ln>
        </p:spPr>
      </p:pic>
      <p:sp>
        <p:nvSpPr>
          <p:cNvPr id="308" name="Google Shape;308;p35"/>
          <p:cNvSpPr/>
          <p:nvPr/>
        </p:nvSpPr>
        <p:spPr>
          <a:xfrm rot="5400000">
            <a:off x="5683200" y="349199"/>
            <a:ext cx="800100" cy="12217500"/>
          </a:xfrm>
          <a:prstGeom prst="rect">
            <a:avLst/>
          </a:prstGeom>
          <a:solidFill>
            <a:srgbClr val="0E213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309" name="Google Shape;309;p35"/>
          <p:cNvSpPr txBox="1"/>
          <p:nvPr/>
        </p:nvSpPr>
        <p:spPr>
          <a:xfrm>
            <a:off x="6096000" y="6086923"/>
            <a:ext cx="6096000" cy="246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200"/>
              <a:buFont typeface="Arial"/>
              <a:buNone/>
            </a:pPr>
            <a:r>
              <a:rPr i="0" lang="en-CA" sz="1000" u="none" cap="none" strike="noStrike">
                <a:solidFill>
                  <a:schemeClr val="lt1"/>
                </a:solidFill>
                <a:latin typeface="Calibri"/>
                <a:ea typeface="Calibri"/>
                <a:cs typeface="Calibri"/>
                <a:sym typeface="Calibri"/>
              </a:rPr>
              <a:t>Crédit photo :  Sandra Perron</a:t>
            </a:r>
            <a:endParaRPr i="0" sz="1000" u="none" cap="none" strike="noStrike">
              <a:solidFill>
                <a:schemeClr val="lt1"/>
              </a:solidFill>
              <a:latin typeface="Calibri"/>
              <a:ea typeface="Calibri"/>
              <a:cs typeface="Calibri"/>
              <a:sym typeface="Calibri"/>
            </a:endParaRPr>
          </a:p>
        </p:txBody>
      </p:sp>
      <p:sp>
        <p:nvSpPr>
          <p:cNvPr id="310" name="Google Shape;310;p35"/>
          <p:cNvSpPr txBox="1"/>
          <p:nvPr>
            <p:ph type="title"/>
          </p:nvPr>
        </p:nvSpPr>
        <p:spPr>
          <a:xfrm>
            <a:off x="0" y="5795091"/>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Play"/>
              <a:buNone/>
            </a:pPr>
            <a:r>
              <a:rPr lang="en-CA">
                <a:solidFill>
                  <a:schemeClr val="lt1"/>
                </a:solidFill>
                <a:latin typeface="Century Schoolbook"/>
                <a:ea typeface="Century Schoolbook"/>
                <a:cs typeface="Century Schoolbook"/>
                <a:sym typeface="Century Schoolbook"/>
              </a:rPr>
              <a:t>Sandra Perron</a:t>
            </a:r>
            <a:endParaRPr>
              <a:latin typeface="Century Schoolbook"/>
              <a:ea typeface="Century Schoolbook"/>
              <a:cs typeface="Century Schoolbook"/>
              <a:sym typeface="Century Schoolbook"/>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pic>
        <p:nvPicPr>
          <p:cNvPr descr="A group of people posing for a photo&#10;&#10;Description automatically generated" id="316" name="Google Shape;316;p36"/>
          <p:cNvPicPr preferRelativeResize="0"/>
          <p:nvPr>
            <p:ph idx="1" type="body"/>
          </p:nvPr>
        </p:nvPicPr>
        <p:blipFill rotWithShape="1">
          <a:blip r:embed="rId3">
            <a:alphaModFix/>
          </a:blip>
          <a:srcRect b="27005" l="1781" r="459" t="0"/>
          <a:stretch/>
        </p:blipFill>
        <p:spPr>
          <a:xfrm>
            <a:off x="-34425" y="-13247"/>
            <a:ext cx="12217400" cy="6080949"/>
          </a:xfrm>
          <a:prstGeom prst="rect">
            <a:avLst/>
          </a:prstGeom>
          <a:noFill/>
          <a:ln>
            <a:noFill/>
          </a:ln>
        </p:spPr>
      </p:pic>
      <p:sp>
        <p:nvSpPr>
          <p:cNvPr id="317" name="Google Shape;317;p36"/>
          <p:cNvSpPr/>
          <p:nvPr/>
        </p:nvSpPr>
        <p:spPr>
          <a:xfrm rot="5400000">
            <a:off x="5683200" y="349199"/>
            <a:ext cx="800100" cy="12217500"/>
          </a:xfrm>
          <a:prstGeom prst="rect">
            <a:avLst/>
          </a:prstGeom>
          <a:solidFill>
            <a:srgbClr val="0E213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318" name="Google Shape;318;p36"/>
          <p:cNvSpPr txBox="1"/>
          <p:nvPr>
            <p:ph type="title"/>
          </p:nvPr>
        </p:nvSpPr>
        <p:spPr>
          <a:xfrm>
            <a:off x="-34425" y="5795163"/>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Play"/>
              <a:buNone/>
            </a:pPr>
            <a:r>
              <a:rPr lang="en-CA">
                <a:solidFill>
                  <a:schemeClr val="lt1"/>
                </a:solidFill>
                <a:latin typeface="Century Schoolbook"/>
                <a:ea typeface="Century Schoolbook"/>
                <a:cs typeface="Century Schoolbook"/>
                <a:sym typeface="Century Schoolbook"/>
              </a:rPr>
              <a:t>Sandi Banerjee</a:t>
            </a:r>
            <a:endParaRPr>
              <a:latin typeface="Century Schoolbook"/>
              <a:ea typeface="Century Schoolbook"/>
              <a:cs typeface="Century Schoolbook"/>
              <a:sym typeface="Century Schoolbook"/>
            </a:endParaRPr>
          </a:p>
        </p:txBody>
      </p:sp>
      <p:sp>
        <p:nvSpPr>
          <p:cNvPr id="319" name="Google Shape;319;p36"/>
          <p:cNvSpPr txBox="1"/>
          <p:nvPr/>
        </p:nvSpPr>
        <p:spPr>
          <a:xfrm>
            <a:off x="6080675" y="6067695"/>
            <a:ext cx="6102300" cy="4002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chemeClr val="dk1"/>
              </a:buClr>
              <a:buSzPts val="1200"/>
              <a:buFont typeface="Arial"/>
              <a:buNone/>
            </a:pPr>
            <a:r>
              <a:rPr i="0" lang="en-CA" sz="1000" u="none" cap="none" strike="noStrike">
                <a:solidFill>
                  <a:schemeClr val="lt1"/>
                </a:solidFill>
                <a:latin typeface="Calibri"/>
                <a:ea typeface="Calibri"/>
                <a:cs typeface="Calibri"/>
                <a:sym typeface="Calibri"/>
              </a:rPr>
              <a:t>Crédit photo : Musée et archives du régiment The Queen’s Own Rifles of Canada</a:t>
            </a:r>
            <a:endParaRPr i="0" sz="1000" u="none" cap="none" strike="noStrike">
              <a:solidFill>
                <a:schemeClr val="lt1"/>
              </a:solidFill>
              <a:latin typeface="Calibri"/>
              <a:ea typeface="Calibri"/>
              <a:cs typeface="Calibri"/>
              <a:sym typeface="Calibri"/>
            </a:endParaRPr>
          </a:p>
          <a:p>
            <a:pPr indent="0" lvl="0" marL="0" marR="0" rtl="0" algn="r">
              <a:lnSpc>
                <a:spcPct val="100000"/>
              </a:lnSpc>
              <a:spcBef>
                <a:spcPts val="0"/>
              </a:spcBef>
              <a:spcAft>
                <a:spcPts val="0"/>
              </a:spcAft>
              <a:buClr>
                <a:srgbClr val="000000"/>
              </a:buClr>
              <a:buSzPts val="1200"/>
              <a:buFont typeface="Arial"/>
              <a:buNone/>
            </a:pPr>
            <a:r>
              <a:t/>
            </a:r>
            <a:endParaRPr i="0" sz="1000" u="none" cap="none" strike="noStrike">
              <a:solidFill>
                <a:schemeClr val="lt1"/>
              </a:solidFill>
              <a:latin typeface="Calibri"/>
              <a:ea typeface="Calibri"/>
              <a:cs typeface="Calibri"/>
              <a:sym typeface="Calibri"/>
            </a:endParaRPr>
          </a:p>
        </p:txBody>
      </p:sp>
      <p:sp>
        <p:nvSpPr>
          <p:cNvPr id="320" name="Google Shape;320;p36"/>
          <p:cNvSpPr/>
          <p:nvPr/>
        </p:nvSpPr>
        <p:spPr>
          <a:xfrm>
            <a:off x="-233114" y="-256036"/>
            <a:ext cx="12615600" cy="6336900"/>
          </a:xfrm>
          <a:prstGeom prst="rect">
            <a:avLst/>
          </a:prstGeom>
          <a:solidFill>
            <a:srgbClr val="000000">
              <a:alpha val="6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group of people posing for a photo&#10;&#10;Description automatically generated" id="321" name="Google Shape;321;p36"/>
          <p:cNvPicPr preferRelativeResize="0"/>
          <p:nvPr/>
        </p:nvPicPr>
        <p:blipFill rotWithShape="1">
          <a:blip r:embed="rId4">
            <a:alphaModFix/>
          </a:blip>
          <a:srcRect b="27005" l="1781" r="54042" t="0"/>
          <a:stretch/>
        </p:blipFill>
        <p:spPr>
          <a:xfrm>
            <a:off x="-34425" y="-13247"/>
            <a:ext cx="5520825" cy="608094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pic>
        <p:nvPicPr>
          <p:cNvPr descr="An Algonquin service-member was a UN peacekeeper in Croatia. Thirty years later, she’s being honoured in a portrait by a prominent war artist - The Globe and Mail" id="327" name="Google Shape;327;p37"/>
          <p:cNvPicPr preferRelativeResize="0"/>
          <p:nvPr/>
        </p:nvPicPr>
        <p:blipFill rotWithShape="1">
          <a:blip r:embed="rId3">
            <a:alphaModFix/>
          </a:blip>
          <a:srcRect b="37566" l="0" r="0" t="20185"/>
          <a:stretch/>
        </p:blipFill>
        <p:spPr>
          <a:xfrm>
            <a:off x="-36415" y="1"/>
            <a:ext cx="12215715" cy="6881050"/>
          </a:xfrm>
          <a:prstGeom prst="rect">
            <a:avLst/>
          </a:prstGeom>
          <a:noFill/>
          <a:ln>
            <a:noFill/>
          </a:ln>
        </p:spPr>
      </p:pic>
      <p:sp>
        <p:nvSpPr>
          <p:cNvPr id="328" name="Google Shape;328;p37"/>
          <p:cNvSpPr/>
          <p:nvPr/>
        </p:nvSpPr>
        <p:spPr>
          <a:xfrm>
            <a:off x="0" y="-58709"/>
            <a:ext cx="12179300" cy="6145636"/>
          </a:xfrm>
          <a:prstGeom prst="rect">
            <a:avLst/>
          </a:prstGeom>
          <a:solidFill>
            <a:schemeClr val="dk1">
              <a:alpha val="49019"/>
            </a:schemeClr>
          </a:solidFill>
          <a:ln cap="flat" cmpd="sng" w="19050">
            <a:solidFill>
              <a:srgbClr val="000000">
                <a:alpha val="6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n Algonquin service-member was a UN peacekeeper in Croatia. Thirty years later, she’s being honoured in a portrait by a prominent war artist - The Globe and Mail" id="329" name="Google Shape;329;p37"/>
          <p:cNvPicPr preferRelativeResize="0"/>
          <p:nvPr/>
        </p:nvPicPr>
        <p:blipFill rotWithShape="1">
          <a:blip r:embed="rId4">
            <a:alphaModFix/>
          </a:blip>
          <a:srcRect b="37566" l="16309" r="26302" t="20185"/>
          <a:stretch/>
        </p:blipFill>
        <p:spPr>
          <a:xfrm>
            <a:off x="1943100" y="1"/>
            <a:ext cx="7010400" cy="6881050"/>
          </a:xfrm>
          <a:prstGeom prst="rect">
            <a:avLst/>
          </a:prstGeom>
          <a:noFill/>
          <a:ln>
            <a:noFill/>
          </a:ln>
        </p:spPr>
      </p:pic>
      <p:sp>
        <p:nvSpPr>
          <p:cNvPr id="330" name="Google Shape;330;p37"/>
          <p:cNvSpPr/>
          <p:nvPr/>
        </p:nvSpPr>
        <p:spPr>
          <a:xfrm rot="5400000">
            <a:off x="5683200" y="349199"/>
            <a:ext cx="800100" cy="12217500"/>
          </a:xfrm>
          <a:prstGeom prst="rect">
            <a:avLst/>
          </a:prstGeom>
          <a:solidFill>
            <a:srgbClr val="0E213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331" name="Google Shape;331;p37"/>
          <p:cNvSpPr txBox="1"/>
          <p:nvPr/>
        </p:nvSpPr>
        <p:spPr>
          <a:xfrm>
            <a:off x="6083300" y="6086926"/>
            <a:ext cx="6096000" cy="246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200"/>
              <a:buFont typeface="Arial"/>
              <a:buNone/>
            </a:pPr>
            <a:r>
              <a:rPr i="0" lang="en-CA" sz="1000" u="none" cap="none" strike="noStrike">
                <a:solidFill>
                  <a:schemeClr val="lt1"/>
                </a:solidFill>
                <a:latin typeface="Calibri"/>
                <a:ea typeface="Calibri"/>
                <a:cs typeface="Calibri"/>
                <a:sym typeface="Calibri"/>
              </a:rPr>
              <a:t>Crédit photo :  Anciens combattants Canada</a:t>
            </a:r>
            <a:endParaRPr i="0" sz="1000" u="none" cap="none" strike="noStrike">
              <a:solidFill>
                <a:srgbClr val="000000"/>
              </a:solidFill>
              <a:latin typeface="Calibri"/>
              <a:ea typeface="Calibri"/>
              <a:cs typeface="Calibri"/>
              <a:sym typeface="Calibri"/>
            </a:endParaRPr>
          </a:p>
        </p:txBody>
      </p:sp>
      <p:sp>
        <p:nvSpPr>
          <p:cNvPr id="332" name="Google Shape;332;p37"/>
          <p:cNvSpPr txBox="1"/>
          <p:nvPr>
            <p:ph type="title"/>
          </p:nvPr>
        </p:nvSpPr>
        <p:spPr>
          <a:xfrm>
            <a:off x="-25500" y="5795169"/>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Play"/>
              <a:buNone/>
            </a:pPr>
            <a:r>
              <a:rPr lang="en-CA">
                <a:solidFill>
                  <a:schemeClr val="lt1"/>
                </a:solidFill>
                <a:latin typeface="Century Schoolbook"/>
                <a:ea typeface="Century Schoolbook"/>
                <a:cs typeface="Century Schoolbook"/>
                <a:sym typeface="Century Schoolbook"/>
              </a:rPr>
              <a:t>Wendy Jocko</a:t>
            </a:r>
            <a:endParaRPr>
              <a:latin typeface="Century Schoolbook"/>
              <a:ea typeface="Century Schoolbook"/>
              <a:cs typeface="Century Schoolbook"/>
              <a:sym typeface="Century Schoolbook"/>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pic>
        <p:nvPicPr>
          <p:cNvPr id="338" name="Google Shape;338;p38"/>
          <p:cNvPicPr preferRelativeResize="0"/>
          <p:nvPr/>
        </p:nvPicPr>
        <p:blipFill rotWithShape="1">
          <a:blip r:embed="rId3">
            <a:alphaModFix/>
          </a:blip>
          <a:srcRect b="57999" l="2598" r="2597" t="4577"/>
          <a:stretch/>
        </p:blipFill>
        <p:spPr>
          <a:xfrm>
            <a:off x="-25400" y="0"/>
            <a:ext cx="12217400" cy="6858000"/>
          </a:xfrm>
          <a:prstGeom prst="rect">
            <a:avLst/>
          </a:prstGeom>
          <a:noFill/>
          <a:ln>
            <a:noFill/>
          </a:ln>
        </p:spPr>
      </p:pic>
      <p:sp>
        <p:nvSpPr>
          <p:cNvPr id="339" name="Google Shape;339;p38"/>
          <p:cNvSpPr/>
          <p:nvPr/>
        </p:nvSpPr>
        <p:spPr>
          <a:xfrm>
            <a:off x="-25400" y="-64687"/>
            <a:ext cx="12217400" cy="6145636"/>
          </a:xfrm>
          <a:prstGeom prst="rect">
            <a:avLst/>
          </a:prstGeom>
          <a:solidFill>
            <a:srgbClr val="000000">
              <a:alpha val="6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340" name="Google Shape;340;p38"/>
          <p:cNvPicPr preferRelativeResize="0"/>
          <p:nvPr/>
        </p:nvPicPr>
        <p:blipFill rotWithShape="1">
          <a:blip r:embed="rId4">
            <a:alphaModFix/>
          </a:blip>
          <a:srcRect b="57999" l="15805" r="26052" t="4577"/>
          <a:stretch/>
        </p:blipFill>
        <p:spPr>
          <a:xfrm>
            <a:off x="1665514" y="-14514"/>
            <a:ext cx="7493000" cy="6858000"/>
          </a:xfrm>
          <a:prstGeom prst="rect">
            <a:avLst/>
          </a:prstGeom>
          <a:noFill/>
          <a:ln>
            <a:noFill/>
          </a:ln>
        </p:spPr>
      </p:pic>
      <p:sp>
        <p:nvSpPr>
          <p:cNvPr id="341" name="Google Shape;341;p38"/>
          <p:cNvSpPr/>
          <p:nvPr/>
        </p:nvSpPr>
        <p:spPr>
          <a:xfrm rot="5400000">
            <a:off x="5683200" y="349199"/>
            <a:ext cx="800100" cy="12217500"/>
          </a:xfrm>
          <a:prstGeom prst="rect">
            <a:avLst/>
          </a:prstGeom>
          <a:solidFill>
            <a:srgbClr val="0E213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342" name="Google Shape;342;p38"/>
          <p:cNvSpPr txBox="1"/>
          <p:nvPr>
            <p:ph type="title"/>
          </p:nvPr>
        </p:nvSpPr>
        <p:spPr>
          <a:xfrm>
            <a:off x="0" y="5795167"/>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Play"/>
              <a:buNone/>
            </a:pPr>
            <a:r>
              <a:rPr lang="en-CA">
                <a:solidFill>
                  <a:schemeClr val="lt1"/>
                </a:solidFill>
                <a:latin typeface="Century Schoolbook"/>
                <a:ea typeface="Century Schoolbook"/>
                <a:cs typeface="Century Schoolbook"/>
                <a:sym typeface="Century Schoolbook"/>
              </a:rPr>
              <a:t>Stephen Blizzard</a:t>
            </a:r>
            <a:endParaRPr>
              <a:latin typeface="Century Schoolbook"/>
              <a:ea typeface="Century Schoolbook"/>
              <a:cs typeface="Century Schoolbook"/>
              <a:sym typeface="Century Schoolbook"/>
            </a:endParaRPr>
          </a:p>
        </p:txBody>
      </p:sp>
      <p:sp>
        <p:nvSpPr>
          <p:cNvPr id="343" name="Google Shape;343;p38"/>
          <p:cNvSpPr txBox="1"/>
          <p:nvPr/>
        </p:nvSpPr>
        <p:spPr>
          <a:xfrm>
            <a:off x="6096000" y="6080950"/>
            <a:ext cx="6096000" cy="246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200"/>
              <a:buFont typeface="Arial"/>
              <a:buNone/>
            </a:pPr>
            <a:r>
              <a:rPr i="0" lang="en-CA" sz="1000" u="none" cap="none" strike="noStrike">
                <a:solidFill>
                  <a:schemeClr val="lt1"/>
                </a:solidFill>
                <a:latin typeface="Calibri"/>
                <a:ea typeface="Calibri"/>
                <a:cs typeface="Calibri"/>
                <a:sym typeface="Calibri"/>
              </a:rPr>
              <a:t>Crédit photo : l'organisation  Black Canadian Veterans Stories</a:t>
            </a:r>
            <a:endParaRPr i="0" sz="1000" u="none" cap="none" strike="noStrike">
              <a:solidFill>
                <a:schemeClr val="lt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descr="A group of men in military uniforms&#10;&#10;Description automatically generated" id="101" name="Google Shape;101;p15"/>
          <p:cNvPicPr preferRelativeResize="0"/>
          <p:nvPr/>
        </p:nvPicPr>
        <p:blipFill rotWithShape="1">
          <a:blip r:embed="rId3">
            <a:alphaModFix/>
          </a:blip>
          <a:srcRect b="0" l="0" r="945" t="3032"/>
          <a:stretch/>
        </p:blipFill>
        <p:spPr>
          <a:xfrm>
            <a:off x="1" y="0"/>
            <a:ext cx="12191998" cy="6642338"/>
          </a:xfrm>
          <a:prstGeom prst="rect">
            <a:avLst/>
          </a:prstGeom>
          <a:noFill/>
          <a:ln>
            <a:noFill/>
          </a:ln>
        </p:spPr>
      </p:pic>
      <p:sp>
        <p:nvSpPr>
          <p:cNvPr id="102" name="Google Shape;102;p15"/>
          <p:cNvSpPr/>
          <p:nvPr/>
        </p:nvSpPr>
        <p:spPr>
          <a:xfrm rot="5400000">
            <a:off x="5708600" y="349200"/>
            <a:ext cx="800100" cy="12217500"/>
          </a:xfrm>
          <a:prstGeom prst="rect">
            <a:avLst/>
          </a:prstGeom>
          <a:solidFill>
            <a:srgbClr val="0E213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103" name="Google Shape;103;p15"/>
          <p:cNvSpPr txBox="1"/>
          <p:nvPr>
            <p:ph type="title"/>
          </p:nvPr>
        </p:nvSpPr>
        <p:spPr>
          <a:xfrm>
            <a:off x="0" y="6057900"/>
            <a:ext cx="3841800" cy="800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Play"/>
              <a:buNone/>
            </a:pPr>
            <a:r>
              <a:rPr lang="en-CA">
                <a:solidFill>
                  <a:schemeClr val="lt1"/>
                </a:solidFill>
                <a:latin typeface="Century Schoolbook"/>
                <a:ea typeface="Century Schoolbook"/>
                <a:cs typeface="Century Schoolbook"/>
                <a:sym typeface="Century Schoolbook"/>
              </a:rPr>
              <a:t>Hari Singh</a:t>
            </a:r>
            <a:endParaRPr>
              <a:latin typeface="Century Schoolbook"/>
              <a:ea typeface="Century Schoolbook"/>
              <a:cs typeface="Century Schoolbook"/>
              <a:sym typeface="Century Schoolbook"/>
            </a:endParaRPr>
          </a:p>
        </p:txBody>
      </p:sp>
      <p:sp>
        <p:nvSpPr>
          <p:cNvPr id="104" name="Google Shape;104;p15"/>
          <p:cNvSpPr txBox="1"/>
          <p:nvPr/>
        </p:nvSpPr>
        <p:spPr>
          <a:xfrm>
            <a:off x="8697992" y="6061601"/>
            <a:ext cx="3392400" cy="246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200"/>
              <a:buFont typeface="Arial"/>
              <a:buNone/>
            </a:pPr>
            <a:r>
              <a:rPr i="0" lang="en-CA" sz="1000" u="none" cap="none" strike="noStrike">
                <a:solidFill>
                  <a:schemeClr val="lt1"/>
                </a:solidFill>
                <a:latin typeface="Calibri"/>
                <a:ea typeface="Calibri"/>
                <a:cs typeface="Calibri"/>
                <a:sym typeface="Calibri"/>
              </a:rPr>
              <a:t>Crédit photo : Régiment écossais de Toronto</a:t>
            </a:r>
            <a:endParaRPr i="0" sz="1000" u="none" cap="none" strike="noStrike">
              <a:solidFill>
                <a:schemeClr val="lt1"/>
              </a:solidFill>
              <a:latin typeface="Calibri"/>
              <a:ea typeface="Calibri"/>
              <a:cs typeface="Calibri"/>
              <a:sym typeface="Calibri"/>
            </a:endParaRPr>
          </a:p>
        </p:txBody>
      </p:sp>
      <p:sp>
        <p:nvSpPr>
          <p:cNvPr id="105" name="Google Shape;105;p15"/>
          <p:cNvSpPr/>
          <p:nvPr/>
        </p:nvSpPr>
        <p:spPr>
          <a:xfrm>
            <a:off x="-6" y="0"/>
            <a:ext cx="12191997" cy="6061602"/>
          </a:xfrm>
          <a:prstGeom prst="rect">
            <a:avLst/>
          </a:prstGeom>
          <a:solidFill>
            <a:srgbClr val="000000">
              <a:alpha val="6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group of men in military uniforms&#10;&#10;Description automatically generated" id="106" name="Google Shape;106;p15"/>
          <p:cNvPicPr preferRelativeResize="0"/>
          <p:nvPr/>
        </p:nvPicPr>
        <p:blipFill rotWithShape="1">
          <a:blip r:embed="rId4">
            <a:alphaModFix/>
          </a:blip>
          <a:srcRect b="13119" l="39519" r="41599" t="3030"/>
          <a:stretch/>
        </p:blipFill>
        <p:spPr>
          <a:xfrm>
            <a:off x="4864093" y="0"/>
            <a:ext cx="2324106" cy="574357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16"/>
          <p:cNvSpPr/>
          <p:nvPr/>
        </p:nvSpPr>
        <p:spPr>
          <a:xfrm>
            <a:off x="-5" y="-146353"/>
            <a:ext cx="12192005" cy="6220655"/>
          </a:xfrm>
          <a:prstGeom prst="rect">
            <a:avLst/>
          </a:prstGeom>
          <a:solidFill>
            <a:srgbClr val="000000">
              <a:alpha val="6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erson in a suit&#10;&#10;Description automatically generated" id="113" name="Google Shape;113;p16"/>
          <p:cNvPicPr preferRelativeResize="0"/>
          <p:nvPr/>
        </p:nvPicPr>
        <p:blipFill rotWithShape="1">
          <a:blip r:embed="rId3">
            <a:alphaModFix/>
          </a:blip>
          <a:srcRect b="27592" l="0" r="0" t="0"/>
          <a:stretch/>
        </p:blipFill>
        <p:spPr>
          <a:xfrm>
            <a:off x="2425698" y="-146353"/>
            <a:ext cx="7632700" cy="6364538"/>
          </a:xfrm>
          <a:prstGeom prst="rect">
            <a:avLst/>
          </a:prstGeom>
          <a:noFill/>
          <a:ln>
            <a:noFill/>
          </a:ln>
          <a:effectLst>
            <a:outerShdw blurRad="50800" rotWithShape="0" algn="bl" dir="18900000" dist="38100">
              <a:srgbClr val="000000">
                <a:alpha val="40000"/>
              </a:srgbClr>
            </a:outerShdw>
          </a:effectLst>
        </p:spPr>
      </p:pic>
      <p:sp>
        <p:nvSpPr>
          <p:cNvPr id="114" name="Google Shape;114;p16"/>
          <p:cNvSpPr/>
          <p:nvPr/>
        </p:nvSpPr>
        <p:spPr>
          <a:xfrm rot="5400000">
            <a:off x="5708600" y="349200"/>
            <a:ext cx="800100" cy="12217500"/>
          </a:xfrm>
          <a:prstGeom prst="rect">
            <a:avLst/>
          </a:prstGeom>
          <a:solidFill>
            <a:srgbClr val="0E213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115" name="Google Shape;115;p16"/>
          <p:cNvSpPr txBox="1"/>
          <p:nvPr>
            <p:ph type="title"/>
          </p:nvPr>
        </p:nvSpPr>
        <p:spPr>
          <a:xfrm>
            <a:off x="0" y="6159450"/>
            <a:ext cx="7632600" cy="5970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Play"/>
              <a:buNone/>
            </a:pPr>
            <a:r>
              <a:rPr lang="en-CA">
                <a:solidFill>
                  <a:schemeClr val="lt1"/>
                </a:solidFill>
                <a:latin typeface="Century Schoolbook"/>
                <a:ea typeface="Century Schoolbook"/>
                <a:cs typeface="Century Schoolbook"/>
                <a:sym typeface="Century Schoolbook"/>
              </a:rPr>
              <a:t>Ethelbert «Curley» Christian</a:t>
            </a:r>
            <a:endParaRPr>
              <a:latin typeface="Century Schoolbook"/>
              <a:ea typeface="Century Schoolbook"/>
              <a:cs typeface="Century Schoolbook"/>
              <a:sym typeface="Century Schoolbook"/>
            </a:endParaRPr>
          </a:p>
        </p:txBody>
      </p:sp>
      <p:sp>
        <p:nvSpPr>
          <p:cNvPr id="116" name="Google Shape;116;p16"/>
          <p:cNvSpPr txBox="1"/>
          <p:nvPr/>
        </p:nvSpPr>
        <p:spPr>
          <a:xfrm>
            <a:off x="7556825" y="6074300"/>
            <a:ext cx="47289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i="0" lang="en-CA" sz="1000" u="none" cap="none" strike="noStrike">
                <a:solidFill>
                  <a:schemeClr val="lt1"/>
                </a:solidFill>
                <a:latin typeface="Calibri"/>
                <a:ea typeface="Calibri"/>
                <a:cs typeface="Calibri"/>
                <a:sym typeface="Calibri"/>
              </a:rPr>
              <a:t>Crédit photo: Archives de la ville de Toronto, fonds Globe and Mail (1266), item 40538</a:t>
            </a:r>
            <a:endParaRPr i="0" sz="1000" u="none" cap="none" strike="noStrike">
              <a:solidFill>
                <a:srgbClr val="000000"/>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pic>
        <p:nvPicPr>
          <p:cNvPr descr="A person in a military uniform&#10;&#10;Description automatically generated" id="122" name="Google Shape;122;p17"/>
          <p:cNvPicPr preferRelativeResize="0"/>
          <p:nvPr/>
        </p:nvPicPr>
        <p:blipFill rotWithShape="1">
          <a:blip r:embed="rId3">
            <a:alphaModFix/>
          </a:blip>
          <a:srcRect b="53056" l="7465" r="8492" t="14682"/>
          <a:stretch/>
        </p:blipFill>
        <p:spPr>
          <a:xfrm>
            <a:off x="0" y="-14171"/>
            <a:ext cx="12192000" cy="6867635"/>
          </a:xfrm>
          <a:prstGeom prst="rect">
            <a:avLst/>
          </a:prstGeom>
          <a:noFill/>
          <a:ln>
            <a:noFill/>
          </a:ln>
        </p:spPr>
      </p:pic>
      <p:sp>
        <p:nvSpPr>
          <p:cNvPr id="123" name="Google Shape;123;p17"/>
          <p:cNvSpPr/>
          <p:nvPr/>
        </p:nvSpPr>
        <p:spPr>
          <a:xfrm>
            <a:off x="0" y="-58709"/>
            <a:ext cx="12319000" cy="6145636"/>
          </a:xfrm>
          <a:prstGeom prst="rect">
            <a:avLst/>
          </a:prstGeom>
          <a:solidFill>
            <a:schemeClr val="dk1">
              <a:alpha val="49019"/>
            </a:schemeClr>
          </a:solidFill>
          <a:ln>
            <a:noFill/>
          </a:ln>
          <a:effectLst>
            <a:outerShdw blurRad="50800" rotWithShape="0" algn="ctr" dir="5400000" dist="50800">
              <a:schemeClr val="dk1"/>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erson in a military uniform&#10;&#10;Description automatically generated" id="124" name="Google Shape;124;p17"/>
          <p:cNvPicPr preferRelativeResize="0"/>
          <p:nvPr/>
        </p:nvPicPr>
        <p:blipFill rotWithShape="1">
          <a:blip r:embed="rId4">
            <a:alphaModFix/>
          </a:blip>
          <a:srcRect b="53056" l="30857" r="32237" t="14682"/>
          <a:stretch/>
        </p:blipFill>
        <p:spPr>
          <a:xfrm>
            <a:off x="3393662" y="0"/>
            <a:ext cx="5353877" cy="6867635"/>
          </a:xfrm>
          <a:prstGeom prst="rect">
            <a:avLst/>
          </a:prstGeom>
          <a:noFill/>
          <a:ln>
            <a:noFill/>
          </a:ln>
        </p:spPr>
      </p:pic>
      <p:sp>
        <p:nvSpPr>
          <p:cNvPr id="125" name="Google Shape;125;p17"/>
          <p:cNvSpPr/>
          <p:nvPr/>
        </p:nvSpPr>
        <p:spPr>
          <a:xfrm rot="5400000">
            <a:off x="5708600" y="349200"/>
            <a:ext cx="800100" cy="12217500"/>
          </a:xfrm>
          <a:prstGeom prst="rect">
            <a:avLst/>
          </a:prstGeom>
          <a:solidFill>
            <a:srgbClr val="0E213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126" name="Google Shape;126;p17"/>
          <p:cNvSpPr txBox="1"/>
          <p:nvPr/>
        </p:nvSpPr>
        <p:spPr>
          <a:xfrm>
            <a:off x="6863600" y="6057900"/>
            <a:ext cx="5353800" cy="246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200"/>
              <a:buFont typeface="Arial"/>
              <a:buNone/>
            </a:pPr>
            <a:r>
              <a:rPr i="0" lang="en-CA" sz="1000" u="none" cap="none" strike="noStrike">
                <a:solidFill>
                  <a:schemeClr val="lt1"/>
                </a:solidFill>
                <a:latin typeface="Calibri"/>
                <a:ea typeface="Calibri"/>
                <a:cs typeface="Calibri"/>
                <a:sym typeface="Calibri"/>
              </a:rPr>
              <a:t>Crédit photo : Musée d’archéologie et d’anthropologie de l’Université de l’Indiana, 1962-08-7679</a:t>
            </a:r>
            <a:endParaRPr i="0" sz="1000" u="none" cap="none" strike="noStrike">
              <a:solidFill>
                <a:srgbClr val="000000"/>
              </a:solidFill>
              <a:latin typeface="Calibri"/>
              <a:ea typeface="Calibri"/>
              <a:cs typeface="Calibri"/>
              <a:sym typeface="Calibri"/>
            </a:endParaRPr>
          </a:p>
        </p:txBody>
      </p:sp>
      <p:sp>
        <p:nvSpPr>
          <p:cNvPr id="127" name="Google Shape;127;p17"/>
          <p:cNvSpPr txBox="1"/>
          <p:nvPr>
            <p:ph type="title"/>
          </p:nvPr>
        </p:nvSpPr>
        <p:spPr>
          <a:xfrm>
            <a:off x="0" y="6072416"/>
            <a:ext cx="7766100" cy="771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Play"/>
              <a:buNone/>
            </a:pPr>
            <a:r>
              <a:rPr lang="en-CA">
                <a:solidFill>
                  <a:schemeClr val="lt1"/>
                </a:solidFill>
                <a:latin typeface="Century Schoolbook"/>
                <a:ea typeface="Century Schoolbook"/>
                <a:cs typeface="Century Schoolbook"/>
                <a:sym typeface="Century Schoolbook"/>
              </a:rPr>
              <a:t>Francis Pegahmagabow</a:t>
            </a:r>
            <a:endParaRPr>
              <a:solidFill>
                <a:schemeClr val="lt1"/>
              </a:solidFill>
              <a:latin typeface="Century Schoolbook"/>
              <a:ea typeface="Century Schoolbook"/>
              <a:cs typeface="Century Schoolbook"/>
              <a:sym typeface="Century Schoolbook"/>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pic>
        <p:nvPicPr>
          <p:cNvPr descr="A group of nurses in a tent&#10;&#10;Description automatically generated" id="133" name="Google Shape;133;p18"/>
          <p:cNvPicPr preferRelativeResize="0"/>
          <p:nvPr/>
        </p:nvPicPr>
        <p:blipFill rotWithShape="1">
          <a:blip r:embed="rId3">
            <a:alphaModFix/>
          </a:blip>
          <a:srcRect b="14431" l="1881" r="1711" t="7476"/>
          <a:stretch/>
        </p:blipFill>
        <p:spPr>
          <a:xfrm>
            <a:off x="0" y="-1"/>
            <a:ext cx="12192000" cy="6883407"/>
          </a:xfrm>
          <a:prstGeom prst="rect">
            <a:avLst/>
          </a:prstGeom>
          <a:noFill/>
          <a:ln>
            <a:noFill/>
          </a:ln>
        </p:spPr>
      </p:pic>
      <p:sp>
        <p:nvSpPr>
          <p:cNvPr id="134" name="Google Shape;134;p18"/>
          <p:cNvSpPr/>
          <p:nvPr/>
        </p:nvSpPr>
        <p:spPr>
          <a:xfrm rot="5400000">
            <a:off x="5708600" y="349200"/>
            <a:ext cx="800100" cy="12217500"/>
          </a:xfrm>
          <a:prstGeom prst="rect">
            <a:avLst/>
          </a:prstGeom>
          <a:solidFill>
            <a:srgbClr val="0E213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135" name="Google Shape;135;p18"/>
          <p:cNvSpPr txBox="1"/>
          <p:nvPr>
            <p:ph type="title"/>
          </p:nvPr>
        </p:nvSpPr>
        <p:spPr>
          <a:xfrm>
            <a:off x="0" y="6223011"/>
            <a:ext cx="7848600" cy="520689"/>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Play"/>
              <a:buNone/>
            </a:pPr>
            <a:r>
              <a:rPr lang="en-CA">
                <a:solidFill>
                  <a:schemeClr val="lt1"/>
                </a:solidFill>
                <a:latin typeface="Century Schoolbook"/>
                <a:ea typeface="Century Schoolbook"/>
                <a:cs typeface="Century Schoolbook"/>
                <a:sym typeface="Century Schoolbook"/>
              </a:rPr>
              <a:t>Murney Pugh et Ellanore Parker</a:t>
            </a:r>
            <a:endParaRPr>
              <a:latin typeface="Century Schoolbook"/>
              <a:ea typeface="Century Schoolbook"/>
              <a:cs typeface="Century Schoolbook"/>
              <a:sym typeface="Century Schoolbook"/>
            </a:endParaRPr>
          </a:p>
        </p:txBody>
      </p:sp>
      <p:sp>
        <p:nvSpPr>
          <p:cNvPr id="136" name="Google Shape;136;p18"/>
          <p:cNvSpPr txBox="1"/>
          <p:nvPr/>
        </p:nvSpPr>
        <p:spPr>
          <a:xfrm>
            <a:off x="9274625" y="6132925"/>
            <a:ext cx="2917500" cy="4002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200"/>
              <a:buFont typeface="Arial"/>
              <a:buNone/>
            </a:pPr>
            <a:r>
              <a:rPr i="0" lang="en-CA" sz="1000" u="none" cap="none" strike="noStrike">
                <a:solidFill>
                  <a:schemeClr val="lt1"/>
                </a:solidFill>
                <a:latin typeface="Calibri"/>
                <a:ea typeface="Calibri"/>
                <a:cs typeface="Calibri"/>
                <a:sym typeface="Calibri"/>
              </a:rPr>
              <a:t>Crédit photo : Éditions Arnault, fonds Alice Isaacson, Bibliothèque et Archives Canada, e007150655</a:t>
            </a:r>
            <a:endParaRPr i="0" sz="1000" u="none" cap="none" strike="noStrike">
              <a:solidFill>
                <a:schemeClr val="lt1"/>
              </a:solidFill>
              <a:latin typeface="Calibri"/>
              <a:ea typeface="Calibri"/>
              <a:cs typeface="Calibri"/>
              <a:sym typeface="Calibri"/>
            </a:endParaRPr>
          </a:p>
        </p:txBody>
      </p:sp>
      <p:sp>
        <p:nvSpPr>
          <p:cNvPr id="137" name="Google Shape;137;p18"/>
          <p:cNvSpPr/>
          <p:nvPr/>
        </p:nvSpPr>
        <p:spPr>
          <a:xfrm>
            <a:off x="0" y="-58709"/>
            <a:ext cx="12641580" cy="6145636"/>
          </a:xfrm>
          <a:prstGeom prst="rect">
            <a:avLst/>
          </a:prstGeom>
          <a:solidFill>
            <a:srgbClr val="000000">
              <a:alpha val="6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group of nurses in a tent&#10;&#10;Description automatically generated" id="138" name="Google Shape;138;p18"/>
          <p:cNvPicPr preferRelativeResize="0"/>
          <p:nvPr/>
        </p:nvPicPr>
        <p:blipFill rotWithShape="1">
          <a:blip r:embed="rId4">
            <a:alphaModFix/>
          </a:blip>
          <a:srcRect b="22802" l="20482" r="24536" t="7476"/>
          <a:stretch/>
        </p:blipFill>
        <p:spPr>
          <a:xfrm>
            <a:off x="2321169" y="-12704"/>
            <a:ext cx="6953460" cy="614563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Play"/>
              <a:buNone/>
            </a:pPr>
            <a:r>
              <a:rPr b="1" lang="en-CA">
                <a:latin typeface="Century Schoolbook"/>
                <a:ea typeface="Century Schoolbook"/>
                <a:cs typeface="Century Schoolbook"/>
                <a:sym typeface="Century Schoolbook"/>
              </a:rPr>
              <a:t>Deuxième Guerre mondiale</a:t>
            </a:r>
            <a:br>
              <a:rPr b="1" lang="en-CA">
                <a:latin typeface="Century Schoolbook"/>
                <a:ea typeface="Century Schoolbook"/>
                <a:cs typeface="Century Schoolbook"/>
                <a:sym typeface="Century Schoolbook"/>
              </a:rPr>
            </a:br>
            <a:r>
              <a:rPr lang="en-CA" sz="4000">
                <a:latin typeface="Century Schoolbook"/>
                <a:ea typeface="Century Schoolbook"/>
                <a:cs typeface="Century Schoolbook"/>
                <a:sym typeface="Century Schoolbook"/>
              </a:rPr>
              <a:t>1939-1945</a:t>
            </a:r>
            <a:endParaRPr>
              <a:latin typeface="Century Schoolbook"/>
              <a:ea typeface="Century Schoolbook"/>
              <a:cs typeface="Century Schoolbook"/>
              <a:sym typeface="Century Schoolbook"/>
            </a:endParaRPr>
          </a:p>
        </p:txBody>
      </p:sp>
      <p:sp>
        <p:nvSpPr>
          <p:cNvPr id="144" name="Google Shape;144;p1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800"/>
              <a:buNone/>
            </a:pPr>
            <a:r>
              <a:rPr lang="en-CA">
                <a:latin typeface="Calibri"/>
                <a:ea typeface="Calibri"/>
                <a:cs typeface="Calibri"/>
                <a:sym typeface="Calibri"/>
              </a:rPr>
              <a:t>Le 10 septembre 1939, après l’invasion de la Pologne par l’armée nazie d’Hitler, le Canada entre en guerre. Basé sur le racisme, l’objectif d’Hitler est de persécuter les groupes qu’il considère inférieurs aux Allemands et de s’en débarrasser. Plus d’un million de Canadiens se battent durant la Deuxième Guerre mondiale pour empêcher l’Allemagne et les autres gouvernements fascistes de répandre leurs idéologies et de persécuter des gens. Au cours de ce conflit, environ 45 000 Canadiens perdent la vie. </a:t>
            </a:r>
            <a:endParaRPr>
              <a:latin typeface="Calibri"/>
              <a:ea typeface="Calibri"/>
              <a:cs typeface="Calibri"/>
              <a:sym typeface="Calibri"/>
            </a:endParaRPr>
          </a:p>
        </p:txBody>
      </p:sp>
      <p:pic>
        <p:nvPicPr>
          <p:cNvPr descr="A red flower in the dark&#10;&#10;Description automatically generated" id="145" name="Google Shape;145;p19"/>
          <p:cNvPicPr preferRelativeResize="0"/>
          <p:nvPr/>
        </p:nvPicPr>
        <p:blipFill rotWithShape="1">
          <a:blip r:embed="rId3">
            <a:alphaModFix/>
          </a:blip>
          <a:srcRect b="47883" l="43904" r="21868" t="19113"/>
          <a:stretch/>
        </p:blipFill>
        <p:spPr>
          <a:xfrm>
            <a:off x="7747000" y="2832267"/>
            <a:ext cx="4445000" cy="402573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pic>
        <p:nvPicPr>
          <p:cNvPr id="151" name="Google Shape;151;p20"/>
          <p:cNvPicPr preferRelativeResize="0"/>
          <p:nvPr/>
        </p:nvPicPr>
        <p:blipFill rotWithShape="1">
          <a:blip r:embed="rId3">
            <a:alphaModFix/>
          </a:blip>
          <a:srcRect b="14183" l="-42" r="770" t="10088"/>
          <a:stretch/>
        </p:blipFill>
        <p:spPr>
          <a:xfrm>
            <a:off x="-50800" y="0"/>
            <a:ext cx="12242800" cy="6385869"/>
          </a:xfrm>
          <a:prstGeom prst="rect">
            <a:avLst/>
          </a:prstGeom>
          <a:noFill/>
          <a:ln>
            <a:noFill/>
          </a:ln>
        </p:spPr>
      </p:pic>
      <p:sp>
        <p:nvSpPr>
          <p:cNvPr id="152" name="Google Shape;152;p20"/>
          <p:cNvSpPr/>
          <p:nvPr/>
        </p:nvSpPr>
        <p:spPr>
          <a:xfrm>
            <a:off x="-50800" y="0"/>
            <a:ext cx="12242800" cy="6098262"/>
          </a:xfrm>
          <a:prstGeom prst="rect">
            <a:avLst/>
          </a:prstGeom>
          <a:solidFill>
            <a:srgbClr val="000000">
              <a:alpha val="6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53" name="Google Shape;153;p20"/>
          <p:cNvPicPr preferRelativeResize="0"/>
          <p:nvPr/>
        </p:nvPicPr>
        <p:blipFill rotWithShape="1">
          <a:blip r:embed="rId4">
            <a:alphaModFix/>
          </a:blip>
          <a:srcRect b="14183" l="58449" r="770" t="10088"/>
          <a:stretch/>
        </p:blipFill>
        <p:spPr>
          <a:xfrm>
            <a:off x="7155704" y="-10468"/>
            <a:ext cx="5029200" cy="6385869"/>
          </a:xfrm>
          <a:prstGeom prst="rect">
            <a:avLst/>
          </a:prstGeom>
          <a:noFill/>
          <a:ln>
            <a:noFill/>
          </a:ln>
        </p:spPr>
      </p:pic>
      <p:sp>
        <p:nvSpPr>
          <p:cNvPr id="154" name="Google Shape;154;p20"/>
          <p:cNvSpPr/>
          <p:nvPr/>
        </p:nvSpPr>
        <p:spPr>
          <a:xfrm rot="5400000">
            <a:off x="5708600" y="349200"/>
            <a:ext cx="800100" cy="12217500"/>
          </a:xfrm>
          <a:prstGeom prst="rect">
            <a:avLst/>
          </a:prstGeom>
          <a:solidFill>
            <a:srgbClr val="0E213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155" name="Google Shape;155;p20"/>
          <p:cNvSpPr txBox="1"/>
          <p:nvPr/>
        </p:nvSpPr>
        <p:spPr>
          <a:xfrm>
            <a:off x="7382850" y="6098250"/>
            <a:ext cx="4802100" cy="4002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200"/>
              <a:buFont typeface="Arial"/>
              <a:buNone/>
            </a:pPr>
            <a:r>
              <a:rPr i="0" lang="en-CA" sz="1000" u="none" cap="none" strike="noStrike">
                <a:solidFill>
                  <a:schemeClr val="lt1"/>
                </a:solidFill>
                <a:latin typeface="Calibri"/>
                <a:ea typeface="Calibri"/>
                <a:cs typeface="Calibri"/>
                <a:sym typeface="Calibri"/>
              </a:rPr>
              <a:t>Crédit photo : Musée militaire sino-canadien, documents historiques en langues chinoises de la base de données d’inventaire de la Colombie-Britannique, item H11635</a:t>
            </a:r>
            <a:endParaRPr i="0" sz="1000" u="none" cap="none" strike="noStrike">
              <a:solidFill>
                <a:schemeClr val="lt1"/>
              </a:solidFill>
              <a:latin typeface="Calibri"/>
              <a:ea typeface="Calibri"/>
              <a:cs typeface="Calibri"/>
              <a:sym typeface="Calibri"/>
            </a:endParaRPr>
          </a:p>
        </p:txBody>
      </p:sp>
      <p:sp>
        <p:nvSpPr>
          <p:cNvPr id="156" name="Google Shape;156;p20"/>
          <p:cNvSpPr txBox="1"/>
          <p:nvPr>
            <p:ph type="title"/>
          </p:nvPr>
        </p:nvSpPr>
        <p:spPr>
          <a:xfrm>
            <a:off x="0" y="6178500"/>
            <a:ext cx="4439100" cy="5589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Play"/>
              <a:buNone/>
            </a:pPr>
            <a:r>
              <a:rPr lang="en-CA">
                <a:solidFill>
                  <a:schemeClr val="lt1"/>
                </a:solidFill>
                <a:latin typeface="Century Schoolbook"/>
                <a:ea typeface="Century Schoolbook"/>
                <a:cs typeface="Century Schoolbook"/>
                <a:sym typeface="Century Schoolbook"/>
              </a:rPr>
              <a:t>Jean Suey Lee</a:t>
            </a:r>
            <a:endParaRPr>
              <a:latin typeface="Century Schoolbook"/>
              <a:ea typeface="Century Schoolbook"/>
              <a:cs typeface="Century Schoolbook"/>
              <a:sym typeface="Century Schoolbook"/>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pic>
        <p:nvPicPr>
          <p:cNvPr id="162" name="Google Shape;162;p21"/>
          <p:cNvPicPr preferRelativeResize="0"/>
          <p:nvPr/>
        </p:nvPicPr>
        <p:blipFill rotWithShape="1">
          <a:blip r:embed="rId3">
            <a:alphaModFix/>
          </a:blip>
          <a:srcRect b="0" l="0" r="0" t="0"/>
          <a:stretch/>
        </p:blipFill>
        <p:spPr>
          <a:xfrm>
            <a:off x="3654001" y="-4325"/>
            <a:ext cx="4883997" cy="6862325"/>
          </a:xfrm>
          <a:prstGeom prst="rect">
            <a:avLst/>
          </a:prstGeom>
          <a:noFill/>
          <a:ln>
            <a:noFill/>
          </a:ln>
        </p:spPr>
      </p:pic>
      <p:sp>
        <p:nvSpPr>
          <p:cNvPr id="163" name="Google Shape;163;p21"/>
          <p:cNvSpPr/>
          <p:nvPr/>
        </p:nvSpPr>
        <p:spPr>
          <a:xfrm rot="5400000">
            <a:off x="5708600" y="349200"/>
            <a:ext cx="800100" cy="12217500"/>
          </a:xfrm>
          <a:prstGeom prst="rect">
            <a:avLst/>
          </a:prstGeom>
          <a:solidFill>
            <a:srgbClr val="0E213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164" name="Google Shape;164;p21"/>
          <p:cNvSpPr txBox="1"/>
          <p:nvPr>
            <p:ph type="title"/>
          </p:nvPr>
        </p:nvSpPr>
        <p:spPr>
          <a:xfrm>
            <a:off x="-100" y="5795093"/>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Play"/>
              <a:buNone/>
            </a:pPr>
            <a:r>
              <a:rPr lang="en-CA">
                <a:solidFill>
                  <a:schemeClr val="lt1"/>
                </a:solidFill>
                <a:latin typeface="Century Schoolbook"/>
                <a:ea typeface="Century Schoolbook"/>
                <a:cs typeface="Century Schoolbook"/>
                <a:sym typeface="Century Schoolbook"/>
              </a:rPr>
              <a:t>Charles Henry Byce</a:t>
            </a:r>
            <a:endParaRPr>
              <a:solidFill>
                <a:schemeClr val="lt1"/>
              </a:solidFill>
              <a:latin typeface="Century Schoolbook"/>
              <a:ea typeface="Century Schoolbook"/>
              <a:cs typeface="Century Schoolbook"/>
              <a:sym typeface="Century Schoolbook"/>
            </a:endParaRPr>
          </a:p>
        </p:txBody>
      </p:sp>
      <p:sp>
        <p:nvSpPr>
          <p:cNvPr id="165" name="Google Shape;165;p21"/>
          <p:cNvSpPr txBox="1"/>
          <p:nvPr/>
        </p:nvSpPr>
        <p:spPr>
          <a:xfrm>
            <a:off x="4483199" y="6074301"/>
            <a:ext cx="7708800" cy="246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200"/>
              <a:buFont typeface="Arial"/>
              <a:buNone/>
            </a:pPr>
            <a:r>
              <a:rPr b="0" i="0" lang="en-CA" sz="1000" u="none" cap="none" strike="noStrike">
                <a:solidFill>
                  <a:schemeClr val="lt1"/>
                </a:solidFill>
                <a:latin typeface="Arial"/>
                <a:ea typeface="Arial"/>
                <a:cs typeface="Arial"/>
                <a:sym typeface="Arial"/>
              </a:rPr>
              <a:t>Crédit photo : Anciens combattants Canada</a:t>
            </a:r>
            <a:endParaRPr b="0" i="0" sz="1000" u="none" cap="none" strike="noStrike">
              <a:solidFill>
                <a:schemeClr val="lt1"/>
              </a:solidFill>
              <a:latin typeface="Arial"/>
              <a:ea typeface="Arial"/>
              <a:cs typeface="Arial"/>
              <a:sym typeface="Arial"/>
            </a:endParaRPr>
          </a:p>
        </p:txBody>
      </p:sp>
      <p:sp>
        <p:nvSpPr>
          <p:cNvPr id="166" name="Google Shape;166;p21"/>
          <p:cNvSpPr/>
          <p:nvPr/>
        </p:nvSpPr>
        <p:spPr>
          <a:xfrm>
            <a:off x="-6" y="-13851"/>
            <a:ext cx="12439655" cy="6088153"/>
          </a:xfrm>
          <a:prstGeom prst="rect">
            <a:avLst/>
          </a:prstGeom>
          <a:solidFill>
            <a:schemeClr val="dk1">
              <a:alpha val="4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67" name="Google Shape;167;p21"/>
          <p:cNvPicPr preferRelativeResize="0"/>
          <p:nvPr/>
        </p:nvPicPr>
        <p:blipFill rotWithShape="1">
          <a:blip r:embed="rId4">
            <a:alphaModFix/>
          </a:blip>
          <a:srcRect b="11382" l="0" r="0" t="0"/>
          <a:stretch/>
        </p:blipFill>
        <p:spPr>
          <a:xfrm>
            <a:off x="3641301" y="-13850"/>
            <a:ext cx="4883997" cy="608127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