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CA"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sz="1800">
                <a:latin typeface="Calibri"/>
                <a:ea typeface="Calibri"/>
                <a:cs typeface="Calibri"/>
                <a:sym typeface="Calibri"/>
              </a:rPr>
              <a:t>Gerry Bell was born in 1909 in Hamilton Ontario. When he was young, he wanted to be a doctor, but while going to university for medicine, he fell in love with flying and changed careers. He got his pilot's licence in 1929, becoming Canada’s first Black aviator. In 1936 he joined the 19 Bomber NPF Squadron and became a flying instructor. During the second World War, he spent four years in England helping to train other pilots. After returning to Canada, Bell continued to serve in the air force and worked with the 13 Photo Squadron in Canada’s North. He later became a quality control officer for military planes.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171" name="Google Shape;17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On December 7</a:t>
            </a:r>
            <a:r>
              <a:rPr baseline="30000" lang="en-CA" sz="1800">
                <a:latin typeface="Calibri"/>
                <a:ea typeface="Calibri"/>
                <a:cs typeface="Calibri"/>
                <a:sym typeface="Calibri"/>
              </a:rPr>
              <a:t>th </a:t>
            </a:r>
            <a:r>
              <a:rPr lang="en-CA" sz="1800">
                <a:latin typeface="Calibri"/>
                <a:ea typeface="Calibri"/>
                <a:cs typeface="Calibri"/>
                <a:sym typeface="Calibri"/>
              </a:rPr>
              <a:t>1941, Japanese forces bombed Pearl Harbour and Canada officially declared war on Japan. Under the War Measures Act, all people of Japanese origin, regardless of citizenship, became enemy aliens and had to register with the government. By February 1942, Prime Minister Mackenzie King ordered the forced removal of all individuals of Japanese heritage from the Canadian Pacific coast. Frank Moritsugu was 19 when he and his family were forced to leave their home in Vancouver and move to internment camps. They could not bring much with them and most of their possessions that they left behind were vandalized or stolen. Frank’s family was separated and sent to three different internment camps. Under the rules of their internment, Japanese Canadians could leave the internment camps if they left British Columbia and went to a province in the east. After two years of being separated, Frank reunited with his family in St. Thomas Ontario, where his family relocated to work on a farm. </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As the war continued, there became a need for individuals who spoke Japanese to work as interpreters for Japanese Prisoners of War. As a result, the Canadian government lifted the ban on Japanese Canadian enlistment in 1945. Frank had wanted to join the war effort and quickly enlisted with the intelligence corps. His parents were unhappy, but he convinced them that by enlisting, he was showing other Canadians that Japanese Canadians were just as patriotic as everyone else and should be seen as equals. After the war Frank became a prominent journalist and a civil servant. During the 1980s Frank and other Japanese Canadians fought the Government for recognition of the poor treatment of Japanese Canadians during the Second World War. After pressure from Japanese Canadians, the Canadian Government formally apologised to Japanese Canadians on September 22, 1988.</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182" name="Google Shape;182;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 name="Google Shape;199;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Tommy Prince was born in 1915 in Petersfield Manitoba. He was a member of the Brokenhead Ojibwe Nation and was one of the most decorated Indigenous veterans in Canadian history. Tommy served in both the Second World War and the Korean War. Because of discrimination against Indigenous peoples, tommy was rejected by the military several times. He persisted and was eventually allowed to join in 1940. During the Second World War, he was part of a special unit known as the Devil</a:t>
            </a:r>
            <a:r>
              <a:rPr lang="en-CA" sz="1800">
                <a:latin typeface="Calibri"/>
                <a:ea typeface="Calibri"/>
                <a:cs typeface="Calibri"/>
                <a:sym typeface="Calibri"/>
              </a:rPr>
              <a:t>’</a:t>
            </a:r>
            <a:r>
              <a:rPr lang="en-CA" sz="1800">
                <a:latin typeface="Calibri"/>
                <a:ea typeface="Calibri"/>
                <a:cs typeface="Calibri"/>
                <a:sym typeface="Calibri"/>
              </a:rPr>
              <a:t>s Brigade. This unit was made up of both Canadian and American soldiers and went behind enemy lines to bring back important information to the allies. Tommy showed his bravery on many occasions. In France he walked 72 hours through the mountains without food or water in order to find a German camp. He then led the rest of his team back to the camp, where they captured over 1000 German soldiers. </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During the Korean War, Tommy helped train new soldiers and was also part of the first Canadian battalion to land in Korea. In Korea, he led “snatch patrols” where he and other soldiers would again sneak behind enemy lines. He also helped protect hill 677 at the Battle of Kapyong. Tommy Prince was proud of his Ojibwe heritage. Throughout his life, he advocated for Indigenous rights and education while facing severe racism and discrimination. After returning from Korea, he found it difficult to return to civilian life. He passed away in 1977. Over 500 people attended his funeral, including the Lieutenant Governor of Manitoba. He is remembered not only for his courage in battle, but for his courage  and work to make Canada a more inclusive place for Indigenous Canadians.</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200" name="Google Shape;200;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sz="1800">
                <a:solidFill>
                  <a:srgbClr val="000000"/>
                </a:solidFill>
                <a:latin typeface="Calibri"/>
                <a:ea typeface="Calibri"/>
                <a:cs typeface="Calibri"/>
                <a:sym typeface="Calibri"/>
              </a:rPr>
              <a:t>Jessie Chenevert (Urquhart) was born in Ottawa in 1922.  After volunteering with the Red Cross, she trained as a nurse in Brockville. During the Korean War, her brother, Bob went overseas. She became worried for Bob and wanted to keep an eye on him, so she enlisted in the Royal Canadian Medical Corps. Although she and her brother ended up serving at different times, Jessie travelled to Asia in 1953 and became one of only 60 Canadian women to serve overseas in the Korean War. She served in Japan and in Korea at the 25 Field Dressing Station caring for sick and hurt members of the military. After the war she stayed in the military and became the Director of Nursing at the National Defense Medical Centre.</a:t>
            </a:r>
            <a:endParaRPr sz="1800">
              <a:solidFill>
                <a:srgbClr val="000000"/>
              </a:solidFill>
              <a:latin typeface="Calibri"/>
              <a:ea typeface="Calibri"/>
              <a:cs typeface="Calibri"/>
              <a:sym typeface="Calibri"/>
            </a:endParaRPr>
          </a:p>
          <a:p>
            <a:pPr indent="0" lvl="0" marL="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12" name="Google Shape;21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CA" sz="1800">
                <a:solidFill>
                  <a:srgbClr val="000000"/>
                </a:solidFill>
                <a:latin typeface="Calibri"/>
                <a:ea typeface="Calibri"/>
                <a:cs typeface="Calibri"/>
                <a:sym typeface="Calibri"/>
              </a:rPr>
              <a:t>Clarence Gus Este was born in Montreal in 1931 He joined the Canadian Armed Forces in 1950 and trained as a medical assistant. During the Korean War, he worked near the front lines receiving soldiers who were in need of medical treatment.  When things were not as busy, he and other medical staff also had clinics for locals who had been affected by the war. Although Clarence went through lots of training, he said he was not prepared for what he saw while in war.  </a:t>
            </a:r>
            <a:endParaRPr sz="1800">
              <a:solidFill>
                <a:srgbClr val="000000"/>
              </a:solidFill>
              <a:latin typeface="Calibri"/>
              <a:ea typeface="Calibri"/>
              <a:cs typeface="Calibri"/>
              <a:sym typeface="Calibri"/>
            </a:endParaRPr>
          </a:p>
          <a:p>
            <a:pPr indent="0" lvl="0" marL="0" rtl="0" algn="l">
              <a:spcBef>
                <a:spcPts val="800"/>
              </a:spcBef>
              <a:spcAft>
                <a:spcPts val="0"/>
              </a:spcAft>
              <a:buNone/>
            </a:pPr>
            <a:r>
              <a:rPr lang="en-CA" sz="1800">
                <a:solidFill>
                  <a:srgbClr val="000000"/>
                </a:solidFill>
                <a:latin typeface="Calibri"/>
                <a:ea typeface="Calibri"/>
                <a:cs typeface="Calibri"/>
                <a:sym typeface="Calibri"/>
              </a:rPr>
              <a:t>After the war, he left the military and worked at Canada post. However, after three years, he decided to re-join the military and joined the Postal Corps. By 1977 he was in charge of all postal services for the United Nations troops serving in the Middle East. Clarence retired in 1987. He was a proud community leader who volunteered his time to help others. He also  helped create the Barhaven Legion in Ottawa in 2005.</a:t>
            </a:r>
            <a:endParaRPr sz="1800">
              <a:solidFill>
                <a:srgbClr val="000000"/>
              </a:solidFill>
              <a:latin typeface="Calibri"/>
              <a:ea typeface="Calibri"/>
              <a:cs typeface="Calibri"/>
              <a:sym typeface="Calibri"/>
            </a:endParaRPr>
          </a:p>
          <a:p>
            <a:pPr indent="0" lvl="0" marL="0" rtl="0" algn="l">
              <a:spcBef>
                <a:spcPts val="800"/>
              </a:spcBef>
              <a:spcAft>
                <a:spcPts val="0"/>
              </a:spcAft>
              <a:buNone/>
            </a:pPr>
            <a:r>
              <a:t/>
            </a:r>
            <a:endParaRPr sz="1800">
              <a:solidFill>
                <a:srgbClr val="000000"/>
              </a:solidFill>
              <a:highlight>
                <a:srgbClr val="FFFFFF"/>
              </a:highlight>
              <a:latin typeface="Calibri"/>
              <a:ea typeface="Calibri"/>
              <a:cs typeface="Calibri"/>
              <a:sym typeface="Calibri"/>
            </a:endParaRPr>
          </a:p>
          <a:p>
            <a:pPr indent="0" lvl="0" marL="0" rtl="0" algn="l">
              <a:spcBef>
                <a:spcPts val="800"/>
              </a:spcBef>
              <a:spcAft>
                <a:spcPts val="0"/>
              </a:spcAft>
              <a:buNone/>
            </a:pPr>
            <a:r>
              <a:t/>
            </a:r>
            <a:endParaRPr sz="1800">
              <a:solidFill>
                <a:srgbClr val="000000"/>
              </a:solidFill>
              <a:highlight>
                <a:srgbClr val="FFFFFF"/>
              </a:highlight>
              <a:latin typeface="Calibri"/>
              <a:ea typeface="Calibri"/>
              <a:cs typeface="Calibri"/>
              <a:sym typeface="Calibri"/>
            </a:endParaRPr>
          </a:p>
          <a:p>
            <a:pPr indent="0" lvl="0" marL="0" rtl="0" algn="l">
              <a:spcBef>
                <a:spcPts val="800"/>
              </a:spcBef>
              <a:spcAft>
                <a:spcPts val="0"/>
              </a:spcAft>
              <a:buNone/>
            </a:pPr>
            <a:r>
              <a:t/>
            </a:r>
            <a:endParaRPr sz="1800">
              <a:solidFill>
                <a:srgbClr val="000000"/>
              </a:solidFill>
              <a:highlight>
                <a:srgbClr val="FFFFFF"/>
              </a:highlight>
              <a:latin typeface="Calibri"/>
              <a:ea typeface="Calibri"/>
              <a:cs typeface="Calibri"/>
              <a:sym typeface="Calibri"/>
            </a:endParaRPr>
          </a:p>
        </p:txBody>
      </p:sp>
      <p:sp>
        <p:nvSpPr>
          <p:cNvPr id="223" name="Google Shape;22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Minoru Fukushima was born in Vancouver in 1923. When he was 9, the Canadian government declared war on Japan. He and his family were sent to an internment camp in New Denver British Columbia. Their family’s grocery store was sold, and their property was taken away. When the Second World War ended, Japanese Canadians were still not allowed to return to the west coast of Canada and either had to move to other parts of Canada or be sent to Japan. Many places in Canada still did not want to accept Japanese Canadians and Minoru’s father decided to take his family back to Japan. Minoru, who did not speak much Japanese, had to leave the only country he knew. The family struggled and could not afford to return to Canada when restrictions for Japanese Canadians were lifted in 1949. </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Minoru wanted to come back to Canada and when the Korean War began, he felt that joining the military would allow him to return home. He was one of 40 Japanese Canadians to sign up in Japan to serve with the Canadian Armed Forces. He became a translator for the military during the war. After the war, he was able to return to Canada and stayed with the Armed Forces for 35 years where he also took part in peacekeeping missions in Cyprus and Sinai. </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234" name="Google Shape;234;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Harjit Sajjan was born in Bombeli India in 1970. He moved to Vancouver when he was five. At 19, he joined the military reserves. During his basic training, he was told to cut his hair and trim his beard, which is a violation of his religion. He refused. During training, his beard prevented him from being able to properly wear a gas mask. To solve the issue, he invented a hood that fit over his beard that he patented in 1996. In 1998 he took part in a NATO Peacekeeping mission in Bosnia. When he returned to Canada he spent 11 years as a police officer in Vancouver.</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In 2006 he went on his first of three tours of Afghanistan, where he worked in military intelligence. While on tour, he found his Sikh background also helped him to connect with Afghan locals. He used his knowledge of Punjabi to better communicate with local leaders as many of them could understand Punjabi because of its similarity to Urdu. After returning home from his last tour in 2011, he became the commander of the British Columbia Regiment (Duke of Connaught’s Own) and the first Sikh person to command a military regiment in Canada. In 2015 he was elected as a Member of Parliament in Vancouver and became  Canada’s minister of defense, a position that he held from 2015 to 2021.</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252" name="Google Shape;252;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i="0" lang="en-CA" sz="1800" u="none" strike="noStrike">
                <a:solidFill>
                  <a:srgbClr val="000000"/>
                </a:solidFill>
                <a:latin typeface="Calibri"/>
                <a:ea typeface="Calibri"/>
                <a:cs typeface="Calibri"/>
                <a:sym typeface="Calibri"/>
              </a:rPr>
              <a:t>Stephen Thomas was born in Scarborough, Ontario. He joined the 7</a:t>
            </a:r>
            <a:r>
              <a:rPr baseline="30000" i="0" lang="en-CA" sz="1800" u="none" strike="noStrike">
                <a:solidFill>
                  <a:srgbClr val="000000"/>
                </a:solidFill>
                <a:latin typeface="Calibri"/>
                <a:ea typeface="Calibri"/>
                <a:cs typeface="Calibri"/>
                <a:sym typeface="Calibri"/>
              </a:rPr>
              <a:t>th</a:t>
            </a:r>
            <a:r>
              <a:rPr i="0" lang="en-CA" sz="1800" u="none" strike="noStrike">
                <a:solidFill>
                  <a:srgbClr val="000000"/>
                </a:solidFill>
                <a:latin typeface="Calibri"/>
                <a:ea typeface="Calibri"/>
                <a:cs typeface="Calibri"/>
                <a:sym typeface="Calibri"/>
              </a:rPr>
              <a:t> Toronto Regiment, Royal Canadian Artillery in 2000 and went on his first tour of Afghanistan in 2003. In 2005, he joined the Queen’s Own Rifles. On October 3, 2006, during his second tour of Afghanistan, he was travelling in a convoy of vehicles in Kandahar. Suddenly, a vehicle in his convoy was attacked and caught on fire. The vehicle was full of highly explosive ammunition and important cargo. Risking his own life, he and three other soldiers quickly began unloading the ammunition and cargo.  Soon after moving away, the fire engulfed the vehicle causing an explosion. Thomas’s actions helped prevent a much larger catastrophe and saved the lives of many soldiers and civilians. For his actions, he was awarded the Medal of Bravery.</a:t>
            </a:r>
            <a:endParaRPr sz="1800">
              <a:latin typeface="Calibri"/>
              <a:ea typeface="Calibri"/>
              <a:cs typeface="Calibri"/>
              <a:sym typeface="Calibri"/>
            </a:endParaRPr>
          </a:p>
        </p:txBody>
      </p:sp>
      <p:sp>
        <p:nvSpPr>
          <p:cNvPr id="263" name="Google Shape;26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 name="Google Shape;273;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Ashley Collette grew up in Yarmouth Nova Scotia. She knew at a very young age that she wanted to be in the military. She joined the Canadian Armed Forces in 2007 and became an infantry officer with the 1</a:t>
            </a:r>
            <a:r>
              <a:rPr baseline="30000" lang="en-CA" sz="1800">
                <a:latin typeface="Calibri"/>
                <a:ea typeface="Calibri"/>
                <a:cs typeface="Calibri"/>
                <a:sym typeface="Calibri"/>
              </a:rPr>
              <a:t>st</a:t>
            </a:r>
            <a:r>
              <a:rPr lang="en-CA" sz="1800">
                <a:latin typeface="Calibri"/>
                <a:ea typeface="Calibri"/>
                <a:cs typeface="Calibri"/>
                <a:sym typeface="Calibri"/>
              </a:rPr>
              <a:t> battalion, Royal Canadian Regiment, based in Petawawa. In 2010, she was deployed in Nakhonay Afghanistan, where she commanded a platoon of around 50 men. The platoon was responsible for security in the town, which was a hotspot of enemy activity. For over three months she and the members of her platoon were under fire daily and she lost close friends in the fighting. However, through it all, she kept her platoon ready and defended the town from enemy attacks. For her leadership, she was awarded the Medal of Military Valour in 2012. She was the first and currently the only woman to receive this medal.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274" name="Google Shape;274;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Marc Diab was born in Ain-Ebel Lebanon in 1986. His family emigrated to Mississauga in 2000 seeking a better life away from the conflict that was occurring in South Lebanon. After high school, Marc joined the military. Marc had always wanted to be a soldier because he wanted to protect people and make them safe. He served with the Royal Canadian Dragoons in Petawawa and then later went to Afghanistan.</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On March 8, 2009, Marc was riding in the lead vehicle of a convoy just north of Kandahar City when his vehicle was blown up by an improvised explosive device. He was only a few weeks away from returning home to Canada when he was killed.   </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285" name="Google Shape;28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Sandra Perron was born in Port La Prairie Manitoba in 1965.  In 1983, she went to a recruiting office in Edmonton and tried to apply to be part of the infantry. However, she was told that women could not be in the infantry, as it was a combat role. Instead, she was sworn in in 1984 as an army logistics officer. After the restrictions on women were lifted, she became Canada’s first female infantry officer in 1990. In 1992, she joined the Royal 22nd Regiment and became their first female member.</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Throughout her time in the military, Perron faced discrimination by other members of the military who did not think women should be in combat roles. She received anonymous letters saying she didn’t belong in the infantry and some of her classmates sabotaged her training drills to make her look bad. Parts of her uniform were even stolen, and she found her regimental patches ripped off her winter jacket. However, through it all she demonstrated her exceptional skill and ability to lead. She did tours in Bosnia and Croatia and received the United Nations force’s exceptional service commendation. Although she retired from the military in 1996, Perron continues to work closely with members of the military and advocates for female veterans. In 2021, she created The Pepper Pod, a not-for-profit that helps build communities for women who are transitioning out of the military.</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303" name="Google Shape;30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Sandi Banerjee grew up in Toronto and joined the Queens Own Rifles in 1987. In November 2006 he became Deputy Commander of Task Force Sudan and was deployed during Operation SAFARI, Canada’s contribution to the United Nations mission in Sudan.  In July 2007, he was given the United Nations Commendation for Meritorious Service in Darfur and Sudan and the UN Force Commanders Commendation for The United Nations Mission in Sudan. Besides his role in peacekeeping, Banerjee also was an Operational Plans Officer  with Combined-Joint Task Force 6 in Afghanistan. From 2014-2017 he was the Commanding Officer of the Queen’s Own Rifles. In 2017 he also was </a:t>
            </a:r>
            <a:r>
              <a:rPr lang="en-CA" sz="1800">
                <a:solidFill>
                  <a:srgbClr val="2B2B2B"/>
                </a:solidFill>
                <a:latin typeface="Calibri"/>
                <a:ea typeface="Calibri"/>
                <a:cs typeface="Calibri"/>
                <a:sym typeface="Calibri"/>
              </a:rPr>
              <a:t>named as Canada’s representative to NATO’s Defence &amp; Security committee at the Interallied Confederation of Reserve Officers.</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314" name="Google Shape;31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CA" sz="1800">
                <a:solidFill>
                  <a:srgbClr val="000000"/>
                </a:solidFill>
                <a:latin typeface="Calibri"/>
                <a:ea typeface="Calibri"/>
                <a:cs typeface="Calibri"/>
                <a:sym typeface="Calibri"/>
              </a:rPr>
              <a:t>Wendy Jocko was born in Pembrook Ontario and comes from a long line of Indigenous soldiers dating back to the War of 1812. In 1993 she left on her first of two peacekeeping missions in the Balkans and worked in logistics as a purchasing agent. At that point, she had three children, her youngest being only 18 months old. It was hard for her to leave them, but she wanted to make a difference in the Balkans and knew her children would be well taken care of while she was gone.  While on tour, she saw how war can affect families and wanted to make sure that she did something to help local women and children. Although she did not know the language, Wendy befriended locals and brought supplies to families who needed them. She retired from the Armed Forces in 2002 and moved to Scotland. She eventually moved back to the Algonquins of Pikwakanagan First Nation, where she served as Chief from 2020-2023.</a:t>
            </a:r>
            <a:endParaRPr sz="1800">
              <a:solidFill>
                <a:srgbClr val="000000"/>
              </a:solidFill>
              <a:latin typeface="Calibri"/>
              <a:ea typeface="Calibri"/>
              <a:cs typeface="Calibri"/>
              <a:sym typeface="Calibri"/>
            </a:endParaRPr>
          </a:p>
          <a:p>
            <a:pPr indent="0" lvl="0" marL="0" rtl="0" algn="l">
              <a:spcBef>
                <a:spcPts val="800"/>
              </a:spcBef>
              <a:spcAft>
                <a:spcPts val="0"/>
              </a:spcAft>
              <a:buNone/>
            </a:pPr>
            <a:r>
              <a:t/>
            </a:r>
            <a:endParaRPr sz="1800">
              <a:solidFill>
                <a:srgbClr val="000000"/>
              </a:solidFill>
              <a:latin typeface="Calibri"/>
              <a:ea typeface="Calibri"/>
              <a:cs typeface="Calibri"/>
              <a:sym typeface="Calibri"/>
            </a:endParaRPr>
          </a:p>
          <a:p>
            <a:pPr indent="0" lvl="0" marL="0" rtl="0" algn="l">
              <a:spcBef>
                <a:spcPts val="800"/>
              </a:spcBef>
              <a:spcAft>
                <a:spcPts val="0"/>
              </a:spcAft>
              <a:buNone/>
            </a:pPr>
            <a:r>
              <a:t/>
            </a:r>
            <a:endParaRPr sz="1800">
              <a:solidFill>
                <a:srgbClr val="000000"/>
              </a:solidFill>
              <a:latin typeface="Calibri"/>
              <a:ea typeface="Calibri"/>
              <a:cs typeface="Calibri"/>
              <a:sym typeface="Calibri"/>
            </a:endParaRPr>
          </a:p>
        </p:txBody>
      </p:sp>
      <p:sp>
        <p:nvSpPr>
          <p:cNvPr id="325" name="Google Shape;32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Dr. Stephen Blizzard was born in Port of Spain, Trinidad and Tobago in 1928. In 1958, he and his wife emigrated to Canada where he studied medicine at Western University. While at university, he joined the Reserve Officer training program of the Royal Canadian Air Force. He became the first flight surgeon to fly jet pilots in The Canadian Armed Forces after receiving his wings in 1968. In 1978, he took part in operation Magnet, which helped bring stranded Vietnamese refugees to Canada. He was the first Canadian doctor to arrive on site.</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In 1979, he spent six months in Egypt as part of the Second United Nations Emergency Force and was in the country during the signing of the peace treaty between Egypt and Israel. He earned the UN Peacekeeping medal for his work during this mission. Besides his work as a peacekeeper, Dr. Blizzard was also a trailblazer in aviation medicine and helped to create standards and practices still used today. In 2023 Stephen Blizzard was inducted into the Canadian Medical Hall of Fame.</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336" name="Google Shape;33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CA" sz="1800" u="none" strike="noStrike">
                <a:solidFill>
                  <a:srgbClr val="000000"/>
                </a:solidFill>
                <a:latin typeface="Calibri"/>
                <a:ea typeface="Calibri"/>
                <a:cs typeface="Calibri"/>
                <a:sym typeface="Calibri"/>
              </a:rPr>
              <a:t>Harri Singh was one of ten known Sikhs who served in the First World War. Born in Amritsar, India in 1882, Hari worked as a caretaker at a local paper in Toronto. In 1916 he joined the Canadian Army and fought in Europe during the First World War with the 75</a:t>
            </a:r>
            <a:r>
              <a:rPr b="0" baseline="30000" i="0" lang="en-CA" sz="1800" u="none" strike="noStrike">
                <a:solidFill>
                  <a:srgbClr val="000000"/>
                </a:solidFill>
                <a:latin typeface="Calibri"/>
                <a:ea typeface="Calibri"/>
                <a:cs typeface="Calibri"/>
                <a:sym typeface="Calibri"/>
              </a:rPr>
              <a:t>th</a:t>
            </a:r>
            <a:r>
              <a:rPr b="0" i="0" lang="en-CA" sz="1800" u="none" strike="noStrike">
                <a:solidFill>
                  <a:srgbClr val="000000"/>
                </a:solidFill>
                <a:latin typeface="Calibri"/>
                <a:ea typeface="Calibri"/>
                <a:cs typeface="Calibri"/>
                <a:sym typeface="Calibri"/>
              </a:rPr>
              <a:t> Battalion. Harri was injured at the Battle of Vimy Ridge and was eventually sent back to Canada in 1918. Hari had many duties in the military, including being a bugler. He eventually became a Bugle Sergeant and played at many military ceremonies, including a royal visit in 1939. </a:t>
            </a:r>
            <a:endParaRPr/>
          </a:p>
        </p:txBody>
      </p:sp>
      <p:sp>
        <p:nvSpPr>
          <p:cNvPr id="99" name="Google Shape;99;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sz="1800">
                <a:latin typeface="Calibri"/>
                <a:ea typeface="Calibri"/>
                <a:cs typeface="Calibri"/>
                <a:sym typeface="Calibri"/>
              </a:rPr>
              <a:t>Although many Black Canadians wanted to join the war effort, not all of them were given the chance to serve. Many Canadians were turned away just because of the colour of their skin. Most Black Canadians who fought in the First World War served in the Number 2 Construction Battalion. This all-Black Battalion was created after pushback from the Black Community. However, some Black Canadians also fought in non-segregated units, including Curley Christian. Ethelbert "Curley" Christian was born in the United States around 1883. He enlisted for the First World War in Selkirk, Manitoba on March 22, 1915.  At the Battle of Vimy Ridge, he was badly wounded, while delivering supplies to the front lines. Christian survived, but doctors could not save his badly hurt arms or legs. Curley became the only member of the Canadian Armed Forces to survive a quadruple amputation during the First World War. However, his injuries did not stop him from helping others. After the war, he moved to Toronto and helped create a program that supported injured veterans. He also worked closely with charities, like the War Amps, to help other amputees.</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110" name="Google Shape;11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Francis Pegahmagabow was one of at least 4000 Indigenous soldiers who fought for Canada in the First World War. Francis was born in Shawanaga First Nation and was a member of the Anishinaabe Caribou clan. He enlisted in 1914 at the age of 23 and arrived in France in February 1915. During the war, he made a name for himself as a sniper. He went behind enemy lines many times to gather important intelligence. For his service he received the Military Medal with two bars. Pegahmagabow was well respected in the military, but soon realized when he returned home that this respect was not held by others in Canada. Indigenous Canadians still did not have the same rights and freedoms as other Canadians. In 1921 Francis became chief of Wasauksing First Nation. In 1949 he was elected the Supreme Chief of the National Indian Government and continued to fight for the rights of all Indigenous Canadians for the rest of his life.</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120" name="Google Shape;12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 name="Google Shape;13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Murney Pugh was born in Kingston, Ontario in 1882. She trained as a nurse in Halifax before the war. In 1914, she enlisted in the Canadian Expeditionary Force and travelled to Europe as a nursing sister. In 1915 she met her life partner and fellow nurse Ellanore Parker while working at a hospital in England. Nicknamed the Heavenly twins, Murney and Ellanore worked together treating soldiers at military hospitals in England and France. While in France, both Murney and Ellanore suffered the effects of gas poisoning while treating soldiers who were exposed to the gas attacks at the Somme and Vimy Ridge. Although Murney recovered, Ellanore suffered health problems for the rest of her life. After the war, they settled in Los Angeles and Ellanore became an author and inventor. In 1948, they moved back to Canada and  lived together in Victoria for the rest of their lives.</a:t>
            </a:r>
            <a:endParaRPr sz="1800">
              <a:latin typeface="Calibri"/>
              <a:ea typeface="Calibri"/>
              <a:cs typeface="Calibri"/>
              <a:sym typeface="Calibri"/>
            </a:endParaRPr>
          </a:p>
          <a:p>
            <a:pPr indent="0" lvl="0" marL="0" rtl="0" algn="l">
              <a:lnSpc>
                <a:spcPct val="107000"/>
              </a:lnSpc>
              <a:spcBef>
                <a:spcPts val="800"/>
              </a:spcBef>
              <a:spcAft>
                <a:spcPts val="0"/>
              </a:spcAft>
              <a:buNone/>
            </a:pPr>
            <a: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[of note- the image shown here is often mislabeled as being of Murney Pugh and Meta Parker. However, there is a copy of the image at the Royal BC Museum archives (which houses the personal papers of the couple) and is labeled in handwriting as Murney and Ellanore]</a:t>
            </a:r>
            <a:endParaRPr sz="1800">
              <a:latin typeface="Calibri"/>
              <a:ea typeface="Calibri"/>
              <a:cs typeface="Calibri"/>
              <a:sym typeface="Calibri"/>
            </a:endParaRPr>
          </a:p>
        </p:txBody>
      </p:sp>
      <p:sp>
        <p:nvSpPr>
          <p:cNvPr id="131" name="Google Shape;13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800">
                <a:latin typeface="Calibri"/>
                <a:ea typeface="Calibri"/>
                <a:cs typeface="Calibri"/>
                <a:sym typeface="Calibri"/>
              </a:rPr>
              <a:t>Jean Suey Lee was born in Cranbrook British Columbia in 1924.  In 1942, she became the only Chinese Canadian woman to serve in the Royal Canadian Air Force. She came to Toronto to do her training and spent most of the war at the Eastern Air Command depot in Rockcliffe Ontario. Although she was born in Canada, The Chinese Exclusion Act prevented any person of Chinese Heritage to be a Canadian citizen. When the law was removed in 1947, Jean  was one of the first Chinese Canadians to receive their Canadian citizenship.</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149" name="Google Shape;14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 name="Google Shape;15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7000"/>
              </a:lnSpc>
              <a:spcBef>
                <a:spcPts val="0"/>
              </a:spcBef>
              <a:spcAft>
                <a:spcPts val="0"/>
              </a:spcAft>
              <a:buNone/>
            </a:pPr>
            <a:r>
              <a:rPr lang="en-CA" sz="1800">
                <a:latin typeface="Calibri"/>
                <a:ea typeface="Calibri"/>
                <a:cs typeface="Calibri"/>
                <a:sym typeface="Calibri"/>
              </a:rPr>
              <a:t>Charles Henry Byce was a Cree soldier and the most decorated Indigenous soldier of the Second World War. Born in 1916 in Chapleau, Ontario,  Charles joined the Lake Superior Regiment in 1940. On March 2, 1945 Charles and C Company of the Lake Superior Regiment reached Hochwald Forest, which was where German troops had their last line of defense at the German border.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C Company came under intense fire and Charles took lead of the company after his commanding officers were killed. Risking his own life, he stayed behind acting as a sniper while the rest of his company retreated to safety. For his actions he received the Distinguished Conduct Medal- the highest military honour other than the Victoria Cross.  He is one of only a few Canadians to receive both the Military Medal and the Distinguished Conduct Medal.  </a:t>
            </a:r>
            <a:endParaRPr sz="1800">
              <a:latin typeface="Calibri"/>
              <a:ea typeface="Calibri"/>
              <a:cs typeface="Calibri"/>
              <a:sym typeface="Calibri"/>
            </a:endParaRPr>
          </a:p>
          <a:p>
            <a:pPr indent="0" lvl="0" marL="0" rtl="0" algn="l">
              <a:lnSpc>
                <a:spcPct val="107000"/>
              </a:lnSpc>
              <a:spcBef>
                <a:spcPts val="800"/>
              </a:spcBef>
              <a:spcAft>
                <a:spcPts val="0"/>
              </a:spcAft>
              <a:buNone/>
            </a:pPr>
            <a:r>
              <a:rPr lang="en-CA" sz="1800">
                <a:latin typeface="Calibri"/>
                <a:ea typeface="Calibri"/>
                <a:cs typeface="Calibri"/>
                <a:sym typeface="Calibri"/>
              </a:rPr>
              <a:t>After the war he moved to Espanola Ontario where he worked in a paper mill and raised his family. In 2016 Chapleau honoured Charles by creating a bronze statue of him outside of their local legion.</a:t>
            </a:r>
            <a:endParaRPr sz="1800">
              <a:latin typeface="Calibri"/>
              <a:ea typeface="Calibri"/>
              <a:cs typeface="Calibri"/>
              <a:sym typeface="Calibri"/>
            </a:endParaRPr>
          </a:p>
          <a:p>
            <a:pPr indent="0" lvl="0" marL="0" rtl="0" algn="l">
              <a:spcBef>
                <a:spcPts val="800"/>
              </a:spcBef>
              <a:spcAft>
                <a:spcPts val="0"/>
              </a:spcAft>
              <a:buNone/>
            </a:pPr>
            <a:r>
              <a:t/>
            </a:r>
            <a:endParaRPr sz="1800">
              <a:latin typeface="Calibri"/>
              <a:ea typeface="Calibri"/>
              <a:cs typeface="Calibri"/>
              <a:sym typeface="Calibri"/>
            </a:endParaRPr>
          </a:p>
        </p:txBody>
      </p:sp>
      <p:sp>
        <p:nvSpPr>
          <p:cNvPr id="160" name="Google Shape;16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38.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jp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jp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jp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6.jp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jp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0.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A black and red logo with a leaf and flowers&#10;&#10;Description automatically generated" id="88" name="Google Shape;88;p13"/>
          <p:cNvPicPr preferRelativeResize="0"/>
          <p:nvPr/>
        </p:nvPicPr>
        <p:blipFill rotWithShape="1">
          <a:blip r:embed="rId3">
            <a:alphaModFix/>
          </a:blip>
          <a:srcRect b="0" l="0" r="0" t="0"/>
          <a:stretch/>
        </p:blipFill>
        <p:spPr>
          <a:xfrm>
            <a:off x="2177143" y="0"/>
            <a:ext cx="7837714"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p22"/>
          <p:cNvPicPr preferRelativeResize="0"/>
          <p:nvPr/>
        </p:nvPicPr>
        <p:blipFill rotWithShape="1">
          <a:blip r:embed="rId3">
            <a:alphaModFix/>
          </a:blip>
          <a:srcRect b="25595" l="291" r="3259" t="23020"/>
          <a:stretch/>
        </p:blipFill>
        <p:spPr>
          <a:xfrm>
            <a:off x="-25400" y="9526"/>
            <a:ext cx="12217400" cy="6858000"/>
          </a:xfrm>
          <a:prstGeom prst="rect">
            <a:avLst/>
          </a:prstGeom>
          <a:noFill/>
          <a:ln>
            <a:noFill/>
          </a:ln>
        </p:spPr>
      </p:pic>
      <p:sp>
        <p:nvSpPr>
          <p:cNvPr id="174" name="Google Shape;174;p22"/>
          <p:cNvSpPr/>
          <p:nvPr/>
        </p:nvSpPr>
        <p:spPr>
          <a:xfrm rot="5400000">
            <a:off x="5683250" y="358775"/>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75" name="Google Shape;175;p22"/>
          <p:cNvSpPr txBox="1"/>
          <p:nvPr/>
        </p:nvSpPr>
        <p:spPr>
          <a:xfrm>
            <a:off x="7993524" y="6067425"/>
            <a:ext cx="41985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courtesy of the </a:t>
            </a:r>
            <a:r>
              <a:rPr i="0" lang="en-CA" sz="1000" u="none" cap="none" strike="noStrike">
                <a:solidFill>
                  <a:schemeClr val="lt1"/>
                </a:solidFill>
                <a:latin typeface="Calibri"/>
                <a:ea typeface="Calibri"/>
                <a:cs typeface="Calibri"/>
                <a:sym typeface="Calibri"/>
              </a:rPr>
              <a:t>Canadian Warplane Heritage Museum and the William Ready Division of Archives and Research Collections, McMaster University</a:t>
            </a:r>
            <a:endParaRPr i="0" sz="1000" u="none" cap="none" strike="noStrike">
              <a:solidFill>
                <a:schemeClr val="lt1"/>
              </a:solidFill>
              <a:latin typeface="Calibri"/>
              <a:ea typeface="Calibri"/>
              <a:cs typeface="Calibri"/>
              <a:sym typeface="Calibri"/>
            </a:endParaRPr>
          </a:p>
        </p:txBody>
      </p:sp>
      <p:sp>
        <p:nvSpPr>
          <p:cNvPr id="176" name="Google Shape;176;p22"/>
          <p:cNvSpPr txBox="1"/>
          <p:nvPr>
            <p:ph type="title"/>
          </p:nvPr>
        </p:nvSpPr>
        <p:spPr>
          <a:xfrm>
            <a:off x="0" y="6148388"/>
            <a:ext cx="10515600" cy="6381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Gerry Bell</a:t>
            </a:r>
            <a:endParaRPr>
              <a:latin typeface="Century Schoolbook"/>
              <a:ea typeface="Century Schoolbook"/>
              <a:cs typeface="Century Schoolbook"/>
              <a:sym typeface="Century Schoolbook"/>
            </a:endParaRPr>
          </a:p>
        </p:txBody>
      </p:sp>
      <p:sp>
        <p:nvSpPr>
          <p:cNvPr id="177" name="Google Shape;177;p22"/>
          <p:cNvSpPr/>
          <p:nvPr/>
        </p:nvSpPr>
        <p:spPr>
          <a:xfrm>
            <a:off x="-25400" y="-73060"/>
            <a:ext cx="12217500" cy="6188700"/>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78" name="Google Shape;178;p22"/>
          <p:cNvPicPr preferRelativeResize="0"/>
          <p:nvPr/>
        </p:nvPicPr>
        <p:blipFill rotWithShape="1">
          <a:blip r:embed="rId4">
            <a:alphaModFix/>
          </a:blip>
          <a:srcRect b="31592" l="41247" r="20780" t="23019"/>
          <a:stretch/>
        </p:blipFill>
        <p:spPr>
          <a:xfrm>
            <a:off x="5162550" y="9526"/>
            <a:ext cx="4810125" cy="60578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3"/>
          <p:cNvSpPr/>
          <p:nvPr/>
        </p:nvSpPr>
        <p:spPr>
          <a:xfrm rot="5400000">
            <a:off x="7251839" y="1092156"/>
            <a:ext cx="6164385" cy="3766736"/>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5" name="Google Shape;185;p23"/>
          <p:cNvSpPr/>
          <p:nvPr/>
        </p:nvSpPr>
        <p:spPr>
          <a:xfrm rot="5400000">
            <a:off x="-1090247" y="958177"/>
            <a:ext cx="6164385" cy="4034692"/>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in a suit with his arms crossed&#10;&#10;Description automatically generated" id="186" name="Google Shape;186;p23"/>
          <p:cNvPicPr preferRelativeResize="0"/>
          <p:nvPr/>
        </p:nvPicPr>
        <p:blipFill rotWithShape="1">
          <a:blip r:embed="rId3">
            <a:alphaModFix/>
          </a:blip>
          <a:srcRect b="660" l="25573" r="11392" t="21982"/>
          <a:stretch/>
        </p:blipFill>
        <p:spPr>
          <a:xfrm>
            <a:off x="3741338" y="-106671"/>
            <a:ext cx="5145890" cy="6946651"/>
          </a:xfrm>
          <a:prstGeom prst="rect">
            <a:avLst/>
          </a:prstGeom>
          <a:noFill/>
          <a:ln>
            <a:noFill/>
          </a:ln>
        </p:spPr>
      </p:pic>
      <p:sp>
        <p:nvSpPr>
          <p:cNvPr id="187" name="Google Shape;187;p23"/>
          <p:cNvSpPr/>
          <p:nvPr/>
        </p:nvSpPr>
        <p:spPr>
          <a:xfrm rot="5400000">
            <a:off x="5695950" y="332550"/>
            <a:ext cx="800100" cy="122508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8" name="Google Shape;188;p23"/>
          <p:cNvSpPr txBox="1"/>
          <p:nvPr/>
        </p:nvSpPr>
        <p:spPr>
          <a:xfrm>
            <a:off x="6074700" y="6057726"/>
            <a:ext cx="61467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courtesy of </a:t>
            </a:r>
            <a:r>
              <a:rPr i="0" lang="en-CA" sz="1000" u="none" cap="none" strike="noStrike">
                <a:solidFill>
                  <a:schemeClr val="lt1"/>
                </a:solidFill>
                <a:latin typeface="Calibri"/>
                <a:ea typeface="Calibri"/>
                <a:cs typeface="Calibri"/>
                <a:sym typeface="Calibri"/>
              </a:rPr>
              <a:t>Andrew Danson / Library and Archives Canada</a:t>
            </a:r>
            <a:endParaRPr i="0" sz="1000" u="none" cap="none" strike="noStrike">
              <a:solidFill>
                <a:schemeClr val="lt1"/>
              </a:solidFill>
              <a:latin typeface="Calibri"/>
              <a:ea typeface="Calibri"/>
              <a:cs typeface="Calibri"/>
              <a:sym typeface="Calibri"/>
            </a:endParaRPr>
          </a:p>
        </p:txBody>
      </p:sp>
      <p:sp>
        <p:nvSpPr>
          <p:cNvPr id="189" name="Google Shape;189;p23"/>
          <p:cNvSpPr txBox="1"/>
          <p:nvPr>
            <p:ph type="title"/>
          </p:nvPr>
        </p:nvSpPr>
        <p:spPr>
          <a:xfrm>
            <a:off x="0" y="6134100"/>
            <a:ext cx="10515600" cy="647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Frank Moritsugu</a:t>
            </a:r>
            <a:endParaRPr>
              <a:solidFill>
                <a:schemeClr val="lt1"/>
              </a:solidFill>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latin typeface="Century Schoolbook"/>
                <a:ea typeface="Century Schoolbook"/>
                <a:cs typeface="Century Schoolbook"/>
                <a:sym typeface="Century Schoolbook"/>
              </a:rPr>
              <a:t>Korean War</a:t>
            </a:r>
            <a:br>
              <a:rPr lang="en-CA">
                <a:latin typeface="Century Schoolbook"/>
                <a:ea typeface="Century Schoolbook"/>
                <a:cs typeface="Century Schoolbook"/>
                <a:sym typeface="Century Schoolbook"/>
              </a:rPr>
            </a:br>
            <a:r>
              <a:rPr lang="en-CA" sz="4000">
                <a:latin typeface="Century Schoolbook"/>
                <a:ea typeface="Century Schoolbook"/>
                <a:cs typeface="Century Schoolbook"/>
                <a:sym typeface="Century Schoolbook"/>
              </a:rPr>
              <a:t>1950-1953</a:t>
            </a:r>
            <a:endParaRPr>
              <a:latin typeface="Century Schoolbook"/>
              <a:ea typeface="Century Schoolbook"/>
              <a:cs typeface="Century Schoolbook"/>
              <a:sym typeface="Century Schoolbook"/>
            </a:endParaRPr>
          </a:p>
        </p:txBody>
      </p:sp>
      <p:sp>
        <p:nvSpPr>
          <p:cNvPr id="195" name="Google Shape;195;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a:latin typeface="Calibri"/>
                <a:ea typeface="Calibri"/>
                <a:cs typeface="Calibri"/>
                <a:sym typeface="Calibri"/>
              </a:rPr>
              <a:t>Canadians joined the Korean war as part of the United Nations (UN). When North Korean soldiers invaded South Korea, the UN voted to send troops to try to restore international peace and security. Over 27,000 Canadians served during the war. 516 Canadians died in service during the Korean War.</a:t>
            </a:r>
            <a:endParaRPr>
              <a:latin typeface="Calibri"/>
              <a:ea typeface="Calibri"/>
              <a:cs typeface="Calibri"/>
              <a:sym typeface="Calibri"/>
            </a:endParaRPr>
          </a:p>
        </p:txBody>
      </p:sp>
      <p:pic>
        <p:nvPicPr>
          <p:cNvPr descr="A red flower in the dark&#10;&#10;Description automatically generated" id="196" name="Google Shape;196;p24"/>
          <p:cNvPicPr preferRelativeResize="0"/>
          <p:nvPr/>
        </p:nvPicPr>
        <p:blipFill rotWithShape="1">
          <a:blip r:embed="rId3">
            <a:alphaModFix/>
          </a:blip>
          <a:srcRect b="47883" l="43905"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Tommy and Morris Prince" id="202" name="Google Shape;202;p25"/>
          <p:cNvPicPr preferRelativeResize="0"/>
          <p:nvPr/>
        </p:nvPicPr>
        <p:blipFill rotWithShape="1">
          <a:blip r:embed="rId3">
            <a:alphaModFix/>
          </a:blip>
          <a:srcRect b="36890" l="7157" r="131" t="23187"/>
          <a:stretch/>
        </p:blipFill>
        <p:spPr>
          <a:xfrm>
            <a:off x="28648" y="-14808"/>
            <a:ext cx="12163351" cy="6811415"/>
          </a:xfrm>
          <a:prstGeom prst="rect">
            <a:avLst/>
          </a:prstGeom>
          <a:noFill/>
          <a:ln>
            <a:noFill/>
          </a:ln>
        </p:spPr>
      </p:pic>
      <p:sp>
        <p:nvSpPr>
          <p:cNvPr id="203" name="Google Shape;203;p25"/>
          <p:cNvSpPr/>
          <p:nvPr/>
        </p:nvSpPr>
        <p:spPr>
          <a:xfrm>
            <a:off x="-12700" y="-92694"/>
            <a:ext cx="11719029" cy="624699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4" name="Google Shape;204;p25"/>
          <p:cNvSpPr/>
          <p:nvPr/>
        </p:nvSpPr>
        <p:spPr>
          <a:xfrm>
            <a:off x="10556947" y="-7135"/>
            <a:ext cx="1689100" cy="6246990"/>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Tommy and Morris Prince" id="205" name="Google Shape;205;p25"/>
          <p:cNvPicPr preferRelativeResize="0"/>
          <p:nvPr/>
        </p:nvPicPr>
        <p:blipFill rotWithShape="1">
          <a:blip r:embed="rId4">
            <a:alphaModFix/>
          </a:blip>
          <a:srcRect b="36890" l="46361" r="8915" t="27851"/>
          <a:stretch/>
        </p:blipFill>
        <p:spPr>
          <a:xfrm>
            <a:off x="5172075" y="781050"/>
            <a:ext cx="5867400" cy="6015557"/>
          </a:xfrm>
          <a:prstGeom prst="rect">
            <a:avLst/>
          </a:prstGeom>
          <a:noFill/>
          <a:ln>
            <a:noFill/>
          </a:ln>
        </p:spPr>
      </p:pic>
      <p:sp>
        <p:nvSpPr>
          <p:cNvPr id="206" name="Google Shape;206;p25"/>
          <p:cNvSpPr/>
          <p:nvPr/>
        </p:nvSpPr>
        <p:spPr>
          <a:xfrm rot="5400000">
            <a:off x="5695950" y="378278"/>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07" name="Google Shape;207;p25"/>
          <p:cNvSpPr txBox="1"/>
          <p:nvPr>
            <p:ph type="title"/>
          </p:nvPr>
        </p:nvSpPr>
        <p:spPr>
          <a:xfrm>
            <a:off x="28650" y="6189555"/>
            <a:ext cx="10515600" cy="594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Tommy Prince</a:t>
            </a:r>
            <a:endParaRPr>
              <a:latin typeface="Century Schoolbook"/>
              <a:ea typeface="Century Schoolbook"/>
              <a:cs typeface="Century Schoolbook"/>
              <a:sym typeface="Century Schoolbook"/>
            </a:endParaRPr>
          </a:p>
        </p:txBody>
      </p:sp>
      <p:sp>
        <p:nvSpPr>
          <p:cNvPr id="208" name="Google Shape;208;p25"/>
          <p:cNvSpPr txBox="1"/>
          <p:nvPr/>
        </p:nvSpPr>
        <p:spPr>
          <a:xfrm>
            <a:off x="7367875" y="6086925"/>
            <a:ext cx="48369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courtesy of </a:t>
            </a:r>
            <a:r>
              <a:rPr i="0" lang="en-CA" sz="1000" u="none" cap="none" strike="noStrike">
                <a:solidFill>
                  <a:schemeClr val="lt1"/>
                </a:solidFill>
                <a:latin typeface="Calibri"/>
                <a:ea typeface="Calibri"/>
                <a:cs typeface="Calibri"/>
                <a:sym typeface="Calibri"/>
              </a:rPr>
              <a:t>Christopher J. Woods / Canada. Dept. of National Defence / Library and Archives Canada / PA-142289</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descr="A group of people standing in a grass field&#10;&#10;Description automatically generated" id="214" name="Google Shape;214;p26"/>
          <p:cNvPicPr preferRelativeResize="0"/>
          <p:nvPr/>
        </p:nvPicPr>
        <p:blipFill rotWithShape="1">
          <a:blip r:embed="rId3">
            <a:alphaModFix/>
          </a:blip>
          <a:srcRect b="17951" l="37597" r="1908" t="35196"/>
          <a:stretch/>
        </p:blipFill>
        <p:spPr>
          <a:xfrm>
            <a:off x="0" y="1"/>
            <a:ext cx="12217400" cy="6858000"/>
          </a:xfrm>
          <a:prstGeom prst="rect">
            <a:avLst/>
          </a:prstGeom>
          <a:noFill/>
          <a:ln>
            <a:noFill/>
          </a:ln>
        </p:spPr>
      </p:pic>
      <p:sp>
        <p:nvSpPr>
          <p:cNvPr id="215" name="Google Shape;215;p26"/>
          <p:cNvSpPr/>
          <p:nvPr/>
        </p:nvSpPr>
        <p:spPr>
          <a:xfrm>
            <a:off x="-5" y="-1"/>
            <a:ext cx="12309300" cy="6210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people standing in a grass field&#10;&#10;Description automatically generated" id="216" name="Google Shape;216;p26"/>
          <p:cNvPicPr preferRelativeResize="0"/>
          <p:nvPr/>
        </p:nvPicPr>
        <p:blipFill rotWithShape="1">
          <a:blip r:embed="rId4">
            <a:alphaModFix/>
          </a:blip>
          <a:srcRect b="17951" l="51432" r="19579" t="35196"/>
          <a:stretch/>
        </p:blipFill>
        <p:spPr>
          <a:xfrm>
            <a:off x="2781300" y="-7947"/>
            <a:ext cx="5854700" cy="6858000"/>
          </a:xfrm>
          <a:prstGeom prst="rect">
            <a:avLst/>
          </a:prstGeom>
          <a:noFill/>
          <a:ln>
            <a:noFill/>
          </a:ln>
        </p:spPr>
      </p:pic>
      <p:sp>
        <p:nvSpPr>
          <p:cNvPr id="217" name="Google Shape;217;p26"/>
          <p:cNvSpPr/>
          <p:nvPr/>
        </p:nvSpPr>
        <p:spPr>
          <a:xfrm rot="5400000">
            <a:off x="5683250" y="375178"/>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18" name="Google Shape;218;p26"/>
          <p:cNvSpPr txBox="1"/>
          <p:nvPr/>
        </p:nvSpPr>
        <p:spPr>
          <a:xfrm>
            <a:off x="7250399" y="6083830"/>
            <a:ext cx="49416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a:t>
            </a:r>
            <a:r>
              <a:rPr i="0" lang="en-CA" sz="1000" u="none" cap="none" strike="noStrike">
                <a:solidFill>
                  <a:schemeClr val="lt1"/>
                </a:solidFill>
                <a:latin typeface="Calibri"/>
                <a:ea typeface="Calibri"/>
                <a:cs typeface="Calibri"/>
                <a:sym typeface="Calibri"/>
              </a:rPr>
              <a:t>courtesy of Scott Taylor</a:t>
            </a:r>
            <a:endParaRPr i="0" sz="1000" u="none" cap="none" strike="noStrike">
              <a:solidFill>
                <a:schemeClr val="lt1"/>
              </a:solidFill>
              <a:latin typeface="Calibri"/>
              <a:ea typeface="Calibri"/>
              <a:cs typeface="Calibri"/>
              <a:sym typeface="Calibri"/>
            </a:endParaRPr>
          </a:p>
        </p:txBody>
      </p:sp>
      <p:sp>
        <p:nvSpPr>
          <p:cNvPr id="219" name="Google Shape;219;p26"/>
          <p:cNvSpPr txBox="1"/>
          <p:nvPr>
            <p:ph type="title"/>
          </p:nvPr>
        </p:nvSpPr>
        <p:spPr>
          <a:xfrm>
            <a:off x="-1" y="6083828"/>
            <a:ext cx="10515600" cy="80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Jessie Chenevert</a:t>
            </a:r>
            <a:endParaRPr>
              <a:solidFill>
                <a:schemeClr val="lt1"/>
              </a:solidFill>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pic>
        <p:nvPicPr>
          <p:cNvPr id="225" name="Google Shape;225;p27"/>
          <p:cNvPicPr preferRelativeResize="0"/>
          <p:nvPr/>
        </p:nvPicPr>
        <p:blipFill rotWithShape="1">
          <a:blip r:embed="rId3">
            <a:alphaModFix/>
          </a:blip>
          <a:srcRect b="0" l="0" r="0" t="0"/>
          <a:stretch/>
        </p:blipFill>
        <p:spPr>
          <a:xfrm>
            <a:off x="3658377" y="-1"/>
            <a:ext cx="4875246" cy="6858000"/>
          </a:xfrm>
          <a:prstGeom prst="rect">
            <a:avLst/>
          </a:prstGeom>
          <a:noFill/>
          <a:ln>
            <a:noFill/>
          </a:ln>
        </p:spPr>
      </p:pic>
      <p:sp>
        <p:nvSpPr>
          <p:cNvPr id="226" name="Google Shape;226;p27"/>
          <p:cNvSpPr/>
          <p:nvPr/>
        </p:nvSpPr>
        <p:spPr>
          <a:xfrm>
            <a:off x="-6" y="0"/>
            <a:ext cx="12179305" cy="62611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27" name="Google Shape;227;p27"/>
          <p:cNvPicPr preferRelativeResize="0"/>
          <p:nvPr/>
        </p:nvPicPr>
        <p:blipFill rotWithShape="1">
          <a:blip r:embed="rId4">
            <a:alphaModFix/>
          </a:blip>
          <a:srcRect b="0" l="0" r="0" t="0"/>
          <a:stretch/>
        </p:blipFill>
        <p:spPr>
          <a:xfrm>
            <a:off x="3658377" y="-25931"/>
            <a:ext cx="4875246" cy="6858000"/>
          </a:xfrm>
          <a:prstGeom prst="rect">
            <a:avLst/>
          </a:prstGeom>
          <a:noFill/>
          <a:ln>
            <a:noFill/>
          </a:ln>
        </p:spPr>
      </p:pic>
      <p:sp>
        <p:nvSpPr>
          <p:cNvPr id="228" name="Google Shape;228;p27"/>
          <p:cNvSpPr/>
          <p:nvPr/>
        </p:nvSpPr>
        <p:spPr>
          <a:xfrm rot="5400000">
            <a:off x="5683250" y="375178"/>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29" name="Google Shape;229;p27"/>
          <p:cNvSpPr txBox="1"/>
          <p:nvPr>
            <p:ph type="title"/>
          </p:nvPr>
        </p:nvSpPr>
        <p:spPr>
          <a:xfrm>
            <a:off x="-25400" y="582109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Clarence ‘Gus’ Este</a:t>
            </a:r>
            <a:endParaRPr>
              <a:latin typeface="Century Schoolbook"/>
              <a:ea typeface="Century Schoolbook"/>
              <a:cs typeface="Century Schoolbook"/>
              <a:sym typeface="Century Schoolbook"/>
            </a:endParaRPr>
          </a:p>
        </p:txBody>
      </p:sp>
      <p:sp>
        <p:nvSpPr>
          <p:cNvPr id="230" name="Google Shape;230;p27"/>
          <p:cNvSpPr txBox="1"/>
          <p:nvPr/>
        </p:nvSpPr>
        <p:spPr>
          <a:xfrm>
            <a:off x="6083300" y="6083825"/>
            <a:ext cx="60960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Black Canadian Veterans Stories</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id="236" name="Google Shape;236;p28"/>
          <p:cNvPicPr preferRelativeResize="0"/>
          <p:nvPr/>
        </p:nvPicPr>
        <p:blipFill rotWithShape="1">
          <a:blip r:embed="rId3">
            <a:alphaModFix/>
          </a:blip>
          <a:srcRect b="0" l="0" r="0" t="40380"/>
          <a:stretch/>
        </p:blipFill>
        <p:spPr>
          <a:xfrm>
            <a:off x="2751600" y="-3700"/>
            <a:ext cx="6688801" cy="6061499"/>
          </a:xfrm>
          <a:prstGeom prst="rect">
            <a:avLst/>
          </a:prstGeom>
          <a:noFill/>
          <a:ln>
            <a:noFill/>
          </a:ln>
        </p:spPr>
      </p:pic>
      <p:sp>
        <p:nvSpPr>
          <p:cNvPr id="237" name="Google Shape;237;p28"/>
          <p:cNvSpPr/>
          <p:nvPr/>
        </p:nvSpPr>
        <p:spPr>
          <a:xfrm rot="5400000">
            <a:off x="5683200" y="349199"/>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38" name="Google Shape;238;p28"/>
          <p:cNvSpPr txBox="1"/>
          <p:nvPr/>
        </p:nvSpPr>
        <p:spPr>
          <a:xfrm>
            <a:off x="6096000" y="6057801"/>
            <a:ext cx="60960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a:t>
            </a:r>
            <a:r>
              <a:rPr lang="en-CA" sz="1000">
                <a:solidFill>
                  <a:schemeClr val="lt1"/>
                </a:solidFill>
                <a:latin typeface="Calibri"/>
                <a:ea typeface="Calibri"/>
                <a:cs typeface="Calibri"/>
                <a:sym typeface="Calibri"/>
              </a:rPr>
              <a:t>courtesy of the Fukushima Family</a:t>
            </a:r>
            <a:endParaRPr sz="1000">
              <a:latin typeface="Calibri"/>
              <a:ea typeface="Calibri"/>
              <a:cs typeface="Calibri"/>
              <a:sym typeface="Calibri"/>
            </a:endParaRPr>
          </a:p>
        </p:txBody>
      </p:sp>
      <p:sp>
        <p:nvSpPr>
          <p:cNvPr id="239" name="Google Shape;239;p28"/>
          <p:cNvSpPr txBox="1"/>
          <p:nvPr>
            <p:ph type="title"/>
          </p:nvPr>
        </p:nvSpPr>
        <p:spPr>
          <a:xfrm>
            <a:off x="0" y="579516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Minoru Fukushima</a:t>
            </a:r>
            <a:endParaRPr>
              <a:latin typeface="Century Schoolbook"/>
              <a:ea typeface="Century Schoolbook"/>
              <a:cs typeface="Century Schoolbook"/>
              <a:sym typeface="Century Schoolbook"/>
            </a:endParaRPr>
          </a:p>
        </p:txBody>
      </p:sp>
      <p:sp>
        <p:nvSpPr>
          <p:cNvPr id="240" name="Google Shape;240;p28"/>
          <p:cNvSpPr/>
          <p:nvPr/>
        </p:nvSpPr>
        <p:spPr>
          <a:xfrm>
            <a:off x="-39300" y="-3700"/>
            <a:ext cx="12270600" cy="60615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41" name="Google Shape;241;p28"/>
          <p:cNvPicPr preferRelativeResize="0"/>
          <p:nvPr/>
        </p:nvPicPr>
        <p:blipFill rotWithShape="1">
          <a:blip r:embed="rId4">
            <a:alphaModFix/>
          </a:blip>
          <a:srcRect b="0" l="0" r="0" t="40376"/>
          <a:stretch/>
        </p:blipFill>
        <p:spPr>
          <a:xfrm>
            <a:off x="2751600" y="-3599"/>
            <a:ext cx="6688799" cy="60615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latin typeface="Century Schoolbook"/>
                <a:ea typeface="Century Schoolbook"/>
                <a:cs typeface="Century Schoolbook"/>
                <a:sym typeface="Century Schoolbook"/>
              </a:rPr>
              <a:t>War in Afghanistan</a:t>
            </a:r>
            <a:br>
              <a:rPr lang="en-CA">
                <a:latin typeface="Century Schoolbook"/>
                <a:ea typeface="Century Schoolbook"/>
                <a:cs typeface="Century Schoolbook"/>
                <a:sym typeface="Century Schoolbook"/>
              </a:rPr>
            </a:br>
            <a:r>
              <a:rPr lang="en-CA" sz="4000">
                <a:latin typeface="Century Schoolbook"/>
                <a:ea typeface="Century Schoolbook"/>
                <a:cs typeface="Century Schoolbook"/>
                <a:sym typeface="Century Schoolbook"/>
              </a:rPr>
              <a:t>2001-2014</a:t>
            </a:r>
            <a:endParaRPr>
              <a:latin typeface="Century Schoolbook"/>
              <a:ea typeface="Century Schoolbook"/>
              <a:cs typeface="Century Schoolbook"/>
              <a:sym typeface="Century Schoolbook"/>
            </a:endParaRPr>
          </a:p>
        </p:txBody>
      </p:sp>
      <p:sp>
        <p:nvSpPr>
          <p:cNvPr id="247" name="Google Shape;247;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sz="2800">
                <a:latin typeface="Calibri"/>
                <a:ea typeface="Calibri"/>
                <a:cs typeface="Calibri"/>
                <a:sym typeface="Calibri"/>
              </a:rPr>
              <a:t>The War in Afghanistan is Canada’s longest modern war. Canada </a:t>
            </a:r>
            <a:r>
              <a:rPr lang="en-CA">
                <a:latin typeface="Calibri"/>
                <a:ea typeface="Calibri"/>
                <a:cs typeface="Calibri"/>
                <a:sym typeface="Calibri"/>
              </a:rPr>
              <a:t>began sending troops </a:t>
            </a:r>
            <a:r>
              <a:rPr lang="en-CA" sz="2800">
                <a:latin typeface="Calibri"/>
                <a:ea typeface="Calibri"/>
                <a:cs typeface="Calibri"/>
                <a:sym typeface="Calibri"/>
              </a:rPr>
              <a:t>to Afghanistan as part of an international response to the September 11</a:t>
            </a:r>
            <a:r>
              <a:rPr baseline="30000" lang="en-CA" sz="2800">
                <a:latin typeface="Calibri"/>
                <a:ea typeface="Calibri"/>
                <a:cs typeface="Calibri"/>
                <a:sym typeface="Calibri"/>
              </a:rPr>
              <a:t>th</a:t>
            </a:r>
            <a:r>
              <a:rPr lang="en-CA" sz="2800">
                <a:latin typeface="Calibri"/>
                <a:ea typeface="Calibri"/>
                <a:cs typeface="Calibri"/>
                <a:sym typeface="Calibri"/>
              </a:rPr>
              <a:t> Terrorist Attacks on the United States. In 2003, Canada contributed to NATO’s International Security Assistance Force. Canadian forces remained in the country until March 2014. 158 Canadian soldiers died and over 2000 were injured during the conflict.</a:t>
            </a:r>
            <a:endParaRPr sz="2800">
              <a:latin typeface="Calibri"/>
              <a:ea typeface="Calibri"/>
              <a:cs typeface="Calibri"/>
              <a:sym typeface="Calibri"/>
            </a:endParaRPr>
          </a:p>
        </p:txBody>
      </p:sp>
      <p:pic>
        <p:nvPicPr>
          <p:cNvPr descr="A red flower in the dark&#10;&#10;Description automatically generated" id="248" name="Google Shape;248;p29"/>
          <p:cNvPicPr preferRelativeResize="0"/>
          <p:nvPr/>
        </p:nvPicPr>
        <p:blipFill rotWithShape="1">
          <a:blip r:embed="rId3">
            <a:alphaModFix/>
          </a:blip>
          <a:srcRect b="47883" l="43905"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A group of men standing in front of a building&#10;&#10;Description automatically generated" id="254" name="Google Shape;254;p30"/>
          <p:cNvPicPr preferRelativeResize="0"/>
          <p:nvPr>
            <p:ph idx="1" type="body"/>
          </p:nvPr>
        </p:nvPicPr>
        <p:blipFill rotWithShape="1">
          <a:blip r:embed="rId3">
            <a:alphaModFix/>
          </a:blip>
          <a:srcRect b="19701" l="0" r="0" t="12333"/>
          <a:stretch/>
        </p:blipFill>
        <p:spPr>
          <a:xfrm>
            <a:off x="0" y="-20299"/>
            <a:ext cx="12192000" cy="6878299"/>
          </a:xfrm>
          <a:prstGeom prst="rect">
            <a:avLst/>
          </a:prstGeom>
          <a:noFill/>
          <a:ln>
            <a:noFill/>
          </a:ln>
        </p:spPr>
      </p:pic>
      <p:sp>
        <p:nvSpPr>
          <p:cNvPr id="255" name="Google Shape;255;p30"/>
          <p:cNvSpPr/>
          <p:nvPr/>
        </p:nvSpPr>
        <p:spPr>
          <a:xfrm>
            <a:off x="-6" y="-171450"/>
            <a:ext cx="12192006" cy="6233052"/>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men standing in front of a building&#10;&#10;Description automatically generated" id="256" name="Google Shape;256;p30"/>
          <p:cNvPicPr preferRelativeResize="0"/>
          <p:nvPr/>
        </p:nvPicPr>
        <p:blipFill rotWithShape="1">
          <a:blip r:embed="rId4">
            <a:alphaModFix/>
          </a:blip>
          <a:srcRect b="21876" l="63046" r="0" t="12329"/>
          <a:stretch/>
        </p:blipFill>
        <p:spPr>
          <a:xfrm>
            <a:off x="7686675" y="0"/>
            <a:ext cx="4505326" cy="6658649"/>
          </a:xfrm>
          <a:prstGeom prst="rect">
            <a:avLst/>
          </a:prstGeom>
          <a:noFill/>
          <a:ln>
            <a:noFill/>
          </a:ln>
        </p:spPr>
      </p:pic>
      <p:sp>
        <p:nvSpPr>
          <p:cNvPr id="257" name="Google Shape;257;p30"/>
          <p:cNvSpPr/>
          <p:nvPr/>
        </p:nvSpPr>
        <p:spPr>
          <a:xfrm rot="5400000">
            <a:off x="5708600" y="349200"/>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58" name="Google Shape;258;p30"/>
          <p:cNvSpPr txBox="1"/>
          <p:nvPr>
            <p:ph type="title"/>
          </p:nvPr>
        </p:nvSpPr>
        <p:spPr>
          <a:xfrm>
            <a:off x="0" y="6057900"/>
            <a:ext cx="10515600" cy="80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Harjit Sajjan</a:t>
            </a:r>
            <a:endParaRPr>
              <a:latin typeface="Century Schoolbook"/>
              <a:ea typeface="Century Schoolbook"/>
              <a:cs typeface="Century Schoolbook"/>
              <a:sym typeface="Century Schoolbook"/>
            </a:endParaRPr>
          </a:p>
        </p:txBody>
      </p:sp>
      <p:sp>
        <p:nvSpPr>
          <p:cNvPr id="259" name="Google Shape;259;p30"/>
          <p:cNvSpPr txBox="1"/>
          <p:nvPr/>
        </p:nvSpPr>
        <p:spPr>
          <a:xfrm>
            <a:off x="6096000" y="6061600"/>
            <a:ext cx="60960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US Embassy and Consulates in Canada, Flickr.</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descr="A person smiling in a black hat&#10;&#10;Description automatically generated&#10;https://www.flickr.com/photos/qormuseum/53164539355/in/album-72177720310955811/" id="265" name="Google Shape;265;p31"/>
          <p:cNvPicPr preferRelativeResize="0"/>
          <p:nvPr>
            <p:ph idx="1" type="body"/>
          </p:nvPr>
        </p:nvPicPr>
        <p:blipFill rotWithShape="1">
          <a:blip r:embed="rId3">
            <a:alphaModFix/>
          </a:blip>
          <a:srcRect b="0" l="36382" r="25809" t="0"/>
          <a:stretch/>
        </p:blipFill>
        <p:spPr>
          <a:xfrm rot="-5400000">
            <a:off x="2618913" y="-2644313"/>
            <a:ext cx="6928774" cy="12217400"/>
          </a:xfrm>
          <a:prstGeom prst="rect">
            <a:avLst/>
          </a:prstGeom>
          <a:noFill/>
          <a:ln>
            <a:noFill/>
          </a:ln>
        </p:spPr>
      </p:pic>
      <p:sp>
        <p:nvSpPr>
          <p:cNvPr id="266" name="Google Shape;266;p31"/>
          <p:cNvSpPr/>
          <p:nvPr/>
        </p:nvSpPr>
        <p:spPr>
          <a:xfrm>
            <a:off x="0" y="-58709"/>
            <a:ext cx="12630778" cy="616901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smiling in a black hat&#10;&#10;Description automatically generated&#10;https://www.flickr.com/photos/qormuseum/53164539355/in/album-72177720310955811/" id="267" name="Google Shape;267;p31"/>
          <p:cNvPicPr preferRelativeResize="0"/>
          <p:nvPr/>
        </p:nvPicPr>
        <p:blipFill rotWithShape="1">
          <a:blip r:embed="rId4">
            <a:alphaModFix/>
          </a:blip>
          <a:srcRect b="0" l="37258" r="25808" t="30143"/>
          <a:stretch/>
        </p:blipFill>
        <p:spPr>
          <a:xfrm rot="-5400000">
            <a:off x="4553349" y="-883051"/>
            <a:ext cx="6768301" cy="8534400"/>
          </a:xfrm>
          <a:prstGeom prst="rect">
            <a:avLst/>
          </a:prstGeom>
          <a:noFill/>
          <a:ln>
            <a:noFill/>
          </a:ln>
        </p:spPr>
      </p:pic>
      <p:sp>
        <p:nvSpPr>
          <p:cNvPr id="268" name="Google Shape;268;p31"/>
          <p:cNvSpPr/>
          <p:nvPr/>
        </p:nvSpPr>
        <p:spPr>
          <a:xfrm rot="5400000">
            <a:off x="5708650" y="401657"/>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69" name="Google Shape;269;p31"/>
          <p:cNvSpPr txBox="1"/>
          <p:nvPr>
            <p:ph type="title"/>
          </p:nvPr>
        </p:nvSpPr>
        <p:spPr>
          <a:xfrm>
            <a:off x="0" y="6039657"/>
            <a:ext cx="10515600" cy="941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Stephen Thomas</a:t>
            </a:r>
            <a:endParaRPr>
              <a:latin typeface="Century Schoolbook"/>
              <a:ea typeface="Century Schoolbook"/>
              <a:cs typeface="Century Schoolbook"/>
              <a:sym typeface="Century Schoolbook"/>
            </a:endParaRPr>
          </a:p>
        </p:txBody>
      </p:sp>
      <p:sp>
        <p:nvSpPr>
          <p:cNvPr id="270" name="Google Shape;270;p31"/>
          <p:cNvSpPr txBox="1"/>
          <p:nvPr/>
        </p:nvSpPr>
        <p:spPr>
          <a:xfrm>
            <a:off x="6089700" y="6110301"/>
            <a:ext cx="61023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courtesy of t</a:t>
            </a:r>
            <a:r>
              <a:rPr i="0" lang="en-CA" sz="1000" u="none" cap="none" strike="noStrike">
                <a:solidFill>
                  <a:schemeClr val="lt1"/>
                </a:solidFill>
                <a:latin typeface="Calibri"/>
                <a:ea typeface="Calibri"/>
                <a:cs typeface="Calibri"/>
                <a:sym typeface="Calibri"/>
              </a:rPr>
              <a:t>he Queen’s Own Rifles of Canada Regimental Museum and Archive</a:t>
            </a:r>
            <a:endParaRPr i="0" sz="1000" u="none" cap="none" strike="noStrike">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4"/>
          <p:cNvSpPr txBox="1"/>
          <p:nvPr>
            <p:ph idx="1" type="body"/>
          </p:nvPr>
        </p:nvSpPr>
        <p:spPr>
          <a:xfrm>
            <a:off x="1249926" y="2244725"/>
            <a:ext cx="9692148" cy="259397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a:latin typeface="Calibri"/>
                <a:ea typeface="Calibri"/>
                <a:cs typeface="Calibri"/>
                <a:sym typeface="Calibri"/>
              </a:rPr>
              <a:t>Britain declared war on Germany on August 4, 1914. As a British dominion, Canada automatically was also at war. Around 650,000 Canadians served in the First World War as part of the Canadian expeditionary Force. By the end of the war, 66,000 Canadians had lost their lives.</a:t>
            </a:r>
            <a:endParaRPr>
              <a:latin typeface="Calibri"/>
              <a:ea typeface="Calibri"/>
              <a:cs typeface="Calibri"/>
              <a:sym typeface="Calibri"/>
            </a:endParaRPr>
          </a:p>
          <a:p>
            <a:pPr indent="0" lvl="0" marL="0" rtl="0" algn="l">
              <a:lnSpc>
                <a:spcPct val="90000"/>
              </a:lnSpc>
              <a:spcBef>
                <a:spcPts val="1000"/>
              </a:spcBef>
              <a:spcAft>
                <a:spcPts val="0"/>
              </a:spcAft>
              <a:buClr>
                <a:schemeClr val="dk1"/>
              </a:buClr>
              <a:buSzPts val="2800"/>
              <a:buNone/>
            </a:pPr>
            <a:r>
              <a:t/>
            </a:r>
            <a:endParaRPr>
              <a:latin typeface="Calibri"/>
              <a:ea typeface="Calibri"/>
              <a:cs typeface="Calibri"/>
              <a:sym typeface="Calibri"/>
            </a:endParaRPr>
          </a:p>
        </p:txBody>
      </p:sp>
      <p:sp>
        <p:nvSpPr>
          <p:cNvPr id="94" name="Google Shape;94;p14"/>
          <p:cNvSpPr txBox="1"/>
          <p:nvPr/>
        </p:nvSpPr>
        <p:spPr>
          <a:xfrm>
            <a:off x="838200" y="517525"/>
            <a:ext cx="10515600" cy="1325563"/>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4400"/>
              <a:buFont typeface="Play"/>
              <a:buNone/>
            </a:pPr>
            <a:r>
              <a:rPr b="1" i="0" lang="en-CA" sz="4400" u="none" cap="none" strike="noStrike">
                <a:solidFill>
                  <a:schemeClr val="dk1"/>
                </a:solidFill>
                <a:latin typeface="Century Schoolbook"/>
                <a:ea typeface="Century Schoolbook"/>
                <a:cs typeface="Century Schoolbook"/>
                <a:sym typeface="Century Schoolbook"/>
              </a:rPr>
              <a:t>The First World War</a:t>
            </a:r>
            <a:endParaRPr>
              <a:latin typeface="Century Schoolbook"/>
              <a:ea typeface="Century Schoolbook"/>
              <a:cs typeface="Century Schoolbook"/>
              <a:sym typeface="Century Schoolbook"/>
            </a:endParaRPr>
          </a:p>
          <a:p>
            <a:pPr indent="0" lvl="0" marL="0" marR="0" rtl="0" algn="ctr">
              <a:lnSpc>
                <a:spcPct val="90000"/>
              </a:lnSpc>
              <a:spcBef>
                <a:spcPts val="0"/>
              </a:spcBef>
              <a:spcAft>
                <a:spcPts val="0"/>
              </a:spcAft>
              <a:buClr>
                <a:schemeClr val="dk1"/>
              </a:buClr>
              <a:buSzPts val="4000"/>
              <a:buFont typeface="Play"/>
              <a:buNone/>
            </a:pPr>
            <a:r>
              <a:rPr i="0" lang="en-CA" sz="4000" u="none" cap="none" strike="noStrike">
                <a:solidFill>
                  <a:schemeClr val="dk1"/>
                </a:solidFill>
                <a:latin typeface="Century Schoolbook"/>
                <a:ea typeface="Century Schoolbook"/>
                <a:cs typeface="Century Schoolbook"/>
                <a:sym typeface="Century Schoolbook"/>
              </a:rPr>
              <a:t>1914-1918</a:t>
            </a:r>
            <a:endParaRPr>
              <a:latin typeface="Century Schoolbook"/>
              <a:ea typeface="Century Schoolbook"/>
              <a:cs typeface="Century Schoolbook"/>
              <a:sym typeface="Century Schoolbook"/>
            </a:endParaRPr>
          </a:p>
        </p:txBody>
      </p:sp>
      <p:pic>
        <p:nvPicPr>
          <p:cNvPr descr="A red flower in the dark&#10;&#10;Description automatically generated" id="95" name="Google Shape;95;p14"/>
          <p:cNvPicPr preferRelativeResize="0"/>
          <p:nvPr/>
        </p:nvPicPr>
        <p:blipFill rotWithShape="1">
          <a:blip r:embed="rId3">
            <a:alphaModFix/>
          </a:blip>
          <a:srcRect b="47883" l="43905"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Military Decorations Ceremony" id="276" name="Google Shape;276;p32"/>
          <p:cNvPicPr preferRelativeResize="0"/>
          <p:nvPr>
            <p:ph idx="1" type="body"/>
          </p:nvPr>
        </p:nvPicPr>
        <p:blipFill rotWithShape="1">
          <a:blip r:embed="rId3">
            <a:alphaModFix/>
          </a:blip>
          <a:srcRect b="24766" l="-208" r="207" t="5066"/>
          <a:stretch/>
        </p:blipFill>
        <p:spPr>
          <a:xfrm>
            <a:off x="-50800" y="-1"/>
            <a:ext cx="12217400" cy="6858001"/>
          </a:xfrm>
          <a:prstGeom prst="rect">
            <a:avLst/>
          </a:prstGeom>
          <a:noFill/>
          <a:ln>
            <a:noFill/>
          </a:ln>
        </p:spPr>
      </p:pic>
      <p:sp>
        <p:nvSpPr>
          <p:cNvPr id="277" name="Google Shape;277;p32"/>
          <p:cNvSpPr/>
          <p:nvPr/>
        </p:nvSpPr>
        <p:spPr>
          <a:xfrm>
            <a:off x="-50800" y="-175150"/>
            <a:ext cx="12268200" cy="62331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Military Decorations Ceremony" id="278" name="Google Shape;278;p32"/>
          <p:cNvPicPr preferRelativeResize="0"/>
          <p:nvPr/>
        </p:nvPicPr>
        <p:blipFill rotWithShape="1">
          <a:blip r:embed="rId4">
            <a:alphaModFix/>
          </a:blip>
          <a:srcRect b="24766" l="-208" r="45920" t="5066"/>
          <a:stretch/>
        </p:blipFill>
        <p:spPr>
          <a:xfrm>
            <a:off x="-50801" y="-3"/>
            <a:ext cx="6632575" cy="6858001"/>
          </a:xfrm>
          <a:prstGeom prst="rect">
            <a:avLst/>
          </a:prstGeom>
          <a:noFill/>
          <a:ln>
            <a:noFill/>
          </a:ln>
        </p:spPr>
      </p:pic>
      <p:sp>
        <p:nvSpPr>
          <p:cNvPr id="279" name="Google Shape;279;p32"/>
          <p:cNvSpPr/>
          <p:nvPr/>
        </p:nvSpPr>
        <p:spPr>
          <a:xfrm rot="5400000">
            <a:off x="5683250" y="349251"/>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0" name="Google Shape;280;p32"/>
          <p:cNvSpPr txBox="1"/>
          <p:nvPr>
            <p:ph type="title"/>
          </p:nvPr>
        </p:nvSpPr>
        <p:spPr>
          <a:xfrm>
            <a:off x="-25400" y="6057897"/>
            <a:ext cx="10515600" cy="80010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Ashley Collette</a:t>
            </a:r>
            <a:endParaRPr>
              <a:latin typeface="Century Schoolbook"/>
              <a:ea typeface="Century Schoolbook"/>
              <a:cs typeface="Century Schoolbook"/>
              <a:sym typeface="Century Schoolbook"/>
            </a:endParaRPr>
          </a:p>
        </p:txBody>
      </p:sp>
      <p:sp>
        <p:nvSpPr>
          <p:cNvPr id="281" name="Google Shape;281;p32"/>
          <p:cNvSpPr txBox="1"/>
          <p:nvPr/>
        </p:nvSpPr>
        <p:spPr>
          <a:xfrm>
            <a:off x="7010400" y="6057951"/>
            <a:ext cx="51816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Play"/>
                <a:ea typeface="Play"/>
                <a:cs typeface="Play"/>
                <a:sym typeface="Play"/>
              </a:rPr>
              <a:t>Image courtesy of Sgt Ronald Duchesne, Rideau Hall, GG2012-0330-002</a:t>
            </a:r>
            <a:endParaRPr sz="1000">
              <a:latin typeface="Play"/>
              <a:ea typeface="Play"/>
              <a:cs typeface="Play"/>
              <a:sym typeface="Play"/>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erson in military uniform&#10;&#10;Description automatically generated" id="287" name="Google Shape;287;p33"/>
          <p:cNvPicPr preferRelativeResize="0"/>
          <p:nvPr/>
        </p:nvPicPr>
        <p:blipFill rotWithShape="1">
          <a:blip r:embed="rId3">
            <a:alphaModFix/>
          </a:blip>
          <a:srcRect b="46134" l="-208" r="207" t="8970"/>
          <a:stretch/>
        </p:blipFill>
        <p:spPr>
          <a:xfrm>
            <a:off x="-25400" y="1"/>
            <a:ext cx="12217400" cy="6858000"/>
          </a:xfrm>
          <a:prstGeom prst="rect">
            <a:avLst/>
          </a:prstGeom>
          <a:noFill/>
          <a:ln>
            <a:noFill/>
          </a:ln>
        </p:spPr>
      </p:pic>
      <p:sp>
        <p:nvSpPr>
          <p:cNvPr id="288" name="Google Shape;288;p33"/>
          <p:cNvSpPr/>
          <p:nvPr/>
        </p:nvSpPr>
        <p:spPr>
          <a:xfrm>
            <a:off x="0" y="-58709"/>
            <a:ext cx="12179300" cy="614563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in military uniform&#10;&#10;Description automatically generated" id="289" name="Google Shape;289;p33"/>
          <p:cNvPicPr preferRelativeResize="0"/>
          <p:nvPr/>
        </p:nvPicPr>
        <p:blipFill rotWithShape="1">
          <a:blip r:embed="rId4">
            <a:alphaModFix/>
          </a:blip>
          <a:srcRect b="46134" l="26507" r="9095" t="8970"/>
          <a:stretch/>
        </p:blipFill>
        <p:spPr>
          <a:xfrm>
            <a:off x="3238500" y="1"/>
            <a:ext cx="7867650" cy="6858000"/>
          </a:xfrm>
          <a:prstGeom prst="rect">
            <a:avLst/>
          </a:prstGeom>
          <a:noFill/>
          <a:ln>
            <a:noFill/>
          </a:ln>
        </p:spPr>
      </p:pic>
      <p:sp>
        <p:nvSpPr>
          <p:cNvPr id="290" name="Google Shape;290;p33"/>
          <p:cNvSpPr/>
          <p:nvPr/>
        </p:nvSpPr>
        <p:spPr>
          <a:xfrm rot="5400000">
            <a:off x="5683250" y="349250"/>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91" name="Google Shape;291;p33"/>
          <p:cNvSpPr txBox="1"/>
          <p:nvPr>
            <p:ph type="title"/>
          </p:nvPr>
        </p:nvSpPr>
        <p:spPr>
          <a:xfrm>
            <a:off x="12700" y="5795168"/>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Marc Hani Diab</a:t>
            </a:r>
            <a:endParaRPr>
              <a:latin typeface="Century Schoolbook"/>
              <a:ea typeface="Century Schoolbook"/>
              <a:cs typeface="Century Schoolbook"/>
              <a:sym typeface="Century Schoolbook"/>
            </a:endParaRPr>
          </a:p>
        </p:txBody>
      </p:sp>
      <p:sp>
        <p:nvSpPr>
          <p:cNvPr id="292" name="Google Shape;292;p33"/>
          <p:cNvSpPr txBox="1"/>
          <p:nvPr/>
        </p:nvSpPr>
        <p:spPr>
          <a:xfrm>
            <a:off x="6096000" y="6086926"/>
            <a:ext cx="60960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Veterans Affairs Canada</a:t>
            </a:r>
            <a:endParaRPr sz="1000">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t>Peacekeeping</a:t>
            </a:r>
            <a:br>
              <a:rPr b="1" lang="en-CA"/>
            </a:br>
            <a:r>
              <a:rPr lang="en-CA" sz="4000"/>
              <a:t>1954-Today</a:t>
            </a:r>
            <a:endParaRPr b="1"/>
          </a:p>
        </p:txBody>
      </p:sp>
      <p:sp>
        <p:nvSpPr>
          <p:cNvPr id="298" name="Google Shape;298;p34"/>
          <p:cNvSpPr txBox="1"/>
          <p:nvPr>
            <p:ph idx="1" type="body"/>
          </p:nvPr>
        </p:nvSpPr>
        <p:spPr>
          <a:xfrm>
            <a:off x="838200" y="1825625"/>
            <a:ext cx="10515600" cy="2098675"/>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a:t>Since the 1950s, Canadians have been involved in over 50 peacekeeping missions around the world. Over 125,000 Canadians have served in peacekeeping roles. Peacekeeping can be a dangerous job and 130 members of the Canadian Armed Forces have lost their lives during peacekeeping missions.</a:t>
            </a:r>
            <a:endParaRPr/>
          </a:p>
        </p:txBody>
      </p:sp>
      <p:pic>
        <p:nvPicPr>
          <p:cNvPr descr="A red flower in the dark&#10;&#10;Description automatically generated" id="299" name="Google Shape;299;p34"/>
          <p:cNvPicPr preferRelativeResize="0"/>
          <p:nvPr/>
        </p:nvPicPr>
        <p:blipFill rotWithShape="1">
          <a:blip r:embed="rId3">
            <a:alphaModFix/>
          </a:blip>
          <a:srcRect b="47883" l="43905"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35"/>
          <p:cNvPicPr preferRelativeResize="0"/>
          <p:nvPr>
            <p:ph idx="1" type="body"/>
          </p:nvPr>
        </p:nvPicPr>
        <p:blipFill rotWithShape="1">
          <a:blip r:embed="rId3">
            <a:alphaModFix/>
          </a:blip>
          <a:srcRect b="24927" l="661" r="267" t="4615"/>
          <a:stretch/>
        </p:blipFill>
        <p:spPr>
          <a:xfrm>
            <a:off x="0" y="0"/>
            <a:ext cx="12192000" cy="6881049"/>
          </a:xfrm>
          <a:prstGeom prst="rect">
            <a:avLst/>
          </a:prstGeom>
          <a:noFill/>
          <a:ln>
            <a:noFill/>
          </a:ln>
        </p:spPr>
      </p:pic>
      <p:sp>
        <p:nvSpPr>
          <p:cNvPr id="306" name="Google Shape;306;p35"/>
          <p:cNvSpPr/>
          <p:nvPr/>
        </p:nvSpPr>
        <p:spPr>
          <a:xfrm>
            <a:off x="0" y="-58709"/>
            <a:ext cx="12192000" cy="614563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07" name="Google Shape;307;p35"/>
          <p:cNvPicPr preferRelativeResize="0"/>
          <p:nvPr/>
        </p:nvPicPr>
        <p:blipFill rotWithShape="1">
          <a:blip r:embed="rId4">
            <a:alphaModFix/>
          </a:blip>
          <a:srcRect b="24927" l="51512" r="268" t="4615"/>
          <a:stretch/>
        </p:blipFill>
        <p:spPr>
          <a:xfrm>
            <a:off x="6257925" y="-11525"/>
            <a:ext cx="5934075" cy="6881049"/>
          </a:xfrm>
          <a:prstGeom prst="rect">
            <a:avLst/>
          </a:prstGeom>
          <a:noFill/>
          <a:ln>
            <a:noFill/>
          </a:ln>
        </p:spPr>
      </p:pic>
      <p:sp>
        <p:nvSpPr>
          <p:cNvPr id="308" name="Google Shape;308;p35"/>
          <p:cNvSpPr/>
          <p:nvPr/>
        </p:nvSpPr>
        <p:spPr>
          <a:xfrm rot="5400000">
            <a:off x="5683250" y="372299"/>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09" name="Google Shape;309;p35"/>
          <p:cNvSpPr txBox="1"/>
          <p:nvPr/>
        </p:nvSpPr>
        <p:spPr>
          <a:xfrm>
            <a:off x="6096000" y="6080948"/>
            <a:ext cx="60960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Sandra Perron</a:t>
            </a:r>
            <a:endParaRPr i="0" sz="1000" u="none" cap="none" strike="noStrike">
              <a:solidFill>
                <a:schemeClr val="lt1"/>
              </a:solidFill>
              <a:latin typeface="Calibri"/>
              <a:ea typeface="Calibri"/>
              <a:cs typeface="Calibri"/>
              <a:sym typeface="Calibri"/>
            </a:endParaRPr>
          </a:p>
        </p:txBody>
      </p:sp>
      <p:sp>
        <p:nvSpPr>
          <p:cNvPr id="310" name="Google Shape;310;p35"/>
          <p:cNvSpPr txBox="1"/>
          <p:nvPr>
            <p:ph type="title"/>
          </p:nvPr>
        </p:nvSpPr>
        <p:spPr>
          <a:xfrm>
            <a:off x="0" y="584126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Sandra Perron</a:t>
            </a:r>
            <a:endParaRPr>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descr="A group of people posing for a photo&#10;&#10;Description automatically generated" id="316" name="Google Shape;316;p36"/>
          <p:cNvPicPr preferRelativeResize="0"/>
          <p:nvPr>
            <p:ph idx="1" type="body"/>
          </p:nvPr>
        </p:nvPicPr>
        <p:blipFill rotWithShape="1">
          <a:blip r:embed="rId3">
            <a:alphaModFix/>
          </a:blip>
          <a:srcRect b="27005" l="1781" r="459" t="0"/>
          <a:stretch/>
        </p:blipFill>
        <p:spPr>
          <a:xfrm>
            <a:off x="-34425" y="-13247"/>
            <a:ext cx="12217400" cy="6080949"/>
          </a:xfrm>
          <a:prstGeom prst="rect">
            <a:avLst/>
          </a:prstGeom>
          <a:noFill/>
          <a:ln>
            <a:noFill/>
          </a:ln>
        </p:spPr>
      </p:pic>
      <p:sp>
        <p:nvSpPr>
          <p:cNvPr id="317" name="Google Shape;317;p36"/>
          <p:cNvSpPr/>
          <p:nvPr/>
        </p:nvSpPr>
        <p:spPr>
          <a:xfrm rot="5400000">
            <a:off x="5683250" y="372299"/>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18" name="Google Shape;318;p36"/>
          <p:cNvSpPr txBox="1"/>
          <p:nvPr>
            <p:ph type="title"/>
          </p:nvPr>
        </p:nvSpPr>
        <p:spPr>
          <a:xfrm>
            <a:off x="-25400" y="581821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Sandi Banerjee</a:t>
            </a:r>
            <a:endParaRPr>
              <a:latin typeface="Century Schoolbook"/>
              <a:ea typeface="Century Schoolbook"/>
              <a:cs typeface="Century Schoolbook"/>
              <a:sym typeface="Century Schoolbook"/>
            </a:endParaRPr>
          </a:p>
        </p:txBody>
      </p:sp>
      <p:sp>
        <p:nvSpPr>
          <p:cNvPr id="319" name="Google Shape;319;p36"/>
          <p:cNvSpPr txBox="1"/>
          <p:nvPr/>
        </p:nvSpPr>
        <p:spPr>
          <a:xfrm>
            <a:off x="6080675" y="6080945"/>
            <a:ext cx="61023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rPr>
              <a:t>Image courtesy of t</a:t>
            </a:r>
            <a:r>
              <a:rPr b="0" i="0" lang="en-CA" sz="1000" u="none" cap="none" strike="noStrike">
                <a:solidFill>
                  <a:schemeClr val="lt1"/>
                </a:solidFill>
                <a:latin typeface="Arial"/>
                <a:ea typeface="Arial"/>
                <a:cs typeface="Arial"/>
                <a:sym typeface="Arial"/>
              </a:rPr>
              <a:t>he Queen’s Own Rifles of Canada Regimental Museum and Archive</a:t>
            </a:r>
            <a:endParaRPr b="0" i="0" sz="1000" u="none" cap="none" strike="noStrike">
              <a:solidFill>
                <a:schemeClr val="lt1"/>
              </a:solidFill>
              <a:latin typeface="Arial"/>
              <a:ea typeface="Arial"/>
              <a:cs typeface="Arial"/>
              <a:sym typeface="Arial"/>
            </a:endParaRPr>
          </a:p>
        </p:txBody>
      </p:sp>
      <p:sp>
        <p:nvSpPr>
          <p:cNvPr id="320" name="Google Shape;320;p36"/>
          <p:cNvSpPr/>
          <p:nvPr/>
        </p:nvSpPr>
        <p:spPr>
          <a:xfrm>
            <a:off x="-233114" y="-256036"/>
            <a:ext cx="12615613" cy="6336985"/>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people posing for a photo&#10;&#10;Description automatically generated" id="321" name="Google Shape;321;p36"/>
          <p:cNvPicPr preferRelativeResize="0"/>
          <p:nvPr/>
        </p:nvPicPr>
        <p:blipFill rotWithShape="1">
          <a:blip r:embed="rId4">
            <a:alphaModFix/>
          </a:blip>
          <a:srcRect b="27005" l="1781" r="54042" t="0"/>
          <a:stretch/>
        </p:blipFill>
        <p:spPr>
          <a:xfrm>
            <a:off x="-34425" y="-13247"/>
            <a:ext cx="5520822" cy="608094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descr="An Algonquin service-member was a UN peacekeeper in Croatia. Thirty years later, she’s being honoured in a portrait by a prominent war artist - The Globe and Mail" id="327" name="Google Shape;327;p37"/>
          <p:cNvPicPr preferRelativeResize="0"/>
          <p:nvPr/>
        </p:nvPicPr>
        <p:blipFill rotWithShape="1">
          <a:blip r:embed="rId3">
            <a:alphaModFix/>
          </a:blip>
          <a:srcRect b="37567" l="0" r="0" t="20185"/>
          <a:stretch/>
        </p:blipFill>
        <p:spPr>
          <a:xfrm>
            <a:off x="-36415" y="1"/>
            <a:ext cx="12215715" cy="6881050"/>
          </a:xfrm>
          <a:prstGeom prst="rect">
            <a:avLst/>
          </a:prstGeom>
          <a:noFill/>
          <a:ln>
            <a:noFill/>
          </a:ln>
        </p:spPr>
      </p:pic>
      <p:sp>
        <p:nvSpPr>
          <p:cNvPr id="328" name="Google Shape;328;p37"/>
          <p:cNvSpPr/>
          <p:nvPr/>
        </p:nvSpPr>
        <p:spPr>
          <a:xfrm>
            <a:off x="0" y="-58709"/>
            <a:ext cx="12179300" cy="6145636"/>
          </a:xfrm>
          <a:prstGeom prst="rect">
            <a:avLst/>
          </a:prstGeom>
          <a:solidFill>
            <a:schemeClr val="dk1">
              <a:alpha val="49803"/>
            </a:schemeClr>
          </a:solidFill>
          <a:ln cap="flat" cmpd="sng" w="19050">
            <a:solidFill>
              <a:srgbClr val="000000">
                <a:alpha val="60000"/>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29" name="Google Shape;329;p37"/>
          <p:cNvSpPr/>
          <p:nvPr/>
        </p:nvSpPr>
        <p:spPr>
          <a:xfrm rot="5400000">
            <a:off x="5683250" y="372299"/>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30" name="Google Shape;330;p37"/>
          <p:cNvSpPr txBox="1"/>
          <p:nvPr/>
        </p:nvSpPr>
        <p:spPr>
          <a:xfrm>
            <a:off x="6083300" y="6086926"/>
            <a:ext cx="60960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Veterans Affairs Canada</a:t>
            </a:r>
            <a:endParaRPr sz="1000">
              <a:latin typeface="Calibri"/>
              <a:ea typeface="Calibri"/>
              <a:cs typeface="Calibri"/>
              <a:sym typeface="Calibri"/>
            </a:endParaRPr>
          </a:p>
        </p:txBody>
      </p:sp>
      <p:sp>
        <p:nvSpPr>
          <p:cNvPr id="331" name="Google Shape;331;p37"/>
          <p:cNvSpPr txBox="1"/>
          <p:nvPr>
            <p:ph type="title"/>
          </p:nvPr>
        </p:nvSpPr>
        <p:spPr>
          <a:xfrm>
            <a:off x="0" y="58182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Wendy Jocko</a:t>
            </a:r>
            <a:endParaRPr>
              <a:latin typeface="Century Schoolbook"/>
              <a:ea typeface="Century Schoolbook"/>
              <a:cs typeface="Century Schoolbook"/>
              <a:sym typeface="Century Schoolbook"/>
            </a:endParaRPr>
          </a:p>
        </p:txBody>
      </p:sp>
      <p:pic>
        <p:nvPicPr>
          <p:cNvPr id="332" name="Google Shape;332;p37"/>
          <p:cNvPicPr preferRelativeResize="0"/>
          <p:nvPr/>
        </p:nvPicPr>
        <p:blipFill>
          <a:blip r:embed="rId4">
            <a:alphaModFix/>
          </a:blip>
          <a:stretch>
            <a:fillRect/>
          </a:stretch>
        </p:blipFill>
        <p:spPr>
          <a:xfrm>
            <a:off x="1848600" y="76200"/>
            <a:ext cx="6935915" cy="60107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38"/>
          <p:cNvPicPr preferRelativeResize="0"/>
          <p:nvPr/>
        </p:nvPicPr>
        <p:blipFill rotWithShape="1">
          <a:blip r:embed="rId3">
            <a:alphaModFix/>
          </a:blip>
          <a:srcRect b="57999" l="2598" r="2597" t="4577"/>
          <a:stretch/>
        </p:blipFill>
        <p:spPr>
          <a:xfrm>
            <a:off x="-25400" y="0"/>
            <a:ext cx="12217400" cy="6858000"/>
          </a:xfrm>
          <a:prstGeom prst="rect">
            <a:avLst/>
          </a:prstGeom>
          <a:noFill/>
          <a:ln>
            <a:noFill/>
          </a:ln>
        </p:spPr>
      </p:pic>
      <p:sp>
        <p:nvSpPr>
          <p:cNvPr id="339" name="Google Shape;339;p38"/>
          <p:cNvSpPr/>
          <p:nvPr/>
        </p:nvSpPr>
        <p:spPr>
          <a:xfrm>
            <a:off x="-25400" y="-64687"/>
            <a:ext cx="12217400" cy="6145636"/>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0" name="Google Shape;340;p38"/>
          <p:cNvSpPr/>
          <p:nvPr/>
        </p:nvSpPr>
        <p:spPr>
          <a:xfrm rot="5400000">
            <a:off x="5683250" y="372299"/>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41" name="Google Shape;341;p38"/>
          <p:cNvSpPr txBox="1"/>
          <p:nvPr>
            <p:ph type="title"/>
          </p:nvPr>
        </p:nvSpPr>
        <p:spPr>
          <a:xfrm>
            <a:off x="0" y="581821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Stephen Blizzard</a:t>
            </a:r>
            <a:endParaRPr>
              <a:latin typeface="Century Schoolbook"/>
              <a:ea typeface="Century Schoolbook"/>
              <a:cs typeface="Century Schoolbook"/>
              <a:sym typeface="Century Schoolbook"/>
            </a:endParaRPr>
          </a:p>
        </p:txBody>
      </p:sp>
      <p:sp>
        <p:nvSpPr>
          <p:cNvPr id="342" name="Google Shape;342;p38"/>
          <p:cNvSpPr txBox="1"/>
          <p:nvPr/>
        </p:nvSpPr>
        <p:spPr>
          <a:xfrm>
            <a:off x="6096000" y="6080950"/>
            <a:ext cx="60960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Black Canadian Veterans Stories</a:t>
            </a:r>
            <a:endParaRPr i="0" sz="1000" u="none" cap="none" strike="noStrike">
              <a:solidFill>
                <a:schemeClr val="lt1"/>
              </a:solidFill>
              <a:latin typeface="Calibri"/>
              <a:ea typeface="Calibri"/>
              <a:cs typeface="Calibri"/>
              <a:sym typeface="Calibri"/>
            </a:endParaRPr>
          </a:p>
        </p:txBody>
      </p:sp>
      <p:pic>
        <p:nvPicPr>
          <p:cNvPr id="343" name="Google Shape;343;p38"/>
          <p:cNvPicPr preferRelativeResize="0"/>
          <p:nvPr/>
        </p:nvPicPr>
        <p:blipFill>
          <a:blip r:embed="rId4">
            <a:alphaModFix/>
          </a:blip>
          <a:stretch>
            <a:fillRect/>
          </a:stretch>
        </p:blipFill>
        <p:spPr>
          <a:xfrm>
            <a:off x="1584964" y="-76200"/>
            <a:ext cx="7588485" cy="615715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group of men in military uniforms&#10;&#10;Description automatically generated" id="101" name="Google Shape;101;p15"/>
          <p:cNvPicPr preferRelativeResize="0"/>
          <p:nvPr/>
        </p:nvPicPr>
        <p:blipFill rotWithShape="1">
          <a:blip r:embed="rId3">
            <a:alphaModFix/>
          </a:blip>
          <a:srcRect b="0" l="0" r="945" t="3032"/>
          <a:stretch/>
        </p:blipFill>
        <p:spPr>
          <a:xfrm>
            <a:off x="1" y="0"/>
            <a:ext cx="12191998" cy="6642338"/>
          </a:xfrm>
          <a:prstGeom prst="rect">
            <a:avLst/>
          </a:prstGeom>
          <a:noFill/>
          <a:ln>
            <a:noFill/>
          </a:ln>
        </p:spPr>
      </p:pic>
      <p:sp>
        <p:nvSpPr>
          <p:cNvPr id="102" name="Google Shape;102;p15"/>
          <p:cNvSpPr/>
          <p:nvPr/>
        </p:nvSpPr>
        <p:spPr>
          <a:xfrm rot="5400000">
            <a:off x="5695948" y="361950"/>
            <a:ext cx="800100" cy="12191999"/>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03" name="Google Shape;103;p15"/>
          <p:cNvSpPr txBox="1"/>
          <p:nvPr/>
        </p:nvSpPr>
        <p:spPr>
          <a:xfrm>
            <a:off x="7842301" y="6061600"/>
            <a:ext cx="43872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the Toronto Scottish Regiment</a:t>
            </a:r>
            <a:endParaRPr i="0" sz="1000" u="none" cap="none" strike="noStrike">
              <a:solidFill>
                <a:schemeClr val="lt1"/>
              </a:solidFill>
              <a:latin typeface="Calibri"/>
              <a:ea typeface="Calibri"/>
              <a:cs typeface="Calibri"/>
              <a:sym typeface="Calibri"/>
            </a:endParaRPr>
          </a:p>
        </p:txBody>
      </p:sp>
      <p:sp>
        <p:nvSpPr>
          <p:cNvPr id="104" name="Google Shape;104;p15"/>
          <p:cNvSpPr txBox="1"/>
          <p:nvPr>
            <p:ph type="title"/>
          </p:nvPr>
        </p:nvSpPr>
        <p:spPr>
          <a:xfrm>
            <a:off x="0" y="6057900"/>
            <a:ext cx="5193300" cy="800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Hari Singh</a:t>
            </a:r>
            <a:endParaRPr>
              <a:latin typeface="Century Schoolbook"/>
              <a:ea typeface="Century Schoolbook"/>
              <a:cs typeface="Century Schoolbook"/>
              <a:sym typeface="Century Schoolbook"/>
            </a:endParaRPr>
          </a:p>
        </p:txBody>
      </p:sp>
      <p:sp>
        <p:nvSpPr>
          <p:cNvPr id="105" name="Google Shape;105;p15"/>
          <p:cNvSpPr/>
          <p:nvPr/>
        </p:nvSpPr>
        <p:spPr>
          <a:xfrm>
            <a:off x="-6" y="0"/>
            <a:ext cx="12191997" cy="6061602"/>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group of men in military uniforms&#10;&#10;Description automatically generated" id="106" name="Google Shape;106;p15"/>
          <p:cNvPicPr preferRelativeResize="0"/>
          <p:nvPr/>
        </p:nvPicPr>
        <p:blipFill rotWithShape="1">
          <a:blip r:embed="rId4">
            <a:alphaModFix/>
          </a:blip>
          <a:srcRect b="13120" l="39519" r="41599" t="3031"/>
          <a:stretch/>
        </p:blipFill>
        <p:spPr>
          <a:xfrm>
            <a:off x="4864093" y="0"/>
            <a:ext cx="2324106" cy="57435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p:nvPr/>
        </p:nvSpPr>
        <p:spPr>
          <a:xfrm>
            <a:off x="0" y="-146350"/>
            <a:ext cx="12192000" cy="65658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in a suit&#10;&#10;Description automatically generated" id="113" name="Google Shape;113;p16"/>
          <p:cNvPicPr preferRelativeResize="0"/>
          <p:nvPr/>
        </p:nvPicPr>
        <p:blipFill rotWithShape="1">
          <a:blip r:embed="rId3">
            <a:alphaModFix/>
          </a:blip>
          <a:srcRect b="27592" l="0" r="0" t="0"/>
          <a:stretch/>
        </p:blipFill>
        <p:spPr>
          <a:xfrm>
            <a:off x="2425698" y="-146353"/>
            <a:ext cx="7632700" cy="6364538"/>
          </a:xfrm>
          <a:prstGeom prst="rect">
            <a:avLst/>
          </a:prstGeom>
          <a:noFill/>
          <a:ln>
            <a:noFill/>
          </a:ln>
          <a:effectLst>
            <a:outerShdw blurRad="50800" rotWithShape="0" algn="bl" dir="18900000" dist="38100">
              <a:srgbClr val="000000">
                <a:alpha val="40000"/>
              </a:srgbClr>
            </a:outerShdw>
          </a:effectLst>
        </p:spPr>
      </p:pic>
      <p:sp>
        <p:nvSpPr>
          <p:cNvPr id="114" name="Google Shape;114;p16"/>
          <p:cNvSpPr/>
          <p:nvPr/>
        </p:nvSpPr>
        <p:spPr>
          <a:xfrm rot="5400000">
            <a:off x="5705325" y="377725"/>
            <a:ext cx="800100" cy="122109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15" name="Google Shape;115;p16"/>
          <p:cNvSpPr txBox="1"/>
          <p:nvPr>
            <p:ph type="title"/>
          </p:nvPr>
        </p:nvSpPr>
        <p:spPr>
          <a:xfrm>
            <a:off x="0" y="6184725"/>
            <a:ext cx="7423800" cy="597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Ethelbert ‘Curley’ Christian</a:t>
            </a:r>
            <a:endParaRPr>
              <a:latin typeface="Century Schoolbook"/>
              <a:ea typeface="Century Schoolbook"/>
              <a:cs typeface="Century Schoolbook"/>
              <a:sym typeface="Century Schoolbook"/>
            </a:endParaRPr>
          </a:p>
        </p:txBody>
      </p:sp>
      <p:sp>
        <p:nvSpPr>
          <p:cNvPr id="116" name="Google Shape;116;p16"/>
          <p:cNvSpPr txBox="1"/>
          <p:nvPr/>
        </p:nvSpPr>
        <p:spPr>
          <a:xfrm>
            <a:off x="7218450" y="6083125"/>
            <a:ext cx="49734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the City of Toronto Archives, Globe and Mail Fonds (1266), Item 40538</a:t>
            </a:r>
            <a:endParaRPr sz="1000">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descr="A person in a military uniform&#10;&#10;Description automatically generated" id="122" name="Google Shape;122;p17"/>
          <p:cNvPicPr preferRelativeResize="0"/>
          <p:nvPr/>
        </p:nvPicPr>
        <p:blipFill rotWithShape="1">
          <a:blip r:embed="rId3">
            <a:alphaModFix/>
          </a:blip>
          <a:srcRect b="53056" l="7465" r="8494" t="14682"/>
          <a:stretch/>
        </p:blipFill>
        <p:spPr>
          <a:xfrm>
            <a:off x="0" y="-14171"/>
            <a:ext cx="12192000" cy="6867635"/>
          </a:xfrm>
          <a:prstGeom prst="rect">
            <a:avLst/>
          </a:prstGeom>
          <a:noFill/>
          <a:ln>
            <a:noFill/>
          </a:ln>
        </p:spPr>
      </p:pic>
      <p:sp>
        <p:nvSpPr>
          <p:cNvPr id="123" name="Google Shape;123;p17"/>
          <p:cNvSpPr/>
          <p:nvPr/>
        </p:nvSpPr>
        <p:spPr>
          <a:xfrm>
            <a:off x="0" y="-58709"/>
            <a:ext cx="12319000" cy="6145636"/>
          </a:xfrm>
          <a:prstGeom prst="rect">
            <a:avLst/>
          </a:prstGeom>
          <a:solidFill>
            <a:schemeClr val="dk1">
              <a:alpha val="49803"/>
            </a:schemeClr>
          </a:solidFill>
          <a:ln>
            <a:noFill/>
          </a:ln>
          <a:effectLst>
            <a:outerShdw blurRad="50800" rotWithShape="0" algn="ctr" dir="5400000" dist="50800">
              <a:schemeClr val="dk1"/>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descr="A person in a military uniform&#10;&#10;Description automatically generated" id="124" name="Google Shape;124;p17"/>
          <p:cNvPicPr preferRelativeResize="0"/>
          <p:nvPr/>
        </p:nvPicPr>
        <p:blipFill rotWithShape="1">
          <a:blip r:embed="rId4">
            <a:alphaModFix/>
          </a:blip>
          <a:srcRect b="53056" l="30857" r="32237" t="14682"/>
          <a:stretch/>
        </p:blipFill>
        <p:spPr>
          <a:xfrm>
            <a:off x="3393662" y="0"/>
            <a:ext cx="5353877" cy="6867635"/>
          </a:xfrm>
          <a:prstGeom prst="rect">
            <a:avLst/>
          </a:prstGeom>
          <a:noFill/>
          <a:ln>
            <a:noFill/>
          </a:ln>
        </p:spPr>
      </p:pic>
      <p:sp>
        <p:nvSpPr>
          <p:cNvPr id="125" name="Google Shape;125;p17"/>
          <p:cNvSpPr/>
          <p:nvPr/>
        </p:nvSpPr>
        <p:spPr>
          <a:xfrm rot="5400000">
            <a:off x="5708650" y="349250"/>
            <a:ext cx="800100" cy="122174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26" name="Google Shape;126;p17"/>
          <p:cNvSpPr txBox="1"/>
          <p:nvPr/>
        </p:nvSpPr>
        <p:spPr>
          <a:xfrm>
            <a:off x="6919625" y="6086925"/>
            <a:ext cx="52977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courtesy </a:t>
            </a:r>
            <a:r>
              <a:rPr i="0" lang="en-CA" sz="1000" u="none" cap="none" strike="noStrike">
                <a:solidFill>
                  <a:schemeClr val="lt1"/>
                </a:solidFill>
                <a:latin typeface="Calibri"/>
                <a:ea typeface="Calibri"/>
                <a:cs typeface="Calibri"/>
                <a:sym typeface="Calibri"/>
              </a:rPr>
              <a:t>Indiana University Museum of Archaeology and Anthropology. 1962-08-7679</a:t>
            </a:r>
            <a:endParaRPr sz="1000">
              <a:latin typeface="Calibri"/>
              <a:ea typeface="Calibri"/>
              <a:cs typeface="Calibri"/>
              <a:sym typeface="Calibri"/>
            </a:endParaRPr>
          </a:p>
        </p:txBody>
      </p:sp>
      <p:sp>
        <p:nvSpPr>
          <p:cNvPr id="127" name="Google Shape;127;p17"/>
          <p:cNvSpPr txBox="1"/>
          <p:nvPr>
            <p:ph type="title"/>
          </p:nvPr>
        </p:nvSpPr>
        <p:spPr>
          <a:xfrm>
            <a:off x="0" y="6072416"/>
            <a:ext cx="7766100" cy="771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Francis Pegahmagabow</a:t>
            </a:r>
            <a:endParaRPr>
              <a:solidFill>
                <a:schemeClr val="lt1"/>
              </a:solidFill>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descr="A group of nurses in a tent&#10;&#10;Description automatically generated" id="133" name="Google Shape;133;p18"/>
          <p:cNvPicPr preferRelativeResize="0"/>
          <p:nvPr/>
        </p:nvPicPr>
        <p:blipFill rotWithShape="1">
          <a:blip r:embed="rId3">
            <a:alphaModFix/>
          </a:blip>
          <a:srcRect b="14431" l="1882" r="1713" t="7476"/>
          <a:stretch/>
        </p:blipFill>
        <p:spPr>
          <a:xfrm>
            <a:off x="0" y="-1"/>
            <a:ext cx="12192000" cy="6883407"/>
          </a:xfrm>
          <a:prstGeom prst="rect">
            <a:avLst/>
          </a:prstGeom>
          <a:noFill/>
          <a:ln>
            <a:noFill/>
          </a:ln>
        </p:spPr>
      </p:pic>
      <p:sp>
        <p:nvSpPr>
          <p:cNvPr id="134" name="Google Shape;134;p18"/>
          <p:cNvSpPr/>
          <p:nvPr/>
        </p:nvSpPr>
        <p:spPr>
          <a:xfrm rot="5400000">
            <a:off x="5710350" y="367500"/>
            <a:ext cx="800100" cy="121809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35" name="Google Shape;135;p18"/>
          <p:cNvSpPr txBox="1"/>
          <p:nvPr>
            <p:ph type="title"/>
          </p:nvPr>
        </p:nvSpPr>
        <p:spPr>
          <a:xfrm>
            <a:off x="19950" y="6197600"/>
            <a:ext cx="8440500" cy="5208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Murney Pugh and Ellanore Parker</a:t>
            </a:r>
            <a:endParaRPr>
              <a:latin typeface="Century Schoolbook"/>
              <a:ea typeface="Century Schoolbook"/>
              <a:cs typeface="Century Schoolbook"/>
              <a:sym typeface="Century Schoolbook"/>
            </a:endParaRPr>
          </a:p>
        </p:txBody>
      </p:sp>
      <p:sp>
        <p:nvSpPr>
          <p:cNvPr id="136" name="Google Shape;136;p18"/>
          <p:cNvSpPr txBox="1"/>
          <p:nvPr/>
        </p:nvSpPr>
        <p:spPr>
          <a:xfrm>
            <a:off x="9170150" y="6086800"/>
            <a:ext cx="30219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courtesy of </a:t>
            </a:r>
            <a:r>
              <a:rPr i="0" lang="en-CA" sz="1000" u="none" cap="none" strike="noStrike">
                <a:solidFill>
                  <a:schemeClr val="lt1"/>
                </a:solidFill>
                <a:latin typeface="Calibri"/>
                <a:ea typeface="Calibri"/>
                <a:cs typeface="Calibri"/>
                <a:sym typeface="Calibri"/>
              </a:rPr>
              <a:t>Éditions Arnault / Alice Isaacson fonds / Library and Archives Canada / e007150655</a:t>
            </a:r>
            <a:endParaRPr i="0" sz="1000" u="none" cap="none" strike="noStrike">
              <a:solidFill>
                <a:schemeClr val="lt1"/>
              </a:solidFill>
              <a:latin typeface="Calibri"/>
              <a:ea typeface="Calibri"/>
              <a:cs typeface="Calibri"/>
              <a:sym typeface="Calibri"/>
            </a:endParaRPr>
          </a:p>
        </p:txBody>
      </p:sp>
      <p:sp>
        <p:nvSpPr>
          <p:cNvPr id="137" name="Google Shape;137;p18"/>
          <p:cNvSpPr/>
          <p:nvPr/>
        </p:nvSpPr>
        <p:spPr>
          <a:xfrm>
            <a:off x="0" y="-58700"/>
            <a:ext cx="12192000" cy="61455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38" name="Google Shape;138;p18"/>
          <p:cNvPicPr preferRelativeResize="0"/>
          <p:nvPr/>
        </p:nvPicPr>
        <p:blipFill>
          <a:blip r:embed="rId4">
            <a:alphaModFix/>
          </a:blip>
          <a:stretch>
            <a:fillRect/>
          </a:stretch>
        </p:blipFill>
        <p:spPr>
          <a:xfrm>
            <a:off x="2298000" y="-34500"/>
            <a:ext cx="7041230" cy="62321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Play"/>
              <a:buNone/>
            </a:pPr>
            <a:r>
              <a:rPr b="1" lang="en-CA">
                <a:latin typeface="Century Schoolbook"/>
                <a:ea typeface="Century Schoolbook"/>
                <a:cs typeface="Century Schoolbook"/>
                <a:sym typeface="Century Schoolbook"/>
              </a:rPr>
              <a:t>The Second World War</a:t>
            </a:r>
            <a:br>
              <a:rPr b="1" lang="en-CA">
                <a:latin typeface="Century Schoolbook"/>
                <a:ea typeface="Century Schoolbook"/>
                <a:cs typeface="Century Schoolbook"/>
                <a:sym typeface="Century Schoolbook"/>
              </a:rPr>
            </a:br>
            <a:r>
              <a:rPr lang="en-CA" sz="4000">
                <a:latin typeface="Century Schoolbook"/>
                <a:ea typeface="Century Schoolbook"/>
                <a:cs typeface="Century Schoolbook"/>
                <a:sym typeface="Century Schoolbook"/>
              </a:rPr>
              <a:t>1939-1945</a:t>
            </a:r>
            <a:endParaRPr>
              <a:latin typeface="Century Schoolbook"/>
              <a:ea typeface="Century Schoolbook"/>
              <a:cs typeface="Century Schoolbook"/>
              <a:sym typeface="Century Schoolbook"/>
            </a:endParaRPr>
          </a:p>
        </p:txBody>
      </p:sp>
      <p:sp>
        <p:nvSpPr>
          <p:cNvPr id="144" name="Google Shape;144;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lang="en-CA">
                <a:latin typeface="Calibri"/>
                <a:ea typeface="Calibri"/>
                <a:cs typeface="Calibri"/>
                <a:sym typeface="Calibri"/>
              </a:rPr>
              <a:t>Canada joined the Second World War on September 10</a:t>
            </a:r>
            <a:r>
              <a:rPr baseline="30000" lang="en-CA">
                <a:latin typeface="Calibri"/>
                <a:ea typeface="Calibri"/>
                <a:cs typeface="Calibri"/>
                <a:sym typeface="Calibri"/>
              </a:rPr>
              <a:t>th</a:t>
            </a:r>
            <a:r>
              <a:rPr lang="en-CA">
                <a:latin typeface="Calibri"/>
                <a:ea typeface="Calibri"/>
                <a:cs typeface="Calibri"/>
                <a:sym typeface="Calibri"/>
              </a:rPr>
              <a:t> 1939,after  Hitler’s Nazi forces invaded Poland. Fueled by racism, Hitler’s goal was to persecute and get rid of groups of people that he believed were inferior to the German people. Over 1 million Canadians fought in the Second World War to stop Germany and other fascist governments from spreading their ideologies and persecuting people. Sadly around 45,000 Canadians died during the war. </a:t>
            </a:r>
            <a:endParaRPr>
              <a:latin typeface="Calibri"/>
              <a:ea typeface="Calibri"/>
              <a:cs typeface="Calibri"/>
              <a:sym typeface="Calibri"/>
            </a:endParaRPr>
          </a:p>
        </p:txBody>
      </p:sp>
      <p:pic>
        <p:nvPicPr>
          <p:cNvPr descr="A red flower in the dark&#10;&#10;Description automatically generated" id="145" name="Google Shape;145;p19"/>
          <p:cNvPicPr preferRelativeResize="0"/>
          <p:nvPr/>
        </p:nvPicPr>
        <p:blipFill rotWithShape="1">
          <a:blip r:embed="rId3">
            <a:alphaModFix/>
          </a:blip>
          <a:srcRect b="47883" l="43905" r="21868" t="19113"/>
          <a:stretch/>
        </p:blipFill>
        <p:spPr>
          <a:xfrm>
            <a:off x="7747000" y="2832267"/>
            <a:ext cx="4445000" cy="4025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0"/>
          <p:cNvPicPr preferRelativeResize="0"/>
          <p:nvPr/>
        </p:nvPicPr>
        <p:blipFill rotWithShape="1">
          <a:blip r:embed="rId3">
            <a:alphaModFix/>
          </a:blip>
          <a:srcRect b="14183" l="-42" r="771" t="10088"/>
          <a:stretch/>
        </p:blipFill>
        <p:spPr>
          <a:xfrm>
            <a:off x="-50800" y="0"/>
            <a:ext cx="12242800" cy="6385869"/>
          </a:xfrm>
          <a:prstGeom prst="rect">
            <a:avLst/>
          </a:prstGeom>
          <a:noFill/>
          <a:ln>
            <a:noFill/>
          </a:ln>
        </p:spPr>
      </p:pic>
      <p:sp>
        <p:nvSpPr>
          <p:cNvPr id="152" name="Google Shape;152;p20"/>
          <p:cNvSpPr/>
          <p:nvPr/>
        </p:nvSpPr>
        <p:spPr>
          <a:xfrm>
            <a:off x="-50800" y="0"/>
            <a:ext cx="12242800" cy="6098262"/>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53" name="Google Shape;153;p20"/>
          <p:cNvPicPr preferRelativeResize="0"/>
          <p:nvPr/>
        </p:nvPicPr>
        <p:blipFill rotWithShape="1">
          <a:blip r:embed="rId4">
            <a:alphaModFix/>
          </a:blip>
          <a:srcRect b="14183" l="58449" r="770" t="10088"/>
          <a:stretch/>
        </p:blipFill>
        <p:spPr>
          <a:xfrm>
            <a:off x="7155704" y="-10468"/>
            <a:ext cx="5029200" cy="6385869"/>
          </a:xfrm>
          <a:prstGeom prst="rect">
            <a:avLst/>
          </a:prstGeom>
          <a:noFill/>
          <a:ln>
            <a:noFill/>
          </a:ln>
        </p:spPr>
      </p:pic>
      <p:sp>
        <p:nvSpPr>
          <p:cNvPr id="154" name="Google Shape;154;p20"/>
          <p:cNvSpPr/>
          <p:nvPr/>
        </p:nvSpPr>
        <p:spPr>
          <a:xfrm rot="5400000">
            <a:off x="5669950" y="337100"/>
            <a:ext cx="800100" cy="122418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55" name="Google Shape;155;p20"/>
          <p:cNvSpPr txBox="1"/>
          <p:nvPr/>
        </p:nvSpPr>
        <p:spPr>
          <a:xfrm>
            <a:off x="7535950" y="6057950"/>
            <a:ext cx="4649100" cy="4002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CA" sz="1000">
                <a:solidFill>
                  <a:schemeClr val="lt1"/>
                </a:solidFill>
                <a:latin typeface="Calibri"/>
                <a:ea typeface="Calibri"/>
                <a:cs typeface="Calibri"/>
                <a:sym typeface="Calibri"/>
              </a:rPr>
              <a:t>Image courtesy of  the </a:t>
            </a:r>
            <a:r>
              <a:rPr i="0" lang="en-CA" sz="1000" u="none" cap="none" strike="noStrike">
                <a:solidFill>
                  <a:schemeClr val="lt1"/>
                </a:solidFill>
                <a:latin typeface="Calibri"/>
                <a:ea typeface="Calibri"/>
                <a:cs typeface="Calibri"/>
                <a:sym typeface="Calibri"/>
              </a:rPr>
              <a:t>Chinese Canadian Military Museum, Care of Historical Chinese Language Materials in British Columbia Inventory database, item H11635</a:t>
            </a:r>
            <a:endParaRPr i="0" sz="1000" u="none" cap="none" strike="noStrike">
              <a:solidFill>
                <a:schemeClr val="lt1"/>
              </a:solidFill>
              <a:latin typeface="Calibri"/>
              <a:ea typeface="Calibri"/>
              <a:cs typeface="Calibri"/>
              <a:sym typeface="Calibri"/>
            </a:endParaRPr>
          </a:p>
        </p:txBody>
      </p:sp>
      <p:sp>
        <p:nvSpPr>
          <p:cNvPr id="156" name="Google Shape;156;p20"/>
          <p:cNvSpPr txBox="1"/>
          <p:nvPr>
            <p:ph type="title"/>
          </p:nvPr>
        </p:nvSpPr>
        <p:spPr>
          <a:xfrm>
            <a:off x="0" y="6178551"/>
            <a:ext cx="10515600" cy="5589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Play"/>
              <a:buNone/>
            </a:pPr>
            <a:r>
              <a:rPr lang="en-CA">
                <a:solidFill>
                  <a:schemeClr val="lt1"/>
                </a:solidFill>
                <a:latin typeface="Century Schoolbook"/>
                <a:ea typeface="Century Schoolbook"/>
                <a:cs typeface="Century Schoolbook"/>
                <a:sym typeface="Century Schoolbook"/>
              </a:rPr>
              <a:t>Jean Suey Lee</a:t>
            </a:r>
            <a:endParaRPr>
              <a:latin typeface="Century Schoolbook"/>
              <a:ea typeface="Century Schoolbook"/>
              <a:cs typeface="Century Schoolbook"/>
              <a:sym typeface="Century Schoolboo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1"/>
          <p:cNvPicPr preferRelativeResize="0"/>
          <p:nvPr/>
        </p:nvPicPr>
        <p:blipFill rotWithShape="1">
          <a:blip r:embed="rId3">
            <a:alphaModFix/>
          </a:blip>
          <a:srcRect b="0" l="0" r="0" t="0"/>
          <a:stretch/>
        </p:blipFill>
        <p:spPr>
          <a:xfrm>
            <a:off x="3654001" y="-4325"/>
            <a:ext cx="4883997" cy="6862325"/>
          </a:xfrm>
          <a:prstGeom prst="rect">
            <a:avLst/>
          </a:prstGeom>
          <a:noFill/>
          <a:ln>
            <a:noFill/>
          </a:ln>
        </p:spPr>
      </p:pic>
      <p:sp>
        <p:nvSpPr>
          <p:cNvPr id="163" name="Google Shape;163;p21"/>
          <p:cNvSpPr/>
          <p:nvPr/>
        </p:nvSpPr>
        <p:spPr>
          <a:xfrm rot="5400000">
            <a:off x="5708600" y="358725"/>
            <a:ext cx="800100" cy="12217500"/>
          </a:xfrm>
          <a:prstGeom prst="rect">
            <a:avLst/>
          </a:prstGeom>
          <a:solidFill>
            <a:srgbClr val="0E21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4" name="Google Shape;164;p21"/>
          <p:cNvSpPr txBox="1"/>
          <p:nvPr>
            <p:ph type="title"/>
          </p:nvPr>
        </p:nvSpPr>
        <p:spPr>
          <a:xfrm>
            <a:off x="-100" y="5804618"/>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400"/>
              <a:buFont typeface="Play"/>
              <a:buNone/>
            </a:pPr>
            <a:r>
              <a:rPr lang="en-CA">
                <a:solidFill>
                  <a:schemeClr val="lt1"/>
                </a:solidFill>
                <a:latin typeface="Century Schoolbook"/>
                <a:ea typeface="Century Schoolbook"/>
                <a:cs typeface="Century Schoolbook"/>
                <a:sym typeface="Century Schoolbook"/>
              </a:rPr>
              <a:t>Charles Henry Byce</a:t>
            </a:r>
            <a:endParaRPr>
              <a:solidFill>
                <a:schemeClr val="lt1"/>
              </a:solidFill>
              <a:latin typeface="Century Schoolbook"/>
              <a:ea typeface="Century Schoolbook"/>
              <a:cs typeface="Century Schoolbook"/>
              <a:sym typeface="Century Schoolbook"/>
            </a:endParaRPr>
          </a:p>
        </p:txBody>
      </p:sp>
      <p:sp>
        <p:nvSpPr>
          <p:cNvPr id="165" name="Google Shape;165;p21"/>
          <p:cNvSpPr txBox="1"/>
          <p:nvPr/>
        </p:nvSpPr>
        <p:spPr>
          <a:xfrm>
            <a:off x="4508699" y="6067426"/>
            <a:ext cx="7708800" cy="24630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i="0" lang="en-CA" sz="1000" u="none" cap="none" strike="noStrike">
                <a:solidFill>
                  <a:schemeClr val="lt1"/>
                </a:solidFill>
                <a:latin typeface="Calibri"/>
                <a:ea typeface="Calibri"/>
                <a:cs typeface="Calibri"/>
                <a:sym typeface="Calibri"/>
              </a:rPr>
              <a:t>Image courtesy of Veterans Affairs Canada</a:t>
            </a:r>
            <a:endParaRPr i="0" sz="1000" u="none" cap="none" strike="noStrike">
              <a:solidFill>
                <a:schemeClr val="lt1"/>
              </a:solidFill>
              <a:latin typeface="Calibri"/>
              <a:ea typeface="Calibri"/>
              <a:cs typeface="Calibri"/>
              <a:sym typeface="Calibri"/>
            </a:endParaRPr>
          </a:p>
        </p:txBody>
      </p:sp>
      <p:sp>
        <p:nvSpPr>
          <p:cNvPr id="166" name="Google Shape;166;p21"/>
          <p:cNvSpPr/>
          <p:nvPr/>
        </p:nvSpPr>
        <p:spPr>
          <a:xfrm>
            <a:off x="0" y="-13850"/>
            <a:ext cx="12217500" cy="6088200"/>
          </a:xfrm>
          <a:prstGeom prst="rect">
            <a:avLst/>
          </a:prstGeom>
          <a:solidFill>
            <a:schemeClr val="dk1">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67" name="Google Shape;167;p21"/>
          <p:cNvPicPr preferRelativeResize="0"/>
          <p:nvPr/>
        </p:nvPicPr>
        <p:blipFill rotWithShape="1">
          <a:blip r:embed="rId4">
            <a:alphaModFix/>
          </a:blip>
          <a:srcRect b="11382" l="0" r="0" t="0"/>
          <a:stretch/>
        </p:blipFill>
        <p:spPr>
          <a:xfrm>
            <a:off x="3641301" y="-13850"/>
            <a:ext cx="4883997" cy="608127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