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388" r:id="rId2"/>
    <p:sldId id="389" r:id="rId3"/>
    <p:sldId id="390" r:id="rId4"/>
    <p:sldId id="257" r:id="rId5"/>
    <p:sldId id="403" r:id="rId6"/>
    <p:sldId id="258" r:id="rId7"/>
    <p:sldId id="259" r:id="rId8"/>
    <p:sldId id="399" r:id="rId9"/>
    <p:sldId id="427" r:id="rId10"/>
    <p:sldId id="260" r:id="rId11"/>
    <p:sldId id="402" r:id="rId12"/>
    <p:sldId id="261" r:id="rId13"/>
    <p:sldId id="428" r:id="rId14"/>
    <p:sldId id="262" r:id="rId15"/>
    <p:sldId id="263" r:id="rId16"/>
    <p:sldId id="429" r:id="rId17"/>
    <p:sldId id="430" r:id="rId18"/>
    <p:sldId id="431" r:id="rId19"/>
    <p:sldId id="432" r:id="rId20"/>
    <p:sldId id="433" r:id="rId21"/>
    <p:sldId id="435" r:id="rId22"/>
    <p:sldId id="437" r:id="rId23"/>
    <p:sldId id="404" r:id="rId24"/>
    <p:sldId id="265" r:id="rId25"/>
    <p:sldId id="415" r:id="rId26"/>
    <p:sldId id="416" r:id="rId27"/>
    <p:sldId id="266" r:id="rId28"/>
    <p:sldId id="418" r:id="rId29"/>
    <p:sldId id="267" r:id="rId30"/>
    <p:sldId id="405" r:id="rId31"/>
    <p:sldId id="268" r:id="rId32"/>
    <p:sldId id="407" r:id="rId33"/>
    <p:sldId id="408" r:id="rId34"/>
    <p:sldId id="439" r:id="rId35"/>
    <p:sldId id="440" r:id="rId36"/>
    <p:sldId id="441" r:id="rId37"/>
    <p:sldId id="270" r:id="rId38"/>
    <p:sldId id="413" r:id="rId39"/>
    <p:sldId id="442" r:id="rId40"/>
    <p:sldId id="271" r:id="rId41"/>
    <p:sldId id="414" r:id="rId42"/>
    <p:sldId id="272" r:id="rId43"/>
    <p:sldId id="409" r:id="rId44"/>
    <p:sldId id="444" r:id="rId45"/>
    <p:sldId id="445" r:id="rId46"/>
    <p:sldId id="411" r:id="rId47"/>
    <p:sldId id="406" r:id="rId48"/>
    <p:sldId id="274" r:id="rId49"/>
    <p:sldId id="393" r:id="rId50"/>
    <p:sldId id="447" r:id="rId51"/>
    <p:sldId id="397" r:id="rId52"/>
    <p:sldId id="276" r:id="rId53"/>
    <p:sldId id="394" r:id="rId54"/>
    <p:sldId id="277" r:id="rId55"/>
    <p:sldId id="278" r:id="rId56"/>
    <p:sldId id="448" r:id="rId57"/>
    <p:sldId id="453" r:id="rId58"/>
    <p:sldId id="452" r:id="rId59"/>
    <p:sldId id="449" r:id="rId60"/>
    <p:sldId id="455" r:id="rId61"/>
    <p:sldId id="454" r:id="rId62"/>
    <p:sldId id="426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EriSwiFRMZgRX8oDarQelg==" hashData="kijW05/Z+9+parZfWIIrW+7WCl0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3416" autoAdjust="0"/>
  </p:normalViewPr>
  <p:slideViewPr>
    <p:cSldViewPr snapToGrid="0">
      <p:cViewPr varScale="1">
        <p:scale>
          <a:sx n="100" d="100"/>
          <a:sy n="100" d="100"/>
        </p:scale>
        <p:origin x="73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A9C02C-FBCB-484B-B3C1-5BB2BEF355BC}" type="doc">
      <dgm:prSet loTypeId="urn:microsoft.com/office/officeart/2008/layout/HorizontalMultiLevelHierarchy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D637EEC-8693-4C16-A531-98517CBEE64B}">
      <dgm:prSet phldrT="[Text]" custT="1"/>
      <dgm:spPr>
        <a:ln w="38100">
          <a:solidFill>
            <a:srgbClr val="FFFF00"/>
          </a:solidFill>
        </a:ln>
      </dgm:spPr>
      <dgm:t>
        <a:bodyPr/>
        <a:lstStyle/>
        <a:p>
          <a:r>
            <a:rPr lang="en-US" sz="3200" b="1" dirty="0" err="1">
              <a:latin typeface="NudiUni01e" pitchFamily="2" charset="0"/>
              <a:cs typeface="NudiUni01e" pitchFamily="2" charset="0"/>
            </a:rPr>
            <a:t>ಕರ್ನಾಟಕದಲ್ಲಿ</a:t>
          </a:r>
          <a:r>
            <a:rPr lang="en-US" sz="3200" b="1" dirty="0">
              <a:latin typeface="NudiUni01e" pitchFamily="2" charset="0"/>
              <a:cs typeface="NudiUni01e" pitchFamily="2" charset="0"/>
            </a:rPr>
            <a:t> </a:t>
          </a:r>
          <a:r>
            <a:rPr lang="en-US" sz="3200" b="1" dirty="0" err="1">
              <a:latin typeface="NudiUni01e" pitchFamily="2" charset="0"/>
              <a:cs typeface="NudiUni01e" pitchFamily="2" charset="0"/>
            </a:rPr>
            <a:t>ಪಂಚಾಯತ್</a:t>
          </a:r>
          <a:r>
            <a:rPr lang="en-US" sz="3200" b="1" dirty="0">
              <a:latin typeface="NudiUni01e" pitchFamily="2" charset="0"/>
              <a:cs typeface="NudiUni01e" pitchFamily="2" charset="0"/>
            </a:rPr>
            <a:t>‌ </a:t>
          </a:r>
          <a:r>
            <a:rPr lang="en-US" sz="3200" b="1" dirty="0" err="1">
              <a:latin typeface="NudiUni01e" pitchFamily="2" charset="0"/>
              <a:cs typeface="NudiUni01e" pitchFamily="2" charset="0"/>
            </a:rPr>
            <a:t>ರಾಜ್</a:t>
          </a:r>
          <a:r>
            <a:rPr lang="en-US" sz="3200" b="1" dirty="0">
              <a:latin typeface="NudiUni01e" pitchFamily="2" charset="0"/>
              <a:cs typeface="NudiUni01e" pitchFamily="2" charset="0"/>
            </a:rPr>
            <a:t>‌ </a:t>
          </a:r>
          <a:r>
            <a:rPr lang="en-US" sz="3200" b="1" dirty="0" err="1">
              <a:latin typeface="NudiUni01e" pitchFamily="2" charset="0"/>
              <a:cs typeface="NudiUni01e" pitchFamily="2" charset="0"/>
            </a:rPr>
            <a:t>ವ್ಯವಸ್ಥೆ</a:t>
          </a:r>
          <a:endParaRPr lang="en-US" sz="3200" b="1" dirty="0">
            <a:latin typeface="NudiUni01e" pitchFamily="2" charset="0"/>
            <a:cs typeface="NudiUni01e" pitchFamily="2" charset="0"/>
          </a:endParaRPr>
        </a:p>
      </dgm:t>
    </dgm:pt>
    <dgm:pt modelId="{ECB4AF8E-91D2-403E-92A2-68D3538856A5}" type="parTrans" cxnId="{2F3BD1F7-D4A5-4502-801A-76A3FC4E1382}">
      <dgm:prSet/>
      <dgm:spPr/>
      <dgm:t>
        <a:bodyPr/>
        <a:lstStyle/>
        <a:p>
          <a:endParaRPr lang="en-US"/>
        </a:p>
      </dgm:t>
    </dgm:pt>
    <dgm:pt modelId="{D5520C69-65CE-4877-A1F8-B16A4455CBFF}" type="sibTrans" cxnId="{2F3BD1F7-D4A5-4502-801A-76A3FC4E1382}">
      <dgm:prSet/>
      <dgm:spPr/>
      <dgm:t>
        <a:bodyPr/>
        <a:lstStyle/>
        <a:p>
          <a:endParaRPr lang="en-US"/>
        </a:p>
      </dgm:t>
    </dgm:pt>
    <dgm:pt modelId="{B92AB464-79D6-42FE-8F72-F3AF2031E035}">
      <dgm:prSet phldrT="[Text]" custT="1"/>
      <dgm:spPr>
        <a:ln w="38100">
          <a:solidFill>
            <a:srgbClr val="FFFF00"/>
          </a:solidFill>
        </a:ln>
      </dgm:spPr>
      <dgm:t>
        <a:bodyPr/>
        <a:lstStyle/>
        <a:p>
          <a:r>
            <a:rPr lang="en-US" sz="2800" b="1" dirty="0" err="1">
              <a:latin typeface="NudiUni01e" pitchFamily="2" charset="0"/>
              <a:cs typeface="NudiUni01e" pitchFamily="2" charset="0"/>
            </a:rPr>
            <a:t>ಜಿಲ್ಲಾ</a:t>
          </a:r>
          <a:r>
            <a:rPr lang="en-US" sz="2800" b="1" dirty="0">
              <a:latin typeface="NudiUni01e" pitchFamily="2" charset="0"/>
              <a:cs typeface="NudiUni01e" pitchFamily="2" charset="0"/>
            </a:rPr>
            <a:t> </a:t>
          </a:r>
          <a:r>
            <a:rPr lang="en-US" sz="2800" b="1" dirty="0" err="1">
              <a:latin typeface="NudiUni01e" pitchFamily="2" charset="0"/>
              <a:cs typeface="NudiUni01e" pitchFamily="2" charset="0"/>
            </a:rPr>
            <a:t>ಪಂಚಾಯ್ತಿ</a:t>
          </a:r>
          <a:endParaRPr lang="en-US" sz="2800" b="1" dirty="0">
            <a:latin typeface="NudiUni01e" pitchFamily="2" charset="0"/>
            <a:cs typeface="NudiUni01e" pitchFamily="2" charset="0"/>
          </a:endParaRPr>
        </a:p>
      </dgm:t>
    </dgm:pt>
    <dgm:pt modelId="{BA30A7BD-FE54-4AAE-B371-ED6FDC80112B}" type="parTrans" cxnId="{A6E217B8-9C52-4772-AF20-DE95C23250F8}">
      <dgm:prSet/>
      <dgm:spPr/>
      <dgm:t>
        <a:bodyPr/>
        <a:lstStyle/>
        <a:p>
          <a:endParaRPr lang="en-US"/>
        </a:p>
      </dgm:t>
    </dgm:pt>
    <dgm:pt modelId="{F4025D6D-D2B4-4AFC-A19C-DB029169C65B}" type="sibTrans" cxnId="{A6E217B8-9C52-4772-AF20-DE95C23250F8}">
      <dgm:prSet/>
      <dgm:spPr/>
      <dgm:t>
        <a:bodyPr/>
        <a:lstStyle/>
        <a:p>
          <a:endParaRPr lang="en-US"/>
        </a:p>
      </dgm:t>
    </dgm:pt>
    <dgm:pt modelId="{DC35CF3D-00C4-4CE4-BBCE-625E34D2284A}">
      <dgm:prSet phldrT="[Text]" custT="1"/>
      <dgm:spPr>
        <a:ln w="38100">
          <a:solidFill>
            <a:srgbClr val="FFFF00"/>
          </a:solidFill>
        </a:ln>
      </dgm:spPr>
      <dgm:t>
        <a:bodyPr/>
        <a:lstStyle/>
        <a:p>
          <a:r>
            <a:rPr lang="en-US" sz="2800" b="1" dirty="0" err="1">
              <a:latin typeface="NudiUni01e" pitchFamily="2" charset="0"/>
              <a:cs typeface="NudiUni01e" pitchFamily="2" charset="0"/>
            </a:rPr>
            <a:t>ತಾಲ್ಲೂಕು</a:t>
          </a:r>
          <a:r>
            <a:rPr lang="en-US" sz="2800" b="1" dirty="0">
              <a:latin typeface="NudiUni01e" pitchFamily="2" charset="0"/>
              <a:cs typeface="NudiUni01e" pitchFamily="2" charset="0"/>
            </a:rPr>
            <a:t> </a:t>
          </a:r>
          <a:r>
            <a:rPr lang="en-US" sz="2800" b="1" dirty="0" err="1">
              <a:latin typeface="NudiUni01e" pitchFamily="2" charset="0"/>
              <a:cs typeface="NudiUni01e" pitchFamily="2" charset="0"/>
            </a:rPr>
            <a:t>ಪಂಚಾಯ್ತಿ</a:t>
          </a:r>
          <a:endParaRPr lang="en-US" sz="2800" b="1" dirty="0">
            <a:latin typeface="NudiUni01e" pitchFamily="2" charset="0"/>
            <a:cs typeface="NudiUni01e" pitchFamily="2" charset="0"/>
          </a:endParaRPr>
        </a:p>
      </dgm:t>
    </dgm:pt>
    <dgm:pt modelId="{EB0D729A-554C-4A2C-97FE-E8019CB1D4A1}" type="parTrans" cxnId="{70A4A743-C2DA-43B7-BAEB-0142637F1267}">
      <dgm:prSet/>
      <dgm:spPr/>
      <dgm:t>
        <a:bodyPr/>
        <a:lstStyle/>
        <a:p>
          <a:endParaRPr lang="en-US"/>
        </a:p>
      </dgm:t>
    </dgm:pt>
    <dgm:pt modelId="{12D012B5-4F6C-4862-BD7D-A9596CFD231C}" type="sibTrans" cxnId="{70A4A743-C2DA-43B7-BAEB-0142637F1267}">
      <dgm:prSet/>
      <dgm:spPr/>
      <dgm:t>
        <a:bodyPr/>
        <a:lstStyle/>
        <a:p>
          <a:endParaRPr lang="en-US"/>
        </a:p>
      </dgm:t>
    </dgm:pt>
    <dgm:pt modelId="{6101E301-9643-46EF-A555-48B949BDE639}">
      <dgm:prSet phldrT="[Text]" custT="1"/>
      <dgm:spPr>
        <a:ln w="38100">
          <a:solidFill>
            <a:srgbClr val="FFFF00"/>
          </a:solidFill>
        </a:ln>
      </dgm:spPr>
      <dgm:t>
        <a:bodyPr/>
        <a:lstStyle/>
        <a:p>
          <a:r>
            <a:rPr lang="en-US" sz="2800" b="1" dirty="0" err="1">
              <a:latin typeface="NudiUni01e" pitchFamily="2" charset="0"/>
              <a:cs typeface="NudiUni01e" pitchFamily="2" charset="0"/>
            </a:rPr>
            <a:t>ಗ್ರಾಮ</a:t>
          </a:r>
          <a:r>
            <a:rPr lang="en-US" sz="2800" b="1" dirty="0">
              <a:latin typeface="NudiUni01e" pitchFamily="2" charset="0"/>
              <a:cs typeface="NudiUni01e" pitchFamily="2" charset="0"/>
            </a:rPr>
            <a:t> </a:t>
          </a:r>
          <a:r>
            <a:rPr lang="en-US" sz="2800" b="1" dirty="0" err="1">
              <a:latin typeface="NudiUni01e" pitchFamily="2" charset="0"/>
              <a:cs typeface="NudiUni01e" pitchFamily="2" charset="0"/>
            </a:rPr>
            <a:t>ಪಂಚಾಯ್ತಿ</a:t>
          </a:r>
          <a:endParaRPr lang="en-US" sz="2800" b="1" dirty="0">
            <a:latin typeface="NudiUni01e" pitchFamily="2" charset="0"/>
            <a:cs typeface="NudiUni01e" pitchFamily="2" charset="0"/>
          </a:endParaRPr>
        </a:p>
      </dgm:t>
    </dgm:pt>
    <dgm:pt modelId="{D8E4A1ED-6E06-4EA6-8426-9A833D4E37BB}" type="parTrans" cxnId="{8075E2D6-9EA8-442F-BC0A-FE21F84ECF9B}">
      <dgm:prSet/>
      <dgm:spPr/>
      <dgm:t>
        <a:bodyPr/>
        <a:lstStyle/>
        <a:p>
          <a:endParaRPr lang="en-US"/>
        </a:p>
      </dgm:t>
    </dgm:pt>
    <dgm:pt modelId="{30F5F00E-76C8-4BE4-8044-12F775237DF9}" type="sibTrans" cxnId="{8075E2D6-9EA8-442F-BC0A-FE21F84ECF9B}">
      <dgm:prSet/>
      <dgm:spPr/>
      <dgm:t>
        <a:bodyPr/>
        <a:lstStyle/>
        <a:p>
          <a:endParaRPr lang="en-US"/>
        </a:p>
      </dgm:t>
    </dgm:pt>
    <dgm:pt modelId="{FE1D88F2-E98D-4645-8F79-885CC62426EF}" type="pres">
      <dgm:prSet presAssocID="{B6A9C02C-FBCB-484B-B3C1-5BB2BEF355BC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76B77693-ED95-4D6D-BF69-C6C433724431}" type="pres">
      <dgm:prSet presAssocID="{9D637EEC-8693-4C16-A531-98517CBEE64B}" presName="root1" presStyleCnt="0"/>
      <dgm:spPr/>
    </dgm:pt>
    <dgm:pt modelId="{F4E00218-56DC-4E02-888A-ADA768FE14C6}" type="pres">
      <dgm:prSet presAssocID="{9D637EEC-8693-4C16-A531-98517CBEE64B}" presName="LevelOneTextNode" presStyleLbl="node0" presStyleIdx="0" presStyleCnt="1" custScaleX="200894">
        <dgm:presLayoutVars>
          <dgm:chPref val="3"/>
        </dgm:presLayoutVars>
      </dgm:prSet>
      <dgm:spPr/>
    </dgm:pt>
    <dgm:pt modelId="{215B1D88-AC58-4C08-968B-50327BCCB48B}" type="pres">
      <dgm:prSet presAssocID="{9D637EEC-8693-4C16-A531-98517CBEE64B}" presName="level2hierChild" presStyleCnt="0"/>
      <dgm:spPr/>
    </dgm:pt>
    <dgm:pt modelId="{14B01B47-005D-4199-98A0-7F151F218B30}" type="pres">
      <dgm:prSet presAssocID="{BA30A7BD-FE54-4AAE-B371-ED6FDC80112B}" presName="conn2-1" presStyleLbl="parChTrans1D2" presStyleIdx="0" presStyleCnt="3"/>
      <dgm:spPr/>
    </dgm:pt>
    <dgm:pt modelId="{FD55B5FA-8627-4C09-8B39-2A53F9C4532E}" type="pres">
      <dgm:prSet presAssocID="{BA30A7BD-FE54-4AAE-B371-ED6FDC80112B}" presName="connTx" presStyleLbl="parChTrans1D2" presStyleIdx="0" presStyleCnt="3"/>
      <dgm:spPr/>
    </dgm:pt>
    <dgm:pt modelId="{85FB2078-C3EE-42BB-A43F-3686DACBE40F}" type="pres">
      <dgm:prSet presAssocID="{B92AB464-79D6-42FE-8F72-F3AF2031E035}" presName="root2" presStyleCnt="0"/>
      <dgm:spPr/>
    </dgm:pt>
    <dgm:pt modelId="{F558B9C2-9AA7-4307-B64F-731FA160EC28}" type="pres">
      <dgm:prSet presAssocID="{B92AB464-79D6-42FE-8F72-F3AF2031E035}" presName="LevelTwoTextNode" presStyleLbl="node2" presStyleIdx="0" presStyleCnt="3" custLinFactNeighborX="-3138" custLinFactNeighborY="-75134">
        <dgm:presLayoutVars>
          <dgm:chPref val="3"/>
        </dgm:presLayoutVars>
      </dgm:prSet>
      <dgm:spPr/>
    </dgm:pt>
    <dgm:pt modelId="{9EB7275C-C00B-4003-9A89-1BC17C80AD5D}" type="pres">
      <dgm:prSet presAssocID="{B92AB464-79D6-42FE-8F72-F3AF2031E035}" presName="level3hierChild" presStyleCnt="0"/>
      <dgm:spPr/>
    </dgm:pt>
    <dgm:pt modelId="{56D23415-EB2A-4007-B368-6E089832808C}" type="pres">
      <dgm:prSet presAssocID="{EB0D729A-554C-4A2C-97FE-E8019CB1D4A1}" presName="conn2-1" presStyleLbl="parChTrans1D2" presStyleIdx="1" presStyleCnt="3"/>
      <dgm:spPr/>
    </dgm:pt>
    <dgm:pt modelId="{332E640D-22BB-42EA-B820-C13F516501CD}" type="pres">
      <dgm:prSet presAssocID="{EB0D729A-554C-4A2C-97FE-E8019CB1D4A1}" presName="connTx" presStyleLbl="parChTrans1D2" presStyleIdx="1" presStyleCnt="3"/>
      <dgm:spPr/>
    </dgm:pt>
    <dgm:pt modelId="{E18021E9-EB56-4176-B840-84F25EA6F966}" type="pres">
      <dgm:prSet presAssocID="{DC35CF3D-00C4-4CE4-BBCE-625E34D2284A}" presName="root2" presStyleCnt="0"/>
      <dgm:spPr/>
    </dgm:pt>
    <dgm:pt modelId="{D97D2045-7356-45C5-8D98-3397DAAF757C}" type="pres">
      <dgm:prSet presAssocID="{DC35CF3D-00C4-4CE4-BBCE-625E34D2284A}" presName="LevelTwoTextNode" presStyleLbl="node2" presStyleIdx="1" presStyleCnt="3" custLinFactNeighborX="-3138" custLinFactNeighborY="4293">
        <dgm:presLayoutVars>
          <dgm:chPref val="3"/>
        </dgm:presLayoutVars>
      </dgm:prSet>
      <dgm:spPr/>
    </dgm:pt>
    <dgm:pt modelId="{F7DFFAA5-22D6-42D7-9746-279AC9E6724B}" type="pres">
      <dgm:prSet presAssocID="{DC35CF3D-00C4-4CE4-BBCE-625E34D2284A}" presName="level3hierChild" presStyleCnt="0"/>
      <dgm:spPr/>
    </dgm:pt>
    <dgm:pt modelId="{D32353DA-2627-4D6C-B943-1FCEC1903CE9}" type="pres">
      <dgm:prSet presAssocID="{D8E4A1ED-6E06-4EA6-8426-9A833D4E37BB}" presName="conn2-1" presStyleLbl="parChTrans1D2" presStyleIdx="2" presStyleCnt="3"/>
      <dgm:spPr/>
    </dgm:pt>
    <dgm:pt modelId="{8FDE0B18-4E39-4CD2-BF57-07227F5CE1CD}" type="pres">
      <dgm:prSet presAssocID="{D8E4A1ED-6E06-4EA6-8426-9A833D4E37BB}" presName="connTx" presStyleLbl="parChTrans1D2" presStyleIdx="2" presStyleCnt="3"/>
      <dgm:spPr/>
    </dgm:pt>
    <dgm:pt modelId="{E6F0917C-F8D1-4899-8DD9-A0A1690680F6}" type="pres">
      <dgm:prSet presAssocID="{6101E301-9643-46EF-A555-48B949BDE639}" presName="root2" presStyleCnt="0"/>
      <dgm:spPr/>
    </dgm:pt>
    <dgm:pt modelId="{EA6CD410-5B09-433E-B351-E2A1537061C0}" type="pres">
      <dgm:prSet presAssocID="{6101E301-9643-46EF-A555-48B949BDE639}" presName="LevelTwoTextNode" presStyleLbl="node2" presStyleIdx="2" presStyleCnt="3" custLinFactNeighborX="-3138" custLinFactNeighborY="64762">
        <dgm:presLayoutVars>
          <dgm:chPref val="3"/>
        </dgm:presLayoutVars>
      </dgm:prSet>
      <dgm:spPr/>
    </dgm:pt>
    <dgm:pt modelId="{1A3D1E0B-A956-4C61-A7E1-D8B59E68C15E}" type="pres">
      <dgm:prSet presAssocID="{6101E301-9643-46EF-A555-48B949BDE639}" presName="level3hierChild" presStyleCnt="0"/>
      <dgm:spPr/>
    </dgm:pt>
  </dgm:ptLst>
  <dgm:cxnLst>
    <dgm:cxn modelId="{C522FA20-57E8-4D0C-83AA-604C9BFBD238}" type="presOf" srcId="{9D637EEC-8693-4C16-A531-98517CBEE64B}" destId="{F4E00218-56DC-4E02-888A-ADA768FE14C6}" srcOrd="0" destOrd="0" presId="urn:microsoft.com/office/officeart/2008/layout/HorizontalMultiLevelHierarchy"/>
    <dgm:cxn modelId="{D0316326-145B-4799-B514-8C2D5EAD608F}" type="presOf" srcId="{D8E4A1ED-6E06-4EA6-8426-9A833D4E37BB}" destId="{D32353DA-2627-4D6C-B943-1FCEC1903CE9}" srcOrd="0" destOrd="0" presId="urn:microsoft.com/office/officeart/2008/layout/HorizontalMultiLevelHierarchy"/>
    <dgm:cxn modelId="{263A0F62-CE13-4DB1-AD4D-67389BEF240E}" type="presOf" srcId="{D8E4A1ED-6E06-4EA6-8426-9A833D4E37BB}" destId="{8FDE0B18-4E39-4CD2-BF57-07227F5CE1CD}" srcOrd="1" destOrd="0" presId="urn:microsoft.com/office/officeart/2008/layout/HorizontalMultiLevelHierarchy"/>
    <dgm:cxn modelId="{47794C42-331D-42E3-A584-DCCF4548CA60}" type="presOf" srcId="{BA30A7BD-FE54-4AAE-B371-ED6FDC80112B}" destId="{FD55B5FA-8627-4C09-8B39-2A53F9C4532E}" srcOrd="1" destOrd="0" presId="urn:microsoft.com/office/officeart/2008/layout/HorizontalMultiLevelHierarchy"/>
    <dgm:cxn modelId="{70A4A743-C2DA-43B7-BAEB-0142637F1267}" srcId="{9D637EEC-8693-4C16-A531-98517CBEE64B}" destId="{DC35CF3D-00C4-4CE4-BBCE-625E34D2284A}" srcOrd="1" destOrd="0" parTransId="{EB0D729A-554C-4A2C-97FE-E8019CB1D4A1}" sibTransId="{12D012B5-4F6C-4862-BD7D-A9596CFD231C}"/>
    <dgm:cxn modelId="{F49B388A-1BA3-4A29-BAB4-F37132B9AA7D}" type="presOf" srcId="{6101E301-9643-46EF-A555-48B949BDE639}" destId="{EA6CD410-5B09-433E-B351-E2A1537061C0}" srcOrd="0" destOrd="0" presId="urn:microsoft.com/office/officeart/2008/layout/HorizontalMultiLevelHierarchy"/>
    <dgm:cxn modelId="{6E30A390-F0CD-4818-B2E4-0C82A8C4A8BC}" type="presOf" srcId="{EB0D729A-554C-4A2C-97FE-E8019CB1D4A1}" destId="{332E640D-22BB-42EA-B820-C13F516501CD}" srcOrd="1" destOrd="0" presId="urn:microsoft.com/office/officeart/2008/layout/HorizontalMultiLevelHierarchy"/>
    <dgm:cxn modelId="{54FC68A8-D8C9-4096-B6B8-0ABA94D95A31}" type="presOf" srcId="{BA30A7BD-FE54-4AAE-B371-ED6FDC80112B}" destId="{14B01B47-005D-4199-98A0-7F151F218B30}" srcOrd="0" destOrd="0" presId="urn:microsoft.com/office/officeart/2008/layout/HorizontalMultiLevelHierarchy"/>
    <dgm:cxn modelId="{A6E217B8-9C52-4772-AF20-DE95C23250F8}" srcId="{9D637EEC-8693-4C16-A531-98517CBEE64B}" destId="{B92AB464-79D6-42FE-8F72-F3AF2031E035}" srcOrd="0" destOrd="0" parTransId="{BA30A7BD-FE54-4AAE-B371-ED6FDC80112B}" sibTransId="{F4025D6D-D2B4-4AFC-A19C-DB029169C65B}"/>
    <dgm:cxn modelId="{21180BBF-7ACA-4D83-9E78-71F942BA1725}" type="presOf" srcId="{B6A9C02C-FBCB-484B-B3C1-5BB2BEF355BC}" destId="{FE1D88F2-E98D-4645-8F79-885CC62426EF}" srcOrd="0" destOrd="0" presId="urn:microsoft.com/office/officeart/2008/layout/HorizontalMultiLevelHierarchy"/>
    <dgm:cxn modelId="{11CC4EC3-B58F-42C8-9042-0B9B0867D863}" type="presOf" srcId="{DC35CF3D-00C4-4CE4-BBCE-625E34D2284A}" destId="{D97D2045-7356-45C5-8D98-3397DAAF757C}" srcOrd="0" destOrd="0" presId="urn:microsoft.com/office/officeart/2008/layout/HorizontalMultiLevelHierarchy"/>
    <dgm:cxn modelId="{8075E2D6-9EA8-442F-BC0A-FE21F84ECF9B}" srcId="{9D637EEC-8693-4C16-A531-98517CBEE64B}" destId="{6101E301-9643-46EF-A555-48B949BDE639}" srcOrd="2" destOrd="0" parTransId="{D8E4A1ED-6E06-4EA6-8426-9A833D4E37BB}" sibTransId="{30F5F00E-76C8-4BE4-8044-12F775237DF9}"/>
    <dgm:cxn modelId="{89EE04D7-7718-4E8D-AF5D-ED877E7D781C}" type="presOf" srcId="{B92AB464-79D6-42FE-8F72-F3AF2031E035}" destId="{F558B9C2-9AA7-4307-B64F-731FA160EC28}" srcOrd="0" destOrd="0" presId="urn:microsoft.com/office/officeart/2008/layout/HorizontalMultiLevelHierarchy"/>
    <dgm:cxn modelId="{617260D8-2183-4C00-8ED7-1F661505108E}" type="presOf" srcId="{EB0D729A-554C-4A2C-97FE-E8019CB1D4A1}" destId="{56D23415-EB2A-4007-B368-6E089832808C}" srcOrd="0" destOrd="0" presId="urn:microsoft.com/office/officeart/2008/layout/HorizontalMultiLevelHierarchy"/>
    <dgm:cxn modelId="{2F3BD1F7-D4A5-4502-801A-76A3FC4E1382}" srcId="{B6A9C02C-FBCB-484B-B3C1-5BB2BEF355BC}" destId="{9D637EEC-8693-4C16-A531-98517CBEE64B}" srcOrd="0" destOrd="0" parTransId="{ECB4AF8E-91D2-403E-92A2-68D3538856A5}" sibTransId="{D5520C69-65CE-4877-A1F8-B16A4455CBFF}"/>
    <dgm:cxn modelId="{18525682-CEF7-4CD0-ABE9-1C492EA6FB5D}" type="presParOf" srcId="{FE1D88F2-E98D-4645-8F79-885CC62426EF}" destId="{76B77693-ED95-4D6D-BF69-C6C433724431}" srcOrd="0" destOrd="0" presId="urn:microsoft.com/office/officeart/2008/layout/HorizontalMultiLevelHierarchy"/>
    <dgm:cxn modelId="{71B02F96-5BCE-43F2-8572-7720831765C8}" type="presParOf" srcId="{76B77693-ED95-4D6D-BF69-C6C433724431}" destId="{F4E00218-56DC-4E02-888A-ADA768FE14C6}" srcOrd="0" destOrd="0" presId="urn:microsoft.com/office/officeart/2008/layout/HorizontalMultiLevelHierarchy"/>
    <dgm:cxn modelId="{BEEBE992-FE9D-43EB-B960-831854C50E7F}" type="presParOf" srcId="{76B77693-ED95-4D6D-BF69-C6C433724431}" destId="{215B1D88-AC58-4C08-968B-50327BCCB48B}" srcOrd="1" destOrd="0" presId="urn:microsoft.com/office/officeart/2008/layout/HorizontalMultiLevelHierarchy"/>
    <dgm:cxn modelId="{6AF072D5-7E40-4C1F-8CB0-0D4589BF045A}" type="presParOf" srcId="{215B1D88-AC58-4C08-968B-50327BCCB48B}" destId="{14B01B47-005D-4199-98A0-7F151F218B30}" srcOrd="0" destOrd="0" presId="urn:microsoft.com/office/officeart/2008/layout/HorizontalMultiLevelHierarchy"/>
    <dgm:cxn modelId="{1D093A57-4DE8-4F6A-9011-ACCDBB85D21F}" type="presParOf" srcId="{14B01B47-005D-4199-98A0-7F151F218B30}" destId="{FD55B5FA-8627-4C09-8B39-2A53F9C4532E}" srcOrd="0" destOrd="0" presId="urn:microsoft.com/office/officeart/2008/layout/HorizontalMultiLevelHierarchy"/>
    <dgm:cxn modelId="{72A74995-8E91-4806-998C-C60B833496D0}" type="presParOf" srcId="{215B1D88-AC58-4C08-968B-50327BCCB48B}" destId="{85FB2078-C3EE-42BB-A43F-3686DACBE40F}" srcOrd="1" destOrd="0" presId="urn:microsoft.com/office/officeart/2008/layout/HorizontalMultiLevelHierarchy"/>
    <dgm:cxn modelId="{A3BBCDF1-7141-4145-9E0F-972C1CBC8F82}" type="presParOf" srcId="{85FB2078-C3EE-42BB-A43F-3686DACBE40F}" destId="{F558B9C2-9AA7-4307-B64F-731FA160EC28}" srcOrd="0" destOrd="0" presId="urn:microsoft.com/office/officeart/2008/layout/HorizontalMultiLevelHierarchy"/>
    <dgm:cxn modelId="{7F5C6E63-2AEE-4022-8A4D-615892F16A68}" type="presParOf" srcId="{85FB2078-C3EE-42BB-A43F-3686DACBE40F}" destId="{9EB7275C-C00B-4003-9A89-1BC17C80AD5D}" srcOrd="1" destOrd="0" presId="urn:microsoft.com/office/officeart/2008/layout/HorizontalMultiLevelHierarchy"/>
    <dgm:cxn modelId="{9DCA5446-2C76-42BC-A1E4-06B359A805B2}" type="presParOf" srcId="{215B1D88-AC58-4C08-968B-50327BCCB48B}" destId="{56D23415-EB2A-4007-B368-6E089832808C}" srcOrd="2" destOrd="0" presId="urn:microsoft.com/office/officeart/2008/layout/HorizontalMultiLevelHierarchy"/>
    <dgm:cxn modelId="{D46C753B-5B5F-452C-B0D9-1EFD6F08D301}" type="presParOf" srcId="{56D23415-EB2A-4007-B368-6E089832808C}" destId="{332E640D-22BB-42EA-B820-C13F516501CD}" srcOrd="0" destOrd="0" presId="urn:microsoft.com/office/officeart/2008/layout/HorizontalMultiLevelHierarchy"/>
    <dgm:cxn modelId="{6D73A04D-E3CD-416F-BFAC-81CD4052DFB0}" type="presParOf" srcId="{215B1D88-AC58-4C08-968B-50327BCCB48B}" destId="{E18021E9-EB56-4176-B840-84F25EA6F966}" srcOrd="3" destOrd="0" presId="urn:microsoft.com/office/officeart/2008/layout/HorizontalMultiLevelHierarchy"/>
    <dgm:cxn modelId="{EB4D2172-BC16-4F09-B087-C5A6D0F33051}" type="presParOf" srcId="{E18021E9-EB56-4176-B840-84F25EA6F966}" destId="{D97D2045-7356-45C5-8D98-3397DAAF757C}" srcOrd="0" destOrd="0" presId="urn:microsoft.com/office/officeart/2008/layout/HorizontalMultiLevelHierarchy"/>
    <dgm:cxn modelId="{06ED39EE-E5FD-4C3C-B74F-1632851A83E1}" type="presParOf" srcId="{E18021E9-EB56-4176-B840-84F25EA6F966}" destId="{F7DFFAA5-22D6-42D7-9746-279AC9E6724B}" srcOrd="1" destOrd="0" presId="urn:microsoft.com/office/officeart/2008/layout/HorizontalMultiLevelHierarchy"/>
    <dgm:cxn modelId="{B4A7AEFC-0D21-45BB-84E9-2E58303089E1}" type="presParOf" srcId="{215B1D88-AC58-4C08-968B-50327BCCB48B}" destId="{D32353DA-2627-4D6C-B943-1FCEC1903CE9}" srcOrd="4" destOrd="0" presId="urn:microsoft.com/office/officeart/2008/layout/HorizontalMultiLevelHierarchy"/>
    <dgm:cxn modelId="{AF41F72B-7A62-436F-9D1B-1637799E9685}" type="presParOf" srcId="{D32353DA-2627-4D6C-B943-1FCEC1903CE9}" destId="{8FDE0B18-4E39-4CD2-BF57-07227F5CE1CD}" srcOrd="0" destOrd="0" presId="urn:microsoft.com/office/officeart/2008/layout/HorizontalMultiLevelHierarchy"/>
    <dgm:cxn modelId="{E06CE44F-03D0-46E8-BCA0-252A51B67642}" type="presParOf" srcId="{215B1D88-AC58-4C08-968B-50327BCCB48B}" destId="{E6F0917C-F8D1-4899-8DD9-A0A1690680F6}" srcOrd="5" destOrd="0" presId="urn:microsoft.com/office/officeart/2008/layout/HorizontalMultiLevelHierarchy"/>
    <dgm:cxn modelId="{95A98AB4-F083-4453-A7A2-C3AD430AC22E}" type="presParOf" srcId="{E6F0917C-F8D1-4899-8DD9-A0A1690680F6}" destId="{EA6CD410-5B09-433E-B351-E2A1537061C0}" srcOrd="0" destOrd="0" presId="urn:microsoft.com/office/officeart/2008/layout/HorizontalMultiLevelHierarchy"/>
    <dgm:cxn modelId="{58792DA8-0E48-4974-9BF1-71AC65451D9D}" type="presParOf" srcId="{E6F0917C-F8D1-4899-8DD9-A0A1690680F6}" destId="{1A3D1E0B-A956-4C61-A7E1-D8B59E68C15E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2353DA-2627-4D6C-B943-1FCEC1903CE9}">
      <dsp:nvSpPr>
        <dsp:cNvPr id="0" name=""/>
        <dsp:cNvSpPr/>
      </dsp:nvSpPr>
      <dsp:spPr>
        <a:xfrm>
          <a:off x="1570825" y="2086527"/>
          <a:ext cx="431247" cy="147963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5623" y="0"/>
              </a:lnTo>
              <a:lnTo>
                <a:pt x="215623" y="1479630"/>
              </a:lnTo>
              <a:lnTo>
                <a:pt x="431247" y="147963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747919" y="2787812"/>
        <a:ext cx="77059" cy="77059"/>
      </dsp:txXfrm>
    </dsp:sp>
    <dsp:sp modelId="{56D23415-EB2A-4007-B368-6E089832808C}">
      <dsp:nvSpPr>
        <dsp:cNvPr id="0" name=""/>
        <dsp:cNvSpPr/>
      </dsp:nvSpPr>
      <dsp:spPr>
        <a:xfrm>
          <a:off x="1570825" y="2040807"/>
          <a:ext cx="43124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15623" y="45720"/>
              </a:lnTo>
              <a:lnTo>
                <a:pt x="215623" y="79193"/>
              </a:lnTo>
              <a:lnTo>
                <a:pt x="431247" y="7919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775636" y="2075713"/>
        <a:ext cx="21627" cy="21627"/>
      </dsp:txXfrm>
    </dsp:sp>
    <dsp:sp modelId="{14B01B47-005D-4199-98A0-7F151F218B30}">
      <dsp:nvSpPr>
        <dsp:cNvPr id="0" name=""/>
        <dsp:cNvSpPr/>
      </dsp:nvSpPr>
      <dsp:spPr>
        <a:xfrm>
          <a:off x="1570825" y="526023"/>
          <a:ext cx="431247" cy="1560503"/>
        </a:xfrm>
        <a:custGeom>
          <a:avLst/>
          <a:gdLst/>
          <a:ahLst/>
          <a:cxnLst/>
          <a:rect l="0" t="0" r="0" b="0"/>
          <a:pathLst>
            <a:path>
              <a:moveTo>
                <a:pt x="0" y="1560503"/>
              </a:moveTo>
              <a:lnTo>
                <a:pt x="215623" y="1560503"/>
              </a:lnTo>
              <a:lnTo>
                <a:pt x="215623" y="0"/>
              </a:lnTo>
              <a:lnTo>
                <a:pt x="431247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745974" y="1265800"/>
        <a:ext cx="80949" cy="80949"/>
      </dsp:txXfrm>
    </dsp:sp>
    <dsp:sp modelId="{F4E00218-56DC-4E02-888A-ADA768FE14C6}">
      <dsp:nvSpPr>
        <dsp:cNvPr id="0" name=""/>
        <dsp:cNvSpPr/>
      </dsp:nvSpPr>
      <dsp:spPr>
        <a:xfrm rot="16200000">
          <a:off x="-1264308" y="1303312"/>
          <a:ext cx="4103839" cy="15664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FFFF00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 err="1">
              <a:latin typeface="NudiUni01e" pitchFamily="2" charset="0"/>
              <a:cs typeface="NudiUni01e" pitchFamily="2" charset="0"/>
            </a:rPr>
            <a:t>ಕರ್ನಾಟಕದಲ್ಲಿ</a:t>
          </a:r>
          <a:r>
            <a:rPr lang="en-US" sz="3200" b="1" kern="1200" dirty="0">
              <a:latin typeface="NudiUni01e" pitchFamily="2" charset="0"/>
              <a:cs typeface="NudiUni01e" pitchFamily="2" charset="0"/>
            </a:rPr>
            <a:t> </a:t>
          </a:r>
          <a:r>
            <a:rPr lang="en-US" sz="3200" b="1" kern="1200" dirty="0" err="1">
              <a:latin typeface="NudiUni01e" pitchFamily="2" charset="0"/>
              <a:cs typeface="NudiUni01e" pitchFamily="2" charset="0"/>
            </a:rPr>
            <a:t>ಪಂಚಾಯತ್</a:t>
          </a:r>
          <a:r>
            <a:rPr lang="en-US" sz="3200" b="1" kern="1200" dirty="0">
              <a:latin typeface="NudiUni01e" pitchFamily="2" charset="0"/>
              <a:cs typeface="NudiUni01e" pitchFamily="2" charset="0"/>
            </a:rPr>
            <a:t>‌ </a:t>
          </a:r>
          <a:r>
            <a:rPr lang="en-US" sz="3200" b="1" kern="1200" dirty="0" err="1">
              <a:latin typeface="NudiUni01e" pitchFamily="2" charset="0"/>
              <a:cs typeface="NudiUni01e" pitchFamily="2" charset="0"/>
            </a:rPr>
            <a:t>ರಾಜ್</a:t>
          </a:r>
          <a:r>
            <a:rPr lang="en-US" sz="3200" b="1" kern="1200" dirty="0">
              <a:latin typeface="NudiUni01e" pitchFamily="2" charset="0"/>
              <a:cs typeface="NudiUni01e" pitchFamily="2" charset="0"/>
            </a:rPr>
            <a:t>‌ </a:t>
          </a:r>
          <a:r>
            <a:rPr lang="en-US" sz="3200" b="1" kern="1200" dirty="0" err="1">
              <a:latin typeface="NudiUni01e" pitchFamily="2" charset="0"/>
              <a:cs typeface="NudiUni01e" pitchFamily="2" charset="0"/>
            </a:rPr>
            <a:t>ವ್ಯವಸ್ಥೆ</a:t>
          </a:r>
          <a:endParaRPr lang="en-US" sz="3200" b="1" kern="1200" dirty="0">
            <a:latin typeface="NudiUni01e" pitchFamily="2" charset="0"/>
            <a:cs typeface="NudiUni01e" pitchFamily="2" charset="0"/>
          </a:endParaRPr>
        </a:p>
      </dsp:txBody>
      <dsp:txXfrm>
        <a:off x="-1264308" y="1303312"/>
        <a:ext cx="4103839" cy="1566429"/>
      </dsp:txXfrm>
    </dsp:sp>
    <dsp:sp modelId="{F558B9C2-9AA7-4307-B64F-731FA160EC28}">
      <dsp:nvSpPr>
        <dsp:cNvPr id="0" name=""/>
        <dsp:cNvSpPr/>
      </dsp:nvSpPr>
      <dsp:spPr>
        <a:xfrm>
          <a:off x="2002073" y="136158"/>
          <a:ext cx="2557512" cy="7797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FFFF00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>
              <a:latin typeface="NudiUni01e" pitchFamily="2" charset="0"/>
              <a:cs typeface="NudiUni01e" pitchFamily="2" charset="0"/>
            </a:rPr>
            <a:t>ಜಿಲ್ಲಾ</a:t>
          </a:r>
          <a:r>
            <a:rPr lang="en-US" sz="2800" b="1" kern="1200" dirty="0">
              <a:latin typeface="NudiUni01e" pitchFamily="2" charset="0"/>
              <a:cs typeface="NudiUni01e" pitchFamily="2" charset="0"/>
            </a:rPr>
            <a:t> </a:t>
          </a:r>
          <a:r>
            <a:rPr lang="en-US" sz="2800" b="1" kern="1200" dirty="0" err="1">
              <a:latin typeface="NudiUni01e" pitchFamily="2" charset="0"/>
              <a:cs typeface="NudiUni01e" pitchFamily="2" charset="0"/>
            </a:rPr>
            <a:t>ಪಂಚಾಯ್ತಿ</a:t>
          </a:r>
          <a:endParaRPr lang="en-US" sz="2800" b="1" kern="1200" dirty="0">
            <a:latin typeface="NudiUni01e" pitchFamily="2" charset="0"/>
            <a:cs typeface="NudiUni01e" pitchFamily="2" charset="0"/>
          </a:endParaRPr>
        </a:p>
      </dsp:txBody>
      <dsp:txXfrm>
        <a:off x="2002073" y="136158"/>
        <a:ext cx="2557512" cy="779729"/>
      </dsp:txXfrm>
    </dsp:sp>
    <dsp:sp modelId="{D97D2045-7356-45C5-8D98-3397DAAF757C}">
      <dsp:nvSpPr>
        <dsp:cNvPr id="0" name=""/>
        <dsp:cNvSpPr/>
      </dsp:nvSpPr>
      <dsp:spPr>
        <a:xfrm>
          <a:off x="2002073" y="1730136"/>
          <a:ext cx="2557512" cy="7797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FFFF00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>
              <a:latin typeface="NudiUni01e" pitchFamily="2" charset="0"/>
              <a:cs typeface="NudiUni01e" pitchFamily="2" charset="0"/>
            </a:rPr>
            <a:t>ತಾಲ್ಲೂಕು</a:t>
          </a:r>
          <a:r>
            <a:rPr lang="en-US" sz="2800" b="1" kern="1200" dirty="0">
              <a:latin typeface="NudiUni01e" pitchFamily="2" charset="0"/>
              <a:cs typeface="NudiUni01e" pitchFamily="2" charset="0"/>
            </a:rPr>
            <a:t> </a:t>
          </a:r>
          <a:r>
            <a:rPr lang="en-US" sz="2800" b="1" kern="1200" dirty="0" err="1">
              <a:latin typeface="NudiUni01e" pitchFamily="2" charset="0"/>
              <a:cs typeface="NudiUni01e" pitchFamily="2" charset="0"/>
            </a:rPr>
            <a:t>ಪಂಚಾಯ್ತಿ</a:t>
          </a:r>
          <a:endParaRPr lang="en-US" sz="2800" b="1" kern="1200" dirty="0">
            <a:latin typeface="NudiUni01e" pitchFamily="2" charset="0"/>
            <a:cs typeface="NudiUni01e" pitchFamily="2" charset="0"/>
          </a:endParaRPr>
        </a:p>
      </dsp:txBody>
      <dsp:txXfrm>
        <a:off x="2002073" y="1730136"/>
        <a:ext cx="2557512" cy="779729"/>
      </dsp:txXfrm>
    </dsp:sp>
    <dsp:sp modelId="{EA6CD410-5B09-433E-B351-E2A1537061C0}">
      <dsp:nvSpPr>
        <dsp:cNvPr id="0" name=""/>
        <dsp:cNvSpPr/>
      </dsp:nvSpPr>
      <dsp:spPr>
        <a:xfrm>
          <a:off x="2002073" y="3176293"/>
          <a:ext cx="2557512" cy="7797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rgbClr val="FFFF00"/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 err="1">
              <a:latin typeface="NudiUni01e" pitchFamily="2" charset="0"/>
              <a:cs typeface="NudiUni01e" pitchFamily="2" charset="0"/>
            </a:rPr>
            <a:t>ಗ್ರಾಮ</a:t>
          </a:r>
          <a:r>
            <a:rPr lang="en-US" sz="2800" b="1" kern="1200" dirty="0">
              <a:latin typeface="NudiUni01e" pitchFamily="2" charset="0"/>
              <a:cs typeface="NudiUni01e" pitchFamily="2" charset="0"/>
            </a:rPr>
            <a:t> </a:t>
          </a:r>
          <a:r>
            <a:rPr lang="en-US" sz="2800" b="1" kern="1200" dirty="0" err="1">
              <a:latin typeface="NudiUni01e" pitchFamily="2" charset="0"/>
              <a:cs typeface="NudiUni01e" pitchFamily="2" charset="0"/>
            </a:rPr>
            <a:t>ಪಂಚಾಯ್ತಿ</a:t>
          </a:r>
          <a:endParaRPr lang="en-US" sz="2800" b="1" kern="1200" dirty="0">
            <a:latin typeface="NudiUni01e" pitchFamily="2" charset="0"/>
            <a:cs typeface="NudiUni01e" pitchFamily="2" charset="0"/>
          </a:endParaRPr>
        </a:p>
      </dsp:txBody>
      <dsp:txXfrm>
        <a:off x="2002073" y="3176293"/>
        <a:ext cx="2557512" cy="7797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FDAEB6-8CE3-4B3B-B26F-08B8CED1334A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45E0C9-A27B-4F19-A267-0CD93DEDE8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316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E997FA-23E6-45E8-9C98-2F36BAD2A68B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1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F4641-A3E8-4643-94D0-93D7A45D04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A8779B-9D86-46DB-AF39-DEEEDE99FB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E4273-0D07-4C81-A5E9-DF7644058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EE373-3520-42DD-96E0-9002DC2E6F7D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2367F-3480-4580-8E05-B657A660E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A8AA0-CD7F-4683-B40E-3B8F56603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1E9BD-86C8-4DFF-B429-93DB1A343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388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89631-D5C5-4ED5-884B-B710BEC4F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6D5DBB-135B-4A7D-BE70-066036E834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377F4-7F9F-4512-AF82-4E43D1835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EE373-3520-42DD-96E0-9002DC2E6F7D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58BAF-4D2E-47C5-BC88-FD9D9C9A4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2584E-1B8B-4E2F-9BAC-309807952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1E9BD-86C8-4DFF-B429-93DB1A343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366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72D061C-70EB-4106-8F7E-565BF447C8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659CB2-AF36-42F9-BA03-7713B18227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7F03CD-A181-4774-85D1-23AE99BDE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EE373-3520-42DD-96E0-9002DC2E6F7D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162DD3-8CEB-4BDE-A383-233518E18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9AC0B-6BF6-475F-9314-3D1C796D6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1E9BD-86C8-4DFF-B429-93DB1A343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212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697C0-5325-484B-97A3-378ED51B3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65AAB-B8ED-4B80-BA73-A8D6A13D3E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6774A5-4066-4EB2-9E89-F846085DD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EE373-3520-42DD-96E0-9002DC2E6F7D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F1A2B-0FA7-4314-8CF8-C29729BFF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F8B0C-3B63-4883-88B2-2413C576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1E9BD-86C8-4DFF-B429-93DB1A343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320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3FFD3-25CA-4AFA-A05D-B22168CE7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B18590-FAB2-4913-9C1D-4D9D637457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1C21B8-DB9E-4F95-9ADD-D987109D0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EE373-3520-42DD-96E0-9002DC2E6F7D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6334A-B03B-4487-9533-8AE4F9F82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F0807-BAA9-459D-B2FF-83ADBF4FA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1E9BD-86C8-4DFF-B429-93DB1A343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347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1C13A-095D-4474-878D-B34DF55B4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517DB-DFA7-4B2D-96CD-CCE8027126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43886C-F1A2-4651-95A1-D29A36E27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081B4E-BCD5-4505-A173-B0963271E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EE373-3520-42DD-96E0-9002DC2E6F7D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1B621B-2E97-479B-8810-4843616CF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DB94F5-FDF0-4FBC-8B32-0DE977A43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1E9BD-86C8-4DFF-B429-93DB1A343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599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70DE0-AE2C-482C-9E92-6E1306F31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01A0EE-225F-49A4-9A7E-085F2DCF61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2EC6FF-CA7C-4473-9A3D-10F493D97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FF7773-6F30-4CF2-B831-7F5820C43C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94EA30-A7D1-46D4-B877-76FF56092D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1224DB-C225-4EF2-B8C2-5A70EDC49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EE373-3520-42DD-96E0-9002DC2E6F7D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BBDD2F-F247-4D16-84F3-02C9B15D7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F94DA0-EA71-4C5B-B68D-181995521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1E9BD-86C8-4DFF-B429-93DB1A343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946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EE8A3-DE3C-43EB-BDB1-4E8943CEB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188F33-503B-47DB-A4D2-FBE5B9142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EE373-3520-42DD-96E0-9002DC2E6F7D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72105A-9990-4767-B067-5D01CA9C5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1E9FA4-4AEE-4166-934C-0A2261A6B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1E9BD-86C8-4DFF-B429-93DB1A343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086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04AE69-52CF-4DB5-925A-5BE36D0CB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EE373-3520-42DD-96E0-9002DC2E6F7D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CFC4EF-CC46-4544-A41D-5396B28D9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6A6DD5-8F0A-420A-B6F8-71E4BB031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1E9BD-86C8-4DFF-B429-93DB1A343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292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8A272-2957-46ED-BC06-0B1585D79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DE562-82E6-4DB0-A4D8-664F5527D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5F190F-9649-4877-80B6-25DF35D386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C430B2-98B5-4DDC-BE1C-D79930407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EE373-3520-42DD-96E0-9002DC2E6F7D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D76C54-247D-4E00-8F30-84FF8358A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9E2AF9-F12D-45C6-9651-1BCFF271D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1E9BD-86C8-4DFF-B429-93DB1A343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33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3BBFD-D8D2-4F2C-B888-47D05A9D9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1B3DAD-D008-4606-B35C-8C3604EC94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43307A-12BC-4EF7-B30D-447C8B5DF8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72802A-879E-4830-A5F1-4FC5B3168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EE373-3520-42DD-96E0-9002DC2E6F7D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6DC2A-BB67-429B-88BB-4485659AB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B0BFE9-1627-4E1D-B1F9-D708BFFAE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1E9BD-86C8-4DFF-B429-93DB1A343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562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5C9E90-2E40-4BB1-B6E5-CF2B1BB6C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6698A4-CA89-4A65-87C7-B050ABEE8C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4F287-5362-4B0E-BC2A-636E34A168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EE373-3520-42DD-96E0-9002DC2E6F7D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73A08C-0516-4ACF-A4AD-317F2CE923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17839-6ED2-4C08-85ED-7E9779690E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1E9BD-86C8-4DFF-B429-93DB1A343E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254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6755" y="879382"/>
            <a:ext cx="5866972" cy="69747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17878" y="851036"/>
            <a:ext cx="6046062" cy="71876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7214" y="1297124"/>
            <a:ext cx="4466758" cy="43791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80038" y="0"/>
            <a:ext cx="244810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N" sz="8800" b="1" i="0" u="none" strike="noStrike" kern="1200" cap="none" spc="0" normalizeH="0" baseline="0" noProof="0" dirty="0">
                <a:ln/>
                <a:solidFill>
                  <a:srgbClr val="C00000"/>
                </a:solidFill>
                <a:effectLst/>
                <a:uLnTx/>
                <a:uFillTx/>
                <a:latin typeface="NudiUni10e" pitchFamily="2" charset="0"/>
                <a:ea typeface="+mn-ea"/>
                <a:cs typeface="NudiUni10e" pitchFamily="2" charset="0"/>
              </a:rPr>
              <a:t>ಪ</a:t>
            </a:r>
            <a:r>
              <a:rPr kumimoji="0" lang="kn-IN" sz="8800" b="1" i="0" u="none" strike="noStrike" kern="1200" cap="none" spc="0" normalizeH="0" baseline="0" noProof="0" dirty="0">
                <a:ln/>
                <a:solidFill>
                  <a:srgbClr val="C00000"/>
                </a:solidFill>
                <a:effectLst/>
                <a:uLnTx/>
                <a:uFillTx/>
                <a:latin typeface="NudiUni10e" pitchFamily="2" charset="0"/>
                <a:ea typeface="+mn-ea"/>
                <a:cs typeface="NudiUni10e" pitchFamily="2" charset="0"/>
              </a:rPr>
              <a:t>್</a:t>
            </a:r>
            <a:r>
              <a:rPr kumimoji="0" lang="en-IN" sz="8800" b="1" i="0" u="none" strike="noStrike" kern="1200" cap="none" spc="0" normalizeH="0" baseline="0" noProof="0" dirty="0">
                <a:ln/>
                <a:solidFill>
                  <a:srgbClr val="C00000"/>
                </a:solidFill>
                <a:effectLst/>
                <a:uLnTx/>
                <a:uFillTx/>
                <a:latin typeface="NudiUni10e" pitchFamily="2" charset="0"/>
                <a:ea typeface="+mn-ea"/>
                <a:cs typeface="NudiUni10e" pitchFamily="2" charset="0"/>
              </a:rPr>
              <a:t>ರ</a:t>
            </a:r>
            <a:r>
              <a:rPr kumimoji="0" lang="kn-IN" sz="8800" b="1" i="0" u="none" strike="noStrike" kern="1200" cap="none" spc="0" normalizeH="0" baseline="0" noProof="0" dirty="0">
                <a:ln/>
                <a:solidFill>
                  <a:srgbClr val="C00000"/>
                </a:solidFill>
                <a:effectLst/>
                <a:uLnTx/>
                <a:uFillTx/>
                <a:latin typeface="NudiUni10e" pitchFamily="2" charset="0"/>
                <a:ea typeface="+mn-ea"/>
                <a:cs typeface="NudiUni10e" pitchFamily="2" charset="0"/>
              </a:rPr>
              <a:t>ಸ</a:t>
            </a:r>
            <a:r>
              <a:rPr kumimoji="0" lang="en-IN" sz="8800" b="1" i="0" u="none" strike="noStrike" kern="1200" cap="none" spc="0" normalizeH="0" baseline="0" noProof="0" dirty="0">
                <a:ln/>
                <a:solidFill>
                  <a:srgbClr val="C00000"/>
                </a:solidFill>
                <a:effectLst/>
                <a:uLnTx/>
                <a:uFillTx/>
                <a:latin typeface="NudiUni10e" pitchFamily="2" charset="0"/>
                <a:ea typeface="+mn-ea"/>
                <a:cs typeface="NudiUni10e" pitchFamily="2" charset="0"/>
              </a:rPr>
              <a:t>್</a:t>
            </a:r>
            <a:r>
              <a:rPr kumimoji="0" lang="kn-IN" sz="8800" b="1" i="0" u="none" strike="noStrike" kern="1200" cap="none" spc="0" normalizeH="0" baseline="0" noProof="0" dirty="0">
                <a:ln/>
                <a:solidFill>
                  <a:srgbClr val="C00000"/>
                </a:solidFill>
                <a:effectLst/>
                <a:uLnTx/>
                <a:uFillTx/>
                <a:latin typeface="NudiUni10e" pitchFamily="2" charset="0"/>
                <a:ea typeface="+mn-ea"/>
                <a:cs typeface="NudiUni10e" pitchFamily="2" charset="0"/>
              </a:rPr>
              <a:t>ತ</a:t>
            </a:r>
            <a:r>
              <a:rPr kumimoji="0" lang="en-IN" sz="8800" b="1" i="0" u="none" strike="noStrike" kern="1200" cap="none" spc="0" normalizeH="0" baseline="0" noProof="0" dirty="0">
                <a:ln/>
                <a:solidFill>
                  <a:srgbClr val="C00000"/>
                </a:solidFill>
                <a:effectLst/>
                <a:uLnTx/>
                <a:uFillTx/>
                <a:latin typeface="NudiUni10e" pitchFamily="2" charset="0"/>
                <a:ea typeface="+mn-ea"/>
                <a:cs typeface="NudiUni10e" pitchFamily="2" charset="0"/>
              </a:rPr>
              <a:t>ು</a:t>
            </a:r>
            <a:r>
              <a:rPr kumimoji="0" lang="kn-IN" sz="8800" b="1" i="0" u="none" strike="noStrike" kern="1200" cap="none" spc="0" normalizeH="0" baseline="0" noProof="0" dirty="0">
                <a:ln/>
                <a:solidFill>
                  <a:srgbClr val="C00000"/>
                </a:solidFill>
                <a:effectLst/>
                <a:uLnTx/>
                <a:uFillTx/>
                <a:latin typeface="NudiUni10e" pitchFamily="2" charset="0"/>
                <a:ea typeface="+mn-ea"/>
                <a:cs typeface="NudiUni10e" pitchFamily="2" charset="0"/>
              </a:rPr>
              <a:t>ತ</a:t>
            </a:r>
            <a:r>
              <a:rPr kumimoji="0" lang="en-IN" sz="8800" b="1" i="0" u="none" strike="noStrike" kern="1200" cap="none" spc="0" normalizeH="0" baseline="0" noProof="0" dirty="0">
                <a:ln/>
                <a:solidFill>
                  <a:srgbClr val="C00000"/>
                </a:solidFill>
                <a:effectLst/>
                <a:uLnTx/>
                <a:uFillTx/>
                <a:latin typeface="NudiUni10e" pitchFamily="2" charset="0"/>
                <a:ea typeface="+mn-ea"/>
                <a:cs typeface="NudiUni10e" pitchFamily="2" charset="0"/>
              </a:rPr>
              <a:t>ಿ</a:t>
            </a:r>
            <a:endParaRPr kumimoji="0" lang="en-US" sz="8800" b="1" i="0" u="none" strike="noStrike" kern="1200" cap="none" spc="0" normalizeH="0" baseline="0" noProof="0" dirty="0">
              <a:ln/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27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42 -0.00532 L -0.48138 0.0074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40" y="62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052 0.05602 L 0.47787 0.0465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19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6" presetClass="emph" presetSubtype="0" repeatCount="44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97630D-6F77-41CC-B2A1-C17DFD9777FA}"/>
              </a:ext>
            </a:extLst>
          </p:cNvPr>
          <p:cNvSpPr/>
          <p:nvPr/>
        </p:nvSpPr>
        <p:spPr>
          <a:xfrm>
            <a:off x="400257" y="4821247"/>
            <a:ext cx="1124840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ಆಧುನಿಕತೆಯ ಹೊಡೆತಕ್ಕೆ ಸಿಲುಕಿ ಗ್ರಾಮೀಣ ಗುಡಿ ಕೈಗಾರಿಕೆಗಳು ನಶಿಸಿ ಹೋಗಿವೆ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ಅತ್ಯಂತ ಹೆಚ್ಚು ಜನರು ಪ್ರಾಥಮಿಕ ವಲಯದಲ್ಲಿ ದುಡಿಯುತ್ತಿದ್ದರೂ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ರಾಷ್ಟ್ರೀಯ ಆದಾಯಕ್ಕೆ ಈ ವಲಯದ ಕೊಡುಗೆ ಅತ್ಯಂತ ಕಡಿಮೆಯಿದ್ದು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 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ಅದು ನಿರಂತರವಾಗಿ ಕಡಿಮೆಯಾಗುತ್ತಿದೆ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ಇದರಿಂದಾಗಿ ನಗರ ಮತ್ತು ಗ್ರಾಮೀಣ ಪ್ರದೇಶಗಳ ನಡುವಿನ ಅಂತರ ದಿನೇ ದಿನೇ ಹೆಚ್ಚುತ್ತಿದೆ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D5F333-64CB-4A0D-816F-D636BF156EBA}"/>
              </a:ext>
            </a:extLst>
          </p:cNvPr>
          <p:cNvSpPr/>
          <p:nvPr/>
        </p:nvSpPr>
        <p:spPr>
          <a:xfrm>
            <a:off x="1317762" y="235488"/>
            <a:ext cx="42033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ಗ್ರಾಮೀಣ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ಪ್ರದೇಶದ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ಸ್ಥಿತಿಗತಿ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cs typeface="NudiUni08e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3F2CC0-CBA1-4CD4-997B-B15383D122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832513"/>
            <a:ext cx="6537277" cy="3975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ABDF90-952C-4051-A5CB-3A6D06AE79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3504" y="832513"/>
            <a:ext cx="5818495" cy="3975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838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0DA15F-5A6B-42A0-9F77-00DD16EEBC44}"/>
              </a:ext>
            </a:extLst>
          </p:cNvPr>
          <p:cNvSpPr/>
          <p:nvPr/>
        </p:nvSpPr>
        <p:spPr>
          <a:xfrm>
            <a:off x="606998" y="1456940"/>
            <a:ext cx="11115543" cy="2446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sz="18000" b="1" dirty="0" err="1">
                <a:gradFill>
                  <a:gsLst>
                    <a:gs pos="23000">
                      <a:srgbClr val="FFFF00"/>
                    </a:gs>
                    <a:gs pos="40000">
                      <a:srgbClr val="FF0000"/>
                    </a:gs>
                    <a:gs pos="54000">
                      <a:srgbClr val="0070C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ಗ್ರಾಮೀಣಾಭಿವೃದ್ಧಿ</a:t>
            </a:r>
            <a:endParaRPr lang="en-US" sz="18000" dirty="0">
              <a:gradFill>
                <a:gsLst>
                  <a:gs pos="23000">
                    <a:srgbClr val="FFFF00"/>
                  </a:gs>
                  <a:gs pos="40000">
                    <a:srgbClr val="FF0000"/>
                  </a:gs>
                  <a:gs pos="54000">
                    <a:srgbClr val="0070C0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/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6E18AF3-43E9-4E70-8ADA-3D2BB8CEA540}"/>
              </a:ext>
            </a:extLst>
          </p:cNvPr>
          <p:cNvSpPr/>
          <p:nvPr/>
        </p:nvSpPr>
        <p:spPr>
          <a:xfrm>
            <a:off x="629440" y="4010893"/>
            <a:ext cx="11070659" cy="2446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sz="18000" b="1" dirty="0" err="1">
                <a:gradFill>
                  <a:gsLst>
                    <a:gs pos="23000">
                      <a:srgbClr val="FFFF00"/>
                    </a:gs>
                    <a:gs pos="40000">
                      <a:srgbClr val="FF0000"/>
                    </a:gs>
                    <a:gs pos="54000">
                      <a:srgbClr val="0070C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ಅರ್ಥ</a:t>
            </a:r>
            <a:r>
              <a:rPr lang="en-US" sz="18000" b="1" dirty="0">
                <a:gradFill>
                  <a:gsLst>
                    <a:gs pos="23000">
                      <a:srgbClr val="FFFF00"/>
                    </a:gs>
                    <a:gs pos="40000">
                      <a:srgbClr val="FF0000"/>
                    </a:gs>
                    <a:gs pos="54000">
                      <a:srgbClr val="0070C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&amp; </a:t>
            </a:r>
            <a:r>
              <a:rPr lang="en-US" sz="18000" b="1" dirty="0" err="1">
                <a:gradFill>
                  <a:gsLst>
                    <a:gs pos="23000">
                      <a:srgbClr val="FFFF00"/>
                    </a:gs>
                    <a:gs pos="40000">
                      <a:srgbClr val="FF0000"/>
                    </a:gs>
                    <a:gs pos="54000">
                      <a:srgbClr val="0070C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ಮಹತ್ವ</a:t>
            </a:r>
            <a:endParaRPr lang="en-US" sz="18000" dirty="0">
              <a:gradFill>
                <a:gsLst>
                  <a:gs pos="23000">
                    <a:srgbClr val="FFFF00"/>
                  </a:gs>
                  <a:gs pos="40000">
                    <a:srgbClr val="FF0000"/>
                  </a:gs>
                  <a:gs pos="54000">
                    <a:srgbClr val="0070C0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/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228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D18A5A1-6823-48AE-9DC7-8D2AD62FB713}"/>
              </a:ext>
            </a:extLst>
          </p:cNvPr>
          <p:cNvSpPr/>
          <p:nvPr/>
        </p:nvSpPr>
        <p:spPr>
          <a:xfrm>
            <a:off x="287615" y="4665684"/>
            <a:ext cx="1146310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ಗ್ರಾಮೀಣಾಭಿವೃದ್ಧಿಯು ಬಹು ವಿಸ್ತಾರವಾದ ಅರ್ಥ ವ್ಯಾಪ್ತಿಯನ್ನು ಹೊಂದಿದೆ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342900" lvl="0" indent="-3429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ಅದು ಗ್ರಾಮೀಣ ಪ್ರದೇಶದಲ್ಲಿ ಕೃಷಿ ಮತ್ತು ಕೃಷಿ ಸಂಬಂಧಿತ ಚಟುವಟಿಕೆಗಳ ಅಭಿವೃದ್ಧಿಯ ಜೊತೆಗೆ ವಸತಿ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ಶಿಕ್ಷಣ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ಆರೋಗ್ಯ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ನೈರ್ಮಲ್ಯ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ಸಾರಿಗೆ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ಸಂಪರ್ಕ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ಮುಂತಾದ</a:t>
            </a:r>
            <a:r>
              <a:rPr lang="en-US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  <a:endParaRPr lang="en-US" sz="2800" b="1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A695B70-2F50-4238-963B-A628C0F82029}"/>
              </a:ext>
            </a:extLst>
          </p:cNvPr>
          <p:cNvSpPr/>
          <p:nvPr/>
        </p:nvSpPr>
        <p:spPr>
          <a:xfrm>
            <a:off x="1317762" y="263198"/>
            <a:ext cx="29081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ಗ್ರಾಮೀಣ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ಅಭಿವೃದ್ಧಿ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cs typeface="NudiUni08e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2B9E09-8D00-4868-8081-A62349D095C3}"/>
              </a:ext>
            </a:extLst>
          </p:cNvPr>
          <p:cNvSpPr/>
          <p:nvPr/>
        </p:nvSpPr>
        <p:spPr>
          <a:xfrm>
            <a:off x="4402875" y="301748"/>
            <a:ext cx="10118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ಅರ್ಥ</a:t>
            </a:r>
            <a:r>
              <a:rPr lang="en-US" sz="3200" b="1" dirty="0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:-</a:t>
            </a:r>
            <a:endParaRPr lang="en-US" sz="3200" dirty="0">
              <a:effectLst/>
              <a:latin typeface="NudiUni03e" pitchFamily="2" charset="0"/>
              <a:cs typeface="NudiUni03e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4A9784A-E001-4FD2-AF0C-2A868C81915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2437"/>
            <a:ext cx="12192000" cy="3739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9805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91466A-E23B-4AC3-8F8A-36454A8597FF}"/>
              </a:ext>
            </a:extLst>
          </p:cNvPr>
          <p:cNvSpPr/>
          <p:nvPr/>
        </p:nvSpPr>
        <p:spPr>
          <a:xfrm>
            <a:off x="358366" y="4774881"/>
            <a:ext cx="112149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ಸಾಮಾಜಿಕ ಮತ್ತು ಆರ್ಥಿಕ ಮೂಲ ಸೌಲಭ್ಯಗಳ ಅಭಿವೃದ್ಧಿ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ಉದ್ಯೋಗ ನಿರ್ಮಾಣ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ಸಾಮಾಜಿಕ ಕಲ್ಯಾಣ ಮುಂತಾದ ಹಲವಾರು ಚಟುವಟಿಕೆಗಳನ್ನು ಒಳಗೊಂಡಿರುವ ವಿಸ್ತೃತ ಅಭಿವೃದ್ದಿ ಕಾರ್ಯಕ್ರಮವಾಗಿದೆ</a:t>
            </a:r>
            <a:r>
              <a:rPr lang="en-US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  <a:endParaRPr lang="en-US" sz="2600" b="1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5086E6-8E37-468A-804C-36D7CDFCA272}"/>
              </a:ext>
            </a:extLst>
          </p:cNvPr>
          <p:cNvSpPr/>
          <p:nvPr/>
        </p:nvSpPr>
        <p:spPr>
          <a:xfrm>
            <a:off x="1317762" y="263198"/>
            <a:ext cx="29081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ಗ್ರಾಮೀಣ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ಅಭಿವೃದ್ಧಿ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cs typeface="NudiUni08e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79E89C-74EE-46AF-85D7-E6A126B02FD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068" y="859809"/>
            <a:ext cx="5950425" cy="3573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7AA6F9-E1BF-49B0-A2D0-73342B8FB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0424" y="-1"/>
            <a:ext cx="6231126" cy="4640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B1251FC-5E2C-4B0E-8173-D63F821A1B6F}"/>
              </a:ext>
            </a:extLst>
          </p:cNvPr>
          <p:cNvSpPr/>
          <p:nvPr/>
        </p:nvSpPr>
        <p:spPr>
          <a:xfrm>
            <a:off x="4108313" y="317187"/>
            <a:ext cx="25474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ಗ್ರಾಮೀಣಾಭಿವೃಧಿಯ</a:t>
            </a:r>
            <a:r>
              <a:rPr lang="en-US" sz="24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ಅ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ರ್ಥ</a:t>
            </a:r>
            <a:endParaRPr lang="en-US" sz="3200" dirty="0">
              <a:effectLst/>
              <a:latin typeface="NudiUni03e" pitchFamily="2" charset="0"/>
              <a:cs typeface="NudiUni03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135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91466A-E23B-4AC3-8F8A-36454A8597FF}"/>
              </a:ext>
            </a:extLst>
          </p:cNvPr>
          <p:cNvSpPr/>
          <p:nvPr/>
        </p:nvSpPr>
        <p:spPr>
          <a:xfrm>
            <a:off x="358366" y="4856769"/>
            <a:ext cx="112149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ಗ್ರಾಮೀಣಾಭಿವೃದ್ಧಿಯು ಗ್ರಾಮೀಣ ಪ್ರದೇಶಗಳಲ್ಲಿ ವಾಸಸುತ್ತಿರುವ ಕೃಷಿಕರು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ಕೃಷಿ ಕಾರ್ಮಿಕರು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ಪರಿಶಿಷ್ಟ ಜಾತಿ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ಪರಿಶಿಷ್ಟ ಪಂಗಡ ಮುಂತಾದ ಎಲ್ಲಾ ಹಿಂದುಳಿದ ವರ್ಗಗಳ ಜನರ ಜೀವನಮಟ್ಟವನ್ನು ಉತ್ತಮಪಡಿಸುವ ಮಹತ್ತರ ಆಶಯವನ್ನು ಹೊಂದಿದೆ</a:t>
            </a:r>
            <a:r>
              <a:rPr lang="en-US" sz="28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  <a:endParaRPr lang="en-US" sz="2800" b="1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5086E6-8E37-468A-804C-36D7CDFCA272}"/>
              </a:ext>
            </a:extLst>
          </p:cNvPr>
          <p:cNvSpPr/>
          <p:nvPr/>
        </p:nvSpPr>
        <p:spPr>
          <a:xfrm>
            <a:off x="1317762" y="263198"/>
            <a:ext cx="29081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ಗ್ರಾಮೀಣ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ಅಭಿವೃದ್ಧಿ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cs typeface="NudiUni08e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79E89C-74EE-46AF-85D7-E6A126B02FD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716" y="859808"/>
            <a:ext cx="5745708" cy="3725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7AA6F9-E1BF-49B0-A2D0-73342B8FB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0424" y="0"/>
            <a:ext cx="6231126" cy="4585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B1251FC-5E2C-4B0E-8173-D63F821A1B6F}"/>
              </a:ext>
            </a:extLst>
          </p:cNvPr>
          <p:cNvSpPr/>
          <p:nvPr/>
        </p:nvSpPr>
        <p:spPr>
          <a:xfrm>
            <a:off x="4108313" y="317187"/>
            <a:ext cx="25474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ಗ್ರಾಮೀಣಾಭಿವೃಧಿಯ</a:t>
            </a:r>
            <a:r>
              <a:rPr lang="en-US" sz="24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ಅರ್ಥ</a:t>
            </a:r>
            <a:endParaRPr lang="en-US" sz="3200" dirty="0">
              <a:effectLst/>
              <a:latin typeface="NudiUni03e" pitchFamily="2" charset="0"/>
              <a:cs typeface="NudiUni03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154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7F5A7A-58CD-41E3-A8D5-437D8C6531A4}"/>
              </a:ext>
            </a:extLst>
          </p:cNvPr>
          <p:cNvSpPr/>
          <p:nvPr/>
        </p:nvSpPr>
        <p:spPr>
          <a:xfrm>
            <a:off x="310985" y="4847039"/>
            <a:ext cx="1115853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ಭಾರತದ ಆರ್ಥಿಕಾಭಿವೃದ್ಧಿಯಲ್ಲಿ ಗ್ರಾಮೀಣಾಭಿವೃದ್ಧಿಯು ಹೆಚ್ಚಿನ ಮಹತ್ವ ಪಡೆದಿದೆ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ಗ್ರಾಮೀಣ ಪ್ರದೇಶದಲ್ಲಿ ಅತಿ ಹೆಚ್ಚಿನ ಜನರು ವಾಸಿಸುತ್ತಿದ್ದು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ಅವರು ಬಡತನ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ನಿರುದ್ಯೋಗ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ಅನಕ್ಷರತೆ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ಅನಾರೋಗ್ಯ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ಮೂಲಸೌಕರ್ಯಗಳ ಕೊರತೆ ಮುಂತಾದ ಹಲವಾರು ಸವಾಲುಗಳನ್ನು ಎದುರಿಸುತ್ತಿದ್ದಾರೆ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2AD5D1-35C1-4AF3-AC7C-836ADDDD9C8C}"/>
              </a:ext>
            </a:extLst>
          </p:cNvPr>
          <p:cNvSpPr/>
          <p:nvPr/>
        </p:nvSpPr>
        <p:spPr>
          <a:xfrm>
            <a:off x="1317762" y="263198"/>
            <a:ext cx="29081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ಗ್ರಾಮೀಣ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ಅಭಿವೃದ್ಧಿ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cs typeface="NudiUni08e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1251FC-5E2C-4B0E-8173-D63F821A1B6F}"/>
              </a:ext>
            </a:extLst>
          </p:cNvPr>
          <p:cNvSpPr/>
          <p:nvPr/>
        </p:nvSpPr>
        <p:spPr>
          <a:xfrm>
            <a:off x="4790713" y="303539"/>
            <a:ext cx="33345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ಗ್ರಾಮೀಣಾಭಿವೃಧಿಯ</a:t>
            </a:r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ಅರ್ಥ</a:t>
            </a:r>
            <a:endParaRPr lang="en-US" sz="3200" dirty="0">
              <a:effectLst/>
              <a:latin typeface="NudiUni03e" pitchFamily="2" charset="0"/>
              <a:cs typeface="NudiUni03e" pitchFamily="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881" y="888315"/>
            <a:ext cx="3873050" cy="3847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2571" y="888316"/>
            <a:ext cx="3575365" cy="37382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51679" y="888316"/>
            <a:ext cx="4560862" cy="36844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003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7F5A7A-58CD-41E3-A8D5-437D8C6531A4}"/>
              </a:ext>
            </a:extLst>
          </p:cNvPr>
          <p:cNvSpPr/>
          <p:nvPr/>
        </p:nvSpPr>
        <p:spPr>
          <a:xfrm>
            <a:off x="310985" y="4724207"/>
            <a:ext cx="114943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ಗ್ರಾಮೀಣಾಭಿವೃದ್ಧಿ ಕಾರ್ಯಕ್ರಮಗಳ ಮೂಲಕ ಈ ಸವಾಲುಗಳನ್ನು ಸಮರ್ಥವಾಗಿ ಎದುರಿಸಿ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 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ಗ್ರಾಮೀಣ ಭಾರತವನ್ನು ಸಮೃದ್ಧ ಹಾಗೂ ಶ್ರೀಮಂತ ಗೊಳಿಸಬೇಕಾದ ಅವಶ್ಯಕತೆಯಿದೆ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ಗ್ರಾಮೀಣ ಜನರಿಗೆ ಶಿಕ್ಷಣ 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ತರಬೇತಿ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ಆರೋಗ್ಯ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ನೈರ್ಮಲ್ಯ ಮುಂತಾದ ಸೌಲಭ್ಯಗಳನ್ನು ಒದಗಿಸಿ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ಅವರ ಜ್ಞಾನ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ಕೌಶಲ್ಯ ಮತ್ತು ದುಡಿಯುವ ಸಾಮರ್ಥ್ಯವನ್ನು ಹೆಚ್ಚಿಸಬೇಕಾಗಿದೆ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2AD5D1-35C1-4AF3-AC7C-836ADDDD9C8C}"/>
              </a:ext>
            </a:extLst>
          </p:cNvPr>
          <p:cNvSpPr/>
          <p:nvPr/>
        </p:nvSpPr>
        <p:spPr>
          <a:xfrm>
            <a:off x="1317762" y="263198"/>
            <a:ext cx="29081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ಗ್ರಾಮೀಣ</a:t>
            </a:r>
            <a:r>
              <a:rPr lang="en-US" sz="4000" b="1" dirty="0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ಅಭಿವೃದ್ಧಿ</a:t>
            </a:r>
            <a:endParaRPr lang="en-US" sz="4000" dirty="0">
              <a:solidFill>
                <a:srgbClr val="FFFF00"/>
              </a:solidFill>
              <a:latin typeface="NudiUni08e" pitchFamily="2" charset="0"/>
              <a:cs typeface="NudiUni08e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1251FC-5E2C-4B0E-8173-D63F821A1B6F}"/>
              </a:ext>
            </a:extLst>
          </p:cNvPr>
          <p:cNvSpPr/>
          <p:nvPr/>
        </p:nvSpPr>
        <p:spPr>
          <a:xfrm>
            <a:off x="4790713" y="303539"/>
            <a:ext cx="33345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prstClr val="white"/>
                </a:solidFill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ಗ್ರಾಮೀಣಾಭಿವೃಧಿಯ</a:t>
            </a:r>
            <a:r>
              <a:rPr lang="en-US" sz="3200" b="1" dirty="0">
                <a:solidFill>
                  <a:prstClr val="white"/>
                </a:solidFill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ಅರ್ಥ</a:t>
            </a:r>
            <a:endParaRPr lang="en-US" sz="3200" dirty="0">
              <a:solidFill>
                <a:prstClr val="black"/>
              </a:solidFill>
              <a:latin typeface="NudiUni03e" pitchFamily="2" charset="0"/>
              <a:cs typeface="NudiUni03e" pitchFamily="2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420" y="881253"/>
            <a:ext cx="11809627" cy="373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648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7F5A7A-58CD-41E3-A8D5-437D8C6531A4}"/>
              </a:ext>
            </a:extLst>
          </p:cNvPr>
          <p:cNvSpPr/>
          <p:nvPr/>
        </p:nvSpPr>
        <p:spPr>
          <a:xfrm>
            <a:off x="310985" y="5051759"/>
            <a:ext cx="111585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ಗ್ರಾಮೀಣ ಭಾಗದಲ್ಲಿ ಕೃಷಿಯ ಜೊತೆಗೆ ಪಶುಪಾಲನೆ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ಮೀನುಗಾರಿಕೆ 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 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ರೇಷ್ಮೆ ಕೃಷಿ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ಕೋಳಿ ಸಾಕಾಣಿಕೆ ಮುಂತಾದ ಕೃಷಿ ಸಂಬಂಧಿ ಚಟುವಟಿಕೆಗಳನ್ನು ಅಭಿವೃದ್ಧಿಪಡಿಸಿ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ಕೃಷಿಯನ್ನು ಒಂದು ಲಾಭದಾಯಕ ಹಾಗೂ ಆಕರ್ಷಕ ಉದ್ಯೋಗವನ್ನಾಗಿ ಅಭಿವೃದ್ಧಿಪಡಿಸಬೇಕಾಗಿದೆ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2AD5D1-35C1-4AF3-AC7C-836ADDDD9C8C}"/>
              </a:ext>
            </a:extLst>
          </p:cNvPr>
          <p:cNvSpPr/>
          <p:nvPr/>
        </p:nvSpPr>
        <p:spPr>
          <a:xfrm>
            <a:off x="1317762" y="263198"/>
            <a:ext cx="29081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ಗ್ರಾಮೀಣ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ಅಭಿವೃದ್ಧಿ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cs typeface="NudiUni08e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1251FC-5E2C-4B0E-8173-D63F821A1B6F}"/>
              </a:ext>
            </a:extLst>
          </p:cNvPr>
          <p:cNvSpPr/>
          <p:nvPr/>
        </p:nvSpPr>
        <p:spPr>
          <a:xfrm>
            <a:off x="4790713" y="303539"/>
            <a:ext cx="33345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ಗ್ರಾಮೀಣಾಭಿವೃಧಿಯ</a:t>
            </a:r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ಅರ್ಥ</a:t>
            </a:r>
            <a:endParaRPr lang="en-US" sz="3200" dirty="0">
              <a:effectLst/>
              <a:latin typeface="NudiUni03e" pitchFamily="2" charset="0"/>
              <a:cs typeface="NudiUni03e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66C3EE-D526-4AE9-B4B4-CB817AEF5C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985" y="971084"/>
            <a:ext cx="3756048" cy="4080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5672" y="971085"/>
            <a:ext cx="3808961" cy="40016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7904" y="971085"/>
            <a:ext cx="4710420" cy="38602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64893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7F5A7A-58CD-41E3-A8D5-437D8C6531A4}"/>
              </a:ext>
            </a:extLst>
          </p:cNvPr>
          <p:cNvSpPr/>
          <p:nvPr/>
        </p:nvSpPr>
        <p:spPr>
          <a:xfrm>
            <a:off x="310985" y="5406607"/>
            <a:ext cx="111585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ಇದರಿಂದ ಗ್ರಾಮೀಣ ಜನರು ನಗರಗಳಿಗೆ </a:t>
            </a:r>
            <a:r>
              <a:rPr lang="en-US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ವ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ಲಸೆ ಹೋಗುವುದನ್ನು ತಪ್ಪಿಸಬಹುದಾಗಿದೆ. 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ಗ್ರಾಮೀಣ ಪ್ರದೇಶಗಳಲ್ಲಿ ಮೂಲಸೌಕರ್ಯಗಳ ಕೊರತೆ ಎದ್ದು ಕಾಣುತ್ತಿದೆ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2AD5D1-35C1-4AF3-AC7C-836ADDDD9C8C}"/>
              </a:ext>
            </a:extLst>
          </p:cNvPr>
          <p:cNvSpPr/>
          <p:nvPr/>
        </p:nvSpPr>
        <p:spPr>
          <a:xfrm>
            <a:off x="1317762" y="263198"/>
            <a:ext cx="29081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ಗ್ರಾಮೀಣ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ಅಭಿವೃದ್ಧಿ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cs typeface="NudiUni08e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1251FC-5E2C-4B0E-8173-D63F821A1B6F}"/>
              </a:ext>
            </a:extLst>
          </p:cNvPr>
          <p:cNvSpPr/>
          <p:nvPr/>
        </p:nvSpPr>
        <p:spPr>
          <a:xfrm>
            <a:off x="4790713" y="303539"/>
            <a:ext cx="33345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ಗ್ರಾಮೀಣಾಭಿವೃಧಿಯ</a:t>
            </a:r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ಅರ್ಥ</a:t>
            </a:r>
            <a:endParaRPr lang="en-US" sz="3200" dirty="0">
              <a:effectLst/>
              <a:latin typeface="NudiUni03e" pitchFamily="2" charset="0"/>
              <a:cs typeface="NudiUni03e" pitchFamily="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09" r="12593"/>
          <a:stretch/>
        </p:blipFill>
        <p:spPr bwMode="auto">
          <a:xfrm>
            <a:off x="559558" y="888314"/>
            <a:ext cx="4026090" cy="44566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ಬಾಗಲಿ ಗ್ರಾಮಕ್ಕೆ ಬೇಕಿದೆ ಕಾಯಕಲ್ಪ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25930" y="971082"/>
            <a:ext cx="3936135" cy="43738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9350" y="971084"/>
            <a:ext cx="4039738" cy="42014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648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7F5A7A-58CD-41E3-A8D5-437D8C6531A4}"/>
              </a:ext>
            </a:extLst>
          </p:cNvPr>
          <p:cNvSpPr/>
          <p:nvPr/>
        </p:nvSpPr>
        <p:spPr>
          <a:xfrm>
            <a:off x="310985" y="5160943"/>
            <a:ext cx="111585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ವಿದ್ಯುತ್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ನೀರಾವರಿ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ಸಾರಿಗೆ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ಸಂಪರ್ಕ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ಮಾರುಕಟ್ಟೆ ಮುಂತಾದ ಅಗತ್ಯ ಮೂಲ ಸೌಕರ್ಯಗಳನ್ನು ಗ್ರಾಮೀಣ ಜನರಿಗೆ ಒದಗಿಸಿಕೊಟ್ಟು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ಗ್ರಾಮೀಣ ಉತ್ಪಾದಕತೆಯನ್ನು ಹೆಚ್ಚಿಸಬೇಕಾಗಿದೆ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2AD5D1-35C1-4AF3-AC7C-836ADDDD9C8C}"/>
              </a:ext>
            </a:extLst>
          </p:cNvPr>
          <p:cNvSpPr/>
          <p:nvPr/>
        </p:nvSpPr>
        <p:spPr>
          <a:xfrm>
            <a:off x="1317762" y="263198"/>
            <a:ext cx="29081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ಗ್ರಾಮೀಣ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ಅಭಿವೃದ್ಧಿ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cs typeface="NudiUni08e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1251FC-5E2C-4B0E-8173-D63F821A1B6F}"/>
              </a:ext>
            </a:extLst>
          </p:cNvPr>
          <p:cNvSpPr/>
          <p:nvPr/>
        </p:nvSpPr>
        <p:spPr>
          <a:xfrm>
            <a:off x="4790713" y="303539"/>
            <a:ext cx="33345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ಗ್ರಾಮೀಣಾಭಿವೃಧಿಯ</a:t>
            </a:r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ಅರ್ಥ</a:t>
            </a:r>
            <a:endParaRPr lang="en-US" sz="3200" dirty="0">
              <a:effectLst/>
              <a:latin typeface="NudiUni03e" pitchFamily="2" charset="0"/>
              <a:cs typeface="NudiUni03e" pitchFamily="2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985" y="873936"/>
            <a:ext cx="3810000" cy="1828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985" y="2702257"/>
            <a:ext cx="3810000" cy="227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0984" y="873936"/>
            <a:ext cx="4395219" cy="4107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 bwMode="auto">
          <a:xfrm>
            <a:off x="8258483" y="848225"/>
            <a:ext cx="3724251" cy="4158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6489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30D93B-A804-45D3-AEA0-90287690BA15}"/>
              </a:ext>
            </a:extLst>
          </p:cNvPr>
          <p:cNvSpPr/>
          <p:nvPr/>
        </p:nvSpPr>
        <p:spPr>
          <a:xfrm>
            <a:off x="4210221" y="237781"/>
            <a:ext cx="41537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ಪ</a:t>
            </a:r>
            <a:r>
              <a:rPr kumimoji="0" lang="kn-IN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್</a:t>
            </a:r>
            <a:r>
              <a:rPr kumimoji="0" lang="en-US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ರ</a:t>
            </a:r>
            <a:r>
              <a:rPr kumimoji="0" lang="kn-IN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ಸ</a:t>
            </a:r>
            <a:r>
              <a:rPr kumimoji="0" lang="en-US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್</a:t>
            </a:r>
            <a:r>
              <a:rPr kumimoji="0" lang="kn-IN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ತ</a:t>
            </a:r>
            <a:r>
              <a:rPr kumimoji="0" lang="en-US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ು</a:t>
            </a:r>
            <a:r>
              <a:rPr kumimoji="0" lang="kn-IN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ತ</a:t>
            </a:r>
            <a:r>
              <a:rPr kumimoji="0" lang="en-US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ಿ</a:t>
            </a:r>
            <a:r>
              <a:rPr kumimoji="0" lang="kn-IN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ಪ</a:t>
            </a:r>
            <a:r>
              <a:rPr kumimoji="0" lang="en-US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ಡ</a:t>
            </a:r>
            <a:r>
              <a:rPr kumimoji="0" lang="kn-IN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ಿ</a:t>
            </a:r>
            <a:r>
              <a:rPr kumimoji="0" lang="en-US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ಸ</a:t>
            </a:r>
            <a:r>
              <a:rPr kumimoji="0" lang="kn-IN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ು</a:t>
            </a:r>
            <a:r>
              <a:rPr kumimoji="0" lang="en-US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ವ</a:t>
            </a:r>
            <a:r>
              <a:rPr kumimoji="0" lang="kn-IN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ವ</a:t>
            </a:r>
            <a:r>
              <a:rPr kumimoji="0" lang="en-US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ರ</a:t>
            </a:r>
            <a:r>
              <a:rPr kumimoji="0" lang="kn-IN" sz="5400" i="0" u="none" strike="noStrike" kern="1200" normalizeH="0" baseline="0" noProof="0" dirty="0">
                <a:solidFill>
                  <a:srgbClr val="00B0F0"/>
                </a:solidFill>
                <a:uLnTx/>
                <a:uFillTx/>
                <a:latin typeface="NudiUni08e" pitchFamily="2" charset="0"/>
                <a:ea typeface="+mn-ea"/>
                <a:cs typeface="NudiUni08e" pitchFamily="2" charset="0"/>
              </a:rPr>
              <a:t>ು</a:t>
            </a:r>
            <a:endParaRPr kumimoji="0" lang="en-US" sz="5400" i="0" u="none" strike="noStrike" kern="1200" normalizeH="0" baseline="0" noProof="0" dirty="0">
              <a:solidFill>
                <a:srgbClr val="00B0F0"/>
              </a:solidFill>
              <a:uLnTx/>
              <a:uFillTx/>
              <a:latin typeface="NudiUni08e" pitchFamily="2" charset="0"/>
              <a:ea typeface="+mn-ea"/>
              <a:cs typeface="NudiUni08e" pitchFamily="2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6913" y="1161111"/>
            <a:ext cx="8898341" cy="52131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045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7F5A7A-58CD-41E3-A8D5-437D8C6531A4}"/>
              </a:ext>
            </a:extLst>
          </p:cNvPr>
          <p:cNvSpPr/>
          <p:nvPr/>
        </p:nvSpPr>
        <p:spPr>
          <a:xfrm>
            <a:off x="310985" y="4969871"/>
            <a:ext cx="111585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ಕೃಷಿ ಉತ್ಪನ್ನಗಳನ್ನು ಕಚ್ಚಾರೂಪದಲ್ಲಿಯೇ ನಗರಗಳಿಗೆ ಸಾಗಿಸಿ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ಮಾರಾಟ ಮಾಡುವುದಕ್ಕೆ ಬದಲಾಗಿ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ಅವುಗಳನ್ನು ಹಳ್ಳಿಗಳಲ್ಲಿಯೇ ಸಂಸ್ಕರಿಸಿ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ಸಿದ್ದ ವಸ್ತುಗಳನ್ನಾಗಿ ಮಾರ್ಪಡಿಸಿ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ಮೌಲ್ಯವರ್ಧನೆ ಮಾಡಿ ಮಾರಾಟ ಮಾಡಬಹುದು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2AD5D1-35C1-4AF3-AC7C-836ADDDD9C8C}"/>
              </a:ext>
            </a:extLst>
          </p:cNvPr>
          <p:cNvSpPr/>
          <p:nvPr/>
        </p:nvSpPr>
        <p:spPr>
          <a:xfrm>
            <a:off x="1317762" y="263198"/>
            <a:ext cx="29081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ಗ್ರಾಮೀಣ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ಅಭಿವೃದ್ಧಿ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cs typeface="NudiUni08e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1251FC-5E2C-4B0E-8173-D63F821A1B6F}"/>
              </a:ext>
            </a:extLst>
          </p:cNvPr>
          <p:cNvSpPr/>
          <p:nvPr/>
        </p:nvSpPr>
        <p:spPr>
          <a:xfrm>
            <a:off x="4790713" y="303539"/>
            <a:ext cx="33345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ಗ್ರಾಮೀಣಾಭಿವೃಧಿಯ</a:t>
            </a:r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ಅರ್ಥ</a:t>
            </a:r>
            <a:endParaRPr lang="en-US" sz="3200" dirty="0">
              <a:effectLst/>
              <a:latin typeface="NudiUni03e" pitchFamily="2" charset="0"/>
              <a:cs typeface="NudiUni03e" pitchFamily="2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996" y="971084"/>
            <a:ext cx="5715000" cy="3832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7996" y="1007437"/>
            <a:ext cx="5251783" cy="3760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64893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7F5A7A-58CD-41E3-A8D5-437D8C6531A4}"/>
              </a:ext>
            </a:extLst>
          </p:cNvPr>
          <p:cNvSpPr/>
          <p:nvPr/>
        </p:nvSpPr>
        <p:spPr>
          <a:xfrm>
            <a:off x="310985" y="4901631"/>
            <a:ext cx="1115853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itchFamily="2" charset="2"/>
              <a:buChar char="q"/>
            </a:pPr>
            <a:r>
              <a:rPr lang="kn-IN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ಕೃಷಿ ಕಾರ್ಮಿಕರು</a:t>
            </a:r>
            <a:r>
              <a:rPr lang="en-GB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ಪರಿಶಿಷ್ಟ ಜಾತಿ</a:t>
            </a:r>
            <a:r>
              <a:rPr lang="en-GB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ಪರಿಶಿಷ್ಟ ಪಂಗಡ</a:t>
            </a:r>
            <a:r>
              <a:rPr lang="en-GB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ಹಿಂದುಳಿದ ಹಾಗೂ ಬಡವರ್ಗದ ಜನರಿಗೆ ನಿರಂತರವಾಗಿ ಉದ್ಯೋಗಾವಕಾಶಗಳು ದೊರೆಯುವಂತಹ ವ್ಯವಸ್ಥೆಯನ್ನು ನಿರ್ಮಿಸಬೇಕಾಗಿದೆ</a:t>
            </a:r>
            <a:r>
              <a:rPr lang="en-GB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6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ನಗರಗಳಲ್ಲಿನ ಜನರಿಗೆ ಲಭ್ಯವಿರುವ ಎಲ್ಲಾ ಸೌಲಭ್ಯಗಳು ಮತ್ತು ಅವಕಾಶಗಳು ಗ್ರಾಮೀಣ ಜನರಿಗೂ ದೊರೆಯುವಂತಾಗಬೇಕು</a:t>
            </a:r>
            <a:r>
              <a:rPr lang="en-GB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6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2AD5D1-35C1-4AF3-AC7C-836ADDDD9C8C}"/>
              </a:ext>
            </a:extLst>
          </p:cNvPr>
          <p:cNvSpPr/>
          <p:nvPr/>
        </p:nvSpPr>
        <p:spPr>
          <a:xfrm>
            <a:off x="1317762" y="263198"/>
            <a:ext cx="29081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ಗ್ರಾಮೀಣ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ಅಭಿವೃದ್ಧಿ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cs typeface="NudiUni08e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1251FC-5E2C-4B0E-8173-D63F821A1B6F}"/>
              </a:ext>
            </a:extLst>
          </p:cNvPr>
          <p:cNvSpPr/>
          <p:nvPr/>
        </p:nvSpPr>
        <p:spPr>
          <a:xfrm>
            <a:off x="4790713" y="303539"/>
            <a:ext cx="33345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ಗ್ರಾಮೀಣಾಭಿವೃಧಿಯ</a:t>
            </a:r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ಅರ್ಥ</a:t>
            </a:r>
            <a:endParaRPr lang="en-US" sz="3200" dirty="0">
              <a:effectLst/>
              <a:latin typeface="NudiUni03e" pitchFamily="2" charset="0"/>
              <a:cs typeface="NudiUni03e" pitchFamily="2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985" y="888313"/>
            <a:ext cx="5905500" cy="3861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6486" y="888313"/>
            <a:ext cx="5657066" cy="3861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7672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37F5A7A-58CD-41E3-A8D5-437D8C6531A4}"/>
              </a:ext>
            </a:extLst>
          </p:cNvPr>
          <p:cNvSpPr/>
          <p:nvPr/>
        </p:nvSpPr>
        <p:spPr>
          <a:xfrm>
            <a:off x="310985" y="5229183"/>
            <a:ext cx="1115853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ಅಭಿವೃದ್ಧಿಯ ಪ್ರಕ್ರಿಯೆಯಲ್ಲಿ ಹಳ್ಳಿಗರು ಭಾಗವಹಿಸುವಂತಾಗಬೇಕು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ಅಭಿವೃದ್ಧಿಯ ಫಲ ಇವರಿಗೂ ಸಮಾನವಾಗಿ ದೊರೆಯಬೇಕು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ಗ್ರಾಮೀಣಾಭಿವೃದ್ಧಿಯ ಮೂಲಕ ಇದನ್ನು ಸಾಧಿಸಬೇಕಾಗಿದೆ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2AD5D1-35C1-4AF3-AC7C-836ADDDD9C8C}"/>
              </a:ext>
            </a:extLst>
          </p:cNvPr>
          <p:cNvSpPr/>
          <p:nvPr/>
        </p:nvSpPr>
        <p:spPr>
          <a:xfrm>
            <a:off x="1317762" y="263198"/>
            <a:ext cx="290816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ಗ್ರಾಮೀಣ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ಅಭಿವೃದ್ಧಿ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cs typeface="NudiUni08e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B1251FC-5E2C-4B0E-8173-D63F821A1B6F}"/>
              </a:ext>
            </a:extLst>
          </p:cNvPr>
          <p:cNvSpPr/>
          <p:nvPr/>
        </p:nvSpPr>
        <p:spPr>
          <a:xfrm>
            <a:off x="4790713" y="303539"/>
            <a:ext cx="35670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ಗ್ರಾಮೀಣಾಭಿವೃಧಿಯ</a:t>
            </a:r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ಮಹತ್ವ</a:t>
            </a:r>
            <a:endParaRPr lang="en-US" sz="3200" dirty="0">
              <a:effectLst/>
              <a:latin typeface="NudiUni03e" pitchFamily="2" charset="0"/>
              <a:cs typeface="NudiUni03e" pitchFamily="2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425" y="971084"/>
            <a:ext cx="5349829" cy="4051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1659" y="2996730"/>
            <a:ext cx="5128312" cy="2172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1658" y="830373"/>
            <a:ext cx="5128312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482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F11EE5-B651-4F04-849F-78BF3E870886}"/>
              </a:ext>
            </a:extLst>
          </p:cNvPr>
          <p:cNvSpPr/>
          <p:nvPr/>
        </p:nvSpPr>
        <p:spPr>
          <a:xfrm>
            <a:off x="1068021" y="2833385"/>
            <a:ext cx="10055958" cy="2446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sz="18000" b="1" dirty="0" err="1">
                <a:gradFill>
                  <a:gsLst>
                    <a:gs pos="23000">
                      <a:srgbClr val="FFFF00"/>
                    </a:gs>
                    <a:gs pos="40000">
                      <a:srgbClr val="FF0000"/>
                    </a:gs>
                    <a:gs pos="54000">
                      <a:srgbClr val="0070C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ವಿಕೇಂದ್ರೀಕರಣ</a:t>
            </a:r>
            <a:endParaRPr lang="en-US" sz="18000" dirty="0">
              <a:gradFill>
                <a:gsLst>
                  <a:gs pos="23000">
                    <a:srgbClr val="FFFF00"/>
                  </a:gs>
                  <a:gs pos="40000">
                    <a:srgbClr val="FF0000"/>
                  </a:gs>
                  <a:gs pos="54000">
                    <a:srgbClr val="0070C0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/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22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4F343A-07D8-45F1-AF56-DF4D80B7511D}"/>
              </a:ext>
            </a:extLst>
          </p:cNvPr>
          <p:cNvSpPr/>
          <p:nvPr/>
        </p:nvSpPr>
        <p:spPr>
          <a:xfrm>
            <a:off x="268045" y="4775348"/>
            <a:ext cx="11367363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ಪ್ರತಿಯೊಂದು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ಗ್ರಾಮದ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ಆಡಳಿತಾಧಿಕಾರ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ಹಾಗೂ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ಅದರ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ಅಭಿವೃದ್ಧಿಯ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ಜವಾಬ್ದಾರಿಯನ್ನು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ಗ್ರಾಮಸ್ಥರಿಗೇ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ವಹಿಸಿಕೊಡುವುದನ್ನು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ವಿಕೇಂದ್ರೀಕರಣ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ಎನ್ನುತ್ತೇವೆ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ಇದು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ಅಧಿಕಾರ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ಹಂಚಿಕೆಯ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ಒಂದು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ಪ್ರಕ್ರಿಯೆಯಾಗಿದ್ದು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ನಿರ್ಧಾರ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ಕೈಗೊಳ್ಳುವಲ್ಲಿ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ಜನರ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ಪಾಲುದಾರಿಕೆಯೂ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ಹೆಚ್ಚಳವಾಗುತ್ತದೆ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1EA5E3-C176-48D3-A714-AD6882A3DA17}"/>
              </a:ext>
            </a:extLst>
          </p:cNvPr>
          <p:cNvSpPr/>
          <p:nvPr/>
        </p:nvSpPr>
        <p:spPr>
          <a:xfrm>
            <a:off x="1298240" y="252914"/>
            <a:ext cx="2412840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ವಿಕೇಂದ್ರೀಕರಣ</a:t>
            </a:r>
            <a:endParaRPr lang="en-US" sz="4000" b="1" dirty="0">
              <a:solidFill>
                <a:srgbClr val="FFFF00"/>
              </a:solidFill>
              <a:effectLst/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5F97B0-E895-448C-B52D-BD97629BC6C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740681"/>
            <a:ext cx="6196084" cy="39190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81A49D-B7E2-4B00-A64C-F86F9F4B954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0"/>
            <a:ext cx="6096000" cy="4659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800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4F343A-07D8-45F1-AF56-DF4D80B7511D}"/>
              </a:ext>
            </a:extLst>
          </p:cNvPr>
          <p:cNvSpPr/>
          <p:nvPr/>
        </p:nvSpPr>
        <p:spPr>
          <a:xfrm>
            <a:off x="412318" y="5503821"/>
            <a:ext cx="1136736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ತಳಮಟ್ಟದಿಂದ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ಯೋಜನೆ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ನಿರೂಪಿಸುವಿಕೆ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ಮತ್ತು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ಅಭಿವೃಧ್ಧಿ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ಸಾಧನೆಯ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ಪ್ರಕ್ರಿಯೆಯೂ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ಇದಾಗಿದೆ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ಇದನ್ನೇ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ಗಾಂಧೀಜಿ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ಯವರು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 ‘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ಗ್ರಾಮ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ಸ್ವರಾಜ್ಯ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’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ಎಂದು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ಕರೆದಿದ್ದರು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1EA5E3-C176-48D3-A714-AD6882A3DA17}"/>
              </a:ext>
            </a:extLst>
          </p:cNvPr>
          <p:cNvSpPr/>
          <p:nvPr/>
        </p:nvSpPr>
        <p:spPr>
          <a:xfrm>
            <a:off x="1298240" y="252914"/>
            <a:ext cx="2412840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ವಿಕೇಂದ್ರೀಕರಣ</a:t>
            </a:r>
            <a:endParaRPr lang="en-US" sz="4000" b="1" dirty="0">
              <a:solidFill>
                <a:srgbClr val="FFFF00"/>
              </a:solidFill>
              <a:effectLst/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5D856C-6B84-4695-9D21-7B96D3F0B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40681"/>
            <a:ext cx="8584442" cy="4626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6E7C117-5E65-457E-B69A-67AD2DF2FAC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480921" y="740680"/>
            <a:ext cx="3690373" cy="4617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0984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4F343A-07D8-45F1-AF56-DF4D80B7511D}"/>
              </a:ext>
            </a:extLst>
          </p:cNvPr>
          <p:cNvSpPr/>
          <p:nvPr/>
        </p:nvSpPr>
        <p:spPr>
          <a:xfrm>
            <a:off x="385022" y="5378223"/>
            <a:ext cx="1136736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ವಿಕೇಂದ್ರೀಕರಣವು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ಎಲ್ಲ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ರೀತಿಯ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ಶೋಷಣೆಗಳನ್ನು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ತಡೆಯುತ್ತದೆ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ಮಾನವನ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ಸ್ವಾತಂತ್ರ್ಯ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&amp;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ಘನತೆಯನ್ನು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ಸಂರಕ್ಷಿಸುತ್ತದೆಯಲ್ಲದೇ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ಸಹಾನುಭೂತಿ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&amp;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ಸಹಕಾರದಂತಹ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ಮಾನವೀಯ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ಮೌಲ್ಯ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ಗಳನ್ನು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ವೃದ್ಧಿಸುತ್ತದೆ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  <a:endParaRPr lang="en-US" sz="26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1EA5E3-C176-48D3-A714-AD6882A3DA17}"/>
              </a:ext>
            </a:extLst>
          </p:cNvPr>
          <p:cNvSpPr/>
          <p:nvPr/>
        </p:nvSpPr>
        <p:spPr>
          <a:xfrm>
            <a:off x="1298240" y="252914"/>
            <a:ext cx="2412840" cy="7509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ವಿಕೇಂದ್ರೀಕರಣ</a:t>
            </a:r>
            <a:endParaRPr lang="en-US" sz="4000" b="1" dirty="0">
              <a:solidFill>
                <a:srgbClr val="FFFF00"/>
              </a:solidFill>
              <a:effectLst/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33B3B4-C428-4DA6-817E-493B150CF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40681"/>
            <a:ext cx="6304547" cy="4419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A1B924-8F3D-4DF3-BC08-A6F664299A3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0589" y="0"/>
            <a:ext cx="5871410" cy="5186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70649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4DB1F9-5754-4645-BE99-C569CB1280C4}"/>
              </a:ext>
            </a:extLst>
          </p:cNvPr>
          <p:cNvSpPr/>
          <p:nvPr/>
        </p:nvSpPr>
        <p:spPr>
          <a:xfrm>
            <a:off x="232953" y="5475600"/>
            <a:ext cx="1145546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ವಿಕೇಂದ್ರೀಕರಣವನ್ನು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ಪ್ರೋತ್ಸಾಹಿಸುವುದಕ್ಕಾಗಿ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ಭಾರತದಲ್ಲಿ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ಪಂಚಾಯತ್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ರಾಜ್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ವ್ಯವಸ್ಥೆಯ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ಪುನರುಜ್ಜೀವನ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ಮಾಡಲಾಗಿದೆ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8FDB7E-B644-434E-8C37-AF53A0800ACA}"/>
              </a:ext>
            </a:extLst>
          </p:cNvPr>
          <p:cNvSpPr/>
          <p:nvPr/>
        </p:nvSpPr>
        <p:spPr>
          <a:xfrm>
            <a:off x="1314486" y="261992"/>
            <a:ext cx="44326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ಪಂಚಾಯತ್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ರಾಜ್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ವ್ಯವಸ್ಥೆ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cs typeface="NudiUni08e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759C3D-D76A-4F88-B45C-661C512ABA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740681"/>
            <a:ext cx="6444892" cy="45819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95C203-B0BC-42D3-9414-9ADCCD83799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0589" y="0"/>
            <a:ext cx="5871410" cy="53226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674881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4DB1F9-5754-4645-BE99-C569CB1280C4}"/>
              </a:ext>
            </a:extLst>
          </p:cNvPr>
          <p:cNvSpPr/>
          <p:nvPr/>
        </p:nvSpPr>
        <p:spPr>
          <a:xfrm>
            <a:off x="259457" y="4788070"/>
            <a:ext cx="1128318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ಭಾರತ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ಸರ್ಕಾರವು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1993ರ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ಸಂವಿಧಾನದ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73ನೆಯ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ತಿದ್ದುಪಡಿ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ಕಾಯ್ದೆಯ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ಮೂಲಕ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ದೇಶದಾದ್ಯಂತ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ಏಕರೂಪದ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ಪಂಚಾಯತ್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ರಾಜ್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ಸಂಸ್ಥೆಗಳನ್ನು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ಅಸ್ತಿತ್ವಕ್ಕೆ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ತಂದಿತು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ಇದರಿಂದ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ಪಂಚಾಯತ್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ಸಂಸ್ಥೆಗಳಿಗೆ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ಸಂವಿಧಾನಾತ್ಮಕ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ಸ್ಥಾನಮಾನ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ದೊರೆಯಿತು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ಈ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ತಿದ್ದುಪಡಿಯ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ಪ್ರಕಾರ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ಮೂರು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ಹಂತದ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ಪಂಚಾಯತಿ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ವ್ಯವಸ್ಥೆ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ಅಸ್ತಿತ್ವಕ್ಕೆ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ಬಂದಿದೆ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8FDB7E-B644-434E-8C37-AF53A0800ACA}"/>
              </a:ext>
            </a:extLst>
          </p:cNvPr>
          <p:cNvSpPr/>
          <p:nvPr/>
        </p:nvSpPr>
        <p:spPr>
          <a:xfrm>
            <a:off x="1314486" y="261992"/>
            <a:ext cx="44326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ಪಂಚಾಯತ್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ರಾಜ್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ವ್ಯವಸ್ಥೆ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cs typeface="NudiUni08e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21E67C-A741-437A-A7B6-7434D5B0B4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7110" y="1572"/>
            <a:ext cx="6444890" cy="1724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60D10E-7714-4753-8DA2-1B6B644D4BC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832513"/>
            <a:ext cx="5747109" cy="3848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18C2BDE-2B1B-4F5A-B302-FBA3FBDA85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7109" y="1726449"/>
            <a:ext cx="6444889" cy="2954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221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62B6E84-38AE-4182-9848-42189FC8B770}"/>
              </a:ext>
            </a:extLst>
          </p:cNvPr>
          <p:cNvSpPr/>
          <p:nvPr/>
        </p:nvSpPr>
        <p:spPr>
          <a:xfrm>
            <a:off x="450892" y="5126520"/>
            <a:ext cx="11051995" cy="948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07000"/>
              </a:lnSpc>
              <a:buFont typeface="+mj-lt"/>
              <a:buAutoNum type="arabicPeriod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ಗ್ರಾಮ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ಪಂಚಾಯತಿ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ತಾಲ್ಲೂಕು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ಪಂಚಾಯತಿ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ಮತ್ತು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ಜಿಲ್ಲಾ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ಪಂಚಾಯತ್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‌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ಸಂಸ್ಥೆಗಳು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ಪ್ರಜಾಪ್ರಭುತ್ವದ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ತತ್ವಗಳ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ಅಡಿಯಲ್ಲಿ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ಕಾರ್ಯನಿರ್ವಹಿಸುತ್ತವೆ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  <a:endParaRPr lang="en-US" sz="2600" dirty="0">
              <a:solidFill>
                <a:schemeClr val="bg1"/>
              </a:solidFill>
              <a:effectLst/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9E7BC75-6612-4632-BB6F-ADD301FB0540}"/>
              </a:ext>
            </a:extLst>
          </p:cNvPr>
          <p:cNvSpPr/>
          <p:nvPr/>
        </p:nvSpPr>
        <p:spPr>
          <a:xfrm>
            <a:off x="1314486" y="261992"/>
            <a:ext cx="44326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ಪಂಚಾಯತ್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ರಾಜ್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ವ್ಯವಸ್ಥೆ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cs typeface="NudiUni08e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E257FB-5985-4C7B-9877-1D035099F1A3}"/>
              </a:ext>
            </a:extLst>
          </p:cNvPr>
          <p:cNvSpPr/>
          <p:nvPr/>
        </p:nvSpPr>
        <p:spPr>
          <a:xfrm>
            <a:off x="5958723" y="301748"/>
            <a:ext cx="14237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ಲಕ್ಷಣಗಳು</a:t>
            </a:r>
            <a:endParaRPr lang="en-US" sz="3200" dirty="0">
              <a:effectLst/>
              <a:latin typeface="NudiUni03e" pitchFamily="2" charset="0"/>
              <a:cs typeface="NudiUni03e" pitchFamily="2" charset="0"/>
            </a:endParaRP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E1ED66A5-FB66-49F5-9476-34D84763C0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1450219"/>
              </p:ext>
            </p:extLst>
          </p:nvPr>
        </p:nvGraphicFramePr>
        <p:xfrm>
          <a:off x="249961" y="886523"/>
          <a:ext cx="4644237" cy="4173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E9E22C85-4A7E-499F-A75D-F34C4AC1391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4198" y="819580"/>
            <a:ext cx="7297802" cy="4306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4356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  <p:bldGraphic spid="10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381" y="167425"/>
            <a:ext cx="11741238" cy="669057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490114" y="382135"/>
            <a:ext cx="3211773" cy="84616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diUni03e" pitchFamily="2" charset="0"/>
              <a:cs typeface="NudiUni03e" pitchFamily="2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>
                  <a:noFill/>
                </a:ln>
                <a:solidFill>
                  <a:schemeClr val="bg1"/>
                </a:solidFill>
                <a:effectLst/>
                <a:latin typeface="NudiUni03e" pitchFamily="2" charset="0"/>
                <a:cs typeface="NudiUni03e" pitchFamily="2" charset="0"/>
              </a:rPr>
              <a:t>ಅರ್ಥಶಾಸ್ತ್ರ</a:t>
            </a:r>
            <a:endParaRPr kumimoji="0" lang="en-US" sz="4800" b="1" i="0" u="none" strike="noStrike" kern="12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diUni03e" pitchFamily="2" charset="0"/>
              <a:cs typeface="NudiUni03e" pitchFamily="2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08000" y="2147262"/>
            <a:ext cx="11277600" cy="2232664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None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1">
                    <a:tint val="75000"/>
                  </a:schemeClr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rgbClr val="44546A"/>
              </a:buClr>
              <a:buSzPct val="70000"/>
              <a:buFont typeface="Wingdings 2" charset="2"/>
              <a:buNone/>
              <a:tabLst/>
              <a:defRPr/>
            </a:pPr>
            <a:r>
              <a:rPr lang="en-US" sz="14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udiUni06e" pitchFamily="2" charset="0"/>
                <a:cs typeface="NudiUni06e" pitchFamily="2" charset="0"/>
              </a:rPr>
              <a:t>ಗ್ರಾಮೀಣ</a:t>
            </a:r>
            <a:r>
              <a:rPr lang="en-US" sz="1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udiUni06e" pitchFamily="2" charset="0"/>
                <a:cs typeface="NudiUni06e" pitchFamily="2" charset="0"/>
              </a:rPr>
              <a:t> </a:t>
            </a:r>
            <a:r>
              <a:rPr lang="en-US" sz="14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NudiUni06e" pitchFamily="2" charset="0"/>
                <a:cs typeface="NudiUni06e" pitchFamily="2" charset="0"/>
              </a:rPr>
              <a:t>ಅಭಿವೃದ್ಧಿ</a:t>
            </a:r>
            <a:endParaRPr kumimoji="0" lang="en-US" sz="14400" b="1" i="0" u="none" strike="noStrike" kern="1200" normalizeH="0" baseline="0" noProof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uLnTx/>
              <a:uFillTx/>
              <a:latin typeface="NudiUni06e" pitchFamily="2" charset="0"/>
              <a:cs typeface="NudiUni06e" pitchFamily="2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DBFD2F5-C1C5-4877-BF97-A98251F63AA9}"/>
              </a:ext>
            </a:extLst>
          </p:cNvPr>
          <p:cNvSpPr txBox="1">
            <a:spLocks/>
          </p:cNvSpPr>
          <p:nvPr/>
        </p:nvSpPr>
        <p:spPr>
          <a:xfrm>
            <a:off x="4490114" y="1119112"/>
            <a:ext cx="3211773" cy="84616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diUni08e" pitchFamily="2" charset="0"/>
              <a:cs typeface="NudiUni08e" pitchFamily="2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ln>
                  <a:noFill/>
                </a:ln>
                <a:solidFill>
                  <a:schemeClr val="bg1"/>
                </a:solidFill>
                <a:effectLst/>
                <a:latin typeface="NudiUni08e" pitchFamily="2" charset="0"/>
                <a:cs typeface="NudiUni08e" pitchFamily="2" charset="0"/>
              </a:rPr>
              <a:t>ಅಧ್ಯಾಯ</a:t>
            </a:r>
            <a:r>
              <a:rPr lang="en-US" sz="4000" b="1" noProof="0" dirty="0">
                <a:ln>
                  <a:noFill/>
                </a:ln>
                <a:solidFill>
                  <a:schemeClr val="bg1"/>
                </a:solidFill>
                <a:effectLst/>
                <a:latin typeface="NudiUni08e" pitchFamily="2" charset="0"/>
                <a:cs typeface="NudiUni08e" pitchFamily="2" charset="0"/>
              </a:rPr>
              <a:t>:-02</a:t>
            </a:r>
            <a:endParaRPr kumimoji="0" lang="en-US" sz="4000" b="1" i="0" u="none" strike="noStrike" kern="12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NudiUni08e" pitchFamily="2" charset="0"/>
              <a:cs typeface="NudiUni08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07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237764-E69D-4510-A8E2-E651BFA9596E}"/>
              </a:ext>
            </a:extLst>
          </p:cNvPr>
          <p:cNvSpPr/>
          <p:nvPr/>
        </p:nvSpPr>
        <p:spPr>
          <a:xfrm>
            <a:off x="1787770" y="1872574"/>
            <a:ext cx="8616461" cy="1452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sz="10400" b="1" dirty="0" err="1">
                <a:gradFill>
                  <a:gsLst>
                    <a:gs pos="23000">
                      <a:srgbClr val="FFFF00"/>
                    </a:gs>
                    <a:gs pos="40000">
                      <a:srgbClr val="FF0000"/>
                    </a:gs>
                    <a:gs pos="54000">
                      <a:srgbClr val="0070C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ಗ್ರಾಮೀಣಾಭಿವೃದ್ಧಿಯಲ್ಲಿ</a:t>
            </a:r>
            <a:endParaRPr lang="en-US" sz="10400" dirty="0">
              <a:gradFill>
                <a:gsLst>
                  <a:gs pos="23000">
                    <a:srgbClr val="FFFF00"/>
                  </a:gs>
                  <a:gs pos="40000">
                    <a:srgbClr val="FF0000"/>
                  </a:gs>
                  <a:gs pos="54000">
                    <a:srgbClr val="0070C0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/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03B8EF-5FC8-4C95-8004-2AE661681A1F}"/>
              </a:ext>
            </a:extLst>
          </p:cNvPr>
          <p:cNvSpPr/>
          <p:nvPr/>
        </p:nvSpPr>
        <p:spPr>
          <a:xfrm>
            <a:off x="190377" y="3429000"/>
            <a:ext cx="11811247" cy="1452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sz="10400" b="1" dirty="0" err="1">
                <a:gradFill>
                  <a:gsLst>
                    <a:gs pos="23000">
                      <a:srgbClr val="FFFF00"/>
                    </a:gs>
                    <a:gs pos="40000">
                      <a:srgbClr val="FF0000"/>
                    </a:gs>
                    <a:gs pos="54000">
                      <a:srgbClr val="0070C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ಪಂಚಾಯತ್</a:t>
            </a:r>
            <a:r>
              <a:rPr lang="en-US" sz="10400" b="1" dirty="0">
                <a:gradFill>
                  <a:gsLst>
                    <a:gs pos="23000">
                      <a:srgbClr val="FFFF00"/>
                    </a:gs>
                    <a:gs pos="40000">
                      <a:srgbClr val="FF0000"/>
                    </a:gs>
                    <a:gs pos="54000">
                      <a:srgbClr val="0070C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‌ </a:t>
            </a:r>
            <a:r>
              <a:rPr lang="en-US" sz="10400" b="1" dirty="0" err="1">
                <a:gradFill>
                  <a:gsLst>
                    <a:gs pos="23000">
                      <a:srgbClr val="FFFF00"/>
                    </a:gs>
                    <a:gs pos="40000">
                      <a:srgbClr val="FF0000"/>
                    </a:gs>
                    <a:gs pos="54000">
                      <a:srgbClr val="0070C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ರಾಜ್</a:t>
            </a:r>
            <a:r>
              <a:rPr lang="en-US" sz="10400" b="1" dirty="0">
                <a:gradFill>
                  <a:gsLst>
                    <a:gs pos="23000">
                      <a:srgbClr val="FFFF00"/>
                    </a:gs>
                    <a:gs pos="40000">
                      <a:srgbClr val="FF0000"/>
                    </a:gs>
                    <a:gs pos="54000">
                      <a:srgbClr val="0070C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‌ </a:t>
            </a:r>
            <a:r>
              <a:rPr lang="en-US" sz="10400" b="1" dirty="0" err="1">
                <a:gradFill>
                  <a:gsLst>
                    <a:gs pos="23000">
                      <a:srgbClr val="FFFF00"/>
                    </a:gs>
                    <a:gs pos="40000">
                      <a:srgbClr val="FF0000"/>
                    </a:gs>
                    <a:gs pos="54000">
                      <a:srgbClr val="0070C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ಸಂಸ್ಥೆಗಳ</a:t>
            </a:r>
            <a:endParaRPr lang="en-US" sz="10400" dirty="0">
              <a:gradFill>
                <a:gsLst>
                  <a:gs pos="23000">
                    <a:srgbClr val="FFFF00"/>
                  </a:gs>
                  <a:gs pos="40000">
                    <a:srgbClr val="FF0000"/>
                  </a:gs>
                  <a:gs pos="54000">
                    <a:srgbClr val="0070C0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/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8F9AC2-8F79-47FB-9ECD-34562DAD27E2}"/>
              </a:ext>
            </a:extLst>
          </p:cNvPr>
          <p:cNvSpPr/>
          <p:nvPr/>
        </p:nvSpPr>
        <p:spPr>
          <a:xfrm>
            <a:off x="5100375" y="4881705"/>
            <a:ext cx="1991251" cy="145270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sz="10400" b="1" dirty="0" err="1">
                <a:gradFill>
                  <a:gsLst>
                    <a:gs pos="23000">
                      <a:srgbClr val="FFFF00"/>
                    </a:gs>
                    <a:gs pos="40000">
                      <a:srgbClr val="FF0000"/>
                    </a:gs>
                    <a:gs pos="54000">
                      <a:srgbClr val="0070C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ಪಾತ್ರ</a:t>
            </a:r>
            <a:endParaRPr lang="en-US" sz="10400" dirty="0">
              <a:gradFill>
                <a:gsLst>
                  <a:gs pos="23000">
                    <a:srgbClr val="FFFF00"/>
                  </a:gs>
                  <a:gs pos="40000">
                    <a:srgbClr val="FF0000"/>
                  </a:gs>
                  <a:gs pos="54000">
                    <a:srgbClr val="0070C0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/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99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CBDF11-66C8-4119-9FD0-36D738143C8D}"/>
              </a:ext>
            </a:extLst>
          </p:cNvPr>
          <p:cNvSpPr/>
          <p:nvPr/>
        </p:nvSpPr>
        <p:spPr>
          <a:xfrm>
            <a:off x="356669" y="4786490"/>
            <a:ext cx="1133174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ಗ್ರಾಮೀಣಾಭಿವೃದ್ಧಿಯಲ್ಲಿ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ಗ್ರಾಮಗಳ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ಜನರು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ಪಾಲ್ಗೊಳ್ಳುವಂತೆ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ಮಾಡುವಲ್ಲಿ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ಪಂಚಾಯತ್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ರಾಜ್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ಸಂಸ್ಥೆಗಳ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ಪಾತ್ರ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ಹಿರಿದಾದುದು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ಬಡತನ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ನಿರ್ಮೂಲನೆ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ಜೀವನೋಪಾಯ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ಭದ್ರತೆ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ಹಾಗೂ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ಸಾರ್ವಜನಿಕ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ಸೌಕರ್ಯಗಳನ್ನು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ಒದಗಿಸುವ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ಯೋಜನೆಗಳ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ಅನುಷ್ಠಾನದಲ್ಲಿ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ಈ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ಸಂಸ್ಥೆಗಳ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ಜವಾಬ್ದಾರಿ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ಮಹತ್ವದ್ದಾಗಿದೆ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537F3F-F67F-421B-B0E9-FF3A64EF4BC5}"/>
              </a:ext>
            </a:extLst>
          </p:cNvPr>
          <p:cNvSpPr/>
          <p:nvPr/>
        </p:nvSpPr>
        <p:spPr>
          <a:xfrm>
            <a:off x="1314486" y="261992"/>
            <a:ext cx="89995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ಗ್ರಾಮೀಣಾಭಿವೃದ್ಧಿಯಲ್ಲಿ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ಪಂಚಾಯತ್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ರಾಜ್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ಸಂಸ್ಥೆಗಳ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ಪಾತ್ರ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cs typeface="NudiUni08e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E540F1-5293-45DA-950C-26A307A756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4384" y="849684"/>
            <a:ext cx="5287616" cy="3936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E785A3-DA97-4259-91A4-0C5E48A335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6915" y="833369"/>
            <a:ext cx="7051299" cy="39368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3558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CBDF11-66C8-4119-9FD0-36D738143C8D}"/>
              </a:ext>
            </a:extLst>
          </p:cNvPr>
          <p:cNvSpPr/>
          <p:nvPr/>
        </p:nvSpPr>
        <p:spPr>
          <a:xfrm>
            <a:off x="409679" y="5131046"/>
            <a:ext cx="1118711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ಇವು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ಗ್ರಾಮಗಳಿಗೆ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ರಸ್ತೆ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ಚರಂಡಿ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ಕುಡಿಯುವ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ನೀರು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ಬೀದಿ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ದೀಪ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ಶೌಚಾಲಯ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ಶಾಲೆ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ಮತ್ತು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ಆಸ್ಪತ್ರೆ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ಕಟ್ಟಡಗಳು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ಮಾರುಕಟ್ಟೆ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ಮುಂತಾದ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ಸಮುದಾಯಕ್ಕೆ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ಉಪಯೋಗವಾಗುವ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ಮೂಲ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ಸೌಕರ್ಯಗಳನ್ನು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ಅಭಿವೃದ್ಧಿ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ಪಡಿಸಲು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ಸಾಧ್ಯವಿದೆ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537F3F-F67F-421B-B0E9-FF3A64EF4BC5}"/>
              </a:ext>
            </a:extLst>
          </p:cNvPr>
          <p:cNvSpPr/>
          <p:nvPr/>
        </p:nvSpPr>
        <p:spPr>
          <a:xfrm>
            <a:off x="1314486" y="261992"/>
            <a:ext cx="55547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ಪಂಚಾಯತ್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ರಾಜ್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ಸಂಸ್ಥೆಗಳ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ಪಾತ್ರ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cs typeface="NudiUni08e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2AE520-338A-41FA-B4A7-AFCD0270D074}"/>
              </a:ext>
            </a:extLst>
          </p:cNvPr>
          <p:cNvSpPr/>
          <p:nvPr/>
        </p:nvSpPr>
        <p:spPr>
          <a:xfrm>
            <a:off x="6859870" y="284396"/>
            <a:ext cx="39741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ಮೂಲ</a:t>
            </a:r>
            <a:r>
              <a:rPr lang="en-US" sz="3200" b="1" dirty="0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ಸೌಕರ್ಯಗಳ</a:t>
            </a:r>
            <a:r>
              <a:rPr lang="en-US" sz="3200" b="1" dirty="0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ಅಭಿವೃದ್ಧಿ</a:t>
            </a:r>
            <a:endParaRPr lang="en-US" sz="3200" dirty="0">
              <a:effectLst/>
              <a:latin typeface="NudiUni03e" pitchFamily="2" charset="0"/>
              <a:cs typeface="NudiUni03e" pitchFamily="2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464BC2A-9166-467E-94C6-4F9B40574C7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9438"/>
            <a:ext cx="12192000" cy="4307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622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ECBDF11-66C8-4119-9FD0-36D738143C8D}"/>
              </a:ext>
            </a:extLst>
          </p:cNvPr>
          <p:cNvSpPr/>
          <p:nvPr/>
        </p:nvSpPr>
        <p:spPr>
          <a:xfrm>
            <a:off x="409679" y="5254438"/>
            <a:ext cx="1118711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ಪ್ರಾಥಮಿಕ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ಮತ್ತು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ಮಾಧ್ಯಮಿಕ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ಶಿಕ್ಷಣ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ವಯಸ್ಕರ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ಶಿಕ್ಷಣ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ತಾಂತ್ರಿಕ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ಹಾಗೂ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ವೃತ್ತಿ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ತರಬೇತಿಗೆ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ಪ್ರೋತ್ಸಾಹ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ಆರೋಗ್ಯ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ಮತ್ತು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ನೈರ್ಮಲ್ಯ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ಸೌಲಭ್ಯಗಳ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ವಿಸ್ತರಣೆ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ಮೂಲಕ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ಮಾನವ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ಸಂಪನ್ಮೂಲವನ್ನು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ಅಭಿವೃದ್ಧಿಪಡಿಸುವಲ್ಲಿಯೂ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ಪಂಚಾಯತ್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ಸಂಸ್ಥೆಗಳು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ಕಾರ್ಯನಿರ್ವಹಿಸಬೇಕಾಗಿದೆ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  <a:endParaRPr lang="en-US" sz="26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537F3F-F67F-421B-B0E9-FF3A64EF4BC5}"/>
              </a:ext>
            </a:extLst>
          </p:cNvPr>
          <p:cNvSpPr/>
          <p:nvPr/>
        </p:nvSpPr>
        <p:spPr>
          <a:xfrm>
            <a:off x="1314486" y="261992"/>
            <a:ext cx="55547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ಪಂಚಾಯತ್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ರಾಜ್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ಸಂಸ್ಥೆಗಳ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ಪಾತ್ರ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cs typeface="NudiUni08e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2AE520-338A-41FA-B4A7-AFCD0270D074}"/>
              </a:ext>
            </a:extLst>
          </p:cNvPr>
          <p:cNvSpPr/>
          <p:nvPr/>
        </p:nvSpPr>
        <p:spPr>
          <a:xfrm>
            <a:off x="6859870" y="284396"/>
            <a:ext cx="39725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ಮಾನವ</a:t>
            </a:r>
            <a:r>
              <a:rPr lang="en-US" sz="3200" b="1" dirty="0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ಸಂಪನ್ಮೂಲದ</a:t>
            </a:r>
            <a:r>
              <a:rPr lang="en-US" sz="3200" b="1" dirty="0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ಅಭಿವೃದ್ಧಿ</a:t>
            </a:r>
            <a:endParaRPr lang="en-US" sz="3200" dirty="0">
              <a:effectLst/>
              <a:latin typeface="NudiUni03e" pitchFamily="2" charset="0"/>
              <a:cs typeface="NudiUni03e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5B6FF-A585-4DEB-9DE9-CC2188351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1222" y="823912"/>
            <a:ext cx="5630778" cy="4371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DD3CDB-761B-4290-8FC5-0AAFC7778BB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823912"/>
            <a:ext cx="6561222" cy="4371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50454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FDD474-76F0-453E-849E-90EA2BD47C1D}"/>
              </a:ext>
            </a:extLst>
          </p:cNvPr>
          <p:cNvSpPr/>
          <p:nvPr/>
        </p:nvSpPr>
        <p:spPr>
          <a:xfrm>
            <a:off x="322417" y="5298846"/>
            <a:ext cx="1119125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q"/>
            </a:pPr>
            <a:r>
              <a:rPr lang="en-US" sz="26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ಗ್ರಾಮೀಣ</a:t>
            </a:r>
            <a:r>
              <a:rPr lang="kn-IN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ಉತ್ಪಾದಕ ಚಟುವಟಿಕೆಗಳಾದ ಕೃಷಿ</a:t>
            </a:r>
            <a:r>
              <a:rPr lang="en-GB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ಪಶುಪಾಲನೆ</a:t>
            </a:r>
            <a:r>
              <a:rPr lang="en-GB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ಕೋಳಿಸಾಕಣೆ</a:t>
            </a:r>
            <a:r>
              <a:rPr lang="en-GB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 </a:t>
            </a:r>
            <a:r>
              <a:rPr lang="kn-IN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ಮೀನುಗಾರಿಕೆ</a:t>
            </a:r>
            <a:r>
              <a:rPr lang="en-GB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ಸಾಮಾಜಿಕ ಅರಣ್ಯ ಮುಂತಾದವುಗಳನ್ನು ಅಭಿವೃದ್ಧಿಪಡಿಸುವ ಮೂಲಕ ಜನರಿಗೆ ದುಡಿಯುವ ಅವಕಾಶಗಳನ್ನು ಹೆಚ್ಚಿಸಬಹುದಾಗಿದೆ</a:t>
            </a:r>
            <a:r>
              <a:rPr lang="en-GB" sz="26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6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91C0A0-8243-4927-8EEE-771DA59AEAF1}"/>
              </a:ext>
            </a:extLst>
          </p:cNvPr>
          <p:cNvSpPr/>
          <p:nvPr/>
        </p:nvSpPr>
        <p:spPr>
          <a:xfrm>
            <a:off x="1314486" y="261992"/>
            <a:ext cx="55547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ಪಂಚಾಯತ್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ರಾಜ್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ಸಂಸ್ಥೆಗಳ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ಪಾತ್ರ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cs typeface="NudiUni08e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4C1C16-C89F-481C-BFDB-B88803AD0694}"/>
              </a:ext>
            </a:extLst>
          </p:cNvPr>
          <p:cNvSpPr/>
          <p:nvPr/>
        </p:nvSpPr>
        <p:spPr>
          <a:xfrm>
            <a:off x="6859870" y="284396"/>
            <a:ext cx="43284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ಬಡತನ</a:t>
            </a:r>
            <a:r>
              <a:rPr lang="en-US" sz="3200" b="1" dirty="0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 &amp; </a:t>
            </a:r>
            <a:r>
              <a:rPr lang="en-US" sz="3200" b="1" dirty="0" err="1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ನಿರುದ್ಯೋಗ</a:t>
            </a:r>
            <a:r>
              <a:rPr lang="en-US" sz="3200" b="1" dirty="0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ನಿವಾರಣೆ</a:t>
            </a:r>
            <a:endParaRPr lang="en-US" sz="3200" dirty="0">
              <a:effectLst/>
              <a:latin typeface="NudiUni03e" pitchFamily="2" charset="0"/>
              <a:cs typeface="NudiUni03e" pitchFamily="2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2261" y="1225643"/>
            <a:ext cx="4012443" cy="4073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5521" y="1296538"/>
            <a:ext cx="3575715" cy="3835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1236" y="1289714"/>
            <a:ext cx="3848668" cy="3841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5761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FDD474-76F0-453E-849E-90EA2BD47C1D}"/>
              </a:ext>
            </a:extLst>
          </p:cNvPr>
          <p:cNvSpPr/>
          <p:nvPr/>
        </p:nvSpPr>
        <p:spPr>
          <a:xfrm>
            <a:off x="322417" y="4725630"/>
            <a:ext cx="111912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ಕೆರೆಕಟ್ಟೆಗಳ ನಿರ್ಮಾಣ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ಅವುಗಳ ಹೂಳು ತೆಗೆಯುವುದು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ಕಿರು ನೀರಾವರಿ ಯೋಜನೆಗಳ ನಿರ್ವಹಣೆ ಮುಂತಾದ ಕಾರ್ಯಗಳ ಮೂಲಕ ಕೃಷಿ ನೀರಾವರಿಯನ್ನು ವಿಸ್ತರಿಸಬಹುದಾಗಿದೆ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ಗ್ರಾಮೀಣ ಹಾಗೂ ಗುಡಿ ಕೈಗಾರಿಕೆಗಳನ್ನು ಅಭಿವೃದ್ಧಿಪಡಿಸಬಹುದು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ಆಹಾರ ಸಂಸ್ಕರಣ ಘಟಕಗಳ ಸ್ಥಾಪನೆಗೆ ಪ್ರೋತ್ಸಾಹ ನೀಡಬಹುದು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91C0A0-8243-4927-8EEE-771DA59AEAF1}"/>
              </a:ext>
            </a:extLst>
          </p:cNvPr>
          <p:cNvSpPr/>
          <p:nvPr/>
        </p:nvSpPr>
        <p:spPr>
          <a:xfrm>
            <a:off x="1314486" y="261992"/>
            <a:ext cx="55547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ಪಂಚಾಯತ್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ರಾಜ್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ಸಂಸ್ಥೆಗಳ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ಪಾತ್ರ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cs typeface="NudiUni08e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4C1C16-C89F-481C-BFDB-B88803AD0694}"/>
              </a:ext>
            </a:extLst>
          </p:cNvPr>
          <p:cNvSpPr/>
          <p:nvPr/>
        </p:nvSpPr>
        <p:spPr>
          <a:xfrm>
            <a:off x="6859870" y="284396"/>
            <a:ext cx="43284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ಬಡತನ</a:t>
            </a:r>
            <a:r>
              <a:rPr lang="en-US" sz="3200" b="1" dirty="0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 &amp; </a:t>
            </a:r>
            <a:r>
              <a:rPr lang="en-US" sz="3200" b="1" dirty="0" err="1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ನಿರುದ್ಯೋಗ</a:t>
            </a:r>
            <a:r>
              <a:rPr lang="en-US" sz="3200" b="1" dirty="0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ನಿವಾರಣೆ</a:t>
            </a:r>
            <a:endParaRPr lang="en-US" sz="3200" dirty="0">
              <a:effectLst/>
              <a:latin typeface="NudiUni03e" pitchFamily="2" charset="0"/>
              <a:cs typeface="NudiUni03e" pitchFamily="2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773" y="869170"/>
            <a:ext cx="4216352" cy="37437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7785" y="930585"/>
            <a:ext cx="6559531" cy="3682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2125" y="969878"/>
            <a:ext cx="7110484" cy="3643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688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FDD474-76F0-453E-849E-90EA2BD47C1D}"/>
              </a:ext>
            </a:extLst>
          </p:cNvPr>
          <p:cNvSpPr/>
          <p:nvPr/>
        </p:nvSpPr>
        <p:spPr>
          <a:xfrm>
            <a:off x="322417" y="5394382"/>
            <a:ext cx="111912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ಪಂಚಾಯ್ತಿಗಳ ಮೂಲಕ ಇವುಗಳ ಅಭಿವೃದ್ಧಿಗಾಗಿ ಸಮ್ಮೇಳನಗಳು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ವಿಚಾರ ಸಂಕಿರಣಗಳು ಮತ್ತು ತರಬೇತಿ ಕಾರ್ಯಕ್ರಮಗಳನ್ನ ಏರ್ಪಡಿಸಬಹುದು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91C0A0-8243-4927-8EEE-771DA59AEAF1}"/>
              </a:ext>
            </a:extLst>
          </p:cNvPr>
          <p:cNvSpPr/>
          <p:nvPr/>
        </p:nvSpPr>
        <p:spPr>
          <a:xfrm>
            <a:off x="1314486" y="261992"/>
            <a:ext cx="55547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ಪಂಚಾಯತ್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ರಾಜ್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ಸಂಸ್ಥೆಗಳ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ಪಾತ್ರ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cs typeface="NudiUni08e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4C1C16-C89F-481C-BFDB-B88803AD0694}"/>
              </a:ext>
            </a:extLst>
          </p:cNvPr>
          <p:cNvSpPr/>
          <p:nvPr/>
        </p:nvSpPr>
        <p:spPr>
          <a:xfrm>
            <a:off x="6859870" y="284396"/>
            <a:ext cx="43284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ಬಡತನ</a:t>
            </a:r>
            <a:r>
              <a:rPr lang="en-US" sz="3200" b="1" dirty="0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 &amp; </a:t>
            </a:r>
            <a:r>
              <a:rPr lang="en-US" sz="3200" b="1" dirty="0" err="1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ನಿರುದ್ಯೋಗ</a:t>
            </a:r>
            <a:r>
              <a:rPr lang="en-US" sz="3200" b="1" dirty="0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ನಿವಾರಣೆ</a:t>
            </a:r>
            <a:endParaRPr lang="en-US" sz="3200" dirty="0">
              <a:effectLst/>
              <a:latin typeface="NudiUni03e" pitchFamily="2" charset="0"/>
              <a:cs typeface="NudiUni03e" pitchFamily="2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214" y="969878"/>
            <a:ext cx="5715000" cy="41343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18043" y="969878"/>
            <a:ext cx="5990671" cy="41343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688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FDD474-76F0-453E-849E-90EA2BD47C1D}"/>
              </a:ext>
            </a:extLst>
          </p:cNvPr>
          <p:cNvSpPr/>
          <p:nvPr/>
        </p:nvSpPr>
        <p:spPr>
          <a:xfrm>
            <a:off x="322417" y="4725630"/>
            <a:ext cx="1119125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‘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ಮಹಾತ್ಮಗಾಂಧಿ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ರಾಷ್ಟ್ರೀಯ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ಗ್ರಾಮೀಣ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ಉದ್ಯೋಗ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ಖಾತರಿ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ಯೋಜನೆ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’.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(</a:t>
            </a:r>
            <a:r>
              <a:rPr lang="en-GB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MGNREGP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),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ಸ್ವರ್ಣ ಜಯಂತಿ ಗ್ರಾಮ ಸ್ವ ಉದ್ಯೋಗ ಯೋಜನೆ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( </a:t>
            </a:r>
            <a:r>
              <a:rPr lang="en-GB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SGSY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) </a:t>
            </a:r>
            <a:endParaRPr lang="en-US" sz="2600" b="1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ಮುಂತಾದ ಉದ್ಯೋಗ ನಿರ್ಮಾಣ ಹಾಗೂ ಬಡತನ ನಿರ್ಮೂಲನೆ ಯೋಜನೆಗಳನ್ನು ಪಂಚಾಯತ್ ಸಂಸ್ಥೆಗಳ ಮೂಲಕ ಪರಿಣಾಮಕಾರಿಯಾಗಿ ಅನುಷ್ಠಾನಗೊಳಿಸಬಹುದಾಗಿದೆ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600" b="1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91C0A0-8243-4927-8EEE-771DA59AEAF1}"/>
              </a:ext>
            </a:extLst>
          </p:cNvPr>
          <p:cNvSpPr/>
          <p:nvPr/>
        </p:nvSpPr>
        <p:spPr>
          <a:xfrm>
            <a:off x="1314486" y="261992"/>
            <a:ext cx="55547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ಪಂಚಾಯತ್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ರಾಜ್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ಸಂಸ್ಥೆಗಳ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ಪಾತ್ರ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cs typeface="NudiUni08e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4C1C16-C89F-481C-BFDB-B88803AD0694}"/>
              </a:ext>
            </a:extLst>
          </p:cNvPr>
          <p:cNvSpPr/>
          <p:nvPr/>
        </p:nvSpPr>
        <p:spPr>
          <a:xfrm>
            <a:off x="6859870" y="284396"/>
            <a:ext cx="43284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ಬಡತನ</a:t>
            </a:r>
            <a:r>
              <a:rPr lang="en-US" sz="3200" b="1" dirty="0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 &amp; </a:t>
            </a:r>
            <a:r>
              <a:rPr lang="en-US" sz="3200" b="1" dirty="0" err="1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ನಿರುದ್ಯೋಗ</a:t>
            </a:r>
            <a:r>
              <a:rPr lang="en-US" sz="3200" b="1" dirty="0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ನಿವಾರಣೆ</a:t>
            </a:r>
            <a:endParaRPr lang="en-US" sz="3200" dirty="0">
              <a:effectLst/>
              <a:latin typeface="NudiUni03e" pitchFamily="2" charset="0"/>
              <a:cs typeface="NudiUni03e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73F8F30-287C-49D8-9673-CA411D898F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9171"/>
            <a:ext cx="7282950" cy="38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282950" y="869170"/>
            <a:ext cx="4481420" cy="3607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91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FDD474-76F0-453E-849E-90EA2BD47C1D}"/>
              </a:ext>
            </a:extLst>
          </p:cNvPr>
          <p:cNvSpPr/>
          <p:nvPr/>
        </p:nvSpPr>
        <p:spPr>
          <a:xfrm>
            <a:off x="213928" y="5159581"/>
            <a:ext cx="1133230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‘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ಇಂದಿರಾ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ಆವಾಸ್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ಯೋಜನೆ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’, ‘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ಅಂಬೇಡ್ಕರ್-ವಾಲ್ಮೀಕಿ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ವಸತಿ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ಯೋಜನೆ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’, ‘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ಆಶ್ರಯ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ಯೋಜನೆ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ಬಸವ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ಯೋಜನೆ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ಮುಂತಾದ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ವಸತಿ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ಯೋಜನೆಗಳನ್ನು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ಅನುಷ್ಠಾನಗೊಳಿಸಿ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ವಸತಿ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ಹೀನರಿಗೆ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ಮನೆಗಳನ್ನು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ನಿರ್ಮಿಸಿ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ಕೊಡಬಹುದು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  <a:endParaRPr lang="en-US" sz="26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91C0A0-8243-4927-8EEE-771DA59AEAF1}"/>
              </a:ext>
            </a:extLst>
          </p:cNvPr>
          <p:cNvSpPr/>
          <p:nvPr/>
        </p:nvSpPr>
        <p:spPr>
          <a:xfrm>
            <a:off x="1314486" y="261992"/>
            <a:ext cx="55547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ಪಂಚಾಯತ್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ರಾಜ್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ಸಂಸ್ಥೆಗಳ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ಪಾತ್ರ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cs typeface="NudiUni08e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4C1C16-C89F-481C-BFDB-B88803AD0694}"/>
              </a:ext>
            </a:extLst>
          </p:cNvPr>
          <p:cNvSpPr/>
          <p:nvPr/>
        </p:nvSpPr>
        <p:spPr>
          <a:xfrm>
            <a:off x="6859870" y="284396"/>
            <a:ext cx="43284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ಬಡತನ</a:t>
            </a:r>
            <a:r>
              <a:rPr lang="en-US" sz="3200" b="1" dirty="0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 &amp; </a:t>
            </a:r>
            <a:r>
              <a:rPr lang="en-US" sz="3200" b="1" dirty="0" err="1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ನಿರುದ್ಯೋಗ</a:t>
            </a:r>
            <a:r>
              <a:rPr lang="en-US" sz="3200" b="1" dirty="0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ನಿವಾರಣೆ</a:t>
            </a:r>
            <a:endParaRPr lang="en-US" sz="3200" dirty="0">
              <a:effectLst/>
              <a:latin typeface="NudiUni03e" pitchFamily="2" charset="0"/>
              <a:cs typeface="NudiUni03e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520299-A233-4733-97FF-53C8689AD6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823912"/>
            <a:ext cx="5856168" cy="4257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842B6B-C748-4702-BDD1-3AEC72149D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6169" y="823912"/>
            <a:ext cx="6335832" cy="4234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4671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FDD474-76F0-453E-849E-90EA2BD47C1D}"/>
              </a:ext>
            </a:extLst>
          </p:cNvPr>
          <p:cNvSpPr/>
          <p:nvPr/>
        </p:nvSpPr>
        <p:spPr>
          <a:xfrm>
            <a:off x="213928" y="5405245"/>
            <a:ext cx="113323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ಸುವರ್ಣ ಗ್ರಾಮೋದಯ ಯೋಜನೆ ಮೂಲಕ ಮೂಲಭೂತ ಸೌಕರ್ಯಗಳನ್ನು ಬಲಪಡಿಸಬಹುದು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A91C0A0-8243-4927-8EEE-771DA59AEAF1}"/>
              </a:ext>
            </a:extLst>
          </p:cNvPr>
          <p:cNvSpPr/>
          <p:nvPr/>
        </p:nvSpPr>
        <p:spPr>
          <a:xfrm>
            <a:off x="1314486" y="261992"/>
            <a:ext cx="55547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ಪಂಚಾಯತ್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ರಾಜ್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ಸಂಸ್ಥೆಗಳ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ಪಾತ್ರ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cs typeface="NudiUni08e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4C1C16-C89F-481C-BFDB-B88803AD0694}"/>
              </a:ext>
            </a:extLst>
          </p:cNvPr>
          <p:cNvSpPr/>
          <p:nvPr/>
        </p:nvSpPr>
        <p:spPr>
          <a:xfrm>
            <a:off x="6859870" y="284396"/>
            <a:ext cx="43284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ಬಡತನ</a:t>
            </a:r>
            <a:r>
              <a:rPr lang="en-US" sz="3200" b="1" dirty="0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 &amp; </a:t>
            </a:r>
            <a:r>
              <a:rPr lang="en-US" sz="3200" b="1" dirty="0" err="1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ನಿರುದ್ಯೋಗ</a:t>
            </a:r>
            <a:r>
              <a:rPr lang="en-US" sz="3200" b="1" dirty="0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ನಿವಾರಣೆ</a:t>
            </a:r>
            <a:endParaRPr lang="en-US" sz="3200" dirty="0">
              <a:effectLst/>
              <a:latin typeface="NudiUni03e" pitchFamily="2" charset="0"/>
              <a:cs typeface="NudiUni03e" pitchFamily="2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1321" y="969878"/>
            <a:ext cx="5646524" cy="42981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91367" y="969878"/>
            <a:ext cx="5732060" cy="41207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988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08A4E80-598B-43F5-B10C-D43F85F70C60}"/>
              </a:ext>
            </a:extLst>
          </p:cNvPr>
          <p:cNvSpPr/>
          <p:nvPr/>
        </p:nvSpPr>
        <p:spPr>
          <a:xfrm>
            <a:off x="711579" y="1811906"/>
            <a:ext cx="966487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600" b="1" dirty="0" err="1">
                <a:solidFill>
                  <a:schemeClr val="bg1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ಗ್ರಾಮೀಣ</a:t>
            </a:r>
            <a:r>
              <a:rPr lang="en-US" sz="3600" b="1" dirty="0">
                <a:solidFill>
                  <a:schemeClr val="bg1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ಅಭಿವೃದ್ಧಿಯ</a:t>
            </a:r>
            <a:r>
              <a:rPr lang="en-US" sz="3600" b="1" dirty="0">
                <a:solidFill>
                  <a:schemeClr val="bg1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ಅರ್ಥ</a:t>
            </a:r>
            <a:r>
              <a:rPr lang="en-US" sz="3600" b="1" dirty="0">
                <a:solidFill>
                  <a:schemeClr val="bg1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ಹಾಗೂ</a:t>
            </a:r>
            <a:r>
              <a:rPr lang="en-US" sz="3600" b="1" dirty="0">
                <a:solidFill>
                  <a:schemeClr val="bg1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ಮಹತ್ವ</a:t>
            </a:r>
            <a:endParaRPr lang="en-US" sz="3600" b="1" dirty="0">
              <a:solidFill>
                <a:schemeClr val="bg1"/>
              </a:solidFill>
              <a:effectLst/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600" b="1" dirty="0" err="1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ಗ್ರಾಮೀಣ</a:t>
            </a:r>
            <a:r>
              <a:rPr lang="en-US" sz="3600" b="1" dirty="0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ಅಭಿವೃದ್ಧಿ</a:t>
            </a:r>
            <a:r>
              <a:rPr lang="en-US" sz="3600" b="1" dirty="0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ಮತ್ತು</a:t>
            </a:r>
            <a:r>
              <a:rPr lang="en-US" sz="3600" b="1" dirty="0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ವಿಕೇಂದ್ರೀಕರಣ</a:t>
            </a:r>
            <a:r>
              <a:rPr lang="en-US" sz="3600" b="1" dirty="0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endParaRPr lang="en-US" sz="3600" b="1" dirty="0">
              <a:solidFill>
                <a:srgbClr val="FFFF00"/>
              </a:solidFill>
              <a:effectLst/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600" b="1" dirty="0" err="1">
                <a:solidFill>
                  <a:schemeClr val="bg1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ಗ್ರಾಮೀಣ</a:t>
            </a:r>
            <a:r>
              <a:rPr lang="en-US" sz="3600" b="1" dirty="0">
                <a:solidFill>
                  <a:schemeClr val="bg1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ಅಭಿವೃದ್ಧಿ</a:t>
            </a:r>
            <a:r>
              <a:rPr lang="en-US" sz="3600" b="1" dirty="0">
                <a:solidFill>
                  <a:schemeClr val="bg1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ಮತ್ತು</a:t>
            </a:r>
            <a:r>
              <a:rPr lang="en-US" sz="3600" b="1" dirty="0">
                <a:solidFill>
                  <a:schemeClr val="bg1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ಪಂಚಾಯತ್</a:t>
            </a:r>
            <a:r>
              <a:rPr lang="en-US" sz="3600" b="1" dirty="0">
                <a:solidFill>
                  <a:schemeClr val="bg1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ರಾಜ್</a:t>
            </a:r>
            <a:r>
              <a:rPr lang="en-US" sz="3600" b="1" dirty="0">
                <a:solidFill>
                  <a:schemeClr val="bg1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ವ್ಯವಸ್ಥೆ</a:t>
            </a:r>
            <a:endParaRPr lang="en-US" sz="3600" b="1" dirty="0">
              <a:solidFill>
                <a:schemeClr val="bg1"/>
              </a:solidFill>
              <a:effectLst/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3600" b="1" dirty="0" err="1">
                <a:solidFill>
                  <a:srgbClr val="00B0F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ಗ್ರಾಮೀಣ</a:t>
            </a:r>
            <a:r>
              <a:rPr lang="en-US" sz="3600" b="1" dirty="0">
                <a:solidFill>
                  <a:srgbClr val="00B0F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ಅಭಿವೃದ್ಧಿ</a:t>
            </a:r>
            <a:r>
              <a:rPr lang="en-US" sz="3600" b="1" dirty="0">
                <a:solidFill>
                  <a:srgbClr val="00B0F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ಮತ್ತು</a:t>
            </a:r>
            <a:r>
              <a:rPr lang="en-US" sz="3600" b="1" dirty="0">
                <a:solidFill>
                  <a:srgbClr val="00B0F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ಮಹಿಳೆ</a:t>
            </a:r>
            <a:endParaRPr lang="en-US" sz="3600" b="1" dirty="0">
              <a:solidFill>
                <a:srgbClr val="00B0F0"/>
              </a:solidFill>
              <a:latin typeface="NudiUni08e" pitchFamily="2" charset="0"/>
              <a:cs typeface="NudiUni08e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DC391B6-9FB0-4754-B606-06DF92EFA497}"/>
              </a:ext>
            </a:extLst>
          </p:cNvPr>
          <p:cNvSpPr/>
          <p:nvPr/>
        </p:nvSpPr>
        <p:spPr>
          <a:xfrm>
            <a:off x="1675559" y="819187"/>
            <a:ext cx="884088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40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ಈ </a:t>
            </a:r>
            <a:r>
              <a:rPr lang="en-US" sz="40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ಅಧ್ಯಾಯದಲ್ಲಿ</a:t>
            </a:r>
            <a:r>
              <a:rPr lang="en-US" sz="40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ಕೆಳಗಿನ</a:t>
            </a:r>
            <a:r>
              <a:rPr lang="en-US" sz="40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ಅಂಶಗಳನ್ನು</a:t>
            </a:r>
            <a:r>
              <a:rPr lang="en-US" sz="40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ತಿಳಿಯುತ್ತೇವೆ</a:t>
            </a:r>
            <a:r>
              <a:rPr lang="en-US" sz="40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  <a:endParaRPr lang="en-US" sz="4000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03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9181C2-0926-455E-B366-24A244C80542}"/>
              </a:ext>
            </a:extLst>
          </p:cNvPr>
          <p:cNvSpPr/>
          <p:nvPr/>
        </p:nvSpPr>
        <p:spPr>
          <a:xfrm>
            <a:off x="365502" y="5537793"/>
            <a:ext cx="11430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ಗ್ರಾಮಗಳಲ್ಲಿನ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ಪಡಿತರ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ವ್ಯವಸ್ಥೆಯನ್ನು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ಬಲಪಡಿಸಿ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ಅರ್ಹ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ಬಡಜನರಿಗೆ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ಅಗತ್ಯ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ಆಹಾರ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ಧಾನ್ಯಗಳು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ಸಮರ್ಪಕವಾಗಿ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ದೊರೆಯುವಂತೆ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ಮಾಡಬಹುದು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408822-A312-41E9-9EDD-9CE330F1ED4D}"/>
              </a:ext>
            </a:extLst>
          </p:cNvPr>
          <p:cNvSpPr/>
          <p:nvPr/>
        </p:nvSpPr>
        <p:spPr>
          <a:xfrm>
            <a:off x="1314486" y="261992"/>
            <a:ext cx="55547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ಪಂಚಾಯತ್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ರಾಜ್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ಸಂಸ್ಥೆಗಳ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ಪಾತ್ರ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cs typeface="NudiUni08e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BEDEA4-B51B-4EF8-958B-409F9C2CCC43}"/>
              </a:ext>
            </a:extLst>
          </p:cNvPr>
          <p:cNvSpPr/>
          <p:nvPr/>
        </p:nvSpPr>
        <p:spPr>
          <a:xfrm>
            <a:off x="6859870" y="284396"/>
            <a:ext cx="3833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ಸಾಮಾಜಿಕ</a:t>
            </a:r>
            <a:r>
              <a:rPr lang="en-US" sz="3200" b="1" dirty="0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ಕಲ್ಯಾಣ</a:t>
            </a:r>
            <a:r>
              <a:rPr lang="en-US" sz="3200" b="1" dirty="0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ಸೇವೆಗಳು</a:t>
            </a:r>
            <a:endParaRPr lang="en-US" sz="3200" dirty="0">
              <a:effectLst/>
              <a:latin typeface="NudiUni03e" pitchFamily="2" charset="0"/>
              <a:cs typeface="NudiUni03e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390589-E825-4357-A79B-F5184554A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6696" y="869170"/>
            <a:ext cx="3552772" cy="4567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4620588-207E-4989-AE52-C7826DC163B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87379"/>
            <a:ext cx="8646696" cy="4549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119803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C9181C2-0926-455E-B366-24A244C80542}"/>
              </a:ext>
            </a:extLst>
          </p:cNvPr>
          <p:cNvSpPr/>
          <p:nvPr/>
        </p:nvSpPr>
        <p:spPr>
          <a:xfrm>
            <a:off x="220682" y="5041847"/>
            <a:ext cx="11430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ಗ್ರಾಮಗಳಲ್ಲಿನ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ವಯೋವೃದ್ಧರು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ಅಂಗವಿಕಲರು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ವಿಧವೆಯರು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ಮಾನಸಿಕ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ಅಸ್ವಸ್ಥರು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ಮುಂತಾದವರನ್ನು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ಗುರುತಿಸಿ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ಅವರಿಗೆ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ಸರ್ಕಾರದಿಂದ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ಸಿಗಬಹುದಾದ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ಸೌಲಭ್ಯಗಳನ್ನು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ದೊರಕಿಸಿಕೊಡುವ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ಮೂಲಕ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ಸಾಮಾಜಿಕ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ಕಲ್ಯಾಣ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ಸೇವೆಗಳನ್ನು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ಒದಗಿಸಬಹುದಾಗಿದೆ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  <a:endParaRPr lang="en-US" sz="26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408822-A312-41E9-9EDD-9CE330F1ED4D}"/>
              </a:ext>
            </a:extLst>
          </p:cNvPr>
          <p:cNvSpPr/>
          <p:nvPr/>
        </p:nvSpPr>
        <p:spPr>
          <a:xfrm>
            <a:off x="1314486" y="261992"/>
            <a:ext cx="55547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ಪಂಚಾಯತ್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ರಾಜ್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ಸಂಸ್ಥೆಗಳ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ಪಾತ್ರ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cs typeface="NudiUni08e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BEDEA4-B51B-4EF8-958B-409F9C2CCC43}"/>
              </a:ext>
            </a:extLst>
          </p:cNvPr>
          <p:cNvSpPr/>
          <p:nvPr/>
        </p:nvSpPr>
        <p:spPr>
          <a:xfrm>
            <a:off x="6859870" y="284396"/>
            <a:ext cx="3833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ಸಾಮಾಜಿಕ</a:t>
            </a:r>
            <a:r>
              <a:rPr lang="en-US" sz="3200" b="1" dirty="0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ಕಲ್ಯಾಣ</a:t>
            </a:r>
            <a:r>
              <a:rPr lang="en-US" sz="3200" b="1" dirty="0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ಸೇವೆಗಳು</a:t>
            </a:r>
            <a:endParaRPr lang="en-US" sz="3200" dirty="0">
              <a:effectLst/>
              <a:latin typeface="NudiUni03e" pitchFamily="2" charset="0"/>
              <a:cs typeface="NudiUni03e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827CCA-4309-48ED-8885-3E9869DD1E0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315" y="869170"/>
            <a:ext cx="6668365" cy="4071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2C05ED-AFC3-45C3-A4BA-C1F4F7B94AB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9050" y="869171"/>
            <a:ext cx="5572949" cy="4071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66322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50A25F-8488-4BD0-A34C-234484D2EA5F}"/>
              </a:ext>
            </a:extLst>
          </p:cNvPr>
          <p:cNvSpPr/>
          <p:nvPr/>
        </p:nvSpPr>
        <p:spPr>
          <a:xfrm>
            <a:off x="502444" y="5536169"/>
            <a:ext cx="1118711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ಮಹಿಳಾ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ಸ್ವಸಹಾಯ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ಸಂಘಗಳನ್ನು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ಸಂಘಟಿಸಿ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ಉತ್ಪಾದಕ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ಚಟುವಟಿಕೆಗಳನ್ನು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ಪ್ರೋತ್ಸಾಹಿಸಿ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ದೇಶದ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ಅಭಿವೃದ್ಧಿಯಲ್ಲಿ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ಮಹಿಳೆಯರೂ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ಸಕ್ರಿಯವಾಗಿ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ಪಾಲ್ಗೊಳ್ಳುವಂತೆ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ಮಾಡುವುದು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8A52CA-A1EE-4A13-8DF5-64B2801508D3}"/>
              </a:ext>
            </a:extLst>
          </p:cNvPr>
          <p:cNvSpPr/>
          <p:nvPr/>
        </p:nvSpPr>
        <p:spPr>
          <a:xfrm>
            <a:off x="1314486" y="261992"/>
            <a:ext cx="55547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ಪಂಚಾಯತ್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ರಾಜ್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ಸಂಸ್ಥೆಗಳ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ಪಾತ್ರ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cs typeface="NudiUni08e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313AE3-9820-48CF-8ABB-470D86BAE40D}"/>
              </a:ext>
            </a:extLst>
          </p:cNvPr>
          <p:cNvSpPr/>
          <p:nvPr/>
        </p:nvSpPr>
        <p:spPr>
          <a:xfrm>
            <a:off x="6859870" y="284396"/>
            <a:ext cx="25843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ಸ್ತ್ರೀಶಕ್ತಿಗೆ</a:t>
            </a:r>
            <a:r>
              <a:rPr lang="en-US" sz="3200" b="1" dirty="0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ಪ್ರೋತ್ಸಾಹ</a:t>
            </a:r>
            <a:endParaRPr lang="en-US" sz="3200" dirty="0">
              <a:effectLst/>
              <a:latin typeface="NudiUni03e" pitchFamily="2" charset="0"/>
              <a:cs typeface="NudiUni03e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F2B593-3724-4201-90E3-67CA38ABEB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33" y="869171"/>
            <a:ext cx="12174767" cy="4566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32144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B50A25F-8488-4BD0-A34C-234484D2EA5F}"/>
              </a:ext>
            </a:extLst>
          </p:cNvPr>
          <p:cNvSpPr/>
          <p:nvPr/>
        </p:nvSpPr>
        <p:spPr>
          <a:xfrm>
            <a:off x="391975" y="4741038"/>
            <a:ext cx="1118711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ಗ್ರಾಮೀಣ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ಜಾತ್ರೆಗಳು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ಹಬ್ಬ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ಹರಿದಿನಗಳ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ಮೂಲಕ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ಸಾಮಾಜಿಕ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ಮತ್ತು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ಸಾಂ</a:t>
            </a:r>
            <a:r>
              <a:rPr lang="kn-IN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್ಕೃತಿಕ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ಚಟುವಟಿಕೆಗಳಿಗೆ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ಪ್ರೋತ್ಸಾಹ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ನೀಡುವುದು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ಮುಂತಾದ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ಚಟುವಟಿಕೆಗಳ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ಮೂಲಕ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ಗ್ರಾಮೀಣ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ಕಲೆಗಳನ್ನು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ಬೆಳೆಸಿ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ಮತ್ತು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ಗ್ರಾಮೀಣ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ಸಂಸ್</a:t>
            </a:r>
            <a:r>
              <a:rPr lang="kn-IN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ೃತಿಗಳನ್ನು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ಶ್ರೀಮಂತವಾಗಿಸಬಹುದು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  <a:endParaRPr lang="en-US" sz="26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8A52CA-A1EE-4A13-8DF5-64B2801508D3}"/>
              </a:ext>
            </a:extLst>
          </p:cNvPr>
          <p:cNvSpPr/>
          <p:nvPr/>
        </p:nvSpPr>
        <p:spPr>
          <a:xfrm>
            <a:off x="1314486" y="261992"/>
            <a:ext cx="55547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ಪಂಚಾಯತ್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ರಾಜ್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ಸಂಸ್ಥೆಗಳ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ಪಾತ್ರ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cs typeface="NudiUni08e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313AE3-9820-48CF-8ABB-470D86BAE40D}"/>
              </a:ext>
            </a:extLst>
          </p:cNvPr>
          <p:cNvSpPr/>
          <p:nvPr/>
        </p:nvSpPr>
        <p:spPr>
          <a:xfrm>
            <a:off x="6859870" y="284396"/>
            <a:ext cx="52854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ಗ್ರಾಮೀಣ</a:t>
            </a:r>
            <a:r>
              <a:rPr lang="en-US" sz="3200" b="1" dirty="0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ಸಂಸ್ಕೃತಿ</a:t>
            </a:r>
            <a:r>
              <a:rPr lang="en-US" sz="3200" b="1" dirty="0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ಶ್ರೀಮಂತಗೊಳಿಸುವುದು</a:t>
            </a:r>
            <a:endParaRPr lang="en-US" sz="3200" dirty="0">
              <a:effectLst/>
              <a:latin typeface="NudiUni03e" pitchFamily="2" charset="0"/>
              <a:cs typeface="NudiUni03e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7C56F4-B444-4C65-8CAF-ED487F14A6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865" y="791681"/>
            <a:ext cx="6380136" cy="3871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4152C0-E62D-453D-8DE1-5AF9DCCC51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91681"/>
            <a:ext cx="5811864" cy="3871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51752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5976A52-54EC-42FC-BFDC-242493479C9C}"/>
              </a:ext>
            </a:extLst>
          </p:cNvPr>
          <p:cNvSpPr/>
          <p:nvPr/>
        </p:nvSpPr>
        <p:spPr>
          <a:xfrm>
            <a:off x="347250" y="4832767"/>
            <a:ext cx="11367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ಒಟ್ಟಿನಲ್ಲಿ ಗ್ರಾಮೀಣ ಪ್ರದೇಶಗಳ ಸರ್ವಾಂಗೀಣ ಅಭಿವೃದ್ಧಿಯಲ್ಲಿ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ಅಲ್ಲಿನ ಬಡತನ ಮತ್ತು ನಿರುದ್ಯೋಗವನ್ನು ಹೋಗಲಾಡಿಸುವಲ್ಲಿ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ಸಾ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ವಲಂಬಿ ಮತ್ತು ಸಮೃದ್ಧ ಬದುಕನ್ನು ಕಟ್ಟಿಕೊಡುವಲ್ಲಿ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ಪ್ರಜಾಪ್ರಭುತ್ವವನ್ನು ಗಟ್ಟಿಗೊಳಿಸುವಲ್ಲಿ ಪಂಚಾಯತ್ ರಾಜ್ ಸಂಸ್ಥೆಗಳು ಬಹು ಮಹತ್ವದ ಪಾತ್ರವನ್ನು ನಿರ್ವಹಿಸುತ್ತವೆ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FAF8C2-856E-41E5-B535-719F2C1D512E}"/>
              </a:ext>
            </a:extLst>
          </p:cNvPr>
          <p:cNvSpPr/>
          <p:nvPr/>
        </p:nvSpPr>
        <p:spPr>
          <a:xfrm>
            <a:off x="1314486" y="261992"/>
            <a:ext cx="55547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ಪಂಚಾಯತ್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ರಾಜ್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ಸಂಸ್ಥೆಗಳ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ಪಾತ್ರ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cs typeface="NudiUni08e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92EB1B-5CEE-43CC-A338-A1D6368E8DCA}"/>
              </a:ext>
            </a:extLst>
          </p:cNvPr>
          <p:cNvSpPr/>
          <p:nvPr/>
        </p:nvSpPr>
        <p:spPr>
          <a:xfrm>
            <a:off x="6859870" y="284396"/>
            <a:ext cx="35429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ಉದ್ಯೋಗಾವಕಾಶಗಳ</a:t>
            </a:r>
            <a:r>
              <a:rPr lang="en-US" sz="3200" b="1" dirty="0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ಸೃಷ್ಠಿ</a:t>
            </a:r>
            <a:endParaRPr lang="en-US" sz="3200" dirty="0">
              <a:effectLst/>
              <a:latin typeface="NudiUni03e" pitchFamily="2" charset="0"/>
              <a:cs typeface="NudiUni03e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EFCE79-6811-40EF-B496-4BFC5525A49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1575"/>
            <a:ext cx="12192000" cy="3748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8470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5976A52-54EC-42FC-BFDC-242493479C9C}"/>
              </a:ext>
            </a:extLst>
          </p:cNvPr>
          <p:cNvSpPr/>
          <p:nvPr/>
        </p:nvSpPr>
        <p:spPr>
          <a:xfrm>
            <a:off x="347250" y="5337743"/>
            <a:ext cx="113676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ಗ್ರಾಮೀಣಾಭಿವೃದ್ಧಿಯಲ್ಲಿ ಪಂಚಾಯತ್ ರಾಜ್ಯ ಸಂಸ್ಥೆಗಳು ಈ ಮೇಲೆ ಪ್ರಸ್ತಾಪಿಸಿರುವ ಎಲ್ಲಾ ಕಾರ್ಯಗಳನ್ನು ಕೈಗೊಂಡಿದ್ದು ಅಭಿವೃದ್ಧಿಯ ಪಥದಲ್ಲಿ ನಡೆಯುತ್ತಿರುವುದನ್ನು ಕಾಣಬಹುದಾಗಿದೆ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FAF8C2-856E-41E5-B535-719F2C1D512E}"/>
              </a:ext>
            </a:extLst>
          </p:cNvPr>
          <p:cNvSpPr/>
          <p:nvPr/>
        </p:nvSpPr>
        <p:spPr>
          <a:xfrm>
            <a:off x="1314486" y="261992"/>
            <a:ext cx="55547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ಪಂಚಾಯತ್</a:t>
            </a:r>
            <a:r>
              <a:rPr lang="en-US" sz="4000" b="1" dirty="0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ರಾಜ್</a:t>
            </a:r>
            <a:r>
              <a:rPr lang="en-US" sz="4000" b="1" dirty="0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ಸಂಸ್ಥೆಗಳ</a:t>
            </a:r>
            <a:r>
              <a:rPr lang="en-US" sz="4000" b="1" dirty="0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ಪಾತ್ರ</a:t>
            </a:r>
            <a:endParaRPr lang="en-US" sz="4000" dirty="0">
              <a:solidFill>
                <a:srgbClr val="FFFF00"/>
              </a:solidFill>
              <a:latin typeface="NudiUni08e" pitchFamily="2" charset="0"/>
              <a:cs typeface="NudiUni08e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92EB1B-5CEE-43CC-A338-A1D6368E8DCA}"/>
              </a:ext>
            </a:extLst>
          </p:cNvPr>
          <p:cNvSpPr/>
          <p:nvPr/>
        </p:nvSpPr>
        <p:spPr>
          <a:xfrm>
            <a:off x="6859870" y="284396"/>
            <a:ext cx="35429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prstClr val="white"/>
                </a:solidFill>
                <a:latin typeface="NudiUni03e" pitchFamily="2" charset="0"/>
                <a:cs typeface="NudiUni03e" pitchFamily="2" charset="0"/>
              </a:rPr>
              <a:t>ಉದ್ಯೋಗಾವಕಾಶಗಳ</a:t>
            </a:r>
            <a:r>
              <a:rPr lang="en-US" sz="3200" b="1" dirty="0">
                <a:solidFill>
                  <a:prstClr val="white"/>
                </a:solidFill>
                <a:latin typeface="NudiUni03e" pitchFamily="2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NudiUni03e" pitchFamily="2" charset="0"/>
                <a:cs typeface="NudiUni03e" pitchFamily="2" charset="0"/>
              </a:rPr>
              <a:t>ಸೃಷ್ಠಿ</a:t>
            </a:r>
            <a:endParaRPr lang="en-US" sz="3200" dirty="0">
              <a:solidFill>
                <a:prstClr val="black"/>
              </a:solidFill>
              <a:latin typeface="NudiUni03e" pitchFamily="2" charset="0"/>
              <a:cs typeface="NudiUni03e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EFCE79-6811-40EF-B496-4BFC5525A49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1086" y="891575"/>
            <a:ext cx="6160914" cy="4212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250" y="1078173"/>
            <a:ext cx="5807890" cy="40260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6854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5976A52-54EC-42FC-BFDC-242493479C9C}"/>
              </a:ext>
            </a:extLst>
          </p:cNvPr>
          <p:cNvSpPr/>
          <p:nvPr/>
        </p:nvSpPr>
        <p:spPr>
          <a:xfrm>
            <a:off x="413510" y="5569949"/>
            <a:ext cx="892927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ಗ್ರಾಮೀಣ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ಹಾಗೂ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ಗುಡಿ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ಕೈಗಾರಿಕೆ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ಗಳನ್ನು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ಅಭಿವೃದ್ಧಿಪಡಿಸಬಹುದು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ಆಹಾರ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ಸಂಸ್ಕರಣಾ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ಘಟಕಗಳ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ಸ್ಥಾಪನೆಗೆ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ಪ್ರೋತ್ಸಾಹ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ನೀಡಬಹುದು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  <a:endParaRPr lang="en-US" sz="26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FAF8C2-856E-41E5-B535-719F2C1D512E}"/>
              </a:ext>
            </a:extLst>
          </p:cNvPr>
          <p:cNvSpPr/>
          <p:nvPr/>
        </p:nvSpPr>
        <p:spPr>
          <a:xfrm>
            <a:off x="1314486" y="261992"/>
            <a:ext cx="55547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ಪಂಚಾಯತ್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ರಾಜ್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ಸಂಸ್ಥೆಗಳ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ಪಾತ್ರ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cs typeface="NudiUni08e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92EB1B-5CEE-43CC-A338-A1D6368E8DCA}"/>
              </a:ext>
            </a:extLst>
          </p:cNvPr>
          <p:cNvSpPr/>
          <p:nvPr/>
        </p:nvSpPr>
        <p:spPr>
          <a:xfrm>
            <a:off x="6859870" y="284396"/>
            <a:ext cx="4055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ಗುಡಿ</a:t>
            </a:r>
            <a:r>
              <a:rPr lang="en-US" sz="3200" b="1" dirty="0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ಕೈಗಾರಿಕೆಗಳಿಗೆ</a:t>
            </a:r>
            <a:r>
              <a:rPr lang="en-US" sz="3200" b="1" dirty="0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ಪ್ರೋತ್ಸಾಹ</a:t>
            </a:r>
            <a:endParaRPr lang="en-US" sz="3200" dirty="0">
              <a:effectLst/>
              <a:latin typeface="NudiUni03e" pitchFamily="2" charset="0"/>
              <a:cs typeface="NudiUni03e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6D7768-28AF-492E-A035-0C78CB6A3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869171"/>
            <a:ext cx="5554726" cy="4588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C57BD8-EF07-4375-9196-36D534C1F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4725" y="869171"/>
            <a:ext cx="6621230" cy="4584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863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E374AC-C1B2-40AF-AD34-173D71F9A0AA}"/>
              </a:ext>
            </a:extLst>
          </p:cNvPr>
          <p:cNvSpPr/>
          <p:nvPr/>
        </p:nvSpPr>
        <p:spPr>
          <a:xfrm>
            <a:off x="1427093" y="1567774"/>
            <a:ext cx="9337813" cy="2446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sz="18000" b="1" dirty="0" err="1">
                <a:gradFill>
                  <a:gsLst>
                    <a:gs pos="23000">
                      <a:srgbClr val="FFFF00"/>
                    </a:gs>
                    <a:gs pos="40000">
                      <a:srgbClr val="FF0000"/>
                    </a:gs>
                    <a:gs pos="54000">
                      <a:srgbClr val="0070C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ಅಭಿವೃದ್ಧಿಯಲ್ಲಿ</a:t>
            </a:r>
            <a:endParaRPr lang="en-US" sz="18000" dirty="0">
              <a:gradFill>
                <a:gsLst>
                  <a:gs pos="23000">
                    <a:srgbClr val="FFFF00"/>
                  </a:gs>
                  <a:gs pos="40000">
                    <a:srgbClr val="FF0000"/>
                  </a:gs>
                  <a:gs pos="54000">
                    <a:srgbClr val="0070C0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/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F138C2-7AAE-4398-8993-2267D740527B}"/>
              </a:ext>
            </a:extLst>
          </p:cNvPr>
          <p:cNvSpPr/>
          <p:nvPr/>
        </p:nvSpPr>
        <p:spPr>
          <a:xfrm>
            <a:off x="3770682" y="4236275"/>
            <a:ext cx="4650632" cy="2446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sz="18000" b="1" dirty="0" err="1">
                <a:gradFill>
                  <a:gsLst>
                    <a:gs pos="23000">
                      <a:srgbClr val="FFFF00"/>
                    </a:gs>
                    <a:gs pos="40000">
                      <a:srgbClr val="FF0000"/>
                    </a:gs>
                    <a:gs pos="54000">
                      <a:srgbClr val="0070C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ಮಹಿಳೆ</a:t>
            </a:r>
            <a:endParaRPr lang="en-US" sz="18000" dirty="0">
              <a:gradFill>
                <a:gsLst>
                  <a:gs pos="23000">
                    <a:srgbClr val="FFFF00"/>
                  </a:gs>
                  <a:gs pos="40000">
                    <a:srgbClr val="FF0000"/>
                  </a:gs>
                  <a:gs pos="54000">
                    <a:srgbClr val="0070C0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/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63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43FC30-553B-4099-B42E-85E1CC982F17}"/>
              </a:ext>
            </a:extLst>
          </p:cNvPr>
          <p:cNvSpPr/>
          <p:nvPr/>
        </p:nvSpPr>
        <p:spPr>
          <a:xfrm>
            <a:off x="448400" y="5174626"/>
            <a:ext cx="1121568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ಮಾನವನ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ಬದುಕಿನಲ್ಲಿ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ಮಹಿಳೆ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ತಾಯಿಯಾಗಿ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ಹೆಂಡತಿಯಾಗಿ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ಸೊಸೆಯಾಗಿ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ಮಗಳಾಗಿ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ನಾನಾರೀತಿಯ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ಕರ್ತವ್ಯಗಳನ್ನು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ನಿರ್ವಹಿಸುತ್ತಾಳೆ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ಮಾನವನ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ಬದುಕು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ರೂಪುಗೊಳ್ಳುವುದೇ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ಮಹಿಳೆಯಿಂದ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669C7E-99DC-4915-B7BF-3A0C79E10817}"/>
              </a:ext>
            </a:extLst>
          </p:cNvPr>
          <p:cNvSpPr/>
          <p:nvPr/>
        </p:nvSpPr>
        <p:spPr>
          <a:xfrm>
            <a:off x="1313335" y="249344"/>
            <a:ext cx="34163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ಅಭಿವೃದ್ಧಿಯಲ್ಲಿ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ಮಹಿಳೆ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0A2E33-A230-4F7D-AC11-8E7D9988B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844935"/>
            <a:ext cx="6898105" cy="4264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268010-73F2-4B1A-8790-C6502AAB2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8105" y="-33618"/>
            <a:ext cx="5293895" cy="5133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38096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43FC30-553B-4099-B42E-85E1CC982F17}"/>
              </a:ext>
            </a:extLst>
          </p:cNvPr>
          <p:cNvSpPr/>
          <p:nvPr/>
        </p:nvSpPr>
        <p:spPr>
          <a:xfrm>
            <a:off x="418881" y="4765617"/>
            <a:ext cx="1121568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ಅವಳು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ಮನೆಯೊಳಗೆ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ದುಡಿಯುವುದಲ್ಲದೇ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ಮನೆಯ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ಹೊರಗೆ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ಕೃಷಿಕಳಾಗಿ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ಕಾರ್ಮಿಕಳಾಗಿ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ನೌಕರಳಾಗಿ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ಅಧಿಕಾರಿಯಾಗಿ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ಉದ್ಯಮಿಯಾಗಿ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ನೀತಿ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ನಿರೂಪಕಳಾಗಿ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ಪುರುಷರಿಗೆ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ಸರಿಸಮನಾಗಿ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ದುಡಿಯುತ್ತಿದ್ದಾಳೆ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ಹಾಗಾಗಿ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ದೇಶದ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ಅಭಿವೃದ್ಧಿಯಲ್ಲಿ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ಅದರಲ್ಲೂ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ವಿಶೇಷವಾಗಿ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ಗ್ರಾಮೀಣಾಭಿವೃದ್ಧಿಯಲ್ಲಿ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ಮಹಿಳೆಯ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ಪಾತ್ರ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ನಿರ್ಣಾಯಕವಾದುದು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  <a:endParaRPr lang="en-US" sz="26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017E7C-097E-43E0-8FB5-B1983FE58F87}"/>
              </a:ext>
            </a:extLst>
          </p:cNvPr>
          <p:cNvSpPr/>
          <p:nvPr/>
        </p:nvSpPr>
        <p:spPr>
          <a:xfrm>
            <a:off x="1313335" y="249344"/>
            <a:ext cx="34163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ಅಭಿವೃದ್ಧಿಯಲ್ಲಿ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ಮಹಿಳೆ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7D9D62-5D15-48B7-8DE6-31C3B9AEC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2695" y="-33618"/>
            <a:ext cx="5069305" cy="4718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DFF71B-414F-4034-92B0-4B706528F9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4189"/>
            <a:ext cx="7122695" cy="3851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627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8F1C11-BD90-49B6-9B89-4F9DFFEF1CB9}"/>
              </a:ext>
            </a:extLst>
          </p:cNvPr>
          <p:cNvSpPr/>
          <p:nvPr/>
        </p:nvSpPr>
        <p:spPr>
          <a:xfrm>
            <a:off x="606998" y="1637047"/>
            <a:ext cx="6038833" cy="2446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sz="18000" b="1" dirty="0" err="1">
                <a:gradFill>
                  <a:gsLst>
                    <a:gs pos="23000">
                      <a:srgbClr val="FFFF00"/>
                    </a:gs>
                    <a:gs pos="40000">
                      <a:srgbClr val="FF0000"/>
                    </a:gs>
                    <a:gs pos="54000">
                      <a:srgbClr val="0070C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ಗ್ರಾಮೀಣ</a:t>
            </a:r>
            <a:endParaRPr lang="en-US" sz="18000" dirty="0">
              <a:gradFill>
                <a:gsLst>
                  <a:gs pos="23000">
                    <a:srgbClr val="FFFF00"/>
                  </a:gs>
                  <a:gs pos="40000">
                    <a:srgbClr val="FF0000"/>
                  </a:gs>
                  <a:gs pos="54000">
                    <a:srgbClr val="0070C0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/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B7B256A-6CC3-4F1D-BA48-88B566D92519}"/>
              </a:ext>
            </a:extLst>
          </p:cNvPr>
          <p:cNvSpPr/>
          <p:nvPr/>
        </p:nvSpPr>
        <p:spPr>
          <a:xfrm>
            <a:off x="6645829" y="3429000"/>
            <a:ext cx="4939173" cy="2446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sz="18000" b="1" dirty="0" err="1">
                <a:gradFill>
                  <a:gsLst>
                    <a:gs pos="23000">
                      <a:srgbClr val="FFFF00"/>
                    </a:gs>
                    <a:gs pos="40000">
                      <a:srgbClr val="FF0000"/>
                    </a:gs>
                    <a:gs pos="54000">
                      <a:srgbClr val="0070C0"/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ಸ್ಥಿತಿಗತಿ</a:t>
            </a:r>
            <a:endParaRPr lang="en-US" sz="18000" dirty="0">
              <a:gradFill>
                <a:gsLst>
                  <a:gs pos="23000">
                    <a:srgbClr val="FFFF00"/>
                  </a:gs>
                  <a:gs pos="40000">
                    <a:srgbClr val="FF0000"/>
                  </a:gs>
                  <a:gs pos="54000">
                    <a:srgbClr val="0070C0"/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/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9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5976A52-54EC-42FC-BFDC-242493479C9C}"/>
              </a:ext>
            </a:extLst>
          </p:cNvPr>
          <p:cNvSpPr/>
          <p:nvPr/>
        </p:nvSpPr>
        <p:spPr>
          <a:xfrm>
            <a:off x="347250" y="5119375"/>
            <a:ext cx="113676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ಕೃಷಿ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ಪಶುಪಾಲನೆ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ಮೀನುಗಾರಿಕೆ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ರೇಷ್ಮೆಕೃಷಿ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ತೋಟಗಾರಿಕೆ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ಪುಷ್ಪಕೃಷಿ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ಕೋಳಿ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ಸಾಕಾಣಿಕೆ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ಕ್ಷೇತ್ರದಲ್ಲಿ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ಮಹಿಳೆಯರು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ಹೆಚ್ಚಾಗಿ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ದುಡಿಯುತ್ತಿದ್ದಾರೆ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</a:p>
          <a:p>
            <a:pPr marL="457200" lvl="0" indent="-457200" algn="just">
              <a:buFont typeface="Wingdings" panose="05000000000000000000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ಕೃಷಿ ಕಾರ್ಮಿಕರಲ್ಲಿಯೂ ಮಹಿಳೆಯರೇ ಹೆಚ್ಚಾಗಿದ್ದಾರೆ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FAF8C2-856E-41E5-B535-719F2C1D512E}"/>
              </a:ext>
            </a:extLst>
          </p:cNvPr>
          <p:cNvSpPr/>
          <p:nvPr/>
        </p:nvSpPr>
        <p:spPr>
          <a:xfrm>
            <a:off x="1314486" y="261992"/>
            <a:ext cx="555472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ಪಂಚಾಯತ್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ರಾಜ್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ಸಂಸ್ಥೆಗಳ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ಪಾತ್ರ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cs typeface="NudiUni08e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92EB1B-5CEE-43CC-A338-A1D6368E8DCA}"/>
              </a:ext>
            </a:extLst>
          </p:cNvPr>
          <p:cNvSpPr/>
          <p:nvPr/>
        </p:nvSpPr>
        <p:spPr>
          <a:xfrm>
            <a:off x="6859870" y="284396"/>
            <a:ext cx="28889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ಅಭಿವೃಧ್ಧಿಯಲ್ಲಿ</a:t>
            </a:r>
            <a:r>
              <a:rPr lang="en-US" sz="3200" b="1" dirty="0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ಮಹಿಳೆ</a:t>
            </a:r>
            <a:r>
              <a:rPr lang="en-US" sz="3200" b="1" dirty="0">
                <a:solidFill>
                  <a:schemeClr val="bg1"/>
                </a:solidFill>
                <a:latin typeface="NudiUni03e" pitchFamily="2" charset="0"/>
                <a:cs typeface="NudiUni03e" pitchFamily="2" charset="0"/>
              </a:rPr>
              <a:t> </a:t>
            </a:r>
            <a:endParaRPr lang="en-US" sz="3200" dirty="0">
              <a:effectLst/>
              <a:latin typeface="NudiUni03e" pitchFamily="2" charset="0"/>
              <a:cs typeface="NudiUni03e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EFCE79-6811-40EF-B496-4BFC5525A49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1575"/>
            <a:ext cx="5923128" cy="4127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1564" y="2715904"/>
            <a:ext cx="2797791" cy="2302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 descr="ಬಾಳು ಬೆಳಗಿಸುವ ಪುಷ್ಪೋದ್ಯಮ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63821" y="891575"/>
            <a:ext cx="6051101" cy="41270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30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0F4399-D987-4543-B021-8B176ED56C7D}"/>
              </a:ext>
            </a:extLst>
          </p:cNvPr>
          <p:cNvSpPr/>
          <p:nvPr/>
        </p:nvSpPr>
        <p:spPr>
          <a:xfrm>
            <a:off x="348528" y="4394721"/>
            <a:ext cx="11192308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ವಿದ್ಯಾವಂತ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ಮಹಿಳೆಯರು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ಅರ್ಥವ್ಯವಸ್ಥೆಯ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ವಿವಿಧ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ಕ್ಷೇತ್ರಗಳಲ್ಲಿ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ನಾನಾರೀತಿಯ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ಉದ್ಯೋಗಗಳಲ್ಲಿ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 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ಯಶಸ್ವಿಯಾಗಿ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ಕಾರ್ಯನಿರ್ವಹಿಸುತ್ತಿದ್ದಾರೆ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ಕಚೇರಿಗಳು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ವ್ಯಾಪಾರಿ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ಸಂಸ್ಥೆಗಳು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ಶಿಕ್ಷಣ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ಸಂಸ್ಥೆಗಳು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ಆಸ್ಪತ್ರೆಗಳು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ವೃದ್ಧಾಶ್ರಮಗಳು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ಮುಂತಾದ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ಕಡೆಗಳಲ್ಲೆಲ್ಲಾ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ಮಹಿಳೆಯರ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ಸೇವೆ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ಅಸಾಧಾರಣವಾದುದು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ಅಲ್ಲದೆ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ವಿದ್ಯಾವಂತ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ಮಹಿಳೆ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ಜನಸಂಖ್ಯಾ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ನಿಯಂತ್ರಣ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ದಲ್ಲಿ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ಪ್ರಮುಖ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ಪಾತ್ರ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ನಿರ್ವಹಿಸುತ್ತಿದ್ದಾಳೆ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  <a:endParaRPr lang="en-US" sz="26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71BF38-31EB-4259-98F4-D0A4029205B4}"/>
              </a:ext>
            </a:extLst>
          </p:cNvPr>
          <p:cNvSpPr/>
          <p:nvPr/>
        </p:nvSpPr>
        <p:spPr>
          <a:xfrm>
            <a:off x="1313335" y="249344"/>
            <a:ext cx="34163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ಅಭಿವೃದ್ಧಿಯಲ್ಲಿ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ಮಹಿಳೆ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5D3754-CF27-46F8-8592-C7EB55F99F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4189"/>
            <a:ext cx="6641432" cy="3512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F9E37E-5B44-4845-84DC-54F39E5E1DE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1432" y="0"/>
            <a:ext cx="5550569" cy="4292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519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0E3F55-3D7A-4B6C-A095-320F2D3F9F1B}"/>
              </a:ext>
            </a:extLst>
          </p:cNvPr>
          <p:cNvSpPr/>
          <p:nvPr/>
        </p:nvSpPr>
        <p:spPr>
          <a:xfrm>
            <a:off x="517663" y="5147176"/>
            <a:ext cx="1115667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ಮಹಿಳೆಯರು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ರಾಜಕೀಯ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ಕ್ಷೇತ್ರದಲ್ಲೂ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ತಮ್ಮ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ಛಾಪು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ಮೂಡಿಸುತ್ತಿದ್ದಾರೆ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ಗ್ರಾಮ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ಪಂಚಾಯ್ತಿಯಿಂದ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ಮೊದಲ್ಗೊಂಡು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ರಾಷ್ಟ್ರಪತಿ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ಭವನ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ದವರೆಗೆ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ಸರ್ಕಾರದ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ವಿವಿಧ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ಹಂತಗಳಲ್ಲಿ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ರಾಜಕೀಯ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ಮುಂದಾಳುಗಳಾಗಿ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ಹಲವು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ಜವಾಬ್ದಾರಿಗಳನ್ನು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ನಿರ್ವಹಿಸುತ್ತಿದ್ದಾರೆ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2B278A-E6E4-42C0-8842-634CF68CC71A}"/>
              </a:ext>
            </a:extLst>
          </p:cNvPr>
          <p:cNvSpPr/>
          <p:nvPr/>
        </p:nvSpPr>
        <p:spPr>
          <a:xfrm>
            <a:off x="1313335" y="249344"/>
            <a:ext cx="34163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ಅಭಿವೃದ್ಧಿಯಲ್ಲಿ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ಮಹಿಳೆ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B4275E-AC34-4CD5-B000-6F571A4A70B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7537"/>
            <a:ext cx="12192000" cy="4188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4608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0E3F55-3D7A-4B6C-A095-320F2D3F9F1B}"/>
              </a:ext>
            </a:extLst>
          </p:cNvPr>
          <p:cNvSpPr/>
          <p:nvPr/>
        </p:nvSpPr>
        <p:spPr>
          <a:xfrm>
            <a:off x="421411" y="4723106"/>
            <a:ext cx="1115667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ಪಂಚಾಯತ್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ರಾಜ್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ಸಂಸ್ಥೆಗಳಲ್ಲಿ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ಮಹಿಳೆಯರಿಗೆ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ಮೀಸಲಾತಿ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ಕಲ್ಪಿಸಿರುವುದರಿಂದ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ಸಾಮಾನ್ಯ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ಗ್ರಾಮೀಣ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ಮಹಿಳೆಯೂ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ಅಧಿಕಾರದ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ಚುಕ್ಕಾಣಿ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ಹಿಡಿದು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ಗ್ರಾಮಗಳ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ಅಭಿವೃದ್ಧಿಯಲ್ಲಿ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ದುಡಿಯಲು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ಅವಕಾಶವಾಗಿದೆ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ಸದ್ಯದಲ್ಲಿ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ಕರ್ನಾಟಕದ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ಪಂಚಾಯತ್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ಸಂಸ್ಥೆಗಳಿಗೆ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ಚುನಾಯಿತರಾಗಿರುವ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ಸದಸ್ಯರುಗಳಲ್ಲಿ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ಅರ್ಧಕ್ಕಿಂತ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ಹೆಚ್ಚು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ಮಹಿಳಾ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ಸದಸ್ಯರಿರುವುದು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ಮಹತ್ವದ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ಅಂಶವಾಗಿದೆ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  <a:endParaRPr lang="en-US" sz="26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BB73BF-55C2-4252-A885-C077B195B5CC}"/>
              </a:ext>
            </a:extLst>
          </p:cNvPr>
          <p:cNvSpPr/>
          <p:nvPr/>
        </p:nvSpPr>
        <p:spPr>
          <a:xfrm>
            <a:off x="1313335" y="249344"/>
            <a:ext cx="34163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ಅಭಿವೃದ್ಧಿಯಲ್ಲಿ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ಮಹಿಳೆ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D5E274-C50F-4B53-B787-AF297F3E114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40681"/>
            <a:ext cx="6304547" cy="3907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14DDBC-C3F9-4E37-B115-BECCE35F270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4547" y="0"/>
            <a:ext cx="5887452" cy="46480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3787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FD2FF7-5A57-4FB6-91A3-753400C47143}"/>
              </a:ext>
            </a:extLst>
          </p:cNvPr>
          <p:cNvSpPr/>
          <p:nvPr/>
        </p:nvSpPr>
        <p:spPr>
          <a:xfrm>
            <a:off x="460616" y="5201430"/>
            <a:ext cx="1124426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ಗ್ರಾಮೀಣ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ಭಾಗದ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ಎಲ್ಲಾ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ಹಳ್ಳಿಗಳಲ್ಲಿ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‘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ಮಹಿಳಾ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ಸ್ವಸಹಾಯ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ಸಂಘ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’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ಗಳನ್ನು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ಅಸ್ತಿತ್ವಕ್ಕೆ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ತರಲಾಗಿದೆ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ಇವು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ಗ್ರಾಮೀಣ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ಬಡ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ಮಹಿಳೆಯರನ್ನು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ಸಂಘಟಿಸು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ವಲ್ಲಿ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ಮತ್ತು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ಅವರನ್ನು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ಆರ್ಥಿಕ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ಸ್ವಾವಲಂಬಿ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ಗಳನ್ನಾಗಿ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ಮಾಡುವಲ್ಲಿ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ಮಹತ್ವದ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ಪಾತ್ರ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ನಿರ್ವಹಿಸುತ್ತಿವೆ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6A7AD4-C7EB-487E-B382-6AF3050D2D30}"/>
              </a:ext>
            </a:extLst>
          </p:cNvPr>
          <p:cNvSpPr/>
          <p:nvPr/>
        </p:nvSpPr>
        <p:spPr>
          <a:xfrm>
            <a:off x="4858792" y="284396"/>
            <a:ext cx="33313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ಮಹಿಳಾ</a:t>
            </a:r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ಸ್ವಸಹಾಯ</a:t>
            </a:r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ಸಂಘ</a:t>
            </a:r>
            <a:endParaRPr lang="en-US" sz="3200" dirty="0">
              <a:effectLst/>
              <a:latin typeface="NudiUni03e" pitchFamily="2" charset="0"/>
              <a:cs typeface="NudiUni03e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4B98B9-34F9-42A2-B9A8-72F2982424C5}"/>
              </a:ext>
            </a:extLst>
          </p:cNvPr>
          <p:cNvSpPr/>
          <p:nvPr/>
        </p:nvSpPr>
        <p:spPr>
          <a:xfrm>
            <a:off x="1313335" y="249344"/>
            <a:ext cx="34163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ಅಭಿವೃದ್ಧಿಯಲ್ಲಿ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ಮಹಿಳೆ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F29514-36AA-46F5-AF83-3FA07C0FC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2416" y="869171"/>
            <a:ext cx="6599583" cy="4278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6D877F-F634-4712-9738-FF4E5C6A51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9170"/>
            <a:ext cx="5592416" cy="4278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43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C87B6D-EFE7-43A5-9181-24D68AEF6074}"/>
              </a:ext>
            </a:extLst>
          </p:cNvPr>
          <p:cNvSpPr/>
          <p:nvPr/>
        </p:nvSpPr>
        <p:spPr>
          <a:xfrm>
            <a:off x="335654" y="4827825"/>
            <a:ext cx="1143227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ಈ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ಸಂಘಗಳ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ಸದಸ್ಯರಾಗಿರುವ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ಮಹಿಳೆಯರು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ಇವುಗಳ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ಮೂಲಕ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ಸುಲಭವಾಗಿ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ಸಾಲ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ಪಡೆದು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ಉತ್ಪಾದಕ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ಚಟುವಟಿಕೆ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ಗಳಲ್ಲಿ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ಸಕ್ರಿಯವಾಗಿ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ದುಡಿಯುತ್ತಿದ್ದಾರೆ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ಅತ್ಯಂತ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ಯಶಸ್ವಿಯಾಗಿ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ಕಾರ್ಯನಿರ್ವಹಿಸುತ್ತಿರುವ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ಈ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ಸಂಘಗಳು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ಉಳಿತಾಯ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ಸಂಗ್ರಹದಲ್ಲಿ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ಮತ್ತು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ಸಾಲ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ವಸೂಲಾತಿಯಲ್ಲಿ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ಉತ್ತಮ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ಸಾಧನೆ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ಮಾಡುತ್ತಿವೆ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851FAF-1966-4E8E-99C5-36280217FD17}"/>
              </a:ext>
            </a:extLst>
          </p:cNvPr>
          <p:cNvSpPr/>
          <p:nvPr/>
        </p:nvSpPr>
        <p:spPr>
          <a:xfrm>
            <a:off x="4858792" y="284396"/>
            <a:ext cx="33313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ಮಹಿಳಾ</a:t>
            </a:r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ಸ್ವಸಹಾಯ</a:t>
            </a:r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ಸಂಘ</a:t>
            </a:r>
            <a:endParaRPr lang="en-US" sz="3200" dirty="0">
              <a:effectLst/>
              <a:latin typeface="NudiUni03e" pitchFamily="2" charset="0"/>
              <a:cs typeface="NudiUni03e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26695A-B1F1-4858-B5BC-19246AC0B5A0}"/>
              </a:ext>
            </a:extLst>
          </p:cNvPr>
          <p:cNvSpPr/>
          <p:nvPr/>
        </p:nvSpPr>
        <p:spPr>
          <a:xfrm>
            <a:off x="1313335" y="249344"/>
            <a:ext cx="34163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ಅಭಿವೃದ್ಧಿಯಲ್ಲಿ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ಮಹಿಳೆ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63EC4D-0EC3-45A7-99A3-57BFD5B283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57230"/>
            <a:ext cx="5669573" cy="3782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C44BFD-46CF-4DBA-AB28-A1A19EED9BA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9572" y="957230"/>
            <a:ext cx="6522427" cy="37825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9364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C87B6D-EFE7-43A5-9181-24D68AEF6074}"/>
              </a:ext>
            </a:extLst>
          </p:cNvPr>
          <p:cNvSpPr/>
          <p:nvPr/>
        </p:nvSpPr>
        <p:spPr>
          <a:xfrm>
            <a:off x="361555" y="4766478"/>
            <a:ext cx="11441179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ಹಳ್ಳಿಗಳಲ್ಲಿ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ಕುಡಿತ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ಜೂಜು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ಮುಂತಾದ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ದುಶ್ಯಟಗಳು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ವ್ಯಾಪಕವಾಗಿ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ಹೆಚ್ಚುತ್ತಿವೆ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ಬಾಲ್ಯವಿವಾಹ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ವರದಕ್ಷಿಣೆ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ಜಾತಿಪದ್ಧತಿ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ಮೂಢನಂಬಿಕೆ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ಮಹಿಳೆ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ಮತ್ತು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ಮಕ್ಕಳ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ಶೋಷಣೆ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ಮೊದಲಾದ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ಸಾಮಾಜಿಕ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ಪಿಡುಗುಗಳು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ಇನ್ನೂ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ಜೀವಂತವಾಗಿವೆ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ಎಚ್ಚೆತ್ತ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ಮಹಿಳೆಯರು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ಸಂಘಟಿತ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ಪ್ರಯತ್ನದ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ಮೂಲಕ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ಇಂತಹ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ಅನಿಷ್ಟಗಳನ್ನು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ಹೋಗಲಾಡಿಸಬಹುದಾಗಿದೆ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ಆ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ಮೂಲಕ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ಸ್ವಚ್ಛ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ಹಾಗೂ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ಪ್ರಗತಿಪರ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ಸಮಾಜವನ್ನು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ಕಟ್ಟುವಲ್ಲಿ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ಮಹಿಳೆಯರು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ನೆರವಾಗಬಹುದಾಗಿದೆ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  <a:endParaRPr lang="en-US" sz="26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851FAF-1966-4E8E-99C5-36280217FD17}"/>
              </a:ext>
            </a:extLst>
          </p:cNvPr>
          <p:cNvSpPr/>
          <p:nvPr/>
        </p:nvSpPr>
        <p:spPr>
          <a:xfrm>
            <a:off x="4858792" y="284396"/>
            <a:ext cx="33313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ಮಹಿಳಾ</a:t>
            </a:r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ಸ್ವಸಹಾಯ</a:t>
            </a:r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ಸಂಘ</a:t>
            </a:r>
            <a:endParaRPr lang="en-US" sz="3200" dirty="0">
              <a:effectLst/>
              <a:latin typeface="NudiUni03e" pitchFamily="2" charset="0"/>
              <a:cs typeface="NudiUni03e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26695A-B1F1-4858-B5BC-19246AC0B5A0}"/>
              </a:ext>
            </a:extLst>
          </p:cNvPr>
          <p:cNvSpPr/>
          <p:nvPr/>
        </p:nvSpPr>
        <p:spPr>
          <a:xfrm>
            <a:off x="1313335" y="249344"/>
            <a:ext cx="34163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ಅಭಿವೃದ್ಧಿಯಲ್ಲಿ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ಮಹಿಳೆ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09AFF4-CE6F-4376-99A3-A2E867E3BD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9171"/>
            <a:ext cx="4595678" cy="3777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Image result for dowry">
            <a:extLst>
              <a:ext uri="{FF2B5EF4-FFF2-40B4-BE49-F238E27FC236}">
                <a16:creationId xmlns:a16="http://schemas.microsoft.com/office/drawing/2014/main" id="{BA0EE06D-DAD7-47A9-B56A-08FFB6EB8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6931" y="869171"/>
            <a:ext cx="3416320" cy="3777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271E66-ECF5-4511-B6C4-E6AC6C598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3252" y="869171"/>
            <a:ext cx="4178748" cy="3777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412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C87B6D-EFE7-43A5-9181-24D68AEF6074}"/>
              </a:ext>
            </a:extLst>
          </p:cNvPr>
          <p:cNvSpPr/>
          <p:nvPr/>
        </p:nvSpPr>
        <p:spPr>
          <a:xfrm>
            <a:off x="361555" y="5039438"/>
            <a:ext cx="1144117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ಮಹಿಳೆಯರು ಮನೆಯಲ್ಲಿ ಮಾಡುವ ಕೂಲಿ ರಹಿತ ದುಡಿಮೆಯನ್ನು ಶ್ರಮ ಎಂದು ಪರಿಗಣಿಸುತ್ತಿಲ್ಲ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ಮನೆಯ ಒಳಗಿನ ಹಾಗೂ ಮನೆಯ ಹೊರಗಿನ ದುಡಿಮೆಯನ್ನು ಗಣನೆಗೆ ತೆಗೆದುಕೊಂಡರೆ ಮಹಿಳೆಯರು ಪುರುಷರಿಗಿಂತ ಹೆಚ್ಚಿನ ಅವಧಿ ದುಡಿಯುತ್ತಾರೆ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851FAF-1966-4E8E-99C5-36280217FD17}"/>
              </a:ext>
            </a:extLst>
          </p:cNvPr>
          <p:cNvSpPr/>
          <p:nvPr/>
        </p:nvSpPr>
        <p:spPr>
          <a:xfrm>
            <a:off x="4858792" y="284396"/>
            <a:ext cx="43749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ಮಹಿಳೆ</a:t>
            </a:r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ಮನೆಯಲ್ಲಿ</a:t>
            </a:r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ಮಾಡುವ</a:t>
            </a:r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ಕೆಲಸ</a:t>
            </a:r>
            <a:endParaRPr lang="en-US" sz="3200" dirty="0">
              <a:effectLst/>
              <a:latin typeface="NudiUni03e" pitchFamily="2" charset="0"/>
              <a:cs typeface="NudiUni03e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26695A-B1F1-4858-B5BC-19246AC0B5A0}"/>
              </a:ext>
            </a:extLst>
          </p:cNvPr>
          <p:cNvSpPr/>
          <p:nvPr/>
        </p:nvSpPr>
        <p:spPr>
          <a:xfrm>
            <a:off x="1313335" y="249344"/>
            <a:ext cx="34163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ಅಭಿವೃದ್ಧಿಯಲ್ಲಿ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ಮಹಿಳೆ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825" y="930349"/>
            <a:ext cx="5715000" cy="38195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5714" y="869171"/>
            <a:ext cx="5773121" cy="3880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49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C87B6D-EFE7-43A5-9181-24D68AEF6074}"/>
              </a:ext>
            </a:extLst>
          </p:cNvPr>
          <p:cNvSpPr/>
          <p:nvPr/>
        </p:nvSpPr>
        <p:spPr>
          <a:xfrm>
            <a:off x="361555" y="4766478"/>
            <a:ext cx="1144117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ಆದರೂ ಅವರ ದುಡಿಮೆಯ ಮುಕ್ಕಾಲು ಪಾಲು ಕೂಲಿ ರಹಿತ ದುಡಿಮೆಯಾಗಿದ್ದು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ಅದನ್ನು ರಾಷ್ಟ್ರೀಯ ಆದಾಯದಲ್ಲೂ ಪರಿಗಣಿಸುತ್ತಿಲ್ಲ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ಮಹಿಳಾ ಕಾರ್ಮಿಕರಿಗೆ ಸಮಾನ ವೇತನ ಹಾಗೂ ಉದ್ಯೋಗಸ್ಥ ಮಹಿಳೆಯರಿಗೆ ಭದ್ರತೆಯನ್ನು ಒದಗಿಸಿಕೊಡುವುದು ಅವಶ್ಯಕವಿದೆ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851FAF-1966-4E8E-99C5-36280217FD17}"/>
              </a:ext>
            </a:extLst>
          </p:cNvPr>
          <p:cNvSpPr/>
          <p:nvPr/>
        </p:nvSpPr>
        <p:spPr>
          <a:xfrm>
            <a:off x="4858792" y="284396"/>
            <a:ext cx="43749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ಮಹಿಳೆ</a:t>
            </a:r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ಮನೆಯಲ್ಲಿ</a:t>
            </a:r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ಮಾಡುವ</a:t>
            </a:r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ಕೆಲಸ</a:t>
            </a:r>
            <a:endParaRPr lang="en-US" sz="3200" dirty="0">
              <a:effectLst/>
              <a:latin typeface="NudiUni03e" pitchFamily="2" charset="0"/>
              <a:cs typeface="NudiUni03e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26695A-B1F1-4858-B5BC-19246AC0B5A0}"/>
              </a:ext>
            </a:extLst>
          </p:cNvPr>
          <p:cNvSpPr/>
          <p:nvPr/>
        </p:nvSpPr>
        <p:spPr>
          <a:xfrm>
            <a:off x="1313335" y="249344"/>
            <a:ext cx="34163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ಅಭಿವೃದ್ಧಿಯಲ್ಲಿ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ಮಹಿಳೆ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8996" y="957230"/>
            <a:ext cx="5773738" cy="3683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141" y="936758"/>
            <a:ext cx="5854295" cy="37034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49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C87B6D-EFE7-43A5-9181-24D68AEF6074}"/>
              </a:ext>
            </a:extLst>
          </p:cNvPr>
          <p:cNvSpPr/>
          <p:nvPr/>
        </p:nvSpPr>
        <p:spPr>
          <a:xfrm>
            <a:off x="361555" y="4766478"/>
            <a:ext cx="1144117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ಒಟ್ಟಿನಲ್ಲಿ ದೇಶದ ಆರ್ಥಿಕ ಅಭಿವೃದ್ಧಿಯಲ್ಲಿ ಸ್ತ್ರೀ ಪುರುಷರಿಬ್ಬರಿಗೂ ಸಮಾನವಾದ ಜವಾಬ್ದಾರಿಯನ್ನು ಹೊಂದಿದ್ದಾರೆ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ಅವರಿಬ್ಬರೂ ಪ್ರಗತಿ ರಥದ ಎರಡು ಚಕ್ರಗಳಿದ್ದಂತೆ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B851FAF-1966-4E8E-99C5-36280217FD17}"/>
              </a:ext>
            </a:extLst>
          </p:cNvPr>
          <p:cNvSpPr/>
          <p:nvPr/>
        </p:nvSpPr>
        <p:spPr>
          <a:xfrm>
            <a:off x="4858792" y="284396"/>
            <a:ext cx="43749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ಮಹಿಳೆ</a:t>
            </a:r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ಮನೆಯಲ್ಲಿ</a:t>
            </a:r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ಮಾಡುವ</a:t>
            </a:r>
            <a:r>
              <a:rPr lang="en-US" sz="3200" b="1" dirty="0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effectLst/>
                <a:latin typeface="NudiUni03e" pitchFamily="2" charset="0"/>
                <a:ea typeface="Calibri" panose="020F0502020204030204" pitchFamily="34" charset="0"/>
                <a:cs typeface="NudiUni03e" pitchFamily="2" charset="0"/>
              </a:rPr>
              <a:t>ಕೆಲಸ</a:t>
            </a:r>
            <a:endParaRPr lang="en-US" sz="3200" dirty="0">
              <a:effectLst/>
              <a:latin typeface="NudiUni03e" pitchFamily="2" charset="0"/>
              <a:cs typeface="NudiUni03e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26695A-B1F1-4858-B5BC-19246AC0B5A0}"/>
              </a:ext>
            </a:extLst>
          </p:cNvPr>
          <p:cNvSpPr/>
          <p:nvPr/>
        </p:nvSpPr>
        <p:spPr>
          <a:xfrm>
            <a:off x="1313335" y="249344"/>
            <a:ext cx="34163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ಅಭಿವೃದ್ಧಿಯಲ್ಲಿ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ಮಹಿಳೆ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ea typeface="Calibri" panose="020F0502020204030204" pitchFamily="34" charset="0"/>
              <a:cs typeface="NudiUni08e" pitchFamily="2" charset="0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078" y="869171"/>
            <a:ext cx="6107483" cy="37710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3379" y="869171"/>
            <a:ext cx="5579355" cy="37710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497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17ACB8-3EC1-40B9-A1A8-C9CFF9BAA025}"/>
              </a:ext>
            </a:extLst>
          </p:cNvPr>
          <p:cNvSpPr/>
          <p:nvPr/>
        </p:nvSpPr>
        <p:spPr>
          <a:xfrm>
            <a:off x="371909" y="4789923"/>
            <a:ext cx="1111567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ಭಾರತ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ಹಳ್ಳಿಗಳ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ದೇಶ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2011ರ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ಜನಗಣತಿಯ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ಪ್ರಕಾರ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ಶೇ.68.84ರಷ್ಟು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ಜನರು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ಹಳ್ಳಿಗಳಲ್ಲಿ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ವಾಸಿಸುತ್ತಿದ್ದಾರೆ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ರಾಷ್ಟ್ರಪಿತ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ಮಹಾತ್ಮ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ಗಾಂಧಿ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ಯವರು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ಬಹು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ಹಿಂದೆಯೇ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‘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ಭಾರತದ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ನೈಜ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ಅಭಿವೃದ್ಧಿಯೆಂದರೆ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,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ಗ್ರಾಮಗಳ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ಅಭಿವೃದ್ಧಿ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’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ಎಂದಿದ್ದರು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950500-BB69-43E7-9452-A7F0004495A4}"/>
              </a:ext>
            </a:extLst>
          </p:cNvPr>
          <p:cNvSpPr/>
          <p:nvPr/>
        </p:nvSpPr>
        <p:spPr>
          <a:xfrm>
            <a:off x="1317762" y="235488"/>
            <a:ext cx="42033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ಗ್ರಾಮೀಣ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ಪ್ರದೇಶದ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ಸ್ಥಿತಿಗತಿ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cs typeface="NudiUni08e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071EFC-1C14-4222-A6E9-C608B8A3F9B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77922"/>
            <a:ext cx="3069181" cy="4012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B6DA0F-4AEA-4DA4-9B58-2CEE2931FE0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110" y="791570"/>
            <a:ext cx="8878677" cy="4320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335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01087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64998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9699" y="4546218"/>
            <a:ext cx="96260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https://socialsciencedigitalgroup.blogspot.in</a:t>
            </a:r>
          </a:p>
        </p:txBody>
      </p:sp>
      <p:sp>
        <p:nvSpPr>
          <p:cNvPr id="7" name="Rectangle 6"/>
          <p:cNvSpPr/>
          <p:nvPr/>
        </p:nvSpPr>
        <p:spPr>
          <a:xfrm>
            <a:off x="2934718" y="127639"/>
            <a:ext cx="6322565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1500" b="1" dirty="0" err="1">
                <a:ln/>
                <a:solidFill>
                  <a:schemeClr val="accent4"/>
                </a:solidFill>
                <a:latin typeface="NudiUni06e" pitchFamily="2" charset="0"/>
                <a:cs typeface="NudiUni06e" pitchFamily="2" charset="0"/>
              </a:rPr>
              <a:t>ಧನ್ಯವಾದಗಳು</a:t>
            </a:r>
            <a:endParaRPr lang="en-US" sz="11500" b="1" cap="none" spc="0" dirty="0">
              <a:ln/>
              <a:solidFill>
                <a:schemeClr val="accent4"/>
              </a:solidFill>
              <a:effectLst/>
              <a:latin typeface="NudiUni06e" pitchFamily="2" charset="0"/>
              <a:cs typeface="NudiUni06e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4356" y="1555816"/>
            <a:ext cx="2441100" cy="29020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63820" y="1455930"/>
            <a:ext cx="2327639" cy="2767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6488" y="1620108"/>
            <a:ext cx="2072456" cy="20318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B32732-CC5E-4BBD-9785-DA058DF02C88}"/>
              </a:ext>
            </a:extLst>
          </p:cNvPr>
          <p:cNvSpPr txBox="1"/>
          <p:nvPr/>
        </p:nvSpPr>
        <p:spPr>
          <a:xfrm>
            <a:off x="2725365" y="5254104"/>
            <a:ext cx="67412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https://geniuscsk.blogspot.com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4762B5-EE8E-45DE-9AF0-730EB2A2398F}"/>
              </a:ext>
            </a:extLst>
          </p:cNvPr>
          <p:cNvSpPr txBox="1"/>
          <p:nvPr/>
        </p:nvSpPr>
        <p:spPr>
          <a:xfrm>
            <a:off x="2725365" y="5900435"/>
            <a:ext cx="63350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https://hsmitra.blogspot.com</a:t>
            </a:r>
          </a:p>
        </p:txBody>
      </p:sp>
      <p:sp>
        <p:nvSpPr>
          <p:cNvPr id="4" name="Rectangle 3"/>
          <p:cNvSpPr/>
          <p:nvPr/>
        </p:nvSpPr>
        <p:spPr>
          <a:xfrm>
            <a:off x="2129209" y="3899887"/>
            <a:ext cx="793358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cap="none" spc="0" dirty="0" err="1">
                <a:ln/>
                <a:solidFill>
                  <a:schemeClr val="accent4"/>
                </a:solidFill>
                <a:effectLst/>
                <a:latin typeface="NudiUni06e" pitchFamily="2" charset="0"/>
                <a:cs typeface="NudiUni06e" pitchFamily="2" charset="0"/>
              </a:rPr>
              <a:t>ಸಮಾಜವಿಜ್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NudiUni06e" pitchFamily="2" charset="0"/>
                <a:cs typeface="NudiUni06e" pitchFamily="2" charset="0"/>
              </a:rPr>
              <a:t>ಞಾನದ</a:t>
            </a:r>
            <a:r>
              <a:rPr lang="en-US" sz="3600" b="1" dirty="0">
                <a:ln/>
                <a:solidFill>
                  <a:schemeClr val="accent4"/>
                </a:solidFill>
                <a:latin typeface="NudiUni06e" pitchFamily="2" charset="0"/>
                <a:cs typeface="NudiUni06e" pitchFamily="2" charset="0"/>
              </a:rPr>
              <a:t> 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NudiUni06e" pitchFamily="2" charset="0"/>
                <a:cs typeface="NudiUni06e" pitchFamily="2" charset="0"/>
              </a:rPr>
              <a:t>ಇತರ</a:t>
            </a:r>
            <a:r>
              <a:rPr lang="en-US" sz="3600" b="1" dirty="0">
                <a:ln/>
                <a:solidFill>
                  <a:schemeClr val="accent4"/>
                </a:solidFill>
                <a:latin typeface="NudiUni06e" pitchFamily="2" charset="0"/>
                <a:cs typeface="NudiUni06e" pitchFamily="2" charset="0"/>
              </a:rPr>
              <a:t> 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NudiUni06e" pitchFamily="2" charset="0"/>
                <a:cs typeface="NudiUni06e" pitchFamily="2" charset="0"/>
              </a:rPr>
              <a:t>ಸಂಪನ್ಮೂಲಗಳಿಗಾಗಿ</a:t>
            </a:r>
            <a:r>
              <a:rPr lang="en-US" sz="3600" b="1" dirty="0">
                <a:ln/>
                <a:solidFill>
                  <a:schemeClr val="accent4"/>
                </a:solidFill>
                <a:latin typeface="NudiUni06e" pitchFamily="2" charset="0"/>
                <a:cs typeface="NudiUni06e" pitchFamily="2" charset="0"/>
              </a:rPr>
              <a:t> 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NudiUni06e" pitchFamily="2" charset="0"/>
                <a:cs typeface="NudiUni06e" pitchFamily="2" charset="0"/>
              </a:rPr>
              <a:t>ಬೇಟಿ</a:t>
            </a:r>
            <a:r>
              <a:rPr lang="en-US" sz="3600" b="1" dirty="0">
                <a:ln/>
                <a:solidFill>
                  <a:schemeClr val="accent4"/>
                </a:solidFill>
                <a:latin typeface="NudiUni06e" pitchFamily="2" charset="0"/>
                <a:cs typeface="NudiUni06e" pitchFamily="2" charset="0"/>
              </a:rPr>
              <a:t> </a:t>
            </a:r>
            <a:r>
              <a:rPr lang="en-US" sz="3600" b="1" dirty="0" err="1">
                <a:ln/>
                <a:solidFill>
                  <a:schemeClr val="accent4"/>
                </a:solidFill>
                <a:latin typeface="NudiUni06e" pitchFamily="2" charset="0"/>
                <a:cs typeface="NudiUni06e" pitchFamily="2" charset="0"/>
              </a:rPr>
              <a:t>ನೀಡಿ</a:t>
            </a:r>
            <a:endParaRPr lang="en-US" sz="3600" b="1" cap="none" spc="0" dirty="0">
              <a:ln/>
              <a:solidFill>
                <a:schemeClr val="accent4"/>
              </a:solidFill>
              <a:effectLst/>
              <a:latin typeface="NudiUni06e" pitchFamily="2" charset="0"/>
              <a:cs typeface="NudiUni06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99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5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50"/>
                            </p:stCondLst>
                            <p:childTnLst>
                              <p:par>
                                <p:cTn id="1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742 -0.00533 L -0.48138 0.007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40" y="62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052 0.05602 L 0.47786 0.0465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419" y="-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450"/>
                            </p:stCondLst>
                            <p:childTnLst>
                              <p:par>
                                <p:cTn id="2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973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50"/>
                            </p:stCondLst>
                            <p:childTnLst>
                              <p:par>
                                <p:cTn id="3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450"/>
                            </p:stCondLst>
                            <p:childTnLst>
                              <p:par>
                                <p:cTn id="4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400"/>
                            </p:stCondLst>
                            <p:childTnLst>
                              <p:par>
                                <p:cTn id="4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7" grpId="0"/>
      <p:bldP spid="8" grpId="0" build="p"/>
      <p:bldP spid="9" grpId="0" build="p"/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3E7604-AE1C-4AD0-8F33-16143FE2122E}"/>
              </a:ext>
            </a:extLst>
          </p:cNvPr>
          <p:cNvSpPr/>
          <p:nvPr/>
        </p:nvSpPr>
        <p:spPr>
          <a:xfrm>
            <a:off x="361742" y="4797750"/>
            <a:ext cx="112299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ಸ್ವಾತಂತ್ರ್ಯಾ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ನಂತರ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ಸರ್ಕಾರವು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ಅನುಸರಿಸಿದ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ಅಭಿವೃದ್ಧಿ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ತಂತ್ರಗಳು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ನಗರ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ಕೇಂದ್ರಿತ</a:t>
            </a:r>
            <a:r>
              <a:rPr lang="en-US" sz="2600" b="1" dirty="0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rgbClr val="FFFF00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ಅಭಿವೃದ್ಧಿ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ಗೆ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ಅವಕಾಶ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ನೀಡಿದವು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  <a:r>
              <a:rPr lang="kn-IN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ಅಂದರೆ ನಗರಗಳಲ್ಲಿ ಕೈಗಾರಿಕೆಗಳು ಬೆಳವಣಿಗೆ  ಹೊಂದಿ</a:t>
            </a:r>
            <a:r>
              <a:rPr lang="en-GB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ನಗರಗಳು ವಿಸ್ತರಣೆಗೊಂಡವು</a:t>
            </a:r>
            <a:r>
              <a:rPr lang="en-GB" sz="24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</a:t>
            </a:r>
            <a:r>
              <a:rPr lang="en-US" sz="24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endParaRPr lang="en-US" sz="2600" b="1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ಗ್ರಾಮೀಣ ಕೈಗಾರಿಕೆಗಳು ನಶಿಸಿ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,</a:t>
            </a:r>
            <a:r>
              <a:rPr lang="kn-IN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 ಗ್ರಾಮೀಣ ಜನರು ನಗರಗಳಿಗೆ ವಲಸೆ ಬರಲಾರಂಬಿಸಿದರು</a:t>
            </a:r>
            <a:r>
              <a:rPr lang="en-GB" sz="2800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800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DD63499-8B4F-4CCC-8748-C61A48DF3B4B}"/>
              </a:ext>
            </a:extLst>
          </p:cNvPr>
          <p:cNvSpPr/>
          <p:nvPr/>
        </p:nvSpPr>
        <p:spPr>
          <a:xfrm>
            <a:off x="1317762" y="235488"/>
            <a:ext cx="42033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ಗ್ರಾಮೀಣ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ಪ್ರದೇಶದ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ಸ್ಥಿತಿಗತಿ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cs typeface="NudiUni08e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97F199-E779-4ABF-96FC-7510B7431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28038"/>
            <a:ext cx="6026238" cy="3866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51CA8F-1043-42FB-9D2E-71471E9BA6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4112" y="828038"/>
            <a:ext cx="6177888" cy="3866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7C9113-228A-4E9A-9B81-548DEB5BEA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00741"/>
            <a:ext cx="12192000" cy="3969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0074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3E7604-AE1C-4AD0-8F33-16143FE2122E}"/>
              </a:ext>
            </a:extLst>
          </p:cNvPr>
          <p:cNvSpPr/>
          <p:nvPr/>
        </p:nvSpPr>
        <p:spPr>
          <a:xfrm>
            <a:off x="294275" y="4719442"/>
            <a:ext cx="1152365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ಉದಾರೀಕರಣ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ಮತ್ತು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ಜಾಗತೀಕರಣ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ಪ್ರಕ್ರಿಯೆಗಳ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ಜಾರಿಯಿಂದಾಗಿ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ಅತ್ಯಾಧುನಿಕ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ತಂತ್ರಜ್ಞಾನವನ್ನು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ತನ್ನದಾಗಿಸಿಕೊಂಡ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ಕೈಗಾರಿಕೆ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ಮತ್ತು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ಸೇವಾ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ವಲಯಗಳು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ತೀವ್ರವಾಗಿ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ವಿಸ್ತರಣೆಗೊಂಡವು</a:t>
            </a:r>
            <a:r>
              <a:rPr lang="en-US" sz="2600" b="1" dirty="0">
                <a:solidFill>
                  <a:schemeClr val="bg1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</a:t>
            </a: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6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ಈ ವಲಯಗಳಲ್ಲಿನ ಬಹುತೇಕ ಅವಕಾಶಗಳು ನಗರವಾಸಿಗಳ ಪಾಲಾಗುತ್ತಿವೆ</a:t>
            </a:r>
            <a:r>
              <a:rPr lang="en-GB" sz="26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600" b="1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6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ಆಧುನಿಕ ಜೀವನಶೈಲಿಯಲ್ಲಿ ನಗರಗಳು ಪ್ರಕಾಶಿಸತೊಡಗಿವೆ</a:t>
            </a:r>
            <a:r>
              <a:rPr lang="en-GB" sz="26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600" b="1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9B1252-297A-4F6B-8E9D-1A9D28972659}"/>
              </a:ext>
            </a:extLst>
          </p:cNvPr>
          <p:cNvSpPr/>
          <p:nvPr/>
        </p:nvSpPr>
        <p:spPr>
          <a:xfrm>
            <a:off x="1317762" y="235488"/>
            <a:ext cx="42033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ಗ್ರಾಮೀಣ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ಪ್ರದೇಶದ</a:t>
            </a:r>
            <a:r>
              <a:rPr lang="en-US" sz="4000" b="1" dirty="0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effectLst/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ಸ್ಥಿತಿಗತಿ</a:t>
            </a:r>
            <a:endParaRPr lang="en-US" sz="4000" dirty="0">
              <a:solidFill>
                <a:srgbClr val="FFFF00"/>
              </a:solidFill>
              <a:effectLst/>
              <a:latin typeface="NudiUni08e" pitchFamily="2" charset="0"/>
              <a:cs typeface="NudiUni08e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D7384D-8CBF-4AF0-8B2B-83774693A8A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93373"/>
            <a:ext cx="6096000" cy="3863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E4EED0-831E-4688-A0F0-91A95043744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796541"/>
            <a:ext cx="6096001" cy="3922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3A0F23-D4AF-4ACC-A575-37B2A2581C8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9908"/>
            <a:ext cx="6196084" cy="3828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3471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97630D-6F77-41CC-B2A1-C17DFD9777FA}"/>
              </a:ext>
            </a:extLst>
          </p:cNvPr>
          <p:cNvSpPr/>
          <p:nvPr/>
        </p:nvSpPr>
        <p:spPr>
          <a:xfrm>
            <a:off x="400257" y="4821247"/>
            <a:ext cx="11248403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ಬಹುತೇಕ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ಕೃಷಿಯೊಂದನ್ನೇ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ಅವಲಂಬಿಸಿರುವ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ಗ್ರಾಮೀಣ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ಜನರಲ್ಲಿ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ಬಡತನ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 </a:t>
            </a:r>
            <a:r>
              <a:rPr lang="en-US" sz="2600" b="1" dirty="0" err="1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ಹೆಚ್ಚಾಗಿದೆ</a:t>
            </a:r>
            <a:r>
              <a:rPr lang="en-US" sz="2600" b="1" dirty="0">
                <a:solidFill>
                  <a:prstClr val="white"/>
                </a:solidFill>
                <a:latin typeface="NudiUni01e" pitchFamily="2" charset="0"/>
                <a:ea typeface="Calibri" panose="020F0502020204030204" pitchFamily="34" charset="0"/>
                <a:cs typeface="NudiUni01e" pitchFamily="2" charset="0"/>
              </a:rPr>
              <a:t>. </a:t>
            </a:r>
          </a:p>
          <a:p>
            <a:pPr marL="457200" lvl="0" indent="-457200">
              <a:buFont typeface="Wingdings" pitchFamily="2" charset="2"/>
              <a:buChar char="q"/>
            </a:pPr>
            <a:r>
              <a:rPr lang="kn-IN" sz="26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ಇವರಲ್ಲಿ ಮೂರನೇ ಒಂದು ಭಾಗದ ಜನರು ಕಡು ಬಡತನದಲ್ಲಿ ಬದುಕುತ್ತಿದ್ದಾರೆ</a:t>
            </a:r>
            <a:r>
              <a:rPr lang="en-GB" sz="26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. </a:t>
            </a:r>
            <a:endParaRPr lang="en-US" sz="2600" b="1" dirty="0">
              <a:solidFill>
                <a:schemeClr val="bg1"/>
              </a:solidFill>
              <a:latin typeface="NudiUni01e" pitchFamily="2" charset="0"/>
              <a:cs typeface="NudiUni01e" pitchFamily="2" charset="0"/>
            </a:endParaRPr>
          </a:p>
          <a:p>
            <a:pPr marL="457200" indent="-457200">
              <a:buFont typeface="Wingdings" pitchFamily="2" charset="2"/>
              <a:buChar char="q"/>
            </a:pPr>
            <a:r>
              <a:rPr lang="kn-IN" sz="2600" b="1" dirty="0">
                <a:solidFill>
                  <a:schemeClr val="bg1"/>
                </a:solidFill>
                <a:latin typeface="NudiUni01e" pitchFamily="2" charset="0"/>
                <a:cs typeface="NudiUni01e" pitchFamily="2" charset="0"/>
              </a:rPr>
              <a:t>ಆಧುನಿಕತೆಯ ಹೊಡೆತಕ್ಕೆ ಸಿಲುಕಿ ಗ್ರಾಮೀಣ ಗುಡಿ ಕೈಗಾರಿಕೆಗಳು ನಶಿಸಿ ಹೋಗಿವೆ</a:t>
            </a:r>
            <a:endParaRPr lang="en-US" sz="2600" b="1" dirty="0">
              <a:solidFill>
                <a:schemeClr val="bg1"/>
              </a:solidFill>
              <a:latin typeface="NudiUni01e" pitchFamily="2" charset="0"/>
              <a:ea typeface="Calibri" panose="020F0502020204030204" pitchFamily="34" charset="0"/>
              <a:cs typeface="NudiUni01e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D5F333-64CB-4A0D-816F-D636BF156EBA}"/>
              </a:ext>
            </a:extLst>
          </p:cNvPr>
          <p:cNvSpPr/>
          <p:nvPr/>
        </p:nvSpPr>
        <p:spPr>
          <a:xfrm>
            <a:off x="1317762" y="235488"/>
            <a:ext cx="42033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ಗ್ರಾಮೀಣ</a:t>
            </a:r>
            <a:r>
              <a:rPr lang="en-US" sz="4000" b="1" dirty="0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ಪ್ರದೇಶದ</a:t>
            </a:r>
            <a:r>
              <a:rPr lang="en-US" sz="4000" b="1" dirty="0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NudiUni08e" pitchFamily="2" charset="0"/>
                <a:ea typeface="Calibri" panose="020F0502020204030204" pitchFamily="34" charset="0"/>
                <a:cs typeface="NudiUni08e" pitchFamily="2" charset="0"/>
              </a:rPr>
              <a:t>ಸ್ಥಿತಿಗತಿ</a:t>
            </a:r>
            <a:endParaRPr lang="en-US" sz="4000" dirty="0">
              <a:solidFill>
                <a:srgbClr val="FFFF00"/>
              </a:solidFill>
              <a:latin typeface="NudiUni08e" pitchFamily="2" charset="0"/>
              <a:cs typeface="NudiUni08e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3F2CC0-CBA1-4CD4-997B-B15383D122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832513"/>
            <a:ext cx="6537277" cy="3975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ABDF90-952C-4051-A5CB-3A6D06AE79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3504" y="832513"/>
            <a:ext cx="5818495" cy="3975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05773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1210</TotalTime>
  <Words>1575</Words>
  <Application>Microsoft Office PowerPoint</Application>
  <PresentationFormat>Widescreen</PresentationFormat>
  <Paragraphs>208</Paragraphs>
  <Slides>62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3" baseType="lpstr">
      <vt:lpstr>Arial</vt:lpstr>
      <vt:lpstr>Calibri</vt:lpstr>
      <vt:lpstr>Calibri Light</vt:lpstr>
      <vt:lpstr>NudiUni01e</vt:lpstr>
      <vt:lpstr>NudiUni03e</vt:lpstr>
      <vt:lpstr>NudiUni06e</vt:lpstr>
      <vt:lpstr>NudiUni08e</vt:lpstr>
      <vt:lpstr>NudiUni10e</vt:lpstr>
      <vt:lpstr>Wingdings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santhosh kumar csk</dc:creator>
  <cp:lastModifiedBy>Vasant Shagoti</cp:lastModifiedBy>
  <cp:revision>97</cp:revision>
  <dcterms:created xsi:type="dcterms:W3CDTF">2018-11-02T07:00:38Z</dcterms:created>
  <dcterms:modified xsi:type="dcterms:W3CDTF">2024-08-17T16:30:23Z</dcterms:modified>
</cp:coreProperties>
</file>