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</p:sldMasterIdLst>
  <p:notesMasterIdLst>
    <p:notesMasterId r:id="rId82"/>
  </p:notesMasterIdLst>
  <p:sldIdLst>
    <p:sldId id="361" r:id="rId19"/>
    <p:sldId id="497" r:id="rId20"/>
    <p:sldId id="390" r:id="rId21"/>
    <p:sldId id="498" r:id="rId22"/>
    <p:sldId id="364" r:id="rId23"/>
    <p:sldId id="529" r:id="rId24"/>
    <p:sldId id="528" r:id="rId25"/>
    <p:sldId id="499" r:id="rId26"/>
    <p:sldId id="525" r:id="rId27"/>
    <p:sldId id="531" r:id="rId28"/>
    <p:sldId id="532" r:id="rId29"/>
    <p:sldId id="534" r:id="rId30"/>
    <p:sldId id="533" r:id="rId31"/>
    <p:sldId id="527" r:id="rId32"/>
    <p:sldId id="537" r:id="rId33"/>
    <p:sldId id="581" r:id="rId34"/>
    <p:sldId id="582" r:id="rId35"/>
    <p:sldId id="539" r:id="rId36"/>
    <p:sldId id="540" r:id="rId37"/>
    <p:sldId id="543" r:id="rId38"/>
    <p:sldId id="544" r:id="rId39"/>
    <p:sldId id="541" r:id="rId40"/>
    <p:sldId id="545" r:id="rId41"/>
    <p:sldId id="546" r:id="rId42"/>
    <p:sldId id="547" r:id="rId43"/>
    <p:sldId id="542" r:id="rId44"/>
    <p:sldId id="548" r:id="rId45"/>
    <p:sldId id="549" r:id="rId46"/>
    <p:sldId id="550" r:id="rId47"/>
    <p:sldId id="551" r:id="rId48"/>
    <p:sldId id="552" r:id="rId49"/>
    <p:sldId id="535" r:id="rId50"/>
    <p:sldId id="553" r:id="rId51"/>
    <p:sldId id="554" r:id="rId52"/>
    <p:sldId id="555" r:id="rId53"/>
    <p:sldId id="557" r:id="rId54"/>
    <p:sldId id="561" r:id="rId55"/>
    <p:sldId id="563" r:id="rId56"/>
    <p:sldId id="564" r:id="rId57"/>
    <p:sldId id="565" r:id="rId58"/>
    <p:sldId id="566" r:id="rId59"/>
    <p:sldId id="567" r:id="rId60"/>
    <p:sldId id="562" r:id="rId61"/>
    <p:sldId id="568" r:id="rId62"/>
    <p:sldId id="571" r:id="rId63"/>
    <p:sldId id="572" r:id="rId64"/>
    <p:sldId id="569" r:id="rId65"/>
    <p:sldId id="570" r:id="rId66"/>
    <p:sldId id="560" r:id="rId67"/>
    <p:sldId id="573" r:id="rId68"/>
    <p:sldId id="574" r:id="rId69"/>
    <p:sldId id="575" r:id="rId70"/>
    <p:sldId id="577" r:id="rId71"/>
    <p:sldId id="576" r:id="rId72"/>
    <p:sldId id="558" r:id="rId73"/>
    <p:sldId id="578" r:id="rId74"/>
    <p:sldId id="579" r:id="rId75"/>
    <p:sldId id="580" r:id="rId76"/>
    <p:sldId id="559" r:id="rId77"/>
    <p:sldId id="556" r:id="rId78"/>
    <p:sldId id="584" r:id="rId79"/>
    <p:sldId id="583" r:id="rId80"/>
    <p:sldId id="305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5BqqRHwbWG55exkAvjOD0g==" hashData="il2ZWlQGXPhLguDIt9jxpsxtqFM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61" Type="http://schemas.openxmlformats.org/officeDocument/2006/relationships/slide" Target="slides/slide43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B68D-6022-498D-BFEC-1EC3A3238C85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3B08-12DC-40BF-8A8D-3AFA318C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7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55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300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32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663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59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57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69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326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78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24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4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00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251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602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742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262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72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8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395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11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394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00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482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590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848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16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37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101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541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85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475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448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1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21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30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608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159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07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637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05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534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54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767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2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565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338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831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21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363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62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103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954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674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078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28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20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90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89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098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263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4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641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89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471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803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5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392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54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930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995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147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89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157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199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517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462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6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2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988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111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688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721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732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746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261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508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987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6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255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929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98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40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299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941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99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90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517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320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4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477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485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1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7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08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3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024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273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539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4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0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5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1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9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70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2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8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51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7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3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51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79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5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6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8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55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60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72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0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45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2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23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27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7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91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4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3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02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8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06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8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0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84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58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71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96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3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66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06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74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76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2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41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34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24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6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88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28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23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82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3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19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9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621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34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996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8207-C406-419C-B682-FE6D2ED34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B49AC-FAD0-487A-80AE-C2B4A38F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BE0C-6C2A-4B76-B5E4-77196F87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F86E9-1BE2-4722-85EE-E0B5C1A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C38D6-C2EA-450C-A1EA-888D579C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91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4783-9869-428A-A69D-D3AEE30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A3AF0-02C9-4DC9-9995-7CCCA74AE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A4F1-9B25-432E-8CB7-35DC2FB1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9523-8034-49A4-B1BD-7BF0037D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EE895-9DAA-450C-9475-7B39FD0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7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46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C196-32DC-4706-A3DC-2A6946A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B8493-4E25-4CB7-94B0-BC2CBA72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303C4-1B26-4EAB-B25F-2CEDBC27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3183A-EF7E-46B7-AB61-3335BEB6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9CFD2-EB4D-4E99-8EE1-E0427806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34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5C17-7F55-4483-92C3-9E5CF899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8032-7306-497C-9162-A90A3FF59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E886C-CE14-4003-BDC8-C6C411DDD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01F46-BB60-4FE6-A000-89B698CE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2A31-B218-4EF2-81BF-C0E160C9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89636-4538-43C7-8D9E-84553A96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4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626B-8650-4C6B-AD1D-C616A78C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342D-6B93-44E9-9EFF-A724E9F8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324F8-F50A-4B49-80DB-98837FA3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B014-AEC3-4C80-972D-BB51EAC8D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020D8-F866-4C50-807F-B5F1D93EF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EDE44-5048-4BD2-9952-64896570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9544-9C96-48F5-AFFF-E78D55F6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8CCA1-8B24-4018-999B-D951D48C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14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E991-E91E-4D15-B395-ED78A080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53A0D-0B64-4277-9D38-6DCE9D56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630CC-55B9-4FFF-B716-A429037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97978-8A86-43DF-B9A2-59966E6E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69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DA249-3192-42EA-A04D-BC7072B5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8BC95-C95D-4CB3-80D5-78AB3CFB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3B7E-6088-4274-9063-876BF643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12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2673-040D-4C45-8C31-C03809C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8CDF-2774-4DC0-82D0-5A75C703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EE80E-0DCB-421D-B7C9-6F10D582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50407-74C9-492C-BC52-7A707E8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09C47-7172-444E-8585-52D154F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7387C-E85A-4FE2-A6A2-1A701C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8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071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9739-ED6B-4BE3-BB97-6FAAC02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C640-1266-4CF6-801F-BCC9E8E0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F369-25B8-4D2F-9639-742FA1D7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6F01A-888E-47CC-AC28-429FCED2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6BBC6-0820-404D-BB71-F480117A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4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9E58F-42F5-46CB-978D-BD1358A26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74290-D34D-4B1F-A357-87D5A4A82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022F-A797-4243-A4A7-8190FF71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6BE6-9B82-4E72-84C6-1DC98EDF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BAE9E-4689-4036-927F-2BCA81E3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057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D15-16E1-4944-B89C-16D0CC8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1967-C539-4FAC-A51D-830E23837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72DFF-94E3-4CD4-9C2B-334E5ECB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8E34-AECC-49E3-A3C8-476A60F4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5ECD-A1E2-493C-9E36-AE8FEE86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2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5E66-7C84-4C1D-BDF8-2B3CA21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88ECF-AFB9-4C5F-A671-1CF3EFF1B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148D4-9B70-4086-BC92-0BA0EC9F2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6B06-B04D-4E3F-A400-0E89258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3A5BE-318D-47B9-A9D8-703D9C46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5DFD5-964D-4DEF-AD28-B6DD7FCF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35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D1C-8C65-473A-86BF-2C53D85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1920-E35F-4596-9C9A-8132B1E8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ED7A-786E-47AE-8F2C-3A09EBFB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86E30-5A53-4F49-881D-7FF437F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63BF-AF30-4D36-8348-2BF09D96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12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E1B7-3B6A-4BF0-A552-61AF65C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1E7C0-DC82-4773-8C40-509871476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98486-DFDD-44E6-AE6D-43E37274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173A-6E39-4AA4-AEFB-49F6DA4B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97BD2-113F-4FCD-ABFA-15D8C4A6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931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F351-1708-4D69-BCC5-889344C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2FAAD-95DA-4B9B-8487-DCD934FF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1670-A733-408A-BFB5-B155C983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FA56-9660-4313-BA69-34D64AD2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55B5-03E7-4EA9-B8F3-4889BAE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ED3-744F-4F65-AF58-B5AEDFA7A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89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C54D-6D8E-4BFF-BFBD-868A7B4E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61089-90AF-4AED-84AC-40005FC56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BB0-F0A0-4E8E-A6B6-DBC441F97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D8429-F8B1-4F13-BF2F-EED014834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F12D0-CEEE-45FC-AFE7-424CDB3D6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7AFDD-A852-4990-A44B-2B0BB5F1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02506-75E2-4F22-A1F4-B57C83EE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DD515-2074-44D2-90E4-8F0D7BD1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94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F7D5-2154-4A33-863B-309195B9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60DC7-0D50-464C-B41F-F6E06AB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17AD-EC24-4C09-AC64-42BC7B37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692D-E47F-4B2A-9E73-4BAB8FD5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8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8FE2D-EFBA-4E87-964B-98500171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89019-8A8E-45FA-B746-CA51A698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6EFF2-9BEB-4C7B-B731-8CA0A6EC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75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F6ED-18CF-4459-8EFF-8F1D031F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CF97-21A2-4922-B117-A17880F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F1986-6F92-494E-86DF-AC63509A9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BA735-76FC-4972-B473-6327A01B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85DF0-7C83-4146-A024-2AC199FE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9CCD-A3F8-461F-9A0B-5C97D9BB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09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4AC6-C250-4D82-875E-5B2377B9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97A2-ECB8-4B89-BF70-ED52BCDB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BBB1-5CAB-408B-A6BE-7E7143F04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C33F3-E302-4386-AB01-77278F85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D24B-2C85-4BD6-AFDD-CD1DCA88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B264-D98B-437A-A49A-4F139E68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651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168A-5BFB-44AC-A3AD-66988CC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26D5-FA46-4348-BC2B-7575257C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E1DC-4362-4A55-927B-0E9E613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C45-DCE5-4276-B6AE-E2EAA10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A5D35-2BF5-41FB-9811-9BE97B1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25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38564-ED06-4316-AD6B-89AB8A696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E2DCF-9E2C-41DB-8BD8-FB7F47892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2AFE-8A20-43DD-BE63-B624D2CA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B265-EE7C-4A58-B345-F911532A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4F9-7111-4578-B571-82AA68A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1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E3AD2-7753-4B14-978B-82B60D7A5319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735E-17D6-4119-80BC-3D31774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2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9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0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8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5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5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4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1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7484B-3E10-4C2C-B4B4-1BE86A8D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F467C-A90A-4486-AA86-DE07D8D9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B86A-788C-4B82-B7C3-F4E0AF2CE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E3AD2-7753-4B14-978B-82B60D7A53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129C-08F9-44FC-B9AA-DA85531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107D-6B2A-45B8-8AF4-17CF98A0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735E-17D6-4119-80BC-3D31774E7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5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FD468-9D62-4254-864D-07BAB1D6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4856-F5D4-400D-AC73-6E7C9B779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A51D-2E90-433D-B0D7-AE2D0203A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C233-FD9D-450F-8C3F-C46B781691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357E-5928-46B1-84F0-75C712E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537E-D8D4-4D3E-B3E0-511BB5FA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B04D-83E2-45CA-8C62-F7377E428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8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8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24.jp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8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755" y="879382"/>
            <a:ext cx="5866972" cy="697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878" y="851036"/>
            <a:ext cx="6046062" cy="718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214" y="1297124"/>
            <a:ext cx="4466758" cy="4379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0038" y="0"/>
            <a:ext cx="2448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ಪ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ರ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ಸ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್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ು</a:t>
            </a:r>
            <a:r>
              <a:rPr lang="k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ತ</a:t>
            </a:r>
            <a:r>
              <a:rPr lang="en-IN" sz="8800" b="1" cap="none" spc="0" dirty="0">
                <a:ln/>
                <a:solidFill>
                  <a:srgbClr val="FF0000"/>
                </a:solidFill>
                <a:effectLst/>
                <a:latin typeface="NudiUni10e" pitchFamily="2" charset="0"/>
                <a:cs typeface="NudiUni10e" pitchFamily="2" charset="0"/>
              </a:rPr>
              <a:t>ಿ</a:t>
            </a:r>
            <a:endParaRPr lang="en-US" sz="88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22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7 0.0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631839"/>
            <a:ext cx="407870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</a:t>
            </a:r>
            <a:endParaRPr lang="en-US" sz="24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998600"/>
            <a:ext cx="9649326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n-IN" sz="115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37000">
                      <a:srgbClr val="C00000"/>
                    </a:gs>
                    <a:gs pos="36000">
                      <a:srgbClr val="FFFF00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10e" pitchFamily="2" charset="0"/>
                <a:cs typeface="NudiUni10e" pitchFamily="2" charset="0"/>
              </a:rPr>
              <a:t>ಚಂಡಮಾರುತಗಳು </a:t>
            </a:r>
            <a:endParaRPr lang="en-US" sz="115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37000">
                    <a:srgbClr val="C00000"/>
                  </a:gs>
                  <a:gs pos="36000">
                    <a:srgbClr val="FFFF00"/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10e" pitchFamily="2" charset="0"/>
              <a:cs typeface="NudiUni10e" pitchFamily="2" charset="0"/>
            </a:endParaRPr>
          </a:p>
          <a:p>
            <a:pPr algn="ctr"/>
            <a:r>
              <a:rPr lang="kn-IN" sz="115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37000">
                      <a:srgbClr val="C00000"/>
                    </a:gs>
                    <a:gs pos="36000">
                      <a:srgbClr val="FFFF00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10e" pitchFamily="2" charset="0"/>
                <a:cs typeface="NudiUni10e" pitchFamily="2" charset="0"/>
              </a:rPr>
              <a:t>ಉಂಟಾಗಲು </a:t>
            </a:r>
            <a:endParaRPr lang="en-US" sz="115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37000">
                    <a:srgbClr val="C00000"/>
                  </a:gs>
                  <a:gs pos="36000">
                    <a:srgbClr val="FFFF00"/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10e" pitchFamily="2" charset="0"/>
              <a:cs typeface="NudiUni10e" pitchFamily="2" charset="0"/>
            </a:endParaRPr>
          </a:p>
          <a:p>
            <a:pPr algn="ctr"/>
            <a:r>
              <a:rPr lang="kn-IN" sz="115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37000">
                      <a:srgbClr val="C00000"/>
                    </a:gs>
                    <a:gs pos="36000">
                      <a:srgbClr val="FFFF00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10e" pitchFamily="2" charset="0"/>
                <a:cs typeface="NudiUni10e" pitchFamily="2" charset="0"/>
              </a:rPr>
              <a:t>ಕಾರಣಗಳು </a:t>
            </a:r>
            <a:endParaRPr lang="en-US" sz="115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37000">
                    <a:srgbClr val="C00000"/>
                  </a:gs>
                  <a:gs pos="36000">
                    <a:srgbClr val="FFFF00"/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10e" pitchFamily="2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2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041226"/>
            <a:ext cx="1106905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 ಮಾರುತಗಳು ಬಂಗಾಳಕೊಲ್ಲಿಯಲ್ಲಿ ಉಗಮಗೊಳ್ಳುತ್ತವೆ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ಮೂರು ಕಡೆಗಳಲ್ಲಿ ಭೂಭಾಗವಿದ್ದು ಭೂಮಿ ಸಾಗರ ಭಾಗಗಳ ನಡುವಿನ ಉಷ್ಣಾಂಶ ಹಾಗೂ ಒತ್ತಡದಲ್ಲಿನ ತೀವ್ರ ವ್ಯತ್ಯಾಸವು ಬಂಗಾಳಕೊಲ್ಲಿಯಲ್ಲಿ ಚಂಡಮಾರುತಗಳು ಉಂಟಾಗಲು ಕಾರಣವಾಗಿವೆ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35583"/>
            <a:ext cx="487279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ಉಂಟಾಗಲು ಕಾರಣಗಳು 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D49FD-F344-42D8-B757-0E28612A8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2" y="1023089"/>
            <a:ext cx="5847347" cy="402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168" y="734523"/>
            <a:ext cx="5738217" cy="430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8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4860746"/>
            <a:ext cx="110690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ಸಾಮಾನ್ಯವಾಗಿ ಇವು ಬಂಗಾಳ ಉಪ ಸಾಗರದಲ್ಲಿ ಉಗಮಗೊಂಡು ಪಶ್ಚಿಮದ ಕಡೆಗೆ ಚಲಿಸಿ ತಮಿಳುನಾಡು ಅಥವಾ ಆಂಧ್ರಪ್ರದೇಶದ ತೀರಕ್ಕೆ ಅಪ್ಪಳಿಸುತ್ತವೆ ಕೆಲವೊಮ್ಮೆ ವಾಯುವ್ಯಕ್ಕೆ ತಿಳಿಸಿ ಒಡಿಶಾದ ತೀರಕ್ಕೂ ಅಪ್ಪಳಿಸುತ್ತವೆ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ಭಾರತದಲ್ಲಿ ಚಂಡಮಾರುತಗಳು ಎರಡು ಅವಧಿಯಲ್ಲಿ ಹೆಚ್ಚು ಸಂಭವಿಸುತ್ತವೆ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59647"/>
            <a:ext cx="487279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ಉಂಟಾಗಲು ಕಾರಣಗಳು 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CF9B8-82EA-47A9-9473-3532CA2435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9" y="972590"/>
            <a:ext cx="5093978" cy="382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821" y="559647"/>
            <a:ext cx="5837299" cy="423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329994"/>
            <a:ext cx="110690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ಇವುಗಳು ಅಕ್ಟೋಬರ್ ನವಂಬರ್ ತಿಂಗಳಗಳಲ್ಲಿ ಹೆಚ್ಚು ಸಂಭವಿಸುತ್ತವೆ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ಮೇ ಜೂನ್ ತಿಂಗಳಲ್ಲಿಯೂ ಸಂಭವಿಸುತ್ತವೆ</a:t>
            </a:r>
            <a:r>
              <a:rPr lang="en-GB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35583"/>
            <a:ext cx="487279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ಉಂಟಾಗಲು ಕಾರಣಗಳು 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CF9B8-82EA-47A9-9473-3532CA2435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95" y="1136531"/>
            <a:ext cx="5534526" cy="40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821" y="559647"/>
            <a:ext cx="5837299" cy="46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30179" y="1203158"/>
            <a:ext cx="601849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ಅತ್ಯಧಿಕ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ವಾಗಿ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ಮಾನ್ಸೂನ್</a:t>
            </a: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ಮಳೆ ಬೀಳುವು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ನದಿಯ ಪಾತ್ರಗಳಲ್ಲಿ ಹೂಳು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ತುಂಬುವುದು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ಅಣೆಕಟ್ಟುಗಳು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ಅಡ್ಡಗಟ್ಟೆಗಳು ಒಡೆದು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ಹೋಗುವುದು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ನದಿಗಳು ಪಾತ್ರವನ್ನು ಬದ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ಲಾಯಿಸುವುದು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ಚಂಡಮಾರುತ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ಅತಿಹೆಚ್ಚು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ಮಳೆ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ಸುರಿಸುವುದು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ಸಮುದ್ರ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ಗಳಲ್ಲಿ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ಭೂಕಂಪಗ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ಳು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ಸಂಭವಿಸುವುದು</a:t>
            </a:r>
            <a:r>
              <a:rPr lang="en-US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ಅರಣ್ಯನಾಶ 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ಹೆಚ್ಚಾಗುತ್ತಿರುವುದು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ಸರಿ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ಯಾದ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ರೀತಿಯಲ್ಲಿ</a:t>
            </a: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ಸೇತುವೆ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ಗಳನ್ನು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ಕಟ್ಟದಿರುವುದು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ನದಿ ಪಾತ್ರ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ವನ್ನು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ಅಕ್ರಮವಾಗಿ ಬಳಕೆ </a:t>
            </a:r>
            <a:r>
              <a:rPr lang="en-IN" sz="25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ಮಾಡುತ್ತಿರುವುದು</a:t>
            </a:r>
            <a:r>
              <a:rPr lang="en-IN" sz="25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5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353448" y="487455"/>
            <a:ext cx="481253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ಪ್ರವಾಹಗ</a:t>
            </a:r>
            <a:r>
              <a:rPr lang="en-US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ಳು</a:t>
            </a:r>
            <a:r>
              <a:rPr lang="k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ಉಂಟಾಗಲು ಕಾರಣಗ</a:t>
            </a:r>
            <a:r>
              <a:rPr lang="en-US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ಳೇನು</a:t>
            </a:r>
            <a:endParaRPr lang="en-US" sz="28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3074" name="Picture 2" descr="C:\Users\DELL\Desktop\icegif-4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99" y="1130969"/>
            <a:ext cx="4379495" cy="47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164" y="1130969"/>
            <a:ext cx="4481930" cy="478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164" y="1040811"/>
            <a:ext cx="4625140" cy="487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69" y="1040812"/>
            <a:ext cx="4959155" cy="487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68" y="1040811"/>
            <a:ext cx="4959155" cy="487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69" y="1052172"/>
            <a:ext cx="5099523" cy="48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68" y="1040811"/>
            <a:ext cx="5099524" cy="487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680" y="1052172"/>
            <a:ext cx="5121512" cy="48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432" y="1033463"/>
            <a:ext cx="5139760" cy="48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601579" y="1317663"/>
            <a:ext cx="10900610" cy="463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13800" dirty="0">
                <a:gradFill>
                  <a:gsLst>
                    <a:gs pos="37000">
                      <a:srgbClr val="C00000"/>
                    </a:gs>
                    <a:gs pos="36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ಚಂಡಮಾರುತದ ಪರಿಣಾಮಗಳು </a:t>
            </a:r>
            <a:endParaRPr lang="en-US" sz="13800" b="1" dirty="0">
              <a:gradFill>
                <a:gsLst>
                  <a:gs pos="37000">
                    <a:srgbClr val="C00000"/>
                  </a:gs>
                  <a:gs pos="36000">
                    <a:srgbClr val="FFFF00"/>
                  </a:gs>
                </a:gsLst>
                <a:lin ang="5400000" scaled="0"/>
              </a:gradFill>
              <a:latin typeface="NudiUni10e" pitchFamily="2" charset="0"/>
              <a:ea typeface="Calibri" panose="020F0502020204030204" pitchFamily="34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30179" y="1203158"/>
            <a:ext cx="60184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ಚಂಡಮಾರುತ ಪರಿಸಿದ ಪ್ರದೇಶದ ಜನಜೀವನವೇ ಸಂಪೂರ್ಣ ಮಾರ್ಪಾಡು ಹೊಂದುವುದು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ಅಪಾರ ಸಾವು ನೋವು ಉಂಟಾಗುತ್ತದೆ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ಸಾಗರದ ಅಲೆಗಳು ಒಳನಾಡಿಗೆ ಚಾಚೇ ಜಲರಾಶಿಗಳು ಲವಣಯುಕ್ತವಾಗುತ್ತವೆ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ಬಳಗಳು ಸಂಪೂರ್ಣ ನಾಶವಾಗುತ್ತವೆ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ಸಾರಿಗೆ ಸಂಪರ್ಕ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ವಿದ್ಯುತ್ ಸೌಕರ್ಯ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ಜನ ಜೀವನ ಅಸ್ತವ್ಯಸ್ತವಾಗುವುದು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ಚಂಡಮಾರುತಗಳು ನಿಂತ ನಂತರ ಸಾಂಕ್ರಾಮಿಕ ರೋಗಗಳು ಹರಡುತ್ತವೆ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2070792" y="487455"/>
            <a:ext cx="337784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400" dirty="0">
                <a:solidFill>
                  <a:srgbClr val="FFC000"/>
                </a:solidFill>
                <a:latin typeface="NudiUni10e" pitchFamily="2" charset="0"/>
                <a:cs typeface="NudiUni10e" pitchFamily="2" charset="0"/>
              </a:rPr>
              <a:t>ಚಂಡಮಾರುತದ ಪರಿಣಾಮಗಳು </a:t>
            </a:r>
            <a:endParaRPr lang="en-US" sz="2400" b="1" dirty="0">
              <a:solidFill>
                <a:srgbClr val="FFC000"/>
              </a:solidFill>
              <a:latin typeface="NudiUni10e" pitchFamily="2" charset="0"/>
              <a:ea typeface="Calibri" panose="020F0502020204030204" pitchFamily="34" charset="0"/>
              <a:cs typeface="NudiUni10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203158"/>
            <a:ext cx="47284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203158"/>
            <a:ext cx="47284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203158"/>
            <a:ext cx="47284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934" y="1203158"/>
            <a:ext cx="4797425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70" y="1072725"/>
            <a:ext cx="512484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2558" y="1043485"/>
            <a:ext cx="4956175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70" y="1005513"/>
            <a:ext cx="5020063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2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30179" y="1203158"/>
            <a:ext cx="60184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ಚಂಡಮಾರುತ ಪರಿಸಿದ ಪ್ರದೇಶದ ಜನಜೀವನವೇ ಸಂಪೂರ್ಣ ಮಾರ್ಪಾಡು ಹೊಂದುವುದು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ಅಪಾರ ಸಾವು ನೋವು ಉಂಟಾಗುತ್ತದೆ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ಸಾಗರದ ಅಲೆಗಳು ಒಳನಾಡಿಗೆ ಚಾಚೇ ಜಲರಾಶಿಗಳು ಲವಣಯುಕ್ತವಾಗುತ್ತವೆ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ಬಳಗಳು ಸಂಪೂರ್ಣ ನಾಶವಾಗುತ್ತವೆ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ಸಾರಿಗೆ ಸಂಪರ್ಕ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ವಿದ್ಯುತ್ ಸೌಕರ್ಯ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ಜನ ಜೀವನ ಅಸ್ತವ್ಯಸ್ತವಾಗುವುದು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ಚಂಡಮಾರುತಗಳು ನಿಂತ ನಂತರ ಸಾಂಕ್ರಾಮಿಕ ರೋಗಗಳು ಹರಡುತ್ತವೆ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2070792" y="487455"/>
            <a:ext cx="337784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400" dirty="0">
                <a:solidFill>
                  <a:srgbClr val="FFC000"/>
                </a:solidFill>
                <a:latin typeface="NudiUni10e" pitchFamily="2" charset="0"/>
                <a:cs typeface="NudiUni10e" pitchFamily="2" charset="0"/>
              </a:rPr>
              <a:t>ಚಂಡಮಾರುತದ ಪರಿಣಾಮಗಳು </a:t>
            </a:r>
            <a:endParaRPr lang="en-US" sz="2400" b="1" dirty="0">
              <a:solidFill>
                <a:srgbClr val="FFC000"/>
              </a:solidFill>
              <a:latin typeface="NudiUni10e" pitchFamily="2" charset="0"/>
              <a:ea typeface="Calibri" panose="020F0502020204030204" pitchFamily="34" charset="0"/>
              <a:cs typeface="NudiUni10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203158"/>
            <a:ext cx="47284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203159"/>
            <a:ext cx="4750306" cy="483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113" y="1100168"/>
            <a:ext cx="477996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441" y="1167636"/>
            <a:ext cx="4797634" cy="486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516" y="991610"/>
            <a:ext cx="4959156" cy="514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725" y="991610"/>
            <a:ext cx="5133947" cy="525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383632" y="848415"/>
            <a:ext cx="9769642" cy="463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13800" dirty="0">
                <a:solidFill>
                  <a:srgbClr val="FFC000"/>
                </a:solidFill>
                <a:latin typeface="NudiUni10e" pitchFamily="2" charset="0"/>
                <a:cs typeface="NudiUni10e" pitchFamily="2" charset="0"/>
              </a:rPr>
              <a:t>ಮುನ್ನೆಚ್ಚರಿಕೆಯ ಕ್ರಮಗಳು </a:t>
            </a:r>
            <a:endParaRPr lang="en-US" sz="13800" b="1" dirty="0">
              <a:solidFill>
                <a:srgbClr val="FFC000"/>
              </a:solidFill>
              <a:latin typeface="NudiUni10e" pitchFamily="2" charset="0"/>
              <a:ea typeface="Calibri" panose="020F0502020204030204" pitchFamily="34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54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410415" y="1191536"/>
            <a:ext cx="62350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ಅಪಾಯಕಾರಿ ತಗ್ಗು ಪ್ರದೇಶಗಳಿಂದ ಜನರನ್ನು ಸ್ಥಳಾಂತರಿಸುವುದು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ವಿದ್ಯುಜ್ಜನಕ ಯಂತ್ರಗಳು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ದೋಣಿಗಳು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ಹೆಲಿಕಾಪ್ಟರ್ ಮೊದಲಾದವುಗಳನ್ನು ಸಜ್ಜಾಗಿರಿಸುವುದು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ರೈಲು ಬಸ್ಸು ಮೊದಲಾದ ಮಾರ್ಗಗಳನ್ನು ಚಂಡಮಾರುತ ಪ್ರಭಾವದ ವಲಯದಿಂದ ಬದಲಾಯಿಸುವುದು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ಸಮೂಹ ಮಾಧ್ಯಮಗಳ ಮೂಲಕ ಚಂಡಮಾರುತಗಳ ಬಗ್ಗೆ ಮಾಹಿತಿಯನ್ನು ನಿರಂತರವಾಗಿ ಜನರಿಗೆ ಒದಗಿಸುವುದು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ಅಗತ್ಯವಿರುವ ಸೇನಾ</a:t>
            </a:r>
            <a:r>
              <a:rPr lang="en-US" sz="24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ತುಕಡಿ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ಗಳನ್ನು ಸಿದ್ಧಗೊಳಿಸಿರುವುದು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ಸಾಕಷ್ಟು ಸಿಹಿ ನೀರು ಹಾಗೂ ಉಡುಪುಗಳನ್ನು ಸಂಗ್ರಹಿಸಿರುವುದು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ಔಷಧ ಹಾಗೂ ಇತರೆ ವೈದ್ಯಕೀಯ ನೆರವಿಗಾಗಿ ಸಿದ್ದರಾಗಿರುವುದು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30967" y="704031"/>
            <a:ext cx="443965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4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ಚಂಡಮಾರುತದ ಮುನ್ನೆಚ್ಚರಿಕೆ ಕ್ರಮಗ</a:t>
            </a:r>
            <a:r>
              <a:rPr lang="en-US" sz="24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ಳು</a:t>
            </a:r>
            <a:endParaRPr lang="en-US" sz="24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431" y="1097713"/>
            <a:ext cx="4763335" cy="4484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348" y="1191536"/>
            <a:ext cx="4676417" cy="439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431" y="1097713"/>
            <a:ext cx="4944980" cy="489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431" y="1133796"/>
            <a:ext cx="4944980" cy="486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75" y="947784"/>
            <a:ext cx="5319150" cy="5049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75" y="1027233"/>
            <a:ext cx="5234783" cy="50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74" y="1027233"/>
            <a:ext cx="5234784" cy="50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5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4019149" y="237781"/>
            <a:ext cx="415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ಡ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endParaRPr kumimoji="0" lang="en-US" sz="5400" i="0" u="none" strike="noStrike" kern="1200" normalizeH="0" baseline="0" noProof="0" dirty="0">
              <a:solidFill>
                <a:srgbClr val="00B0F0"/>
              </a:solidFill>
              <a:uLnTx/>
              <a:uFillTx/>
              <a:latin typeface="NudiUni08e" pitchFamily="2" charset="0"/>
              <a:ea typeface="+mn-ea"/>
              <a:cs typeface="NudiUni08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821" y="942975"/>
            <a:ext cx="9492916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1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B1F522-6A1A-4C1A-893C-12C84C8F8BAB}"/>
              </a:ext>
            </a:extLst>
          </p:cNvPr>
          <p:cNvSpPr/>
          <p:nvPr/>
        </p:nvSpPr>
        <p:spPr>
          <a:xfrm>
            <a:off x="629599" y="2046718"/>
            <a:ext cx="10932801" cy="3480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259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259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2608D8-9A9A-44BE-8337-EDDD0C80ADD2}"/>
              </a:ext>
            </a:extLst>
          </p:cNvPr>
          <p:cNvSpPr/>
          <p:nvPr/>
        </p:nvSpPr>
        <p:spPr>
          <a:xfrm>
            <a:off x="291548" y="4753426"/>
            <a:ext cx="112510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ಕೆಲವೊಮ್ಮೆ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ನದಿಗಳು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ದಂಡೆಗಳಾಚೆಗೂ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ಉಕ್ಕಿ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ಹರಿದಾಗ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ಪಕ್ಕದ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ಭಾಗಗಳು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ಜಲಾವೃತಗೊಳ್ಳುತ್ತವೆ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‘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ನದಿ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ಪ್ರವಾಹ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ಎನ್ನುವರು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ಆಗಿಂದಾಗ್ಗೆ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ಸಂಭವಿಸುವ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ವಿಪತ್ತು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ಪ್ರತಿ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ವರ್ಷವೂ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ಒಂದಲ್ಲಾ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ಭಾಗದಲ್ಲಿ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ಇಂತಹ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ಪ್ರವಾಹಗಳು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ಸಂಭವಿಸುವವು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99A8EB-C58A-4DA8-9824-A12A16C7409B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73CEB-7F3B-4B27-8BB8-75E61B0169CB}"/>
              </a:ext>
            </a:extLst>
          </p:cNvPr>
          <p:cNvSpPr txBox="1"/>
          <p:nvPr/>
        </p:nvSpPr>
        <p:spPr>
          <a:xfrm>
            <a:off x="3313048" y="264791"/>
            <a:ext cx="20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ಅರ್ಥ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52817-AD60-4D5B-AD7D-B7C6F67C17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5348"/>
            <a:ext cx="6294783" cy="387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12F29D-267E-41AA-950F-6DF834E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82" y="0"/>
            <a:ext cx="5897217" cy="462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4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300789" y="4824790"/>
            <a:ext cx="114660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ಭಾರತವು ಪ್ರತಿ ವರ್ಷ ಎದುರಿಸುತ್ತಿರುವ ನೈಸರ್ಗಿಕ ವಿಕೋಪಗಳಲ್ಲಿ ಪ್ರವಾಹಗಳು ಅತ್ಯಂತ ಅಪಾಯಕಾರಿಯಾಗಿವೆ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ಅತ್ಯಧಿಕ ಮಳೆ ಸುರಿದಾಗ ಮತ್ತು ಅತ್ಯಧಿಕ ಪ್ರಮಾಣದಲ್ಲಿ ಹಿಮಕರಾಗಿದ್ದಾಗ ನದಿಗಳ ನೀರಿನ ಪ್ರಮಾಣವು ಅವುಗಳ ಪಾತ್ರದ ಸಾಮರ್ಥ್ಯಕ್ಕಿಂತಲೂ ಹೆಚ್ಚಾಗಿ ನದಿ ದಂಡಗಳ ಇಕ್ಕೆಲಗಳಲ್ಲಿ ಉಕ್ಕಿ ಹರಿಯುವುದು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3002938" y="367135"/>
            <a:ext cx="1513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ಪ್ರವಾಹಗ</a:t>
            </a:r>
            <a:r>
              <a:rPr lang="en-US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ಳು</a:t>
            </a:r>
            <a:endParaRPr lang="en-US" sz="28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705" y="643812"/>
            <a:ext cx="5402179" cy="418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" y="948115"/>
            <a:ext cx="6297612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5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409074" y="4877471"/>
            <a:ext cx="114617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ಇದನ್ನು ಪ್ರವಾಹಗಳೆಂದು ಕರೆಯುತ್ತಾರೆ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ನದಿಗಳ ನೀರು ನದಿಯ ಪಾತ್ರದಲ್ಲಿ ಹರಿಯಲಾಗದೆ ಎರಡು ಕಡೆಯ ತಗ್ಗು ಭಾಗಗಳನ್ನು ಆವರಿಸುವುದು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ಕೆಲವು ವೇಳೆ ಒಂದೇ ಕಡೆಯಲ್ಲಿ ಧಾರಾಕಾರವಾದ ಮಳೆ ಬೀಳುವುದರಿಂದ ಒಮ್ಮೆಲೆ ನದಿಗಳು ಉಕ್ಕಿ ಹರಿಯುತ್ತವೆ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3002938" y="487455"/>
            <a:ext cx="15135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2800" b="1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ಪ್ರವಾಹಗ</a:t>
            </a:r>
            <a:r>
              <a:rPr lang="en-US" sz="2800" b="1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ಳು</a:t>
            </a:r>
            <a:endParaRPr lang="en-US" sz="28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" y="948115"/>
            <a:ext cx="6297612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705" y="643812"/>
            <a:ext cx="5402179" cy="418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C08F85-5289-4718-8E18-98F6A67422EA}"/>
              </a:ext>
            </a:extLst>
          </p:cNvPr>
          <p:cNvSpPr/>
          <p:nvPr/>
        </p:nvSpPr>
        <p:spPr>
          <a:xfrm>
            <a:off x="339809" y="3919602"/>
            <a:ext cx="575619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4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ಮಾನ್ಸೂನ್ ಮಳೆ ಅನಿಶ್ಚಿತ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ಅತ್ಯಧಿಕ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ಮಳೆ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ಕರಗುವಿಕೆ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ಆವರ್ತ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ಮಾರುತ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ಮೇಘಸ್ಫೋಟ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ಸರಾಗವಾಗಿ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ಹರಿಯಲಾರದಷ್ಟು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ಅಡಚಣೆ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ಪಾತ್ರದಲ್ಲಿ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ಹೂಳು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ತುಂಬುವಿಕೆ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C6B21-060E-4211-A079-E17BADE6BDE4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D794A-2D54-493A-BBD0-442E5CF12D52}"/>
              </a:ext>
            </a:extLst>
          </p:cNvPr>
          <p:cNvSpPr txBox="1"/>
          <p:nvPr/>
        </p:nvSpPr>
        <p:spPr>
          <a:xfrm>
            <a:off x="3313048" y="264791"/>
            <a:ext cx="20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ಕಾರಣಗಳು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A0AE83-724E-4689-AF19-4BA802317D4B}"/>
              </a:ext>
            </a:extLst>
          </p:cNvPr>
          <p:cNvSpPr/>
          <p:nvPr/>
        </p:nvSpPr>
        <p:spPr>
          <a:xfrm>
            <a:off x="5484260" y="297046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ನೈಸರ್ಗಿಕ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ಕಾರಣಗಳು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DBD43-D051-4C15-B910-58C9BD32B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705"/>
            <a:ext cx="4569997" cy="310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652CC-3293-46DE-918E-A71311A3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052" y="785353"/>
            <a:ext cx="7301948" cy="464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5254F5-B89A-49DA-84C1-1C85DFF50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748" y="809100"/>
            <a:ext cx="7301948" cy="464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5EC4E-4B7A-4A3F-AC47-127CDE82B9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053" y="809099"/>
            <a:ext cx="7290644" cy="462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E6FD09-4290-4738-91E8-ADDAA236F9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398" y="809098"/>
            <a:ext cx="7331976" cy="462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995F64-613E-460D-AE6E-74BE5457C2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96" y="881821"/>
            <a:ext cx="7374978" cy="455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5AB79-99CE-40AE-9B73-1F2E4B591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75" y="785348"/>
            <a:ext cx="7355229" cy="467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3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C08F85-5289-4718-8E18-98F6A67422EA}"/>
              </a:ext>
            </a:extLst>
          </p:cNvPr>
          <p:cNvSpPr/>
          <p:nvPr/>
        </p:nvSpPr>
        <p:spPr>
          <a:xfrm>
            <a:off x="382335" y="4765763"/>
            <a:ext cx="61412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ಅರಣ್ಯ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ನಾಶ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ಅವೈಜ್ಞಾನಿಕ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ನೀರಾವರಿ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ಕೃಷಿ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ಪದ್ಧತಿ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ಒಡ್ಡು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ಅಣೆಕಟ್ಟುಗಳು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ಒಡೆದು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ಹೋಗುವುದು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ಶೀಘ್ರಗತಿಯ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ನಗರೀಕರಣ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C6B21-060E-4211-A079-E17BADE6BDE4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D794A-2D54-493A-BBD0-442E5CF12D52}"/>
              </a:ext>
            </a:extLst>
          </p:cNvPr>
          <p:cNvSpPr txBox="1"/>
          <p:nvPr/>
        </p:nvSpPr>
        <p:spPr>
          <a:xfrm>
            <a:off x="3313048" y="264791"/>
            <a:ext cx="20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ಕಾರಣಗಳು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3D65D-135E-4892-84B6-DE5BFB5610D5}"/>
              </a:ext>
            </a:extLst>
          </p:cNvPr>
          <p:cNvSpPr/>
          <p:nvPr/>
        </p:nvSpPr>
        <p:spPr>
          <a:xfrm>
            <a:off x="5484260" y="297046"/>
            <a:ext cx="4006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ಮಾನವ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ನಿರ್ಮಿತ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ಕಾರಣಗಳು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BF707-DD25-41B3-A378-F3B62D859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705"/>
            <a:ext cx="4776716" cy="396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D1C69-7409-4866-90B4-5E406746A8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58" y="771706"/>
            <a:ext cx="7263742" cy="42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A9F28-977E-472B-8FF7-A23FCE9955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58" y="771705"/>
            <a:ext cx="7263742" cy="431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E22AC-3DB1-4521-AC4E-016C442DC9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58" y="771705"/>
            <a:ext cx="7263742" cy="431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311EC7-10AF-4E24-B80E-DA7B6F068A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58" y="771704"/>
            <a:ext cx="7263742" cy="431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35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06905" y="1552075"/>
            <a:ext cx="10002954" cy="325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9600" b="1" dirty="0" err="1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ಭಾರತದಲ್ಲಿ</a:t>
            </a:r>
            <a:r>
              <a:rPr lang="en-US" sz="9600" b="1" dirty="0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9600" b="1" dirty="0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ಪ್ರವಾಹ</a:t>
            </a:r>
            <a:r>
              <a:rPr lang="en-US" sz="9600" b="1" dirty="0" err="1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ಗಳಿಗೆ</a:t>
            </a:r>
            <a:r>
              <a:rPr lang="en-US" sz="9600" b="1" dirty="0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9600" b="1" dirty="0" err="1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ಒಳಪಡುವ</a:t>
            </a:r>
            <a:r>
              <a:rPr lang="en-US" sz="9600" b="1" dirty="0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9600" b="1" dirty="0" err="1">
                <a:gradFill>
                  <a:gsLst>
                    <a:gs pos="40000">
                      <a:srgbClr val="FFFF00"/>
                    </a:gs>
                    <a:gs pos="42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ಪ್ರದೇಶಗಳು</a:t>
            </a:r>
            <a:endParaRPr lang="en-US" sz="9600" b="1" dirty="0">
              <a:gradFill>
                <a:gsLst>
                  <a:gs pos="40000">
                    <a:srgbClr val="FFFF00"/>
                  </a:gs>
                  <a:gs pos="42000">
                    <a:srgbClr val="C00000"/>
                  </a:gs>
                </a:gsLst>
                <a:lin ang="5400000" scaled="0"/>
              </a:gra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54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F00A-AB82-4801-90A6-8401F9A8FA59}"/>
              </a:ext>
            </a:extLst>
          </p:cNvPr>
          <p:cNvSpPr/>
          <p:nvPr/>
        </p:nvSpPr>
        <p:spPr>
          <a:xfrm>
            <a:off x="261879" y="5115209"/>
            <a:ext cx="11352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ಗಂಗಾ ನದಿಯ ಉಪನದಿಗಳಾದ ಯಮುನಾ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ಗಂಡಕ್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ಕೊಸಿ 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ಘಾಘ್ರ ನದಿಗಳು ಉತ್ತರ ಪ್ರದೇಶ ಮತ್ತು ಬಿಹಾರಗಳಲ್ಲಿ ಪ್ರವಾಹವನ್ನು ಉಂಟು ಮಾಡುತ್ತವೆ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2B909-9075-414D-8532-3D0FB86B73D2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0C7CB-F3DB-4F03-B6E1-79C92BA26207}"/>
              </a:ext>
            </a:extLst>
          </p:cNvPr>
          <p:cNvSpPr txBox="1"/>
          <p:nvPr/>
        </p:nvSpPr>
        <p:spPr>
          <a:xfrm>
            <a:off x="3313048" y="264791"/>
            <a:ext cx="429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ಪ್ರವಾಹ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ಪೀಡಿತ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ಪ್ರದೇಶಗಳು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DD47-45F4-427E-9691-FF8BD4816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" y="816603"/>
            <a:ext cx="7323706" cy="411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5E3A9-C5AD-4D70-A47B-D14060879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64" y="12072"/>
            <a:ext cx="4837097" cy="510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6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F00A-AB82-4801-90A6-8401F9A8FA59}"/>
              </a:ext>
            </a:extLst>
          </p:cNvPr>
          <p:cNvSpPr/>
          <p:nvPr/>
        </p:nvSpPr>
        <p:spPr>
          <a:xfrm>
            <a:off x="261879" y="5115209"/>
            <a:ext cx="11352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ದಾಮೋದರ ಮತ್ತು ಸುವರ್ಣ ರೇಖಾ ನದಿಗಳು ಛತ್ತೀಸ್ಗಢ ಮತ್ತು ಪಶ್ಚಿಮ ಬಂಗಾಳ ರಾಜ್ಯಗಳಲ್ಲಿ ಪ್ರವಾಹವನ್ನುಂಟು ಮಾಡುತ್ತವೆ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2B909-9075-414D-8532-3D0FB86B73D2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0C7CB-F3DB-4F03-B6E1-79C92BA26207}"/>
              </a:ext>
            </a:extLst>
          </p:cNvPr>
          <p:cNvSpPr txBox="1"/>
          <p:nvPr/>
        </p:nvSpPr>
        <p:spPr>
          <a:xfrm>
            <a:off x="3313048" y="264791"/>
            <a:ext cx="429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ಪ್ರವಾಹ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ಪೀಡಿತ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ಪ್ರದೇಶಗಳು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DD47-45F4-427E-9691-FF8BD4816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" y="816603"/>
            <a:ext cx="7323706" cy="411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5E3A9-C5AD-4D70-A47B-D14060879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64" y="12072"/>
            <a:ext cx="4837097" cy="510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5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F00A-AB82-4801-90A6-8401F9A8FA59}"/>
              </a:ext>
            </a:extLst>
          </p:cNvPr>
          <p:cNvSpPr/>
          <p:nvPr/>
        </p:nvSpPr>
        <p:spPr>
          <a:xfrm>
            <a:off x="261879" y="5115209"/>
            <a:ext cx="11352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ಬ್ರಹ್ಮಪುತ್ರ ಮತ್ತು ಇದರ ಉಪನದಿಗಳಾದ ದಿಹಾಂಗ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ದಿಬಾಂಗ್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ಸುಬನ್ ಸಿರಿ ಮತ್ತು ಲೋಹಿತ್ ಹಾಗೂ ಅಸ್ಸಾಂ ಕಣಿವೆ ಕೆಲವು ನದಿಗಳಿಂದ ಅಸ್ಸಾಂ ಪ್ರವಾಹ ಉಂಟಾಗುತ್ತದೆ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2B909-9075-414D-8532-3D0FB86B73D2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0C7CB-F3DB-4F03-B6E1-79C92BA26207}"/>
              </a:ext>
            </a:extLst>
          </p:cNvPr>
          <p:cNvSpPr txBox="1"/>
          <p:nvPr/>
        </p:nvSpPr>
        <p:spPr>
          <a:xfrm>
            <a:off x="3313048" y="264791"/>
            <a:ext cx="429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ಪ್ರವಾಹ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ಪೀಡಿತ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ಪ್ರದೇಶಗಳು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DD47-45F4-427E-9691-FF8BD4816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" y="816603"/>
            <a:ext cx="7323706" cy="411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5E3A9-C5AD-4D70-A47B-D14060879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64" y="12072"/>
            <a:ext cx="4837097" cy="510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1" y="167425"/>
            <a:ext cx="11741238" cy="6690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0114" y="382135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ಇತಿಹಾಸ</a:t>
            </a: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8000" y="2107506"/>
            <a:ext cx="11277600" cy="22326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10000" b="1" noProof="0" dirty="0" err="1">
                <a:ln w="381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ನೈಸರ್ಗಿಕ</a:t>
            </a:r>
            <a:r>
              <a:rPr lang="en-US" sz="10000" b="1" noProof="0" dirty="0">
                <a:ln w="381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10000" b="1" noProof="0" dirty="0" err="1">
                <a:ln w="381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ವಿಕೋಪಗಳು</a:t>
            </a:r>
            <a:endParaRPr kumimoji="0" lang="en-US" sz="10000" b="1" i="0" u="none" strike="noStrike" kern="1200" normalizeH="0" baseline="0" noProof="0" dirty="0">
              <a:ln w="3810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NudiUni06e" pitchFamily="2" charset="0"/>
              <a:cs typeface="NudiUni06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4490114" y="1119112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:-01</a:t>
            </a: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F00A-AB82-4801-90A6-8401F9A8FA59}"/>
              </a:ext>
            </a:extLst>
          </p:cNvPr>
          <p:cNvSpPr/>
          <p:nvPr/>
        </p:nvSpPr>
        <p:spPr>
          <a:xfrm>
            <a:off x="261879" y="5115209"/>
            <a:ext cx="11352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ಹಿಮಾಲಯ ಪರ್ವತಗಳಲ್ಲಿ ಮೇಘಸ್ಫೋಟದಿಂದ ಜಮ್ಮು-ಕಾಶ್ಮೀರ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ಹಿಮಾಚಲ ಪ್ರದೇಶ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ಸಿಕ್ಕಿಂ ಗಳಲ್ಲಿ ಆಗಿದ್ದಾಗೆ ಕ್ಷಿಪ್ರ ಪ್ರವಾಹಗಳು ಉಂಟಾಗುತ್ತವೆ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ನರ್ಮದಾ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ತಪತಿ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ಸಬರಮತಿ ಮತ್ತು ಮಹಿ ನದಿಗಳು ವರ್ಷದ ಕೆಲವು ದಿನಗಳಲ್ಲಿ ಗುಜರಾತ್ ರಾಜ್ಯದಲ್ಲಿ ಪ್ರವಾಹ ಉಂಟು ಮಾಡುತ್ತವೆ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2B909-9075-414D-8532-3D0FB86B73D2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0C7CB-F3DB-4F03-B6E1-79C92BA26207}"/>
              </a:ext>
            </a:extLst>
          </p:cNvPr>
          <p:cNvSpPr txBox="1"/>
          <p:nvPr/>
        </p:nvSpPr>
        <p:spPr>
          <a:xfrm>
            <a:off x="3313048" y="264791"/>
            <a:ext cx="429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ಪ್ರವಾಹ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ಪೀಡಿತ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ಪ್ರದೇಶಗಳು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DD47-45F4-427E-9691-FF8BD4816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8" y="816603"/>
            <a:ext cx="7069885" cy="411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5E3A9-C5AD-4D70-A47B-D14060879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64" y="12072"/>
            <a:ext cx="4837097" cy="510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F00A-AB82-4801-90A6-8401F9A8FA59}"/>
              </a:ext>
            </a:extLst>
          </p:cNvPr>
          <p:cNvSpPr/>
          <p:nvPr/>
        </p:nvSpPr>
        <p:spPr>
          <a:xfrm>
            <a:off x="261879" y="5115209"/>
            <a:ext cx="11352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ಕರ್ನಾಟಕದಲ್ಲಿ ಕೃಷ್ಣ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ತುಂಗಭದ್ರಾ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ಘಟಪ್ರಭಾ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ಮಲಪ್ರಭಾ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ಭೀಮಾ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ಧೋಣಿ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ಬೆಣ್ಣೆ ಹಳ್ಳ ಮುಂತಾದ ನದಿಗಳು ಮಳೆಗಾಲದಲ್ಲಿ ರಭಸವಾಗಿ ಹರಿದು ಪ್ರವಾಹವನ್ನುಂಟು ಮಾಡುತ್ತವೆ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2B909-9075-414D-8532-3D0FB86B73D2}"/>
              </a:ext>
            </a:extLst>
          </p:cNvPr>
          <p:cNvSpPr/>
          <p:nvPr/>
        </p:nvSpPr>
        <p:spPr>
          <a:xfrm>
            <a:off x="1317732" y="186651"/>
            <a:ext cx="184377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ಪ್ರವಾಹಗಳು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0C7CB-F3DB-4F03-B6E1-79C92BA26207}"/>
              </a:ext>
            </a:extLst>
          </p:cNvPr>
          <p:cNvSpPr txBox="1"/>
          <p:nvPr/>
        </p:nvSpPr>
        <p:spPr>
          <a:xfrm>
            <a:off x="3313048" y="264791"/>
            <a:ext cx="429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ಪ್ರವಾಹ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ಪೀಡಿತ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ಪ್ರದೇಶಗಳು</a:t>
            </a:r>
            <a:r>
              <a:rPr lang="en-US" sz="36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5DD47-45F4-427E-9691-FF8BD4816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" y="816603"/>
            <a:ext cx="7323706" cy="411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5E3A9-C5AD-4D70-A47B-D140608790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64" y="12072"/>
            <a:ext cx="4837097" cy="510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28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041226"/>
            <a:ext cx="11069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ಪ್ರವಾಹಗಳು ಜನರ ಆಸ್ತಿ ಪಾಸ್ತಿ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ಮನೆ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ಭೂಮಿ ಮತ್ತು ಬೆಳೆಗಳನ್ನು ಹಾನಿಗೀಡು ಮಾಡುತ್ತವೆ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ದೂರ ಸಂಪರ್ಕ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ವಿದ್ಯುತ್ ಪೂರೈಕೆ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ಸಾರಿಗೆ ಸೌಲಭ್ಯ ಮುಂತಾದವುಗಳು ಅಸ್ತ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-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ವ್ಯಸ್ತಗೊಳ್ಳುತ್ತವೆ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11519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ಪ್ರವಾಹಗಳಿಂದುಂಟಾಗುವ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ಪರಿಣಾಮಗಳು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73" y="898275"/>
            <a:ext cx="4373480" cy="399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810" y="898276"/>
            <a:ext cx="3019926" cy="399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454" y="898276"/>
            <a:ext cx="4404392" cy="399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0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245770"/>
            <a:ext cx="11069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 ಪರಿಣಾಮದಿಂದ ಫಲವತ್ತಾದ ಮಣ್ಣಿನ ಮೇಲ್ಭಾಗವು ಕೊಚ್ಚಿ ಹೋಗುತ್ತದೆ ಹಾಗೂ ಅನೇಕ ಗಿಡಮರಗಳು ಹಾನಿಗೊಳವಾಗುತ್ತವೆ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ಪ್ರವಾಹಗಳಿಂದ ವಿಶಾಲವಾಗಿ ಹರಡಿದ ನೀರು ಅನೇಕ ರೋಗಗಳ ಉಲ್ಬಣಕ್ಕೆ ಕಾರಣವಾಗುತ್ತದೆ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499487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ಪ್ರವಾಹಗಳಿಂದುಂಟಾಗುವ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ಪರಿಣಾಮಗಳು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69" y="1023005"/>
            <a:ext cx="5773204" cy="4018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195" y="986994"/>
            <a:ext cx="5905500" cy="4054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69" y="1161666"/>
            <a:ext cx="3117416" cy="1870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613612" y="1149215"/>
            <a:ext cx="10768262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120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ಪ್ರವಾಹ</a:t>
            </a:r>
            <a:r>
              <a:rPr lang="en-US" sz="120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120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ನಿಯಂತ್ರಣ</a:t>
            </a:r>
            <a:r>
              <a:rPr lang="en-US" sz="120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120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ಕ್ರಮಗಳು</a:t>
            </a:r>
            <a:endParaRPr lang="en-US" sz="120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09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49705" y="1263729"/>
            <a:ext cx="61120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 ನಿಯಂತ್ರಣಕ್ಕೆ ನದಿ ಕೆಲಗಳಲ್ಲಿ ಅಡ್ಡ ಗಟ್ಟೆಗಳನ್ನು ನಿರ್ಮಿಸುವುದು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ನದಿಗಳಿಗೆ ಅಣೆಕಟ್ಟುಗಳನ್ನು ನಿರ್ಮಿಸಿ ಜಲಾಶಯಗಳಲ್ಲಿ ನೀರನ್ನು ಸಂಗ್ರಹಿಸಿ ಇತರ ಕಡೆಗಳಿಗೆ ನೀರನ್ನು ಹರಿಸುವುದು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 ಮುನ್ಸೂಚನೆಯನ್ನು ನೀಡಲು ಮಾಹಿತಿ ಕೇಂದ್ರಗಳನ್ನು ಸ್ಥಾಪಿಸುವುದು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ಜಲಾನಯನ ಪ್ರದೇಶಗಳಲ್ಲಿ ಅರಣ್ಯಗಳನ್ನು ಬೆಳೆಸುವುದು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ಇದರಿಂದ ಮಣ್ಣಿನ ಸವೆತವನ್ನು ನಿಯಂತ್ರಿಸಿ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ನದಿ ಹಾಗೂ ಜಲಾಶಯಗಳಲ್ಲಿ ಹೂಳು ತುಂಬುವುದನ್ನು ತಪ್ಪಿಸಿ ಪ್ರವಾಹಗಳನ್ನು ತಡೆಗಟ್ಟಬಹುದು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776223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FFC000"/>
                </a:solidFill>
                <a:latin typeface="NudiUni10e" pitchFamily="2" charset="0"/>
                <a:cs typeface="NudiUni10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10e" pitchFamily="2" charset="0"/>
                <a:cs typeface="NudiUni10e" pitchFamily="2" charset="0"/>
              </a:rPr>
              <a:t>ಪ್ರವಾಹ ನಿಯಂತ್ರಣ ಕ್ರಮಗಳು </a:t>
            </a:r>
            <a:endParaRPr lang="en-US" sz="2400" dirty="0">
              <a:solidFill>
                <a:srgbClr val="FFC000"/>
              </a:solidFill>
              <a:latin typeface="NudiUni10e" pitchFamily="2" charset="0"/>
              <a:cs typeface="NudiUni10e" pitchFamily="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496" y="1158874"/>
            <a:ext cx="5089358" cy="442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746" y="1401345"/>
            <a:ext cx="4910536" cy="418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745" y="1263729"/>
            <a:ext cx="4993109" cy="4318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0" y="776223"/>
            <a:ext cx="9637295" cy="4834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ಭೂಕುಸಿತ </a:t>
            </a:r>
            <a:endParaRPr lang="en-US" sz="9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  <a:p>
            <a:pPr algn="ctr">
              <a:lnSpc>
                <a:spcPct val="107000"/>
              </a:lnSpc>
            </a:pPr>
            <a:r>
              <a:rPr lang="kn-IN" sz="48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ಅಥವಾ</a:t>
            </a: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 </a:t>
            </a:r>
            <a:endParaRPr lang="en-US" sz="9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  <a:p>
            <a:pPr algn="ctr">
              <a:lnSpc>
                <a:spcPct val="107000"/>
              </a:lnSpc>
            </a:pP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ಭೂಪಾತ </a:t>
            </a:r>
            <a:endParaRPr lang="en-US" sz="9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4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914401" y="1059185"/>
            <a:ext cx="566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ಪರ್ವತಗಳ ಅಥವಾ ಬೆಟ್ಟಗಳ ಮೇಲ್ಭಾಗದಿಂದ ಕಡೆದಾದ ಇಳಿಜಾರಿನ ಗುಡ್ಡ ಗಿಡಕ್ಕೆ ಜರುವ ಭೂ ರಾಶಿಗೆ ಭೂಕುಸಿತವೆನ್ನುವರು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ಪರ್ವತಗಳಿಂದ ಕೆಳಕ್ಕೆ ಜಾರುವ ವಸ್ತುಗಳಲ್ಲಿ ಕಲ್ಲು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ಮಣ್ಣು ಮತ್ತು ಭಗ್ನಾವೇಶಗಳು ಪ್ರಮುಖವಾಗಿವೆ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ಹಿಮಾಲಯ ಪ್ರದೇಶದಲ್ಲಿ ಭೂಕುಸಿತದ ಜೊತೆಗೆ ಹಿಮಪಾತಗಳು ಉಂಟಾಗಿ ಜನ ಜೀವನಕ್ಕೆ ಹಾನಿಯನ್ನುಂಟು ಮಾಡುತ್ತವೆ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431757" y="571679"/>
            <a:ext cx="457801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ಭೂಕುಸಿತ ಅಥವಾ ಭೂಪಾತ 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DB07B-3C35-4507-AD33-0A19024A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79" y="815432"/>
            <a:ext cx="4896853" cy="45447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779" y="815433"/>
            <a:ext cx="4896852" cy="45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53EED-C8F9-4DD5-A893-A8DEAE4E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76" y="723330"/>
            <a:ext cx="5185608" cy="473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4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275347" y="1612232"/>
            <a:ext cx="9516978" cy="325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ಭೂಕುಸಿತ</a:t>
            </a:r>
            <a:r>
              <a:rPr lang="en-US" sz="9600" dirty="0" err="1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ಕ್ಕೆ</a:t>
            </a:r>
            <a:r>
              <a:rPr lang="en-US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 </a:t>
            </a: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 </a:t>
            </a:r>
            <a:r>
              <a:rPr lang="en-US" sz="9600" dirty="0" err="1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ಕಾರಣಗಳು</a:t>
            </a:r>
            <a:endParaRPr lang="en-US" sz="9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56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16E37D-C65D-4824-8747-443C4A283FB1}"/>
              </a:ext>
            </a:extLst>
          </p:cNvPr>
          <p:cNvSpPr/>
          <p:nvPr/>
        </p:nvSpPr>
        <p:spPr>
          <a:xfrm>
            <a:off x="304799" y="4946643"/>
            <a:ext cx="112821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ಬೆಟ್ಟ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/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ಪರ್ವತಗಳ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ಕಡಿದಾದ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ಇಳಿಜಾರಿನಲ್ಲಿ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ಕೆಳಗೆ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ಚಲಿಸುವ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ಭೂರಾಶಿ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ಗಳಿಗೆ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“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ಭೂಕುಸಿತ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”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ಎನ್ನುವರು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ಗುರುತ್ವಾಶಕ್ತಿಯಿಂದ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ಮಣ್ಣು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ಕಲ್ಲು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ಭಗ್ನಾವಿಶೇಷಗಳು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ಬೀಳುವ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ಜರುಗುವ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ಕ್ರಿಯೆಯನ್ನೊಳಗೊಂಡಿದೆ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360F3F-3AE9-417F-B3B1-BE1FC00366C4}"/>
              </a:ext>
            </a:extLst>
          </p:cNvPr>
          <p:cNvSpPr/>
          <p:nvPr/>
        </p:nvSpPr>
        <p:spPr>
          <a:xfrm>
            <a:off x="1313043" y="186651"/>
            <a:ext cx="235673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ಭೂಕುಸಿತಗಳು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D1E66-41D6-40AC-ACBF-3876C92D6FDD}"/>
              </a:ext>
            </a:extLst>
          </p:cNvPr>
          <p:cNvSpPr txBox="1"/>
          <p:nvPr/>
        </p:nvSpPr>
        <p:spPr>
          <a:xfrm>
            <a:off x="3882894" y="264791"/>
            <a:ext cx="132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ಅರ್ಥ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7435B-DF62-4ECE-A606-A346077BA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1322"/>
            <a:ext cx="6537277" cy="3823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53EED-C8F9-4DD5-A893-A8DEAE4E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76" y="186651"/>
            <a:ext cx="5185608" cy="435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4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23461" y="2215779"/>
            <a:ext cx="111450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ವಿಕೋಪಗಳಾಪ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ಚಂಪಮಾರುತಗಳು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ಪ್ರವಾಹಗಳು,ಭೂ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ಕುಸಿತ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ಕಡಲಕೊರೆತ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ಭೂಕಂಪಗಳ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ಬಗ್ಗೆ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ತಿಳಿಯುವುದು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ವಿಕೋಪಗಳ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ಕಾರಣಗಳು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ಮತ್ತು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ಮುನ್ನೆಚ್ಚರಿಕೆ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ಕ್ರಮಗಳು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ವಿಕೋಪಗಳಿಗೆ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ಒಳಪಡುವ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ಪ್ರದೇಶಗಳು</a:t>
            </a:r>
            <a:r>
              <a:rPr lang="en-US" sz="32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206681" y="1485365"/>
            <a:ext cx="977863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40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ಅಧ್ಯಾಯದಲ್ಲಿ</a:t>
            </a:r>
            <a:r>
              <a:rPr lang="en-US" sz="40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40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ಕೆಳಕಂಡ</a:t>
            </a:r>
            <a:r>
              <a:rPr lang="en-US" sz="40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ಅಂಶಗಳನ್ನು</a:t>
            </a:r>
            <a:r>
              <a:rPr lang="en-US" sz="40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ತಿಳಿಯುತ್ತೇವೆ</a:t>
            </a:r>
            <a:r>
              <a:rPr lang="en-US" sz="40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4578905" y="132426"/>
            <a:ext cx="374333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dirty="0" err="1">
                <a:solidFill>
                  <a:srgbClr val="FFC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ನೈಸರ್ಗಿಕ</a:t>
            </a:r>
            <a:r>
              <a:rPr lang="en-US" sz="4000" dirty="0">
                <a:solidFill>
                  <a:srgbClr val="FFC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NudiUni16e" pitchFamily="2" charset="0"/>
                <a:ea typeface="Calibri" panose="020F0502020204030204" pitchFamily="34" charset="0"/>
                <a:cs typeface="NudiUni16e" pitchFamily="2" charset="0"/>
              </a:rPr>
              <a:t>ವಿಪತ್ತುಗಳು</a:t>
            </a:r>
            <a:endParaRPr lang="en-US" sz="4000" dirty="0">
              <a:solidFill>
                <a:srgbClr val="FFC000"/>
              </a:solidFill>
              <a:latin typeface="NudiUni16e" pitchFamily="2" charset="0"/>
              <a:ea typeface="Calibri" panose="020F0502020204030204" pitchFamily="34" charset="0"/>
              <a:cs typeface="NudiUni1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09621-1FE3-4D52-AEF1-0196D9218E16}"/>
              </a:ext>
            </a:extLst>
          </p:cNvPr>
          <p:cNvSpPr/>
          <p:nvPr/>
        </p:nvSpPr>
        <p:spPr>
          <a:xfrm>
            <a:off x="308614" y="4841750"/>
            <a:ext cx="11574771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ಕಡಲ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ಕಡಿದಾದ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ಬಂಡೆಯ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ತಳವನ್ನು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ಸಮುದ್ರ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ಅಲೆಗಳು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ಸವೆಸುವಂತಹ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ಇಳಿಜಾರಿನ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ಅಡಿಭಾಗದ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ಸವೆತ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ಅತ್ಯಧಿಕ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ಮಳೆ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EC74CE-CA21-479C-A839-70A9712358DB}"/>
              </a:ext>
            </a:extLst>
          </p:cNvPr>
          <p:cNvSpPr/>
          <p:nvPr/>
        </p:nvSpPr>
        <p:spPr>
          <a:xfrm>
            <a:off x="1313043" y="186651"/>
            <a:ext cx="235673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ಭೂಕುಸಿತಗಳು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10BEA-C738-4923-AC32-D2C31859B87A}"/>
              </a:ext>
            </a:extLst>
          </p:cNvPr>
          <p:cNvSpPr txBox="1"/>
          <p:nvPr/>
        </p:nvSpPr>
        <p:spPr>
          <a:xfrm>
            <a:off x="3882893" y="264791"/>
            <a:ext cx="197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ಕಾರಣಗಳು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4FC20-6BA1-4A8D-8D16-7B810FB2CE7F}"/>
              </a:ext>
            </a:extLst>
          </p:cNvPr>
          <p:cNvSpPr/>
          <p:nvPr/>
        </p:nvSpPr>
        <p:spPr>
          <a:xfrm>
            <a:off x="5893698" y="297046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ನೈಸರ್ಗಿಕ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ಕಾರಣಗಳು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1AEAF-7136-42EB-B45D-9E1C5BF69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524"/>
            <a:ext cx="4885320" cy="41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3F4FC5-9243-420D-B93F-B1F4EA159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320" y="757989"/>
            <a:ext cx="7294133" cy="408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98B019-E9E2-417F-A8A9-BF628676E5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867" y="757989"/>
            <a:ext cx="7294133" cy="408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E8CC87-3301-49D8-AA8C-6734BFBB6A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6" y="757989"/>
            <a:ext cx="7262625" cy="408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9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09621-1FE3-4D52-AEF1-0196D9218E16}"/>
              </a:ext>
            </a:extLst>
          </p:cNvPr>
          <p:cNvSpPr/>
          <p:nvPr/>
        </p:nvSpPr>
        <p:spPr>
          <a:xfrm>
            <a:off x="171402" y="4506299"/>
            <a:ext cx="96003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ಅರಣ್ಯನಾಶ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ರೈಲು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ರಸ್ತೆಗಳು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ಅಣೆಕಟ್ಟು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ಜಲಾಶಯ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ಜಲವಿದ್ಯುತ್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ತೀವ್ರಗತಿಯ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ಗಣಿಗಾರಿಕೆ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ಕಲ್ಲುಗಣಿಗಾರಿಕೆ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ಅರಣ್ಯಗಳನ್ನು ಕಡಿಯುವುದರಿಂದ ಹಾಗೂ ಕಡಿದಾದ ಇಳಿಜಾರನ್ನು ಆಳವಾಗಿ ಉಳುಮೆ ಮಾಡುವುದರಿಂದ ಭೂಕುಸಿತಗಳು ಉಂಟಾಗುತ್ತವೆ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EC74CE-CA21-479C-A839-70A9712358DB}"/>
              </a:ext>
            </a:extLst>
          </p:cNvPr>
          <p:cNvSpPr/>
          <p:nvPr/>
        </p:nvSpPr>
        <p:spPr>
          <a:xfrm>
            <a:off x="1313043" y="186651"/>
            <a:ext cx="235673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ಭೂಕುಸಿತಗಳು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10BEA-C738-4923-AC32-D2C31859B87A}"/>
              </a:ext>
            </a:extLst>
          </p:cNvPr>
          <p:cNvSpPr txBox="1"/>
          <p:nvPr/>
        </p:nvSpPr>
        <p:spPr>
          <a:xfrm>
            <a:off x="3882893" y="264791"/>
            <a:ext cx="197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ಕಾರಣಗಳು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BBB83-52F2-4393-B529-03CA8E4D6800}"/>
              </a:ext>
            </a:extLst>
          </p:cNvPr>
          <p:cNvSpPr/>
          <p:nvPr/>
        </p:nvSpPr>
        <p:spPr>
          <a:xfrm>
            <a:off x="5893698" y="297046"/>
            <a:ext cx="4006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ಮಾನವ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ನಿರ್ಮಿತ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ಕಾರಣಗಳು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53EED-C8F9-4DD5-A893-A8DEAE4E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" y="723331"/>
            <a:ext cx="4735772" cy="372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ADFE5-0AE4-4AF0-BFEF-C8ABC224BA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858" y="937626"/>
            <a:ext cx="6909806" cy="356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28EC-D7E8-4BB2-87D0-15AA86BA5F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857" y="1258267"/>
            <a:ext cx="7045175" cy="336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434ED5-E18F-4999-B6F1-8695B7E5C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42" y="889186"/>
            <a:ext cx="7475804" cy="382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D9796-44EB-43DC-8CBA-B602FB3569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42" y="782282"/>
            <a:ext cx="7428932" cy="393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35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275347" y="1612232"/>
            <a:ext cx="9516978" cy="325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ಭೂಕುಸಿತ</a:t>
            </a:r>
            <a:r>
              <a:rPr lang="en-US" sz="9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ದ </a:t>
            </a:r>
            <a:r>
              <a:rPr lang="en-US" sz="9600" dirty="0" err="1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ಪರಿಣಾಮಗಳು</a:t>
            </a:r>
            <a:endParaRPr lang="en-US" sz="9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04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05327" y="1576147"/>
            <a:ext cx="61120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ಭೂಕುಸಿತದಿಂದಾಗಿ ಅನೇಕ ಚಿಕ್ಕ ನದಿಗಳು ಹರಿಯುವುದಕ್ಕೆ ಅಡ್ಡಿ ಉಂಟಾಗುತ್ತದೆ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ಸಾರಿಗೆ ಸಂಚಾರಕ್ಕೆ ಅಡ್ಡಿ ಉಂಟಾಗುತ್ತದೆ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ಹಳ್ಳಗಳು ಮತ್ತು ಅನೇಕ ಸಸ್ಯ ವರ್ಗಗಳು ಭೂಗತವಾಗುತ್ತವೆ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ಭೂಕುಸಿತಗಳು ಅಪಾರ ಜೀವ ಹಾನಿ ಮತ್ತು ಆಸ್ತಿಯ  ಹಾನಿಯನ್ನುಂಟುಮಾಡುತ್ತವೆ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305427" y="571679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ಭೂ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ಕುಸಿತ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ದ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ಪರಿಣಾಮಗಳು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7435B-DF62-4ECE-A606-A346077BA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69" y="1251284"/>
            <a:ext cx="5731160" cy="41482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884" y="941775"/>
            <a:ext cx="5992645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05BFF-5DD7-4B60-8CF0-59B57292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84" y="941775"/>
            <a:ext cx="5992645" cy="476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AA602E-3BD4-4C63-9F4E-1730CBC1C7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79" y="943858"/>
            <a:ext cx="6031950" cy="476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4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070811" y="1630495"/>
            <a:ext cx="10503568" cy="336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9900" dirty="0" err="1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ಕಡಲಕೊರೆತ</a:t>
            </a:r>
            <a:endParaRPr lang="en-US" sz="199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40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10FC9C-41E0-421C-B831-CAA80DD3FAAE}"/>
              </a:ext>
            </a:extLst>
          </p:cNvPr>
          <p:cNvSpPr/>
          <p:nvPr/>
        </p:nvSpPr>
        <p:spPr>
          <a:xfrm>
            <a:off x="243384" y="4789228"/>
            <a:ext cx="115414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ಸಮುದ್ರ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ಅಲೆಗಳು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ತೀರಕ್ಕೆ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ರಭಸವಾಗಿ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ಅಪ್ಪಳಿಸುತ್ತವೆ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ನಿರಂತರವಾದ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ಕಾರ್ಯದಿಂದ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ಸಮುದ್ರ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ತೀರಗಳು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ಕ್ರಮೇಣ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ಸವೆತಕ್ಕೊಳಗಾಗುತ್ತವೆ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ಹೀಗೆ ಅಲೆಗಳಿಂದ ತೀರ ಒಲೆಯು ಸವೆಸಲ್ಪಡುವುದನ್ನು ತೀರ ಪ್ರದೇಶದ ಕೊರೆತ ಅಥವಾ ಸಾಮಾನ್ಯವಾಗಿ ಕಡಲ ಕೊರತೆ ಎಂದು ಕರೆಯುವರು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BB3DCB-D1F0-4952-8F29-6C80A3F3FC89}"/>
              </a:ext>
            </a:extLst>
          </p:cNvPr>
          <p:cNvSpPr/>
          <p:nvPr/>
        </p:nvSpPr>
        <p:spPr>
          <a:xfrm>
            <a:off x="1898214" y="186651"/>
            <a:ext cx="2034531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ಕಡಲಕೊರೆತ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76C40-1786-4504-BF1D-FF33C53776F2}"/>
              </a:ext>
            </a:extLst>
          </p:cNvPr>
          <p:cNvSpPr txBox="1"/>
          <p:nvPr/>
        </p:nvSpPr>
        <p:spPr>
          <a:xfrm>
            <a:off x="4691279" y="264791"/>
            <a:ext cx="123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ಅರ್ಥ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27F9E-8542-4F63-A62A-115359F36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3722" y="-1"/>
            <a:ext cx="6268278" cy="470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600ED-EB7B-4790-88AF-A8FA21B1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384" y="802790"/>
            <a:ext cx="5680338" cy="389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5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3200E9-8E99-44CC-8BB0-908A0919A0B7}"/>
              </a:ext>
            </a:extLst>
          </p:cNvPr>
          <p:cNvSpPr/>
          <p:nvPr/>
        </p:nvSpPr>
        <p:spPr>
          <a:xfrm>
            <a:off x="373856" y="4679172"/>
            <a:ext cx="114442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ಭಾರತದಲ್ಲಿ ಕಡಲ ಕೊರೆತವು ಅಲೆಗಳ ಅಬ್ಬರ ಹೆಚ್ಚಾಗಿರುವ ನೈರುತ್ಯ ಮಾನ್ಸೂನ್ ಮಾರುತಗಳ ಅವಧಿ ಹಾಗೂ ಚಂಡಮಾರುತಗಳ ಅವಧಿಯಲ್ಲಿ ಸಂಭವಿಸುತ್ತದೆ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ನೈರುತ್ಯ ಮಾನ್ಸೂನ್ ಮಾರುತಗಳ ಆರಂಭದಲ್ಲಿ ಅರಬ್ಬಿ ಸಮುದ್ರದಲ್ಲಿ ಅತಿ ಹೆಚ್ಚು ಎತ್ತರದ ಅಲೆಗಳು ತೀರ ಪ್ರದೇಶಕ್ಕೆ ಅಪ್ಪಳಿಸಿ ಬಹು ಪ್ರದೇಶವನ್ನು ಕಬಳಿಸುತ್ತವೆ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17D16-2F6F-4F52-B4D2-210FB27937A8}"/>
              </a:ext>
            </a:extLst>
          </p:cNvPr>
          <p:cNvSpPr/>
          <p:nvPr/>
        </p:nvSpPr>
        <p:spPr>
          <a:xfrm>
            <a:off x="1898214" y="186651"/>
            <a:ext cx="2034531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ಕಡಲಕೊರೆತ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F8162-CBCC-41DB-9964-C67B7134F4B7}"/>
              </a:ext>
            </a:extLst>
          </p:cNvPr>
          <p:cNvSpPr txBox="1"/>
          <p:nvPr/>
        </p:nvSpPr>
        <p:spPr>
          <a:xfrm>
            <a:off x="4691279" y="264791"/>
            <a:ext cx="297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ಕಾರಣ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ಹಂಚಿಕೆ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0FC22-DA40-48A3-AED1-4825A2DB49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726" y="693277"/>
            <a:ext cx="5646996" cy="398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9931D-2E24-454C-A614-F3BA55728E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3722" y="693277"/>
            <a:ext cx="5894421" cy="400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6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42211" y="1179092"/>
            <a:ext cx="55104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ಇದರಿಂದ ಪಶ್ಚಿಮ ಕರಾವಳಿ ತೀರದ ರಾಜ್ಯಗಳಾದ ಕೇರಳ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ಕರ್ನಾಟಕ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ಗೋವಾ ರಾಜ್ಯಗಳಲ್ಲಿ ಕಡಲ ಕೊರತ ಹೆಚ್ಚು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ಇದಲ್ಲದೆ ತಮಿಳುನಾಡಿನ ಕನ್ಯಾಕುಮಾರಿ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ಮಹಾರಾಷ್ಟ್ರ ಮತ್ತು ಗುಜರಾತ್ ಗಳಲ್ಲಿ ಕಡಲ ಕೊರೆತ ಕಂಡುಬರುತ್ತದೆ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ಆದರೆ ಪೂರ್ವ ಕರಾವಳಿಯಲ್ಲಿ ಕಡಲೆ ಕೊರತದ ಪ್ರಮಾಣ ಬಹಳ ಕಡಿಮೆ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305427" y="571679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ಕಡಲಕೊರೆತ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2050" name="Picture 2" descr="ಭಾರತೀಯ ಕರಾವಳಿಯ ಒಟ್ಟು ಉದ್ದ ಎಷ್ಟು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75" y="987402"/>
            <a:ext cx="554355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329994"/>
            <a:ext cx="11069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ಅಲೆಗಳು ತೀರವನ್ನು ಸವೆಸುವುದರಿಂದ ಅಪಾರ ಭೂಪ್ರದೇಶ ಸಮುದ್ರದ ಪಾಲಾಗುವುದು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ಮನೆ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ರಸ್ತೆ ಮೊದಲಾದವು ಮುಳುಗಿ ಅಪಾರ ನಷ್ಟ ಉಂಟಾಗುವುದು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305427" y="571679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ಕಡಲ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ಕೊರೆತದ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ಪರಿಣಾಮಗಳು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1266-52A2-4C2D-821D-EAF3C2B273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35" y="1059185"/>
            <a:ext cx="4996072" cy="423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582" y="815432"/>
            <a:ext cx="6650113" cy="447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5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42211" y="1816781"/>
            <a:ext cx="6015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ತೀರ ಪ್ರದೇಶದಲ್ಲಿ ಮರಳು ತೆಗೆಯುವುದನ್ನು ನಿಯಂತ್ರಿಸುವುದು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ತೀರ ಪ್ರದೇಶದುದ್ದಕ್ಕೂ ಅಲೆಗಳು ಪ್ರಬಲವಾಗಿರುವ ಕಡೆ ತಡೆಗೋಡೆಯನ್ನು ನಿರ್ಮಿಸುವುದು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ತೀರದುದ್ದಕ್ಕೂ ದಪ್ಪ ಬಂಡಗಳ ರಾಶಿ ಹಾಕಿ ಅಲೆಗಳ ಪ್ರಭಾವವನ್ನು ನಿಯಂತ್ರಿಸುವುದು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ತೀರದುದ್ದಕ್ಕೂ ಮ್ಯಾಂಗ್ರೋವ್ ಅರಣ್ಯಗಳನ್ನು  ಬೆಳೆಸುವುದು ಅತ್ಯಂತ ಪರಿಣಾಮಕಾರಿ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71679"/>
            <a:ext cx="485474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ಕಡಲಕೊರೆತದ</a:t>
            </a: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ನಿರ್ವಹಣೆ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727075"/>
            <a:ext cx="48768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48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05326" y="5077340"/>
            <a:ext cx="11213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ಪ್ರಕೃತಿಯಲ್ಲಿ ಸಂಭವಿಸುವ ಹಲವಾರು ಘಟನೆಗಳು ಮಾನವತೀತವಾದವು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ಇವುಗಳನ್ನು ತಡೆಗಟ್ಟುವುದು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ಅವುಗಳು ಎಲ್ಲಿ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ಯಾವಾಗ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ಹೇಗೆ ಸಂಭವಿಸುತ್ತವೆ ಎಂಬುದನ್ನು ಕರಾರುವಕ್ಕಾಗಿ ಊಹಿಸುವುದು ಇಂದಿನ ವೈಜ್ಞಾನಿಕ ಕಾಲದಲ್ಲಿಯೂ ಅಸಾಧ್ಯವಾಗಿದೆ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499032" y="132426"/>
            <a:ext cx="19030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ವಿಕೋಪಗಳು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587684" y="379167"/>
            <a:ext cx="78258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ಪಿಠೀಕೆ</a:t>
            </a:r>
            <a:endParaRPr lang="en-US" sz="24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2550091" y="351087"/>
            <a:ext cx="243528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4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4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20" y="815439"/>
            <a:ext cx="11646569" cy="42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0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5E8475-9C9E-42D2-B97A-D3A58C2FF1E8}"/>
              </a:ext>
            </a:extLst>
          </p:cNvPr>
          <p:cNvSpPr/>
          <p:nvPr/>
        </p:nvSpPr>
        <p:spPr>
          <a:xfrm>
            <a:off x="559869" y="2661884"/>
            <a:ext cx="11072262" cy="291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216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ಭೂಕಂಪಗಳು</a:t>
            </a:r>
            <a:endParaRPr lang="en-US" sz="216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4CCE5-E8B3-4CF3-BE13-89AE363AE836}"/>
              </a:ext>
            </a:extLst>
          </p:cNvPr>
          <p:cNvSpPr/>
          <p:nvPr/>
        </p:nvSpPr>
        <p:spPr>
          <a:xfrm>
            <a:off x="348115" y="4885685"/>
            <a:ext cx="95079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ಭೂಮಿಯ ಮೇಲೆ ಸಂಭವಿಸುವ ನೈಸರ್ಗಿಕ ವಿಕೋಪಗಳಲ್ಲಿ ಭೂಕಂಪಗಳು ಪ್ರಮುಖವಾಗಿವೆ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ಭೂಮಿಯ ಒಳಗಿನ ಆಂತರಿಕ ಶಕ್ತಿಯಿಂದ ಅನಿರೀಕ್ಷಿತವಾಗಿ ಭೂಮಿಯ ಮೇಲ್ಪದರವು ಕಂಪಿಸುವುದನ್ನು ಭೂಕಂಪ ಎಂದು ಕರೆಯುವರು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ಇದರಿಂದ ಭೂ ಮೇಲ್ಮೈ ಕಂಪಿಸುವುದು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ನಡುಗುವುದು ಉಂಟಾಗುತ್ತದೆ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8C63C-E453-4516-AC05-240DF7CA5AC3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521F5-3FC9-4561-B7B0-C55604CF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37" y="937626"/>
            <a:ext cx="5480645" cy="384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41CE8-3694-4037-97A4-DE93EF07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182" y="911122"/>
            <a:ext cx="6129829" cy="387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9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762A0F-017B-4EEF-8051-E94D5F2602C8}"/>
              </a:ext>
            </a:extLst>
          </p:cNvPr>
          <p:cNvSpPr/>
          <p:nvPr/>
        </p:nvSpPr>
        <p:spPr>
          <a:xfrm>
            <a:off x="123224" y="3952388"/>
            <a:ext cx="120687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ಭೂಫಲಕಗಳ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ಚಲನೆ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ಜ್ವಾಲಾಮುಖಿ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ಶಿಲಾಸ್ತರಗಳ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ಭಂಗ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ಮಡಿಕೆ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ಭೂಕುಸಿತ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ಅಂತರ್ಗುಹೆ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ಮೇಲ್ಛಾವಣಿಯ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ಕುಸಿತ</a:t>
            </a:r>
            <a:endParaRPr lang="en-US" sz="26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ನಿರ್ಮಿತ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ಜಲಾಶಯಗಳ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ನೀರಿನ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ಮೊದಲಾದ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ಕಾರಣಗಳಿಂದ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ಸಂಭವಿಸುತ್ತವೆ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ಈವರೆಗೆ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ಸಂಭವಿಸಿರುವ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ಭೂಕಂಪನಗಳಲ್ಲಿ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ಬಹಳಷ್ಟು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ಭೂಫಲಕಗಳ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ಚಲನೆಯಿಂದ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ಸಂಭವಿಸಿದವು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E28EA-AF8C-4541-BCF4-4058E04E56CE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21F5D-5409-428E-AA2D-9ABD5D2CCCD5}"/>
              </a:ext>
            </a:extLst>
          </p:cNvPr>
          <p:cNvSpPr txBox="1"/>
          <p:nvPr/>
        </p:nvSpPr>
        <p:spPr>
          <a:xfrm>
            <a:off x="3869643" y="264791"/>
            <a:ext cx="196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ಕಾರಣಗಳು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9AA7A-AC64-4B8D-B3D0-EE579B1F0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02634"/>
            <a:ext cx="4529266" cy="311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A4E4B-E220-49A9-AD2B-2D302B7A69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66" y="685800"/>
            <a:ext cx="7662734" cy="444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70E0-8225-4441-A9D1-1AE129BD0D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65" y="937626"/>
            <a:ext cx="7662734" cy="417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BAE21-D104-42D9-ADB4-9DD2FD8F8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65" y="911122"/>
            <a:ext cx="7649574" cy="420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46670-85DF-4F9F-B611-B3E2898457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65" y="802634"/>
            <a:ext cx="7669314" cy="429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669B67-305B-49A9-B69D-28C5CE08C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687" y="802634"/>
            <a:ext cx="7677763" cy="42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7A02A-DBFF-4596-801E-074C0595CC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944" y="685800"/>
            <a:ext cx="7632055" cy="446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15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EBE2ED-0000-49D3-8601-F9B3A4A71112}"/>
              </a:ext>
            </a:extLst>
          </p:cNvPr>
          <p:cNvSpPr/>
          <p:nvPr/>
        </p:nvSpPr>
        <p:spPr>
          <a:xfrm>
            <a:off x="265737" y="4902381"/>
            <a:ext cx="115122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ಉತ್ತರದ ಹಿಮಾಲಯ ಪರ್ವತ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ಪೂರ್ವ ಅಸ್ಸಾಂ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ಪಶ್ಚಿಮದಲ್ಲಿ ಗುಜರಾತ್ ವಲಯಗಳಲ್ಲಿ ಬಹುತೇಕ ಭೂಕಂಪಗಳು ಸಂಭವಿಸಿವೆ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ದಕ್ಷಿಣ ಭಾರತದಲ್ಲಿ   ಮಹಾರಾಷ್ಟ್ರದ ಕೊಯ್ನಾ ಮತ್ತು ಲಾತೂರ್ ಮೊದಲಾದ ಕಡೆಗಳಲ್ಲಿ ಭೂಕಂಪಗಳು ಸಂಭವಿಸಿವೆ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C33B6-CBD8-4FF7-863D-2716B138AE0F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EEDBF-600F-4F94-9C16-ECDF0FDCA4CB}"/>
              </a:ext>
            </a:extLst>
          </p:cNvPr>
          <p:cNvSpPr txBox="1"/>
          <p:nvPr/>
        </p:nvSpPr>
        <p:spPr>
          <a:xfrm>
            <a:off x="3869643" y="264791"/>
            <a:ext cx="196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ಹಂಚಿಕೆ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005980-09EE-466F-8DA3-E4BD2E94446A}"/>
              </a:ext>
            </a:extLst>
          </p:cNvPr>
          <p:cNvSpPr/>
          <p:nvPr/>
        </p:nvSpPr>
        <p:spPr>
          <a:xfrm>
            <a:off x="5536501" y="228300"/>
            <a:ext cx="437010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ಪ್ರಮುಖ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ಭೂಕಂಪನದ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ವಲಯಗ</a:t>
            </a:r>
            <a:r>
              <a:rPr lang="kn-IN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ಳ</a:t>
            </a:r>
            <a:r>
              <a:rPr lang="en-US" sz="3200" b="1" dirty="0">
                <a:solidFill>
                  <a:srgbClr val="FFC000">
                    <a:lumMod val="60000"/>
                    <a:lumOff val="40000"/>
                  </a:srgbClr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ು</a:t>
            </a:r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3D6D0-E8E6-4A30-B5CB-442055F626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950" y="587956"/>
            <a:ext cx="4177069" cy="431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1B130E-FF9D-420C-8C37-781858ABF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73553"/>
            <a:ext cx="7143750" cy="385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5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08298-ECE3-40BC-925F-D46010F31FF7}"/>
              </a:ext>
            </a:extLst>
          </p:cNvPr>
          <p:cNvSpPr/>
          <p:nvPr/>
        </p:nvSpPr>
        <p:spPr>
          <a:xfrm>
            <a:off x="333283" y="1355496"/>
            <a:ext cx="61337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ಸಾವು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ನೋವು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&amp;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ಆಸ್ತಿ-ಪಾಸ್ತಿಗಳಿಗೆ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ಹಾನಿ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ಸಾರಿಗೆ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ಸಂಪರ್ಕಕ್ಕೆ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ಹಾನಿ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ಅಣೆಕಟ್ಟು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ಕಾರ್ಖಾನೆಗಳಿಗೆ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ಹಾನಿ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ಜಾನುವಾರುಗಳ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ಸಾವು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ಕಟ್ಟಡ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ಆಸ್ತಿಗಳಿಗೆ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ಹಾನಿ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ಬೆಂಕಿ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ಅನಾಹುತ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ಭೂಕುಸಿತ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ಅಂತರ್ಜಲ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ಮಟ್ಟದಲ್ಲಿ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ವ್ಯತ್ಯಾಸ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ನದಿ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ವಿಚಲನೆ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ಅಡಚಣೆ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93C73-546B-4B9E-BEC5-4489418BBEDF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FACA2-9DD8-4927-B80D-0A1E0D0A852B}"/>
              </a:ext>
            </a:extLst>
          </p:cNvPr>
          <p:cNvSpPr txBox="1"/>
          <p:nvPr/>
        </p:nvSpPr>
        <p:spPr>
          <a:xfrm>
            <a:off x="3869642" y="264791"/>
            <a:ext cx="246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ಪರಿಣಾಮಗಳು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0DF6D-ED56-48A4-BCAE-F5D6FAC60D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863" y="106506"/>
            <a:ext cx="2475084" cy="141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43DCF-920A-4824-9625-A92D4D31B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3" y="1624261"/>
            <a:ext cx="5457542" cy="393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46671-413F-483C-B0B7-22F27EB8CA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474" y="1624262"/>
            <a:ext cx="5602473" cy="393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4244D9-4597-4233-BA69-EF21E99D9E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80" y="1554603"/>
            <a:ext cx="5620846" cy="404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40C6A-A96E-490C-9483-D25FBAC412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3" y="1624262"/>
            <a:ext cx="5457542" cy="39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6BB8F4-FB47-45F3-827B-1637B53E2C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474" y="1554604"/>
            <a:ext cx="5434031" cy="404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FFE39D-13A2-4ED0-A815-3F9FC95704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3" y="1624263"/>
            <a:ext cx="5541763" cy="39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AB98DE-4359-4BA9-9C27-11058C22A4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80" y="1525133"/>
            <a:ext cx="5705067" cy="417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4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71679"/>
            <a:ext cx="10250906" cy="463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n-IN" sz="13800" dirty="0">
                <a:gradFill>
                  <a:gsLst>
                    <a:gs pos="44000">
                      <a:srgbClr val="FFFF00"/>
                    </a:gs>
                    <a:gs pos="46000">
                      <a:srgbClr val="C00000"/>
                    </a:gs>
                  </a:gsLst>
                  <a:lin ang="5400000" scaled="0"/>
                </a:gradFill>
                <a:latin typeface="NudiUni01e" pitchFamily="2" charset="0"/>
                <a:cs typeface="NudiUni01e" pitchFamily="2" charset="0"/>
              </a:rPr>
              <a:t>ಭೂಕುಸಿತ ಅಥವಾ ಭೂಪಾತ </a:t>
            </a:r>
            <a:endParaRPr lang="en-US" sz="13800" dirty="0">
              <a:gradFill>
                <a:gsLst>
                  <a:gs pos="44000">
                    <a:srgbClr val="FFFF00"/>
                  </a:gs>
                  <a:gs pos="46000">
                    <a:srgbClr val="C00000"/>
                  </a:gs>
                </a:gsLst>
                <a:lin ang="5400000" scaled="0"/>
              </a:gradFill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49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59DCA-FED0-4CEE-B2A9-78DD6882301F}"/>
              </a:ext>
            </a:extLst>
          </p:cNvPr>
          <p:cNvSpPr/>
          <p:nvPr/>
        </p:nvSpPr>
        <p:spPr>
          <a:xfrm>
            <a:off x="263858" y="4703548"/>
            <a:ext cx="11473218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ಭೂಕಂಪನಾ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ವಲಯಗಳಲ್ಲಿ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ಜನವಸತಿಗಳ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ನಿಷೇಧ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ಭೂಕಂಪನ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ನಿರೋಧಕ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ಕಟ್ಟಡಗಳ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ನಿರ್ಮಾಣವನ್ನು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ಅನುಸರಿಸುವುದು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ಉತ್ತಮ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ದರ್ಜೆಯ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ಕಟ್ಟಡ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ವಸ್ತುಗಳ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ಬಳಕೆ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ಬಹುಮಹಡಿ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ಕಟ್ಟಡ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ನಿರ್ಮಾಣವನ್ನು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ಕೈಬಿಡುವುದು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0A246-28D2-491E-B454-295813724D03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7B30C-71DB-40CF-ABA9-B27333CF9330}"/>
              </a:ext>
            </a:extLst>
          </p:cNvPr>
          <p:cNvSpPr txBox="1"/>
          <p:nvPr/>
        </p:nvSpPr>
        <p:spPr>
          <a:xfrm>
            <a:off x="3869643" y="264791"/>
            <a:ext cx="35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ಮುನ್ನೆಚ್ಚ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ಿ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ಾ 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್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11911-8749-4A45-ADE0-D7FCE613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228" y="0"/>
            <a:ext cx="4662772" cy="507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4DC17-D249-428B-9FFB-E48B0AB38D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217"/>
            <a:ext cx="7529228" cy="389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13777-2AF7-457D-98FC-5E4D41C00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98298"/>
            <a:ext cx="7637239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D6F39-0F01-4271-A67C-8A420F691B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8298"/>
            <a:ext cx="7745249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1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59DCA-FED0-4CEE-B2A9-78DD6882301F}"/>
              </a:ext>
            </a:extLst>
          </p:cNvPr>
          <p:cNvSpPr/>
          <p:nvPr/>
        </p:nvSpPr>
        <p:spPr>
          <a:xfrm>
            <a:off x="236561" y="4635308"/>
            <a:ext cx="11357114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ಅಂತರ್ಜಲಕ್ಕಾಗಿ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ಬಾವಿಗಳ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ಆಳಕೊರೆತವನ್ನು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ನಿಷೇಧಿಸುವುದು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ಭೂಕಂಪನ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ತೀವ್ರತೆಯುಳ್ಳ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ಬೆಟ್ಟ-ಗುಡ್ಡ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ಪ್ರದೇಶಗಳಲ್ಲಿ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ನಗರ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ಬೆಳೆವಣಿಗೆಗೆ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ನಿರ್ಬಂಧ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ಬಹುದೊಡ್ಡ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ಅಣೆಕಟ್ಟು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ಜಲಾಶಯಗಳ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ನಿರ್ಮಾಣಕ್ಕೆ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ನಿಷೇಧ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ಅರಣ್ಯನಾಶ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ತೀವ್ರ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ಸ್ವರೂಪದ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ಗಣಿಗಾರಿಕಾ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ಚಟುವಟಿಕೆಗಳನ್ನು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ತಡೆಗಟ್ಟುವುದು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0A246-28D2-491E-B454-295813724D03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7B30C-71DB-40CF-ABA9-B27333CF9330}"/>
              </a:ext>
            </a:extLst>
          </p:cNvPr>
          <p:cNvSpPr txBox="1"/>
          <p:nvPr/>
        </p:nvSpPr>
        <p:spPr>
          <a:xfrm>
            <a:off x="3869643" y="264791"/>
            <a:ext cx="35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ಮುನ್ನೆಚ್ಚ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ಿ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ಾ 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್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994B8-765D-4058-9D29-1350C8402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228" y="0"/>
            <a:ext cx="4662772" cy="507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334B4-E694-47B7-A02E-281D16453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9001"/>
            <a:ext cx="7529228" cy="384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EC5BE6-210A-42F1-A351-1348B92BE9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13280"/>
            <a:ext cx="7637239" cy="383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C47550-73D3-4EE4-B6D5-9BC0FD2E7D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824"/>
            <a:ext cx="7637238" cy="379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CD638-2AF3-419B-B65A-2F006DED3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13280"/>
            <a:ext cx="7637238" cy="380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1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59DCA-FED0-4CEE-B2A9-78DD6882301F}"/>
              </a:ext>
            </a:extLst>
          </p:cNvPr>
          <p:cNvSpPr/>
          <p:nvPr/>
        </p:nvSpPr>
        <p:spPr>
          <a:xfrm>
            <a:off x="168321" y="5153923"/>
            <a:ext cx="11432275" cy="13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ಭೂಕಂಪಗಳು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ಸಂಭವಿಸಿದ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ಕೈಗೊಳ್ಳಬೇಕಾದ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ಪರಿಹಾರ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ಕ್ರಮಗಳೂ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ಅಷ್ಟೇ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ಉದಾ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ಆಹಾರ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ಪೂರೈಕೆ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ಪುನರ್ವಸತಿ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ಸಾಂಕ್ರಾಮಿಕ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ರೋಗಗಳು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ಹರಡದಂತೆ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ಮುನ್ನೆಚ್ಚರಿಕೆ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ಕ್ರಮ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ವೈದ್ಯಕೀಯ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0A246-28D2-491E-B454-295813724D03}"/>
              </a:ext>
            </a:extLst>
          </p:cNvPr>
          <p:cNvSpPr/>
          <p:nvPr/>
        </p:nvSpPr>
        <p:spPr>
          <a:xfrm>
            <a:off x="1300703" y="186651"/>
            <a:ext cx="246093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ಭೂಕಂ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ನ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kn-IN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</a:t>
            </a:r>
            <a:endParaRPr lang="en-US" sz="4000" b="1" dirty="0">
              <a:solidFill>
                <a:srgbClr val="FFFF00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7B30C-71DB-40CF-ABA9-B27333CF9330}"/>
              </a:ext>
            </a:extLst>
          </p:cNvPr>
          <p:cNvSpPr txBox="1"/>
          <p:nvPr/>
        </p:nvSpPr>
        <p:spPr>
          <a:xfrm>
            <a:off x="3869643" y="264791"/>
            <a:ext cx="355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ಮುನ್ನೆಚ್ಚ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ಿ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ಾ 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ಕ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್</a:t>
            </a:r>
            <a:r>
              <a:rPr lang="kn-IN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36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ಮಗಳು</a:t>
            </a:r>
            <a:r>
              <a:rPr lang="en-US" sz="36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74EC6-A57F-43A5-898E-8FEBFD36A6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408" y="0"/>
            <a:ext cx="5128591" cy="512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BE7F8-7BA4-4D32-978F-6D2AC8EA9E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02760"/>
            <a:ext cx="7063408" cy="432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3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0" y="776223"/>
            <a:ext cx="9817769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6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 </a:t>
            </a:r>
            <a:r>
              <a:rPr lang="kn-IN" sz="8000" dirty="0">
                <a:gradFill>
                  <a:gsLst>
                    <a:gs pos="39000">
                      <a:srgbClr val="C00000"/>
                    </a:gs>
                    <a:gs pos="35000">
                      <a:srgbClr val="FFFF00"/>
                    </a:gs>
                  </a:gsLst>
                  <a:lin ang="5400000" scaled="0"/>
                </a:gradFill>
                <a:latin typeface="NudiUni10e" pitchFamily="2" charset="0"/>
                <a:cs typeface="NudiUni10e" pitchFamily="2" charset="0"/>
              </a:rPr>
              <a:t>ನೈಸರ್ಗಿಕ ವಿಕೋಪಗಳು ಸಂಭವಿಸಿದಾಗ ಕೈಗೊಳ್ಳಬೇಕಾದ ಪರಿಹಾರೋಪಾಯಗಳು </a:t>
            </a:r>
            <a:endParaRPr lang="en-US" sz="6600" dirty="0">
              <a:gradFill>
                <a:gsLst>
                  <a:gs pos="39000">
                    <a:srgbClr val="C00000"/>
                  </a:gs>
                  <a:gs pos="35000">
                    <a:srgbClr val="FFFF00"/>
                  </a:gs>
                </a:gsLst>
                <a:lin ang="5400000" scaled="0"/>
              </a:gradFill>
              <a:latin typeface="NudiUni10e" pitchFamily="2" charset="0"/>
              <a:cs typeface="NudiUni10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4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505326" y="5077340"/>
            <a:ext cx="11213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kn-IN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ಪ್ರಾಕೃತಿಕವಾಗಿ ಸಂಭವಿಸುವ ಮಾನವನ ಪ್ರಾಣ</a:t>
            </a:r>
            <a:r>
              <a:rPr lang="en-GB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ಆಸ್ತಿ </a:t>
            </a:r>
            <a:r>
              <a:rPr lang="en-GB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– </a:t>
            </a:r>
            <a:r>
              <a:rPr lang="kn-IN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ಪಾಸ್ತಿ ಸೇರಿದಂತೆ ನೈಸರ್ಗಿಕ ಸಂಪತ್ತುಗಳ ನಾಶಕ್ಕೆ ಕಾರಣವಾಗುವ ವಿನಾಶಕಾರಿ ಘಟನೆಗಳನ್ನು ನೈಸರ್ಗಿಕ ವಿಕೋಪಗಳೆಂದು ಕರೆಯುವರು</a:t>
            </a:r>
            <a:r>
              <a:rPr lang="en-GB" sz="2800" dirty="0">
                <a:solidFill>
                  <a:prstClr val="white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prstClr val="white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499032" y="132426"/>
            <a:ext cx="19030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ವಿಕೋಪಗಳು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587684" y="379167"/>
            <a:ext cx="78258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ಪಿಠೀಕೆ</a:t>
            </a:r>
            <a:endParaRPr lang="en-US" sz="24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2550091" y="351087"/>
            <a:ext cx="243528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4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4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46" y="866673"/>
            <a:ext cx="4986538" cy="405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084" y="838593"/>
            <a:ext cx="6438732" cy="4082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13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493283" y="1263730"/>
            <a:ext cx="58834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ಸಿದ್ಧಪಡಿಸಿದ ಆಹಾರ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ಆಹಾರದ ಹಂಚಿಕೆ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ಶುದ್ಧ ಕುಡಿಯುವ ನೀರಿನ ಪೂರೈಕೆ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ಔಷಧಿ ಹಂಚಿಕೆ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ತಾತ್ಕಾಲಿಕ ವಸತಿ ವ್ಯವಸ್ಥೆ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ಅಗತ್ಯ ಮೂಲಭೂತ ಸೌಕರ್ಯಗಳನ್ನು ತುರ್ತಾಗಿ ಒದಗಿಸುವುದು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ರಾಷ್ಟ್ರೀಯ ವಿಪತ್ತು ನಿರ್ವಹಣಾ ಪಡೆಯ ನೆರವನ್ನು ಪಡೆಯುವುದು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 ಕ್ರಮಗಳನ್ನು ಕೈಗೊಳ್ಳುವುದು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0" y="776223"/>
            <a:ext cx="969745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ನೈಸರ್ಗಿಕ ವಿಕೋಪಗಳು ಸಂಭವಿಸಿದಾಗ ಕೈಗೊಳ್ಳಬೇಕಾದ ಪರಿಹಾರೋಪಾಯಗಳು </a:t>
            </a:r>
            <a:endParaRPr lang="en-US" sz="24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5962" y="1505535"/>
            <a:ext cx="3801231" cy="39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305" y="1263730"/>
            <a:ext cx="4801149" cy="458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577" y="3726179"/>
            <a:ext cx="2107878" cy="188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621" y="1350684"/>
            <a:ext cx="4680835" cy="449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845" y="1322192"/>
            <a:ext cx="4810386" cy="4719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845" y="1263800"/>
            <a:ext cx="4900161" cy="471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409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1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699" y="4546218"/>
            <a:ext cx="962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4718" y="127639"/>
            <a:ext cx="63225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ಧನ್ಯವಾದಗಳು</a:t>
            </a:r>
            <a:endParaRPr lang="en-US" sz="115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356" y="1555816"/>
            <a:ext cx="2441100" cy="29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3820" y="1455930"/>
            <a:ext cx="2327639" cy="27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488" y="1620108"/>
            <a:ext cx="2072456" cy="2031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32732-CC5E-4BBD-9785-DA058DF02C88}"/>
              </a:ext>
            </a:extLst>
          </p:cNvPr>
          <p:cNvSpPr txBox="1"/>
          <p:nvPr/>
        </p:nvSpPr>
        <p:spPr>
          <a:xfrm>
            <a:off x="2725365" y="5254104"/>
            <a:ext cx="67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https://geniuscsk.blogspot.com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762B5-EE8E-45DE-9AF0-730EB2A2398F}"/>
              </a:ext>
            </a:extLst>
          </p:cNvPr>
          <p:cNvSpPr txBox="1"/>
          <p:nvPr/>
        </p:nvSpPr>
        <p:spPr>
          <a:xfrm>
            <a:off x="2725365" y="5900435"/>
            <a:ext cx="6335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https://hsmitra.blogspot.com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9209" y="3899887"/>
            <a:ext cx="79335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4"/>
                </a:solidFill>
                <a:effectLst/>
                <a:latin typeface="NudiUni06e" pitchFamily="2" charset="0"/>
                <a:cs typeface="NudiUni06e" pitchFamily="2" charset="0"/>
              </a:rPr>
              <a:t>ಸಮಾಜವಿಜ್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ಞಾನದ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ಇತರ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ಸಂಪನ್ಮೂಲಗಳಿಗಾಗಿ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ಬೇಟಿ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ನೀಡಿ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3 L -0.48138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9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806116" y="1347538"/>
            <a:ext cx="54563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n-IN" sz="28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ಪ್ರಾಕೃತಿಕ ವಿನಾಶಕಾರಕ</a:t>
            </a:r>
            <a:r>
              <a:rPr lang="en-US" sz="2800" dirty="0" err="1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ಗಳು</a:t>
            </a:r>
            <a:r>
              <a:rPr lang="en-US" sz="28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kn-IN" sz="28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rgbClr val="FFC000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ಭೂಕಂಪಗಳು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ಪ್ರವಾಹಗಳು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ಕ್ಷಾಮಗಳು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 ಮಾರುತಗಳು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ಭೂಕುಸಿತ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ಕರಾವಳಿ ಕೊರೆತ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ಹಿಮಪಾತ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ಮೇಘ ಸ್ಫೋಟ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ಉಷ್ಣ ಗಾಳಿ ಮೊದಲಾದವು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499032" y="132426"/>
            <a:ext cx="19030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ನೈಸರ್ಗಿಕ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ವಿಕೋಪಗಳು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587684" y="379167"/>
            <a:ext cx="78258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ಪಿಠೀಕೆ</a:t>
            </a:r>
            <a:endParaRPr lang="en-US" sz="2400" b="1" dirty="0">
              <a:solidFill>
                <a:prstClr val="white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2550091" y="351087"/>
            <a:ext cx="243528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4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4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4099" name="Picture 3" descr="C:\Users\DELL\Desktop\Landslide_animation_San_Matteo_Coun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8" y="1347537"/>
            <a:ext cx="5167562" cy="462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7" y="1472363"/>
            <a:ext cx="5113421" cy="438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8" y="1472363"/>
            <a:ext cx="5113420" cy="427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7" y="1347537"/>
            <a:ext cx="5545387" cy="462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DELL\Desktop\giph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6" y="1472363"/>
            <a:ext cx="5396163" cy="427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ELL\Downloads\RNqkI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437" y="1348616"/>
            <a:ext cx="5396161" cy="461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286" y="1058898"/>
            <a:ext cx="5510461" cy="490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789" y="1058898"/>
            <a:ext cx="5699957" cy="490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536" y="1058898"/>
            <a:ext cx="5888287" cy="490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7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25643" y="5041226"/>
            <a:ext cx="11069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ಪೃಥ್ವಿಯ ಮೇಲೆ ಸಂಭವಿಸುವ ನೈಸರ್ಗಿಕ ವಿಕೋಪಗಳಲ್ಲಿ ಆವರ್ತ ಗಾಳಿಗಳು ಅತ್ಯಂತ ಹಾನಿಕಾರಕ ಮತ್ತು ವಿನಾಶಕಾರಕಗಳಾಗಿವೆ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ಗಾಳಿಗಳನ್ನು ಸಾಮಾನ್ಯವಾಗಿ ಚಂಡಮಾರುತಗಳೆಂದು ಕರೆಯಲಾಗುವುದು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2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55031" y="559647"/>
            <a:ext cx="407870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</a:t>
            </a:r>
            <a:endParaRPr lang="en-US" sz="24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04" y="916991"/>
            <a:ext cx="11502191" cy="40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190C8-39B1-4423-8025-18B46D12A8F7}"/>
              </a:ext>
            </a:extLst>
          </p:cNvPr>
          <p:cNvSpPr/>
          <p:nvPr/>
        </p:nvSpPr>
        <p:spPr>
          <a:xfrm>
            <a:off x="613611" y="1480305"/>
            <a:ext cx="62350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ಭಾರತದಲ್ಲಿ ಚಂಡಮಾರುತಗ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ಳು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ಬಂಗಾಳ ಕೊಲ್ಲಿಯಲ್ಲಿ ಉಗಮಗೊಳ್ಳುತ್ತವೆ.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ಮೂರು ಕಡೆ ಭೂಭಾಗವಿದ್ದು ಭೂಮಿ ಮತ್ತು ಸಾಗರ ಭಾಗಗಳ ನಡುವಿನ ಉಷ್ಣಾಂಶ ಹಾಗೂ ಒತ್ತಡದಲ್ಲಿ ತೀವ್ರ ವ್ಯತ್ಯಾಸವಿದ್ದಾಗ ಬಂಗಾಳಕೊಲ್ಲಿಯಲ್ಲಿ ಚಂಡಮಾರುತಗಳು ಉಂಟಾಗುತ್ತವೆ.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ಚಂಡಮಾರುತಗಳು ಪಶ್ಚಿಮದ ಕಡೆಗೆ ಬೀಸುವುದರಿಂದ ತಮಿಳುನಾಡು</a:t>
            </a:r>
            <a:r>
              <a:rPr lang="e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ಆಂಧ್ರ ಪ್ರದೇಶ ಮತ್ತು ಒ</a:t>
            </a:r>
            <a:r>
              <a:rPr lang="en-IN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ಡಿಶಾ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ಗಳು ಚಂಡಮಾರುತಗಳ ದಾಳಿಗೆ ಒಳಗಾಗುತ್ತವೆ.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5044581" y="132426"/>
            <a:ext cx="281198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ನೈಸರ್ಗಿಕ</a:t>
            </a:r>
            <a:r>
              <a:rPr lang="en-US" sz="28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ವಿಕೋಪಗಳು</a:t>
            </a:r>
            <a:endParaRPr lang="en-US" sz="2800" b="1" dirty="0">
              <a:solidFill>
                <a:srgbClr val="FFFF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33D11-FCBC-4231-A759-FDAC9593A538}"/>
              </a:ext>
            </a:extLst>
          </p:cNvPr>
          <p:cNvSpPr/>
          <p:nvPr/>
        </p:nvSpPr>
        <p:spPr>
          <a:xfrm>
            <a:off x="1148699" y="319007"/>
            <a:ext cx="22621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rgbClr val="FFC000"/>
                </a:solidFill>
                <a:latin typeface="NudiUni01e" pitchFamily="2" charset="0"/>
                <a:cs typeface="NudiUni01e" pitchFamily="2" charset="0"/>
              </a:rPr>
              <a:t>ಚಂಡಮಾರುತಗಳು </a:t>
            </a:r>
            <a:endParaRPr lang="en-US" sz="2400" b="1" dirty="0">
              <a:solidFill>
                <a:srgbClr val="FFC000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7D49FD-F344-42D8-B757-0E28612A8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322" y="1480305"/>
            <a:ext cx="5148800" cy="479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942" y="1310105"/>
            <a:ext cx="5293179" cy="478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1642</Words>
  <Application>Microsoft Office PowerPoint</Application>
  <PresentationFormat>Widescreen</PresentationFormat>
  <Paragraphs>291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63</vt:i4>
      </vt:variant>
    </vt:vector>
  </HeadingPairs>
  <TitlesOfParts>
    <vt:vector size="92" baseType="lpstr">
      <vt:lpstr>Arial</vt:lpstr>
      <vt:lpstr>Calibri</vt:lpstr>
      <vt:lpstr>Calibri Light</vt:lpstr>
      <vt:lpstr>NudiUni01e</vt:lpstr>
      <vt:lpstr>NudiUni03e</vt:lpstr>
      <vt:lpstr>NudiUni06e</vt:lpstr>
      <vt:lpstr>NudiUni08e</vt:lpstr>
      <vt:lpstr>NudiUni10e</vt:lpstr>
      <vt:lpstr>NudiUni16e</vt:lpstr>
      <vt:lpstr>Wingdings</vt:lpstr>
      <vt:lpstr>Wingdings 2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santhosh kumar csk</dc:creator>
  <cp:lastModifiedBy>Vasant Shagoti</cp:lastModifiedBy>
  <cp:revision>246</cp:revision>
  <dcterms:created xsi:type="dcterms:W3CDTF">2018-05-05T18:09:03Z</dcterms:created>
  <dcterms:modified xsi:type="dcterms:W3CDTF">2024-08-17T16:37:23Z</dcterms:modified>
</cp:coreProperties>
</file>