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361" r:id="rId2"/>
    <p:sldId id="497" r:id="rId3"/>
    <p:sldId id="390" r:id="rId4"/>
    <p:sldId id="498" r:id="rId5"/>
    <p:sldId id="364" r:id="rId6"/>
    <p:sldId id="499" r:id="rId7"/>
    <p:sldId id="502" r:id="rId8"/>
    <p:sldId id="501" r:id="rId9"/>
    <p:sldId id="505" r:id="rId10"/>
    <p:sldId id="506" r:id="rId11"/>
    <p:sldId id="507" r:id="rId12"/>
    <p:sldId id="503" r:id="rId13"/>
    <p:sldId id="514" r:id="rId14"/>
    <p:sldId id="509" r:id="rId15"/>
    <p:sldId id="510" r:id="rId16"/>
    <p:sldId id="534" r:id="rId17"/>
    <p:sldId id="512" r:id="rId18"/>
    <p:sldId id="513" r:id="rId19"/>
    <p:sldId id="508" r:id="rId20"/>
    <p:sldId id="515" r:id="rId21"/>
    <p:sldId id="516" r:id="rId22"/>
    <p:sldId id="518" r:id="rId23"/>
    <p:sldId id="519" r:id="rId24"/>
    <p:sldId id="521" r:id="rId25"/>
    <p:sldId id="522" r:id="rId26"/>
    <p:sldId id="523" r:id="rId27"/>
    <p:sldId id="524" r:id="rId28"/>
    <p:sldId id="525" r:id="rId29"/>
    <p:sldId id="526" r:id="rId30"/>
    <p:sldId id="520" r:id="rId31"/>
    <p:sldId id="528" r:id="rId32"/>
    <p:sldId id="529" r:id="rId33"/>
    <p:sldId id="530" r:id="rId34"/>
    <p:sldId id="531" r:id="rId35"/>
    <p:sldId id="532" r:id="rId36"/>
    <p:sldId id="533" r:id="rId37"/>
    <p:sldId id="527" r:id="rId38"/>
    <p:sldId id="535" r:id="rId39"/>
    <p:sldId id="536" r:id="rId40"/>
    <p:sldId id="538" r:id="rId41"/>
    <p:sldId id="537" r:id="rId42"/>
    <p:sldId id="539" r:id="rId43"/>
    <p:sldId id="540" r:id="rId44"/>
    <p:sldId id="541" r:id="rId45"/>
    <p:sldId id="542" r:id="rId46"/>
    <p:sldId id="543" r:id="rId47"/>
    <p:sldId id="544" r:id="rId48"/>
    <p:sldId id="545" r:id="rId49"/>
    <p:sldId id="546" r:id="rId50"/>
    <p:sldId id="548" r:id="rId51"/>
    <p:sldId id="549" r:id="rId52"/>
    <p:sldId id="550" r:id="rId53"/>
    <p:sldId id="551" r:id="rId54"/>
    <p:sldId id="552" r:id="rId55"/>
    <p:sldId id="553" r:id="rId56"/>
    <p:sldId id="554" r:id="rId57"/>
    <p:sldId id="555" r:id="rId58"/>
    <p:sldId id="556" r:id="rId59"/>
    <p:sldId id="557" r:id="rId60"/>
    <p:sldId id="558" r:id="rId61"/>
    <p:sldId id="559" r:id="rId62"/>
    <p:sldId id="560" r:id="rId63"/>
    <p:sldId id="561" r:id="rId64"/>
    <p:sldId id="562" r:id="rId65"/>
    <p:sldId id="563" r:id="rId66"/>
    <p:sldId id="564" r:id="rId67"/>
    <p:sldId id="565" r:id="rId68"/>
    <p:sldId id="566" r:id="rId69"/>
    <p:sldId id="567" r:id="rId70"/>
    <p:sldId id="305" r:id="rId7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EQ4CC1YKYEPm0IiCtoK36Q==" hashData="AeMRWyFnCCIUfHHz2QzA/f/uNMXB0aTqAv/AYVpYWjmpy2dhGpCqBEXn1BZyfDxDT67wd8Qng+/JUR4fQP437A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884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B9B68D-6022-498D-BFEC-1EC3A3238C85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0C3B08-12DC-40BF-8A8D-3AFA318CF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70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997FA-23E6-45E8-9C98-2F36BAD2A68B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1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C8207-C406-419C-B682-FE6D2ED343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5B49AC-FAD0-487A-80AE-C2B4A38FF9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CBE0C-6C2A-4B76-B5E4-77196F877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F86E9-1BE2-4722-85EE-E0B5C1A13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0C38D6-C2EA-450C-A1EA-888D579C8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810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89739-ED6B-4BE3-BB97-6FAAC02F7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DDC640-1266-4CF6-801F-BCC9E8E074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EF369-25B8-4D2F-9639-742FA1D7C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6F01A-888E-47CC-AC28-429FCED21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76BBC6-0820-404D-BB71-F480117AD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485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69E58F-42F5-46CB-978D-BD1358A26D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174290-D34D-4B1F-A357-87D5A4A82A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3022F-A797-4243-A4A7-8190FF719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56BE6-9B82-4E72-84C6-1DC98EDF1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BAE9E-4689-4036-927F-2BCA81E31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90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4783-9869-428A-A69D-D3AEE3048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4A3AF0-02C9-4DC9-9995-7CCCA74AE8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CA4F1-9B25-432E-8CB7-35DC2FB18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99523-8034-49A4-B1BD-7BF0037D0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EE895-9DAA-450C-9475-7B39FD0FE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40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EC196-32DC-4706-A3DC-2A6946AC9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B8493-4E25-4CB7-94B0-BC2CBA72A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303C4-1B26-4EAB-B25F-2CEDBC278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3183A-EF7E-46B7-AB61-3335BEB65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9CFD2-EB4D-4E99-8EE1-E04278064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4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15C17-7F55-4483-92C3-9E5CF8991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88032-7306-497C-9162-A90A3FF59B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5E886C-CE14-4003-BDC8-C6C411DDD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001F46-BB60-4FE6-A000-89B698CEB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122A31-B218-4EF2-81BF-C0E160C95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F89636-4538-43C7-8D9E-84553A96E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345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B626B-8650-4C6B-AD1D-C616A78CA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4342D-6B93-44E9-9EFF-A724E9F88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324F8-F50A-4B49-80DB-98837FA36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00B014-AEC3-4C80-972D-BB51EAC8DE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C020D8-F866-4C50-807F-B5F1D93EF0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CEDE44-5048-4BD2-9952-64896570E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C69544-9C96-48F5-AFFF-E78D55F6B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48CCA1-8B24-4018-999B-D951D48C5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14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1E991-E91E-4D15-B395-ED78A0805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753A0D-0B64-4277-9D38-6DCE9D563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1630CC-55B9-4FFF-B716-A42903781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097978-8A86-43DF-B9A2-59966E6E7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330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EDA249-3192-42EA-A04D-BC7072B54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78BC95-C95D-4CB3-80D5-78AB3CFB3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EC3B7E-6088-4274-9063-876BF6437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228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62673-040D-4C45-8C31-C03809CB4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A8CDF-2774-4DC0-82D0-5A75C703A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4EE80E-0DCB-421D-B7C9-6F10D5820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850407-74C9-492C-BC52-7A707E84E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09C47-7172-444E-8585-52D154FF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27387C-E85A-4FE2-A6A2-1A701C9B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646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35E66-7C84-4C1D-BDF8-2B3CA21F1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388ECF-AFB9-4C5F-A671-1CF3EFF1B5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4148D4-9B70-4086-BC92-0BA0EC9F2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F56B06-B04D-4E3F-A400-0E89258E2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13A5BE-318D-47B9-A9D8-703D9C464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55DFD5-964D-4DEF-AD28-B6DD7FCF7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823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67484B-3E10-4C2C-B4B4-1BE86A8D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6F467C-A90A-4486-AA86-DE07D8D9F6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CB86A-788C-4B82-B7C3-F4E0AF2CE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E3AD2-7753-4B14-978B-82B60D7A5319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E129C-08F9-44FC-B9AA-DA85531CC7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A107D-6B2A-45B8-8AF4-17CF98A0B0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A735E-17D6-4119-80BC-3D31774E7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94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12" Type="http://schemas.openxmlformats.org/officeDocument/2006/relationships/image" Target="../media/image4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11" Type="http://schemas.openxmlformats.org/officeDocument/2006/relationships/image" Target="../media/image39.jpg"/><Relationship Id="rId5" Type="http://schemas.openxmlformats.org/officeDocument/2006/relationships/image" Target="../media/image33.png"/><Relationship Id="rId10" Type="http://schemas.openxmlformats.org/officeDocument/2006/relationships/image" Target="../media/image38.jpg"/><Relationship Id="rId4" Type="http://schemas.openxmlformats.org/officeDocument/2006/relationships/image" Target="../media/image32.jpg"/><Relationship Id="rId9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13" Type="http://schemas.microsoft.com/office/2007/relationships/hdphoto" Target="../media/hdphoto2.wdp"/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12" Type="http://schemas.openxmlformats.org/officeDocument/2006/relationships/image" Target="../media/image48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g"/><Relationship Id="rId11" Type="http://schemas.openxmlformats.org/officeDocument/2006/relationships/image" Target="../media/image47.jpg"/><Relationship Id="rId5" Type="http://schemas.openxmlformats.org/officeDocument/2006/relationships/image" Target="../media/image37.jpg"/><Relationship Id="rId10" Type="http://schemas.openxmlformats.org/officeDocument/2006/relationships/image" Target="../media/image46.jpg"/><Relationship Id="rId4" Type="http://schemas.openxmlformats.org/officeDocument/2006/relationships/image" Target="../media/image36.jpg"/><Relationship Id="rId9" Type="http://schemas.openxmlformats.org/officeDocument/2006/relationships/image" Target="../media/image4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13" Type="http://schemas.openxmlformats.org/officeDocument/2006/relationships/image" Target="../media/image62.png"/><Relationship Id="rId3" Type="http://schemas.openxmlformats.org/officeDocument/2006/relationships/image" Target="../media/image54.png"/><Relationship Id="rId7" Type="http://schemas.openxmlformats.org/officeDocument/2006/relationships/image" Target="../media/image58.jpg"/><Relationship Id="rId12" Type="http://schemas.openxmlformats.org/officeDocument/2006/relationships/image" Target="../media/image45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61.jpeg"/><Relationship Id="rId5" Type="http://schemas.openxmlformats.org/officeDocument/2006/relationships/image" Target="../media/image56.jpg"/><Relationship Id="rId10" Type="http://schemas.openxmlformats.org/officeDocument/2006/relationships/image" Target="../media/image16.jpg"/><Relationship Id="rId4" Type="http://schemas.openxmlformats.org/officeDocument/2006/relationships/image" Target="../media/image55.png"/><Relationship Id="rId9" Type="http://schemas.openxmlformats.org/officeDocument/2006/relationships/image" Target="../media/image60.jpeg"/><Relationship Id="rId14" Type="http://schemas.openxmlformats.org/officeDocument/2006/relationships/image" Target="../media/image6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42.jpg"/><Relationship Id="rId3" Type="http://schemas.openxmlformats.org/officeDocument/2006/relationships/image" Target="../media/image64.jpg"/><Relationship Id="rId7" Type="http://schemas.openxmlformats.org/officeDocument/2006/relationships/image" Target="../media/image32.jpg"/><Relationship Id="rId12" Type="http://schemas.openxmlformats.org/officeDocument/2006/relationships/image" Target="../media/image7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11" Type="http://schemas.openxmlformats.org/officeDocument/2006/relationships/image" Target="../media/image70.jpg"/><Relationship Id="rId5" Type="http://schemas.openxmlformats.org/officeDocument/2006/relationships/image" Target="../media/image66.png"/><Relationship Id="rId10" Type="http://schemas.openxmlformats.org/officeDocument/2006/relationships/image" Target="../media/image69.jpg"/><Relationship Id="rId4" Type="http://schemas.openxmlformats.org/officeDocument/2006/relationships/image" Target="../media/image65.png"/><Relationship Id="rId9" Type="http://schemas.openxmlformats.org/officeDocument/2006/relationships/image" Target="../media/image68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3" Type="http://schemas.openxmlformats.org/officeDocument/2006/relationships/image" Target="../media/image73.png"/><Relationship Id="rId7" Type="http://schemas.openxmlformats.org/officeDocument/2006/relationships/image" Target="../media/image76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3" Type="http://schemas.openxmlformats.org/officeDocument/2006/relationships/image" Target="../media/image72.png"/><Relationship Id="rId7" Type="http://schemas.microsoft.com/office/2007/relationships/hdphoto" Target="../media/hdphoto4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10" Type="http://schemas.openxmlformats.org/officeDocument/2006/relationships/image" Target="../media/image83.jpg"/><Relationship Id="rId4" Type="http://schemas.openxmlformats.org/officeDocument/2006/relationships/image" Target="../media/image77.jpg"/><Relationship Id="rId9" Type="http://schemas.openxmlformats.org/officeDocument/2006/relationships/image" Target="../media/image82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g"/><Relationship Id="rId3" Type="http://schemas.openxmlformats.org/officeDocument/2006/relationships/image" Target="../media/image31.jpg"/><Relationship Id="rId7" Type="http://schemas.openxmlformats.org/officeDocument/2006/relationships/image" Target="../media/image85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g"/><Relationship Id="rId11" Type="http://schemas.openxmlformats.org/officeDocument/2006/relationships/image" Target="../media/image74.jpg"/><Relationship Id="rId5" Type="http://schemas.openxmlformats.org/officeDocument/2006/relationships/image" Target="../media/image79.jpeg"/><Relationship Id="rId10" Type="http://schemas.microsoft.com/office/2007/relationships/hdphoto" Target="../media/hdphoto3.wdp"/><Relationship Id="rId4" Type="http://schemas.openxmlformats.org/officeDocument/2006/relationships/image" Target="../media/image16.jpg"/><Relationship Id="rId9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g"/><Relationship Id="rId3" Type="http://schemas.openxmlformats.org/officeDocument/2006/relationships/image" Target="../media/image73.png"/><Relationship Id="rId7" Type="http://schemas.microsoft.com/office/2007/relationships/hdphoto" Target="../media/hdphoto5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89.png"/><Relationship Id="rId4" Type="http://schemas.microsoft.com/office/2007/relationships/hdphoto" Target="../media/hdphoto3.wdp"/><Relationship Id="rId9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92.jp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3" Type="http://schemas.openxmlformats.org/officeDocument/2006/relationships/image" Target="../media/image30.png"/><Relationship Id="rId7" Type="http://schemas.openxmlformats.org/officeDocument/2006/relationships/image" Target="../media/image84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g"/><Relationship Id="rId5" Type="http://schemas.openxmlformats.org/officeDocument/2006/relationships/image" Target="../media/image97.jpg"/><Relationship Id="rId4" Type="http://schemas.openxmlformats.org/officeDocument/2006/relationships/image" Target="../media/image9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7" Type="http://schemas.openxmlformats.org/officeDocument/2006/relationships/image" Target="../media/image10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5" Type="http://schemas.openxmlformats.org/officeDocument/2006/relationships/image" Target="../media/image95.jpeg"/><Relationship Id="rId4" Type="http://schemas.openxmlformats.org/officeDocument/2006/relationships/image" Target="../media/image9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3.jpg"/><Relationship Id="rId4" Type="http://schemas.microsoft.com/office/2007/relationships/hdphoto" Target="../media/hdphoto6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6.png"/><Relationship Id="rId7" Type="http://schemas.openxmlformats.org/officeDocument/2006/relationships/image" Target="../media/image108.jp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5" Type="http://schemas.microsoft.com/office/2007/relationships/hdphoto" Target="../media/hdphoto3.wdp"/><Relationship Id="rId4" Type="http://schemas.openxmlformats.org/officeDocument/2006/relationships/image" Target="../media/image73.png"/><Relationship Id="rId9" Type="http://schemas.openxmlformats.org/officeDocument/2006/relationships/image" Target="../media/image11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g"/><Relationship Id="rId4" Type="http://schemas.openxmlformats.org/officeDocument/2006/relationships/image" Target="../media/image111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55.png"/><Relationship Id="rId3" Type="http://schemas.openxmlformats.org/officeDocument/2006/relationships/image" Target="../media/image94.jpg"/><Relationship Id="rId7" Type="http://schemas.microsoft.com/office/2007/relationships/hdphoto" Target="../media/hdphoto8.wdp"/><Relationship Id="rId12" Type="http://schemas.openxmlformats.org/officeDocument/2006/relationships/image" Target="../media/image54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11" Type="http://schemas.openxmlformats.org/officeDocument/2006/relationships/image" Target="../media/image18.jpg"/><Relationship Id="rId5" Type="http://schemas.openxmlformats.org/officeDocument/2006/relationships/image" Target="../media/image113.jpg"/><Relationship Id="rId10" Type="http://schemas.openxmlformats.org/officeDocument/2006/relationships/image" Target="../media/image31.jpg"/><Relationship Id="rId4" Type="http://schemas.openxmlformats.org/officeDocument/2006/relationships/image" Target="../media/image112.jpg"/><Relationship Id="rId9" Type="http://schemas.microsoft.com/office/2007/relationships/hdphoto" Target="../media/hdphoto9.wdp"/><Relationship Id="rId14" Type="http://schemas.openxmlformats.org/officeDocument/2006/relationships/image" Target="../media/image11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17.jpg"/><Relationship Id="rId7" Type="http://schemas.openxmlformats.org/officeDocument/2006/relationships/image" Target="../media/image40.jp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jpg"/><Relationship Id="rId5" Type="http://schemas.openxmlformats.org/officeDocument/2006/relationships/image" Target="../media/image30.png"/><Relationship Id="rId4" Type="http://schemas.openxmlformats.org/officeDocument/2006/relationships/image" Target="../media/image11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9.png"/><Relationship Id="rId4" Type="http://schemas.openxmlformats.org/officeDocument/2006/relationships/image" Target="../media/image10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png"/><Relationship Id="rId5" Type="http://schemas.openxmlformats.org/officeDocument/2006/relationships/image" Target="../media/image121.jpg"/><Relationship Id="rId4" Type="http://schemas.openxmlformats.org/officeDocument/2006/relationships/image" Target="../media/image119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28.jp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png"/><Relationship Id="rId5" Type="http://schemas.microsoft.com/office/2007/relationships/hdphoto" Target="../media/hdphoto11.wdp"/><Relationship Id="rId4" Type="http://schemas.openxmlformats.org/officeDocument/2006/relationships/image" Target="../media/image12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g"/><Relationship Id="rId3" Type="http://schemas.openxmlformats.org/officeDocument/2006/relationships/image" Target="../media/image124.png"/><Relationship Id="rId7" Type="http://schemas.openxmlformats.org/officeDocument/2006/relationships/image" Target="../media/image132.jp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jpg"/><Relationship Id="rId5" Type="http://schemas.microsoft.com/office/2007/relationships/hdphoto" Target="../media/hdphoto12.wdp"/><Relationship Id="rId4" Type="http://schemas.openxmlformats.org/officeDocument/2006/relationships/image" Target="../media/image1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png"/><Relationship Id="rId5" Type="http://schemas.openxmlformats.org/officeDocument/2006/relationships/image" Target="../media/image134.jpg"/><Relationship Id="rId4" Type="http://schemas.openxmlformats.org/officeDocument/2006/relationships/image" Target="../media/image13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g"/><Relationship Id="rId3" Type="http://schemas.openxmlformats.org/officeDocument/2006/relationships/image" Target="../media/image124.png"/><Relationship Id="rId7" Type="http://schemas.openxmlformats.org/officeDocument/2006/relationships/image" Target="../media/image138.jp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jpg"/><Relationship Id="rId5" Type="http://schemas.microsoft.com/office/2007/relationships/hdphoto" Target="../media/hdphoto13.wdp"/><Relationship Id="rId4" Type="http://schemas.openxmlformats.org/officeDocument/2006/relationships/image" Target="../media/image136.png"/><Relationship Id="rId9" Type="http://schemas.openxmlformats.org/officeDocument/2006/relationships/image" Target="../media/image14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3.png"/><Relationship Id="rId5" Type="http://schemas.openxmlformats.org/officeDocument/2006/relationships/image" Target="../media/image112.jpg"/><Relationship Id="rId4" Type="http://schemas.openxmlformats.org/officeDocument/2006/relationships/image" Target="../media/image142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5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g"/><Relationship Id="rId3" Type="http://schemas.openxmlformats.org/officeDocument/2006/relationships/image" Target="../media/image38.jpg"/><Relationship Id="rId7" Type="http://schemas.openxmlformats.org/officeDocument/2006/relationships/image" Target="../media/image150.jp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9.jpg"/><Relationship Id="rId5" Type="http://schemas.openxmlformats.org/officeDocument/2006/relationships/image" Target="../media/image148.png"/><Relationship Id="rId4" Type="http://schemas.openxmlformats.org/officeDocument/2006/relationships/image" Target="../media/image147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g"/><Relationship Id="rId3" Type="http://schemas.openxmlformats.org/officeDocument/2006/relationships/image" Target="../media/image38.jpg"/><Relationship Id="rId7" Type="http://schemas.openxmlformats.org/officeDocument/2006/relationships/image" Target="../media/image154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3.jpg"/><Relationship Id="rId5" Type="http://schemas.microsoft.com/office/2007/relationships/hdphoto" Target="../media/hdphoto14.wdp"/><Relationship Id="rId10" Type="http://schemas.openxmlformats.org/officeDocument/2006/relationships/image" Target="../media/image94.jpg"/><Relationship Id="rId4" Type="http://schemas.openxmlformats.org/officeDocument/2006/relationships/image" Target="../media/image152.png"/><Relationship Id="rId9" Type="http://schemas.openxmlformats.org/officeDocument/2006/relationships/image" Target="../media/image156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g"/><Relationship Id="rId3" Type="http://schemas.openxmlformats.org/officeDocument/2006/relationships/image" Target="../media/image73.png"/><Relationship Id="rId7" Type="http://schemas.openxmlformats.org/officeDocument/2006/relationships/image" Target="../media/image161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0.jpg"/><Relationship Id="rId5" Type="http://schemas.openxmlformats.org/officeDocument/2006/relationships/image" Target="../media/image159.jpg"/><Relationship Id="rId10" Type="http://schemas.openxmlformats.org/officeDocument/2006/relationships/image" Target="../media/image164.jpg"/><Relationship Id="rId4" Type="http://schemas.microsoft.com/office/2007/relationships/hdphoto" Target="../media/hdphoto3.wdp"/><Relationship Id="rId9" Type="http://schemas.openxmlformats.org/officeDocument/2006/relationships/image" Target="../media/image163.jp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g"/><Relationship Id="rId3" Type="http://schemas.microsoft.com/office/2007/relationships/hdphoto" Target="../media/hdphoto15.wdp"/><Relationship Id="rId7" Type="http://schemas.openxmlformats.org/officeDocument/2006/relationships/image" Target="../media/image117.jp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8.jpg"/><Relationship Id="rId11" Type="http://schemas.openxmlformats.org/officeDocument/2006/relationships/image" Target="../media/image172.jpg"/><Relationship Id="rId5" Type="http://schemas.openxmlformats.org/officeDocument/2006/relationships/image" Target="../media/image167.jpg"/><Relationship Id="rId10" Type="http://schemas.openxmlformats.org/officeDocument/2006/relationships/image" Target="../media/image171.jpg"/><Relationship Id="rId4" Type="http://schemas.openxmlformats.org/officeDocument/2006/relationships/image" Target="../media/image166.png"/><Relationship Id="rId9" Type="http://schemas.openxmlformats.org/officeDocument/2006/relationships/image" Target="../media/image170.jp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jpg"/><Relationship Id="rId3" Type="http://schemas.openxmlformats.org/officeDocument/2006/relationships/image" Target="../media/image174.jpg"/><Relationship Id="rId7" Type="http://schemas.openxmlformats.org/officeDocument/2006/relationships/image" Target="../media/image41.jp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11" Type="http://schemas.openxmlformats.org/officeDocument/2006/relationships/image" Target="../media/image180.png"/><Relationship Id="rId5" Type="http://schemas.openxmlformats.org/officeDocument/2006/relationships/image" Target="../media/image176.png"/><Relationship Id="rId10" Type="http://schemas.openxmlformats.org/officeDocument/2006/relationships/image" Target="../media/image179.jpg"/><Relationship Id="rId4" Type="http://schemas.openxmlformats.org/officeDocument/2006/relationships/image" Target="../media/image175.jpg"/><Relationship Id="rId9" Type="http://schemas.openxmlformats.org/officeDocument/2006/relationships/image" Target="../media/image17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182.jp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40.jpg"/><Relationship Id="rId4" Type="http://schemas.openxmlformats.org/officeDocument/2006/relationships/image" Target="../media/image181.jp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jpg"/><Relationship Id="rId3" Type="http://schemas.openxmlformats.org/officeDocument/2006/relationships/image" Target="../media/image184.jpg"/><Relationship Id="rId7" Type="http://schemas.openxmlformats.org/officeDocument/2006/relationships/image" Target="../media/image188.jp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7.jpg"/><Relationship Id="rId5" Type="http://schemas.openxmlformats.org/officeDocument/2006/relationships/image" Target="../media/image186.jpg"/><Relationship Id="rId10" Type="http://schemas.openxmlformats.org/officeDocument/2006/relationships/image" Target="../media/image191.jpg"/><Relationship Id="rId4" Type="http://schemas.openxmlformats.org/officeDocument/2006/relationships/image" Target="../media/image185.png"/><Relationship Id="rId9" Type="http://schemas.openxmlformats.org/officeDocument/2006/relationships/image" Target="../media/image190.jp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194.jpg"/><Relationship Id="rId7" Type="http://schemas.openxmlformats.org/officeDocument/2006/relationships/image" Target="../media/image197.png"/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6.png"/><Relationship Id="rId5" Type="http://schemas.microsoft.com/office/2007/relationships/hdphoto" Target="../media/hdphoto17.wdp"/><Relationship Id="rId10" Type="http://schemas.openxmlformats.org/officeDocument/2006/relationships/image" Target="../media/image199.jpg"/><Relationship Id="rId4" Type="http://schemas.openxmlformats.org/officeDocument/2006/relationships/image" Target="../media/image195.png"/><Relationship Id="rId9" Type="http://schemas.openxmlformats.org/officeDocument/2006/relationships/image" Target="../media/image19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7" Type="http://schemas.openxmlformats.org/officeDocument/2006/relationships/image" Target="../media/image204.jp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3.jpg"/><Relationship Id="rId5" Type="http://schemas.openxmlformats.org/officeDocument/2006/relationships/image" Target="../media/image202.png"/><Relationship Id="rId4" Type="http://schemas.openxmlformats.org/officeDocument/2006/relationships/image" Target="../media/image201.jp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jpg"/><Relationship Id="rId3" Type="http://schemas.openxmlformats.org/officeDocument/2006/relationships/image" Target="../media/image196.png"/><Relationship Id="rId7" Type="http://schemas.openxmlformats.org/officeDocument/2006/relationships/image" Target="../media/image209.png"/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8.jpg"/><Relationship Id="rId5" Type="http://schemas.openxmlformats.org/officeDocument/2006/relationships/image" Target="../media/image207.jpg"/><Relationship Id="rId4" Type="http://schemas.openxmlformats.org/officeDocument/2006/relationships/image" Target="../media/image206.jpg"/><Relationship Id="rId9" Type="http://schemas.openxmlformats.org/officeDocument/2006/relationships/image" Target="../media/image211.jp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g"/><Relationship Id="rId13" Type="http://schemas.openxmlformats.org/officeDocument/2006/relationships/image" Target="../media/image218.jpeg"/><Relationship Id="rId3" Type="http://schemas.openxmlformats.org/officeDocument/2006/relationships/image" Target="../media/image214.png"/><Relationship Id="rId7" Type="http://schemas.openxmlformats.org/officeDocument/2006/relationships/image" Target="../media/image212.png"/><Relationship Id="rId12" Type="http://schemas.openxmlformats.org/officeDocument/2006/relationships/image" Target="../media/image217.jpeg"/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5.png"/><Relationship Id="rId11" Type="http://schemas.openxmlformats.org/officeDocument/2006/relationships/image" Target="../media/image131.jpg"/><Relationship Id="rId5" Type="http://schemas.microsoft.com/office/2007/relationships/hdphoto" Target="../media/hdphoto17.wdp"/><Relationship Id="rId10" Type="http://schemas.openxmlformats.org/officeDocument/2006/relationships/image" Target="../media/image216.jpeg"/><Relationship Id="rId4" Type="http://schemas.openxmlformats.org/officeDocument/2006/relationships/image" Target="../media/image195.png"/><Relationship Id="rId9" Type="http://schemas.openxmlformats.org/officeDocument/2006/relationships/image" Target="../media/image31.jpg"/><Relationship Id="rId14" Type="http://schemas.openxmlformats.org/officeDocument/2006/relationships/image" Target="../media/image219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g"/><Relationship Id="rId3" Type="http://schemas.openxmlformats.org/officeDocument/2006/relationships/image" Target="../media/image220.jpg"/><Relationship Id="rId7" Type="http://schemas.openxmlformats.org/officeDocument/2006/relationships/image" Target="../media/image93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jpg"/><Relationship Id="rId5" Type="http://schemas.openxmlformats.org/officeDocument/2006/relationships/image" Target="../media/image132.jpg"/><Relationship Id="rId4" Type="http://schemas.openxmlformats.org/officeDocument/2006/relationships/image" Target="../media/image221.jpg"/><Relationship Id="rId9" Type="http://schemas.openxmlformats.org/officeDocument/2006/relationships/image" Target="../media/image22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7" Type="http://schemas.openxmlformats.org/officeDocument/2006/relationships/image" Target="../media/image224.jp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3.png"/><Relationship Id="rId5" Type="http://schemas.openxmlformats.org/officeDocument/2006/relationships/image" Target="../media/image213.jpg"/><Relationship Id="rId4" Type="http://schemas.openxmlformats.org/officeDocument/2006/relationships/image" Target="../media/image2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png"/><Relationship Id="rId3" Type="http://schemas.openxmlformats.org/officeDocument/2006/relationships/image" Target="../media/image214.png"/><Relationship Id="rId7" Type="http://schemas.openxmlformats.org/officeDocument/2006/relationships/image" Target="../media/image228.jpg"/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7.jpg"/><Relationship Id="rId5" Type="http://schemas.openxmlformats.org/officeDocument/2006/relationships/image" Target="../media/image226.jpg"/><Relationship Id="rId4" Type="http://schemas.openxmlformats.org/officeDocument/2006/relationships/image" Target="../media/image221.jp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4.jpg"/><Relationship Id="rId4" Type="http://schemas.openxmlformats.org/officeDocument/2006/relationships/image" Target="../media/image23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microsoft.com/office/2007/relationships/hdphoto" Target="../media/hdphoto19.wdp"/><Relationship Id="rId4" Type="http://schemas.openxmlformats.org/officeDocument/2006/relationships/image" Target="../media/image236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png"/><Relationship Id="rId3" Type="http://schemas.openxmlformats.org/officeDocument/2006/relationships/image" Target="../media/image232.png"/><Relationship Id="rId7" Type="http://schemas.openxmlformats.org/officeDocument/2006/relationships/image" Target="../media/image241.jpg"/><Relationship Id="rId2" Type="http://schemas.openxmlformats.org/officeDocument/2006/relationships/image" Target="../media/image23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0.jpg"/><Relationship Id="rId5" Type="http://schemas.openxmlformats.org/officeDocument/2006/relationships/image" Target="../media/image239.jpg"/><Relationship Id="rId4" Type="http://schemas.openxmlformats.org/officeDocument/2006/relationships/image" Target="../media/image238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4.JPG"/><Relationship Id="rId4" Type="http://schemas.openxmlformats.org/officeDocument/2006/relationships/image" Target="../media/image230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png"/><Relationship Id="rId3" Type="http://schemas.openxmlformats.org/officeDocument/2006/relationships/image" Target="../media/image227.jpg"/><Relationship Id="rId7" Type="http://schemas.openxmlformats.org/officeDocument/2006/relationships/image" Target="../media/image247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6.png"/><Relationship Id="rId5" Type="http://schemas.openxmlformats.org/officeDocument/2006/relationships/image" Target="../media/image245.jpeg"/><Relationship Id="rId4" Type="http://schemas.openxmlformats.org/officeDocument/2006/relationships/image" Target="../media/image228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5.jpeg"/><Relationship Id="rId4" Type="http://schemas.openxmlformats.org/officeDocument/2006/relationships/image" Target="../media/image250.jp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11" Type="http://schemas.openxmlformats.org/officeDocument/2006/relationships/image" Target="../media/image39.jpg"/><Relationship Id="rId5" Type="http://schemas.openxmlformats.org/officeDocument/2006/relationships/image" Target="../media/image33.png"/><Relationship Id="rId10" Type="http://schemas.openxmlformats.org/officeDocument/2006/relationships/image" Target="../media/image38.jpg"/><Relationship Id="rId4" Type="http://schemas.openxmlformats.org/officeDocument/2006/relationships/image" Target="../media/image32.jpg"/><Relationship Id="rId9" Type="http://schemas.openxmlformats.org/officeDocument/2006/relationships/image" Target="../media/image3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755" y="879382"/>
            <a:ext cx="5866972" cy="69747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7878" y="851036"/>
            <a:ext cx="6046062" cy="71876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214" y="1297124"/>
            <a:ext cx="4466758" cy="43791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80038" y="0"/>
            <a:ext cx="244810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IN" sz="8800" b="1" cap="none" spc="0" dirty="0">
                <a:ln/>
                <a:solidFill>
                  <a:srgbClr val="FF0000"/>
                </a:solidFill>
                <a:effectLst/>
                <a:latin typeface="NudiUni10e" pitchFamily="2" charset="0"/>
                <a:cs typeface="NudiUni10e" pitchFamily="2" charset="0"/>
              </a:rPr>
              <a:t>ಪ</a:t>
            </a:r>
            <a:r>
              <a:rPr lang="kn-IN" sz="8800" b="1" cap="none" spc="0" dirty="0">
                <a:ln/>
                <a:solidFill>
                  <a:srgbClr val="FF0000"/>
                </a:solidFill>
                <a:effectLst/>
                <a:latin typeface="NudiUni10e" pitchFamily="2" charset="0"/>
                <a:cs typeface="NudiUni10e" pitchFamily="2" charset="0"/>
              </a:rPr>
              <a:t>್</a:t>
            </a:r>
            <a:r>
              <a:rPr lang="en-IN" sz="8800" b="1" cap="none" spc="0" dirty="0">
                <a:ln/>
                <a:solidFill>
                  <a:srgbClr val="FF0000"/>
                </a:solidFill>
                <a:effectLst/>
                <a:latin typeface="NudiUni10e" pitchFamily="2" charset="0"/>
                <a:cs typeface="NudiUni10e" pitchFamily="2" charset="0"/>
              </a:rPr>
              <a:t>ರ</a:t>
            </a:r>
            <a:r>
              <a:rPr lang="kn-IN" sz="8800" b="1" cap="none" spc="0" dirty="0">
                <a:ln/>
                <a:solidFill>
                  <a:srgbClr val="FF0000"/>
                </a:solidFill>
                <a:effectLst/>
                <a:latin typeface="NudiUni10e" pitchFamily="2" charset="0"/>
                <a:cs typeface="NudiUni10e" pitchFamily="2" charset="0"/>
              </a:rPr>
              <a:t>ಸ</a:t>
            </a:r>
            <a:r>
              <a:rPr lang="en-IN" sz="8800" b="1" cap="none" spc="0" dirty="0">
                <a:ln/>
                <a:solidFill>
                  <a:srgbClr val="FF0000"/>
                </a:solidFill>
                <a:effectLst/>
                <a:latin typeface="NudiUni10e" pitchFamily="2" charset="0"/>
                <a:cs typeface="NudiUni10e" pitchFamily="2" charset="0"/>
              </a:rPr>
              <a:t>್</a:t>
            </a:r>
            <a:r>
              <a:rPr lang="kn-IN" sz="8800" b="1" cap="none" spc="0" dirty="0">
                <a:ln/>
                <a:solidFill>
                  <a:srgbClr val="FF0000"/>
                </a:solidFill>
                <a:effectLst/>
                <a:latin typeface="NudiUni10e" pitchFamily="2" charset="0"/>
                <a:cs typeface="NudiUni10e" pitchFamily="2" charset="0"/>
              </a:rPr>
              <a:t>ತ</a:t>
            </a:r>
            <a:r>
              <a:rPr lang="en-IN" sz="8800" b="1" cap="none" spc="0" dirty="0">
                <a:ln/>
                <a:solidFill>
                  <a:srgbClr val="FF0000"/>
                </a:solidFill>
                <a:effectLst/>
                <a:latin typeface="NudiUni10e" pitchFamily="2" charset="0"/>
                <a:cs typeface="NudiUni10e" pitchFamily="2" charset="0"/>
              </a:rPr>
              <a:t>ು</a:t>
            </a:r>
            <a:r>
              <a:rPr lang="kn-IN" sz="8800" b="1" cap="none" spc="0" dirty="0">
                <a:ln/>
                <a:solidFill>
                  <a:srgbClr val="FF0000"/>
                </a:solidFill>
                <a:effectLst/>
                <a:latin typeface="NudiUni10e" pitchFamily="2" charset="0"/>
                <a:cs typeface="NudiUni10e" pitchFamily="2" charset="0"/>
              </a:rPr>
              <a:t>ತ</a:t>
            </a:r>
            <a:r>
              <a:rPr lang="en-IN" sz="8800" b="1" cap="none" spc="0" dirty="0">
                <a:ln/>
                <a:solidFill>
                  <a:srgbClr val="FF0000"/>
                </a:solidFill>
                <a:effectLst/>
                <a:latin typeface="NudiUni10e" pitchFamily="2" charset="0"/>
                <a:cs typeface="NudiUni10e" pitchFamily="2" charset="0"/>
              </a:rPr>
              <a:t>ಿ</a:t>
            </a:r>
            <a:endParaRPr lang="en-US" sz="88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6227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42 -0.00532 L -0.48138 0.0074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40" y="62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052 0.05602 L 0.47787 0.0465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19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6" presetClass="emph" presetSubtype="0" repeatCount="44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05AB8E-EB2A-7B98-D2C6-B4B66B1D96BC}"/>
              </a:ext>
            </a:extLst>
          </p:cNvPr>
          <p:cNvSpPr/>
          <p:nvPr/>
        </p:nvSpPr>
        <p:spPr>
          <a:xfrm>
            <a:off x="2686607" y="101986"/>
            <a:ext cx="9172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“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ಸಾಮಾಜಿಕ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ಮತ್ತು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ಧಾರ್ಮಿಕ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ಸುಧಾರಣಾ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ಚಳವಳಿಗಳು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4A9097-3E33-85AD-B6A3-5AE38D0024BA}"/>
              </a:ext>
            </a:extLst>
          </p:cNvPr>
          <p:cNvCxnSpPr/>
          <p:nvPr/>
        </p:nvCxnSpPr>
        <p:spPr>
          <a:xfrm>
            <a:off x="2946401" y="629920"/>
            <a:ext cx="8544559" cy="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72C8B6F-17A5-8086-CDCC-302EA522AE05}"/>
              </a:ext>
            </a:extLst>
          </p:cNvPr>
          <p:cNvSpPr/>
          <p:nvPr/>
        </p:nvSpPr>
        <p:spPr>
          <a:xfrm>
            <a:off x="1371714" y="753031"/>
            <a:ext cx="68153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ಸುಧಾರಣಾ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ಚಳುವಳಿಗೆ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ಕಾರಣವಾದ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ಸಂಗತಿಗಳು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:-</a:t>
            </a:r>
          </a:p>
        </p:txBody>
      </p:sp>
      <p:sp>
        <p:nvSpPr>
          <p:cNvPr id="2" name="Equals 1">
            <a:extLst>
              <a:ext uri="{FF2B5EF4-FFF2-40B4-BE49-F238E27FC236}">
                <a16:creationId xmlns:a16="http://schemas.microsoft.com/office/drawing/2014/main" id="{1DD4042F-406E-E03D-FA25-3FBD37335411}"/>
              </a:ext>
            </a:extLst>
          </p:cNvPr>
          <p:cNvSpPr/>
          <p:nvPr/>
        </p:nvSpPr>
        <p:spPr>
          <a:xfrm rot="5400000">
            <a:off x="2584398" y="3484735"/>
            <a:ext cx="6678083" cy="308032"/>
          </a:xfrm>
          <a:prstGeom prst="math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pic>
        <p:nvPicPr>
          <p:cNvPr id="3" name="Picture 2" descr="A group of women sitting on a step&#10;&#10;Description automatically generated">
            <a:extLst>
              <a:ext uri="{FF2B5EF4-FFF2-40B4-BE49-F238E27FC236}">
                <a16:creationId xmlns:a16="http://schemas.microsoft.com/office/drawing/2014/main" id="{021BD74B-7497-580D-3C80-1571F8D453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114" y="3650602"/>
            <a:ext cx="2743196" cy="2314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cartoon of a person pouring water into a person's face&#10;&#10;Description automatically generated">
            <a:extLst>
              <a:ext uri="{FF2B5EF4-FFF2-40B4-BE49-F238E27FC236}">
                <a16:creationId xmlns:a16="http://schemas.microsoft.com/office/drawing/2014/main" id="{C13F2450-4E2D-38A4-624C-B77CE37BAC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36" y="3637764"/>
            <a:ext cx="2743196" cy="2314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erson and person standing in a room&#10;&#10;Description automatically generated">
            <a:extLst>
              <a:ext uri="{FF2B5EF4-FFF2-40B4-BE49-F238E27FC236}">
                <a16:creationId xmlns:a16="http://schemas.microsoft.com/office/drawing/2014/main" id="{C557669C-3553-1999-CD8F-1EF807FF44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04" y="1367806"/>
            <a:ext cx="2761106" cy="2214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 person teaching a group of children&#10;&#10;Description automatically generated">
            <a:extLst>
              <a:ext uri="{FF2B5EF4-FFF2-40B4-BE49-F238E27FC236}">
                <a16:creationId xmlns:a16="http://schemas.microsoft.com/office/drawing/2014/main" id="{56F10800-2FA1-6D28-AEDB-64E51BB3FE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227" y="1367805"/>
            <a:ext cx="2743196" cy="226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2F1D4D-8ED1-1792-DBBB-08777DAF3E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546" y="3583339"/>
            <a:ext cx="1921225" cy="2382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2ECE20-8320-15FE-F6A5-DC998F625F0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9" r="17153"/>
          <a:stretch/>
        </p:blipFill>
        <p:spPr>
          <a:xfrm>
            <a:off x="8144631" y="1354349"/>
            <a:ext cx="1805777" cy="2315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2A9AEA-052A-CD7A-45BD-EB96821D59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551" y="3750799"/>
            <a:ext cx="1736477" cy="2277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FF061E-004B-950C-D80E-C2D914E708A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0" r="16439"/>
          <a:stretch/>
        </p:blipFill>
        <p:spPr>
          <a:xfrm>
            <a:off x="6109206" y="1353158"/>
            <a:ext cx="1921225" cy="2304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9F1F3E-896A-80F5-0A7B-C6215767D0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326" y="3626824"/>
            <a:ext cx="1774081" cy="2234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93F1FE2-EF1E-0693-9B4F-2011AA3C4D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516" y="1337806"/>
            <a:ext cx="1805777" cy="2345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00B029A-E499-61B4-FB12-79F4CAE9C31D}"/>
              </a:ext>
            </a:extLst>
          </p:cNvPr>
          <p:cNvSpPr/>
          <p:nvPr/>
        </p:nvSpPr>
        <p:spPr>
          <a:xfrm>
            <a:off x="128146" y="5996351"/>
            <a:ext cx="117308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N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ಭಾರತೀಯರಲ್ಲಿ</a:t>
            </a:r>
            <a:r>
              <a:rPr lang="e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ವೈಚಾರಿಕತೆಯ</a:t>
            </a:r>
            <a:r>
              <a:rPr lang="en-IN" sz="2800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ಮನೋಭಾವ</a:t>
            </a:r>
            <a:r>
              <a:rPr lang="en-IN" sz="2800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ಬೆಳೆಯಿತು</a:t>
            </a:r>
            <a:r>
              <a:rPr lang="e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r>
              <a:rPr lang="en-IN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ಭಾರತೀಯ</a:t>
            </a:r>
            <a:r>
              <a:rPr lang="e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ಸಮಾಜದ</a:t>
            </a:r>
            <a:r>
              <a:rPr lang="e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ವಿಶ್ಲೇಷಣೆ</a:t>
            </a:r>
            <a:r>
              <a:rPr lang="e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ಹಾಗೂ</a:t>
            </a:r>
            <a:r>
              <a:rPr lang="e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ಸುಧಾರಣೆಯ</a:t>
            </a:r>
            <a:r>
              <a:rPr lang="e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ಆಸಕ್ತಿ</a:t>
            </a:r>
            <a:r>
              <a:rPr lang="e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ಬೆಳೆಯಿತು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  <a:endParaRPr lang="en-US" sz="2800" b="1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CB246E0-2A36-815A-07BA-09D7606A80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109" y="2148673"/>
            <a:ext cx="2143125" cy="2143125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72324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05AB8E-EB2A-7B98-D2C6-B4B66B1D96BC}"/>
              </a:ext>
            </a:extLst>
          </p:cNvPr>
          <p:cNvSpPr/>
          <p:nvPr/>
        </p:nvSpPr>
        <p:spPr>
          <a:xfrm>
            <a:off x="2686607" y="101986"/>
            <a:ext cx="9172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“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ಸಾಮಾಜಿಕ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ಮತ್ತು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ಧಾರ್ಮಿಕ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ಸುಧಾರಣಾ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ಚಳವಳಿಗಳು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4A9097-3E33-85AD-B6A3-5AE38D0024BA}"/>
              </a:ext>
            </a:extLst>
          </p:cNvPr>
          <p:cNvCxnSpPr/>
          <p:nvPr/>
        </p:nvCxnSpPr>
        <p:spPr>
          <a:xfrm>
            <a:off x="2946401" y="629920"/>
            <a:ext cx="8544559" cy="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72C8B6F-17A5-8086-CDCC-302EA522AE05}"/>
              </a:ext>
            </a:extLst>
          </p:cNvPr>
          <p:cNvSpPr/>
          <p:nvPr/>
        </p:nvSpPr>
        <p:spPr>
          <a:xfrm>
            <a:off x="1371714" y="753031"/>
            <a:ext cx="68153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ಸುಧಾರಣಾ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ಚಳುವಳಿಗೆ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ಕಾರಣವಾದ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ಸಂಗತಿಗಳು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:-</a:t>
            </a:r>
          </a:p>
        </p:txBody>
      </p:sp>
      <p:sp>
        <p:nvSpPr>
          <p:cNvPr id="2" name="Equals 1">
            <a:extLst>
              <a:ext uri="{FF2B5EF4-FFF2-40B4-BE49-F238E27FC236}">
                <a16:creationId xmlns:a16="http://schemas.microsoft.com/office/drawing/2014/main" id="{1DD4042F-406E-E03D-FA25-3FBD37335411}"/>
              </a:ext>
            </a:extLst>
          </p:cNvPr>
          <p:cNvSpPr/>
          <p:nvPr/>
        </p:nvSpPr>
        <p:spPr>
          <a:xfrm rot="5400000">
            <a:off x="2787630" y="3182098"/>
            <a:ext cx="6101094" cy="336319"/>
          </a:xfrm>
          <a:prstGeom prst="math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2F1D4D-8ED1-1792-DBBB-08777DAF3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546" y="3583340"/>
            <a:ext cx="1921225" cy="2034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2ECE20-8320-15FE-F6A5-DC998F625F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9" r="17153"/>
          <a:stretch/>
        </p:blipFill>
        <p:spPr>
          <a:xfrm>
            <a:off x="8144631" y="1354349"/>
            <a:ext cx="1805777" cy="1977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2A9AEA-052A-CD7A-45BD-EB96821D5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551" y="3750799"/>
            <a:ext cx="1736477" cy="1944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FF061E-004B-950C-D80E-C2D914E708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0" r="16439"/>
          <a:stretch/>
        </p:blipFill>
        <p:spPr>
          <a:xfrm>
            <a:off x="6109206" y="1353159"/>
            <a:ext cx="1921225" cy="1968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9F1F3E-896A-80F5-0A7B-C6215767D0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326" y="3626825"/>
            <a:ext cx="1774081" cy="1908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93F1FE2-EF1E-0693-9B4F-2011AA3C4D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516" y="1337806"/>
            <a:ext cx="1805777" cy="2002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00B029A-E499-61B4-FB12-79F4CAE9C31D}"/>
              </a:ext>
            </a:extLst>
          </p:cNvPr>
          <p:cNvSpPr/>
          <p:nvPr/>
        </p:nvSpPr>
        <p:spPr>
          <a:xfrm>
            <a:off x="148410" y="5547360"/>
            <a:ext cx="117308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ತಮ್ಮ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ಆರ್ಥಿಕ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ರಾಜಕೀಯ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ಹಿತಾಸಕ್ತಿಗಳನ್ನು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ಕಾಪಾಡಿಕೊಳ್ಳಲು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ಬ್ರಿಟಿಷ್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ಆಡಳಿತಗಾರರೂ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ಸಹಿತ</a:t>
            </a:r>
            <a:endParaRPr lang="en-IN" sz="2800" b="1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ಸುಧಾರಣಾವಾದಿ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ಚಳುವಳಿಗಳನ್ನು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ಬೆಂಬಲಿಸಿದರು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ಜೊತೆಗೆ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ಸಮಾಜಕ್ಕೆ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ಹಾನಿಕಾರಕವಾದ</a:t>
            </a:r>
            <a:endParaRPr lang="en-IN" sz="2800" b="1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ಪದ್ಧತಿಗಳನ್ನು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ಕಾನೂನಿನ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ಮೂಲಕ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ನಿಷೇಧಿಸಲು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ಪ್ರಯತ್ನಿಸಿದರು</a:t>
            </a:r>
            <a:endParaRPr lang="en-US" sz="2800" b="1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pic>
        <p:nvPicPr>
          <p:cNvPr id="13" name="Picture 12" descr="A person in a red uniform&#10;&#10;Description automatically generated">
            <a:extLst>
              <a:ext uri="{FF2B5EF4-FFF2-40B4-BE49-F238E27FC236}">
                <a16:creationId xmlns:a16="http://schemas.microsoft.com/office/drawing/2014/main" id="{87B124F4-8F44-1DB1-BE5A-FAABE89CF5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85" y="1463848"/>
            <a:ext cx="2380486" cy="2033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 descr="A portrait of a person in a black coat&#10;&#10;Description automatically generated">
            <a:extLst>
              <a:ext uri="{FF2B5EF4-FFF2-40B4-BE49-F238E27FC236}">
                <a16:creationId xmlns:a16="http://schemas.microsoft.com/office/drawing/2014/main" id="{6D5E43FA-0700-DC98-016A-8729B2ED6A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754" y="1460916"/>
            <a:ext cx="2380486" cy="2038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56CA067-D6A2-6068-5B04-9045CB992B0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39"/>
          <a:stretch/>
        </p:blipFill>
        <p:spPr>
          <a:xfrm>
            <a:off x="534085" y="3626824"/>
            <a:ext cx="2380486" cy="1977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 descr="A portrait of a person&#10;&#10;Description automatically generated">
            <a:extLst>
              <a:ext uri="{FF2B5EF4-FFF2-40B4-BE49-F238E27FC236}">
                <a16:creationId xmlns:a16="http://schemas.microsoft.com/office/drawing/2014/main" id="{AEB7EFC7-5DD6-C1A7-3E26-D9051A83E92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65" b="28800"/>
          <a:stretch/>
        </p:blipFill>
        <p:spPr>
          <a:xfrm>
            <a:off x="3263265" y="3638751"/>
            <a:ext cx="2269896" cy="1908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3AF9F0-E0D7-3BC8-2223-34FE2DFF2A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970" y="2894122"/>
            <a:ext cx="2533650" cy="133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1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70C115A-4B5A-6982-41E1-6C126A751303}"/>
              </a:ext>
            </a:extLst>
          </p:cNvPr>
          <p:cNvSpPr/>
          <p:nvPr/>
        </p:nvSpPr>
        <p:spPr>
          <a:xfrm>
            <a:off x="63060" y="754114"/>
            <a:ext cx="15965213" cy="692497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79400" h="203200"/>
              <a:bevelB w="247650" h="107950"/>
            </a:sp3d>
          </a:bodyPr>
          <a:lstStyle/>
          <a:p>
            <a:r>
              <a:rPr lang="en-US" sz="22200" b="1" dirty="0" err="1">
                <a:ln/>
                <a:solidFill>
                  <a:srgbClr val="FFC000"/>
                </a:solidFill>
                <a:latin typeface="NudiUni17e" pitchFamily="2" charset="0"/>
                <a:cs typeface="NudiUni17e" pitchFamily="2" charset="0"/>
              </a:rPr>
              <a:t>ಬ್ರಹ್ಮ</a:t>
            </a:r>
            <a:r>
              <a:rPr lang="en-US" sz="22200" b="1" dirty="0">
                <a:ln/>
                <a:solidFill>
                  <a:srgbClr val="FFC000"/>
                </a:solidFill>
                <a:latin typeface="NudiUni17e" pitchFamily="2" charset="0"/>
                <a:cs typeface="NudiUni17e" pitchFamily="2" charset="0"/>
              </a:rPr>
              <a:t> </a:t>
            </a:r>
          </a:p>
          <a:p>
            <a:r>
              <a:rPr lang="en-US" sz="22200" b="1" dirty="0">
                <a:ln/>
                <a:solidFill>
                  <a:srgbClr val="FFC000"/>
                </a:solidFill>
                <a:latin typeface="NudiUni17e" pitchFamily="2" charset="0"/>
                <a:cs typeface="NudiUni17e" pitchFamily="2" charset="0"/>
              </a:rPr>
              <a:t>  </a:t>
            </a:r>
            <a:r>
              <a:rPr lang="en-US" sz="22200" b="1" dirty="0" err="1">
                <a:ln/>
                <a:solidFill>
                  <a:srgbClr val="FFC000"/>
                </a:solidFill>
                <a:latin typeface="NudiUni17e" pitchFamily="2" charset="0"/>
                <a:cs typeface="NudiUni17e" pitchFamily="2" charset="0"/>
              </a:rPr>
              <a:t>ಸಮಾಜ</a:t>
            </a:r>
            <a:endParaRPr lang="en-US" sz="22200" b="1" dirty="0">
              <a:ln/>
              <a:solidFill>
                <a:srgbClr val="FFC000"/>
              </a:solidFill>
              <a:latin typeface="NudiUni17e" pitchFamily="2" charset="0"/>
              <a:cs typeface="NudiUni17e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3DEDC7-234B-B4F9-7248-E4E0C78E64E5}"/>
              </a:ext>
            </a:extLst>
          </p:cNvPr>
          <p:cNvGrpSpPr/>
          <p:nvPr/>
        </p:nvGrpSpPr>
        <p:grpSpPr>
          <a:xfrm>
            <a:off x="8662735" y="-316264"/>
            <a:ext cx="4364074" cy="7706769"/>
            <a:chOff x="8662735" y="-316264"/>
            <a:chExt cx="4364074" cy="7706769"/>
          </a:xfrm>
        </p:grpSpPr>
        <p:pic>
          <p:nvPicPr>
            <p:cNvPr id="8" name="Picture 7" descr="A painting of a person in a red robe&#10;&#10;Description automatically generated">
              <a:extLst>
                <a:ext uri="{FF2B5EF4-FFF2-40B4-BE49-F238E27FC236}">
                  <a16:creationId xmlns:a16="http://schemas.microsoft.com/office/drawing/2014/main" id="{85756B2F-97D8-A63C-B348-408882127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2735" y="-316264"/>
              <a:ext cx="4364074" cy="7706769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EBA3BE7-1E4A-0687-22F6-F7DE3CBCC5BC}"/>
                </a:ext>
              </a:extLst>
            </p:cNvPr>
            <p:cNvSpPr/>
            <p:nvPr/>
          </p:nvSpPr>
          <p:spPr>
            <a:xfrm rot="5400000">
              <a:off x="10613789" y="2967066"/>
              <a:ext cx="425724" cy="694373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rgbClr val="C00000"/>
                </a:gs>
                <a:gs pos="100000">
                  <a:schemeClr val="accent2">
                    <a:lumMod val="5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3489921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05AB8E-EB2A-7B98-D2C6-B4B66B1D96BC}"/>
              </a:ext>
            </a:extLst>
          </p:cNvPr>
          <p:cNvSpPr/>
          <p:nvPr/>
        </p:nvSpPr>
        <p:spPr>
          <a:xfrm>
            <a:off x="2686607" y="101986"/>
            <a:ext cx="9172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“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ಸಾಮಾಜಿಕ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ಮತ್ತು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ಧಾರ್ಮಿಕ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ಸುಧಾರಣಾ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ಚಳವಳಿಗಳು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4A9097-3E33-85AD-B6A3-5AE38D0024BA}"/>
              </a:ext>
            </a:extLst>
          </p:cNvPr>
          <p:cNvCxnSpPr/>
          <p:nvPr/>
        </p:nvCxnSpPr>
        <p:spPr>
          <a:xfrm>
            <a:off x="2946401" y="629920"/>
            <a:ext cx="8544559" cy="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72C8B6F-17A5-8086-CDCC-302EA522AE05}"/>
              </a:ext>
            </a:extLst>
          </p:cNvPr>
          <p:cNvSpPr/>
          <p:nvPr/>
        </p:nvSpPr>
        <p:spPr>
          <a:xfrm>
            <a:off x="1578568" y="725865"/>
            <a:ext cx="23804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ಬ್ರಹ್ಮ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ಸಮಾಜ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:-</a:t>
            </a:r>
          </a:p>
        </p:txBody>
      </p:sp>
      <p:sp>
        <p:nvSpPr>
          <p:cNvPr id="2" name="Equals 1">
            <a:extLst>
              <a:ext uri="{FF2B5EF4-FFF2-40B4-BE49-F238E27FC236}">
                <a16:creationId xmlns:a16="http://schemas.microsoft.com/office/drawing/2014/main" id="{1DD4042F-406E-E03D-FA25-3FBD37335411}"/>
              </a:ext>
            </a:extLst>
          </p:cNvPr>
          <p:cNvSpPr/>
          <p:nvPr/>
        </p:nvSpPr>
        <p:spPr>
          <a:xfrm rot="5400000">
            <a:off x="1392777" y="4018369"/>
            <a:ext cx="6865366" cy="448375"/>
          </a:xfrm>
          <a:prstGeom prst="mathEqual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0B029A-E499-61B4-FB12-79F4CAE9C31D}"/>
              </a:ext>
            </a:extLst>
          </p:cNvPr>
          <p:cNvSpPr/>
          <p:nvPr/>
        </p:nvSpPr>
        <p:spPr>
          <a:xfrm>
            <a:off x="5068482" y="1008092"/>
            <a:ext cx="66667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ರಾಜಾರಾಂ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ಮೋಹನರಾಯರು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ಬ್ರಹ್ಮ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ಸಮಾಜವನ್ನು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ಸ್ಥಾಪಿಸಿದರು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..</a:t>
            </a:r>
            <a:endParaRPr lang="en-US" sz="2800" b="1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pic>
        <p:nvPicPr>
          <p:cNvPr id="9" name="Picture 8" descr="A person with a mustache holding a book&#10;&#10;Description automatically generated">
            <a:extLst>
              <a:ext uri="{FF2B5EF4-FFF2-40B4-BE49-F238E27FC236}">
                <a16:creationId xmlns:a16="http://schemas.microsoft.com/office/drawing/2014/main" id="{DF95A9C5-EBFD-88C1-51ED-8410CEA45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7974" y="629920"/>
            <a:ext cx="4657060" cy="5195632"/>
          </a:xfrm>
          <a:prstGeom prst="rect">
            <a:avLst/>
          </a:prstGeom>
        </p:spPr>
      </p:pic>
      <p:sp>
        <p:nvSpPr>
          <p:cNvPr id="10" name="Equals 9">
            <a:extLst>
              <a:ext uri="{FF2B5EF4-FFF2-40B4-BE49-F238E27FC236}">
                <a16:creationId xmlns:a16="http://schemas.microsoft.com/office/drawing/2014/main" id="{14C12ED0-D2DC-8857-C0D7-6209B1A0EF00}"/>
              </a:ext>
            </a:extLst>
          </p:cNvPr>
          <p:cNvSpPr/>
          <p:nvPr/>
        </p:nvSpPr>
        <p:spPr>
          <a:xfrm rot="10800000" flipH="1">
            <a:off x="-635431" y="5585176"/>
            <a:ext cx="7224499" cy="448755"/>
          </a:xfrm>
          <a:prstGeom prst="mathEqual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A5CAE8-8C1A-7435-F660-D6DA4EC040B4}"/>
              </a:ext>
            </a:extLst>
          </p:cNvPr>
          <p:cNvSpPr/>
          <p:nvPr/>
        </p:nvSpPr>
        <p:spPr>
          <a:xfrm>
            <a:off x="5064408" y="2068447"/>
            <a:ext cx="66667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ಇವರನ್ನು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“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ಭಾರತದ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ನವೋದಯದ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ಜನಕ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”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ಎಂದು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ಕರೆಯಲಾಗಿದೆ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  <a:endParaRPr lang="en-US" sz="2800" b="1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E84C8B3-6F0C-10F6-BE0F-69C784986C51}"/>
              </a:ext>
            </a:extLst>
          </p:cNvPr>
          <p:cNvSpPr/>
          <p:nvPr/>
        </p:nvSpPr>
        <p:spPr>
          <a:xfrm>
            <a:off x="423372" y="6171239"/>
            <a:ext cx="42425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3200" b="1" dirty="0" err="1">
                <a:solidFill>
                  <a:srgbClr val="00B0F0"/>
                </a:solidFill>
                <a:latin typeface="NudiUni17e" pitchFamily="2" charset="0"/>
                <a:cs typeface="NudiUni17e" pitchFamily="2" charset="0"/>
              </a:rPr>
              <a:t>ರಾಜಾರಾಂ</a:t>
            </a:r>
            <a:r>
              <a:rPr lang="en-IN" sz="3200" b="1" dirty="0">
                <a:solidFill>
                  <a:srgbClr val="00B0F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IN" sz="3200" b="1" dirty="0" err="1">
                <a:solidFill>
                  <a:srgbClr val="00B0F0"/>
                </a:solidFill>
                <a:latin typeface="NudiUni17e" pitchFamily="2" charset="0"/>
                <a:cs typeface="NudiUni17e" pitchFamily="2" charset="0"/>
              </a:rPr>
              <a:t>ಮೋಹನರಾಯರು</a:t>
            </a:r>
            <a:endParaRPr lang="en-US" sz="3200" b="1" dirty="0">
              <a:solidFill>
                <a:srgbClr val="00B0F0"/>
              </a:solidFill>
              <a:latin typeface="NudiUni17e" pitchFamily="2" charset="0"/>
              <a:ea typeface="Calibri" panose="020F0502020204030204" pitchFamily="34" charset="0"/>
              <a:cs typeface="NudiUni17e" pitchFamily="2" charset="0"/>
            </a:endParaRPr>
          </a:p>
        </p:txBody>
      </p:sp>
      <p:pic>
        <p:nvPicPr>
          <p:cNvPr id="28" name="Picture 27" descr="A group of men with a person in a turban&#10;&#10;Description automatically generated">
            <a:extLst>
              <a:ext uri="{FF2B5EF4-FFF2-40B4-BE49-F238E27FC236}">
                <a16:creationId xmlns:a16="http://schemas.microsoft.com/office/drawing/2014/main" id="{B847B24F-5342-57C2-EC85-9F2C29D49E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616" y="2898182"/>
            <a:ext cx="6186573" cy="3857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089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0" grpId="0" animBg="1"/>
      <p:bldP spid="17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05AB8E-EB2A-7B98-D2C6-B4B66B1D96BC}"/>
              </a:ext>
            </a:extLst>
          </p:cNvPr>
          <p:cNvSpPr/>
          <p:nvPr/>
        </p:nvSpPr>
        <p:spPr>
          <a:xfrm>
            <a:off x="2686607" y="101986"/>
            <a:ext cx="9172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“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ಸಾಮಾಜಿಕ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ಮತ್ತು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ಧಾರ್ಮಿಕ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ಸುಧಾರಣಾ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ಚಳವಳಿಗಳು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4A9097-3E33-85AD-B6A3-5AE38D0024BA}"/>
              </a:ext>
            </a:extLst>
          </p:cNvPr>
          <p:cNvCxnSpPr/>
          <p:nvPr/>
        </p:nvCxnSpPr>
        <p:spPr>
          <a:xfrm>
            <a:off x="2946401" y="629920"/>
            <a:ext cx="8544559" cy="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72C8B6F-17A5-8086-CDCC-302EA522AE05}"/>
              </a:ext>
            </a:extLst>
          </p:cNvPr>
          <p:cNvSpPr/>
          <p:nvPr/>
        </p:nvSpPr>
        <p:spPr>
          <a:xfrm>
            <a:off x="1578568" y="725865"/>
            <a:ext cx="23804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ಬ್ರಹ್ಮ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ಸಮಾಜ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:-</a:t>
            </a:r>
          </a:p>
        </p:txBody>
      </p:sp>
      <p:sp>
        <p:nvSpPr>
          <p:cNvPr id="2" name="Equals 1">
            <a:extLst>
              <a:ext uri="{FF2B5EF4-FFF2-40B4-BE49-F238E27FC236}">
                <a16:creationId xmlns:a16="http://schemas.microsoft.com/office/drawing/2014/main" id="{1DD4042F-406E-E03D-FA25-3FBD37335411}"/>
              </a:ext>
            </a:extLst>
          </p:cNvPr>
          <p:cNvSpPr/>
          <p:nvPr/>
        </p:nvSpPr>
        <p:spPr>
          <a:xfrm rot="5400000">
            <a:off x="1392777" y="4018369"/>
            <a:ext cx="6865366" cy="448375"/>
          </a:xfrm>
          <a:prstGeom prst="mathEqual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0B029A-E499-61B4-FB12-79F4CAE9C31D}"/>
              </a:ext>
            </a:extLst>
          </p:cNvPr>
          <p:cNvSpPr/>
          <p:nvPr/>
        </p:nvSpPr>
        <p:spPr>
          <a:xfrm>
            <a:off x="5145034" y="1018252"/>
            <a:ext cx="66667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ಇವರು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00B0F0"/>
                </a:solidFill>
                <a:latin typeface="NudiUni01e" pitchFamily="2" charset="0"/>
                <a:cs typeface="NudiUni01e" pitchFamily="2" charset="0"/>
              </a:rPr>
              <a:t>ಸಂಸ್ಕೃತ</a:t>
            </a:r>
            <a:r>
              <a:rPr lang="en-IN" sz="2800" b="1" dirty="0">
                <a:solidFill>
                  <a:srgbClr val="00B0F0"/>
                </a:solidFill>
                <a:latin typeface="NudiUni01e" pitchFamily="2" charset="0"/>
                <a:cs typeface="NudiUni01e" pitchFamily="2" charset="0"/>
              </a:rPr>
              <a:t>. </a:t>
            </a:r>
            <a:r>
              <a:rPr lang="en-IN" sz="2800" b="1" dirty="0" err="1">
                <a:solidFill>
                  <a:srgbClr val="00B0F0"/>
                </a:solidFill>
                <a:latin typeface="NudiUni01e" pitchFamily="2" charset="0"/>
                <a:cs typeface="NudiUni01e" pitchFamily="2" charset="0"/>
              </a:rPr>
              <a:t>ಅರೇಬಿಕ್</a:t>
            </a:r>
            <a:r>
              <a:rPr lang="en-IN" sz="2800" b="1" dirty="0">
                <a:solidFill>
                  <a:srgbClr val="00B0F0"/>
                </a:solidFill>
                <a:latin typeface="NudiUni01e" pitchFamily="2" charset="0"/>
                <a:cs typeface="NudiUni01e" pitchFamily="2" charset="0"/>
              </a:rPr>
              <a:t>‌, </a:t>
            </a:r>
            <a:r>
              <a:rPr lang="en-IN" sz="2800" b="1" dirty="0" err="1">
                <a:solidFill>
                  <a:srgbClr val="00B0F0"/>
                </a:solidFill>
                <a:latin typeface="NudiUni01e" pitchFamily="2" charset="0"/>
                <a:cs typeface="NudiUni01e" pitchFamily="2" charset="0"/>
              </a:rPr>
              <a:t>ಪರ್ಷಿಯನ್</a:t>
            </a:r>
            <a:r>
              <a:rPr lang="en-IN" sz="2800" b="1" dirty="0">
                <a:solidFill>
                  <a:srgbClr val="00B0F0"/>
                </a:solidFill>
                <a:latin typeface="NudiUni01e" pitchFamily="2" charset="0"/>
                <a:cs typeface="NudiUni01e" pitchFamily="2" charset="0"/>
              </a:rPr>
              <a:t>‌ , </a:t>
            </a:r>
            <a:r>
              <a:rPr lang="en-IN" sz="2800" b="1" dirty="0" err="1">
                <a:solidFill>
                  <a:srgbClr val="00B0F0"/>
                </a:solidFill>
                <a:latin typeface="NudiUni01e" pitchFamily="2" charset="0"/>
                <a:cs typeface="NudiUni01e" pitchFamily="2" charset="0"/>
              </a:rPr>
              <a:t>ಪ್ರೆಂಚ್</a:t>
            </a:r>
            <a:r>
              <a:rPr lang="en-IN" sz="2800" b="1" dirty="0">
                <a:solidFill>
                  <a:srgbClr val="00B0F0"/>
                </a:solidFill>
                <a:latin typeface="NudiUni01e" pitchFamily="2" charset="0"/>
                <a:cs typeface="NudiUni01e" pitchFamily="2" charset="0"/>
              </a:rPr>
              <a:t>‌, </a:t>
            </a:r>
            <a:r>
              <a:rPr lang="en-IN" sz="2800" b="1" dirty="0" err="1">
                <a:solidFill>
                  <a:srgbClr val="00B0F0"/>
                </a:solidFill>
                <a:latin typeface="NudiUni01e" pitchFamily="2" charset="0"/>
                <a:cs typeface="NudiUni01e" pitchFamily="2" charset="0"/>
              </a:rPr>
              <a:t>ಇಂಗ್ಲೀಷ್</a:t>
            </a:r>
            <a:r>
              <a:rPr lang="en-IN" sz="2800" b="1" dirty="0">
                <a:solidFill>
                  <a:srgbClr val="00B0F0"/>
                </a:solidFill>
                <a:latin typeface="NudiUni01e" pitchFamily="2" charset="0"/>
                <a:cs typeface="NudiUni01e" pitchFamily="2" charset="0"/>
              </a:rPr>
              <a:t>‌, </a:t>
            </a:r>
            <a:r>
              <a:rPr lang="en-IN" sz="2800" b="1" dirty="0" err="1">
                <a:solidFill>
                  <a:srgbClr val="00B0F0"/>
                </a:solidFill>
                <a:latin typeface="NudiUni01e" pitchFamily="2" charset="0"/>
                <a:cs typeface="NudiUni01e" pitchFamily="2" charset="0"/>
              </a:rPr>
              <a:t>ಗ್ರೀಕ್</a:t>
            </a:r>
            <a:r>
              <a:rPr lang="en-IN" sz="2800" b="1" dirty="0">
                <a:solidFill>
                  <a:srgbClr val="00B0F0"/>
                </a:solidFill>
                <a:latin typeface="NudiUni01e" pitchFamily="2" charset="0"/>
                <a:cs typeface="NudiUni01e" pitchFamily="2" charset="0"/>
              </a:rPr>
              <a:t>‌ </a:t>
            </a:r>
            <a:r>
              <a:rPr lang="en-IN" sz="2800" b="1" dirty="0" err="1">
                <a:solidFill>
                  <a:srgbClr val="00B0F0"/>
                </a:solidFill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IN" sz="2800" b="1" dirty="0">
                <a:solidFill>
                  <a:srgbClr val="00B0F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00B0F0"/>
                </a:solidFill>
                <a:latin typeface="NudiUni01e" pitchFamily="2" charset="0"/>
                <a:cs typeface="NudiUni01e" pitchFamily="2" charset="0"/>
              </a:rPr>
              <a:t>ಲ್ಯಾಟೀನ್</a:t>
            </a:r>
            <a:r>
              <a:rPr lang="en-IN" sz="2800" b="1" dirty="0">
                <a:solidFill>
                  <a:srgbClr val="00B0F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ಮುಂತಾದ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ಭಾಷೆಗಳಲ್ಲಿ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ಪಾಂಡಿತ್ಯವನ್ನು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ಹೊಂದಿದ್ದರು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  <a:endParaRPr lang="en-US" sz="2800" b="1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pic>
        <p:nvPicPr>
          <p:cNvPr id="9" name="Picture 8" descr="A person with a mustache holding a book&#10;&#10;Description automatically generated">
            <a:extLst>
              <a:ext uri="{FF2B5EF4-FFF2-40B4-BE49-F238E27FC236}">
                <a16:creationId xmlns:a16="http://schemas.microsoft.com/office/drawing/2014/main" id="{DF95A9C5-EBFD-88C1-51ED-8410CEA45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7974" y="629920"/>
            <a:ext cx="4657060" cy="5195632"/>
          </a:xfrm>
          <a:prstGeom prst="rect">
            <a:avLst/>
          </a:prstGeom>
        </p:spPr>
      </p:pic>
      <p:sp>
        <p:nvSpPr>
          <p:cNvPr id="10" name="Equals 9">
            <a:extLst>
              <a:ext uri="{FF2B5EF4-FFF2-40B4-BE49-F238E27FC236}">
                <a16:creationId xmlns:a16="http://schemas.microsoft.com/office/drawing/2014/main" id="{14C12ED0-D2DC-8857-C0D7-6209B1A0EF00}"/>
              </a:ext>
            </a:extLst>
          </p:cNvPr>
          <p:cNvSpPr/>
          <p:nvPr/>
        </p:nvSpPr>
        <p:spPr>
          <a:xfrm rot="10800000" flipH="1">
            <a:off x="-635431" y="5585176"/>
            <a:ext cx="7224499" cy="448755"/>
          </a:xfrm>
          <a:prstGeom prst="mathEqual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E84C8B3-6F0C-10F6-BE0F-69C784986C51}"/>
              </a:ext>
            </a:extLst>
          </p:cNvPr>
          <p:cNvSpPr/>
          <p:nvPr/>
        </p:nvSpPr>
        <p:spPr>
          <a:xfrm>
            <a:off x="423372" y="6171239"/>
            <a:ext cx="42425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3200" b="1" dirty="0" err="1">
                <a:solidFill>
                  <a:srgbClr val="00B0F0"/>
                </a:solidFill>
                <a:latin typeface="NudiUni17e" pitchFamily="2" charset="0"/>
                <a:cs typeface="NudiUni17e" pitchFamily="2" charset="0"/>
              </a:rPr>
              <a:t>ರಾಜಾರಾಂ</a:t>
            </a:r>
            <a:r>
              <a:rPr lang="en-IN" sz="3200" b="1" dirty="0">
                <a:solidFill>
                  <a:srgbClr val="00B0F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IN" sz="3200" b="1" dirty="0" err="1">
                <a:solidFill>
                  <a:srgbClr val="00B0F0"/>
                </a:solidFill>
                <a:latin typeface="NudiUni17e" pitchFamily="2" charset="0"/>
                <a:cs typeface="NudiUni17e" pitchFamily="2" charset="0"/>
              </a:rPr>
              <a:t>ಮೋಹನರಾಯರು</a:t>
            </a:r>
            <a:endParaRPr lang="en-US" sz="3200" b="1" dirty="0">
              <a:solidFill>
                <a:srgbClr val="00B0F0"/>
              </a:solidFill>
              <a:latin typeface="NudiUni17e" pitchFamily="2" charset="0"/>
              <a:ea typeface="Calibri" panose="020F0502020204030204" pitchFamily="34" charset="0"/>
              <a:cs typeface="NudiUni17e" pitchFamily="2" charset="0"/>
            </a:endParaRPr>
          </a:p>
        </p:txBody>
      </p:sp>
      <p:pic>
        <p:nvPicPr>
          <p:cNvPr id="4" name="Picture 3" descr="A person sitting at a desk writing on paper&#10;&#10;Description automatically generated">
            <a:extLst>
              <a:ext uri="{FF2B5EF4-FFF2-40B4-BE49-F238E27FC236}">
                <a16:creationId xmlns:a16="http://schemas.microsoft.com/office/drawing/2014/main" id="{EA46603A-B81B-6F23-7ECA-B5FB701EAB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451" y="2416299"/>
            <a:ext cx="6206648" cy="4076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4020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05AB8E-EB2A-7B98-D2C6-B4B66B1D96BC}"/>
              </a:ext>
            </a:extLst>
          </p:cNvPr>
          <p:cNvSpPr/>
          <p:nvPr/>
        </p:nvSpPr>
        <p:spPr>
          <a:xfrm>
            <a:off x="2686607" y="101986"/>
            <a:ext cx="9172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“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ಸಾಮಾಜಿಕ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ಮತ್ತು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ಧಾರ್ಮಿಕ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ಸುಧಾರಣಾ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ಚಳವಳಿಗಳು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4A9097-3E33-85AD-B6A3-5AE38D0024BA}"/>
              </a:ext>
            </a:extLst>
          </p:cNvPr>
          <p:cNvCxnSpPr/>
          <p:nvPr/>
        </p:nvCxnSpPr>
        <p:spPr>
          <a:xfrm>
            <a:off x="2946401" y="629920"/>
            <a:ext cx="8544559" cy="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72C8B6F-17A5-8086-CDCC-302EA522AE05}"/>
              </a:ext>
            </a:extLst>
          </p:cNvPr>
          <p:cNvSpPr/>
          <p:nvPr/>
        </p:nvSpPr>
        <p:spPr>
          <a:xfrm>
            <a:off x="1578568" y="725865"/>
            <a:ext cx="23804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ಬ್ರಹ್ಮ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ಸಮಾಜ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:-</a:t>
            </a:r>
          </a:p>
        </p:txBody>
      </p:sp>
      <p:sp>
        <p:nvSpPr>
          <p:cNvPr id="2" name="Equals 1">
            <a:extLst>
              <a:ext uri="{FF2B5EF4-FFF2-40B4-BE49-F238E27FC236}">
                <a16:creationId xmlns:a16="http://schemas.microsoft.com/office/drawing/2014/main" id="{1DD4042F-406E-E03D-FA25-3FBD37335411}"/>
              </a:ext>
            </a:extLst>
          </p:cNvPr>
          <p:cNvSpPr/>
          <p:nvPr/>
        </p:nvSpPr>
        <p:spPr>
          <a:xfrm rot="5400000">
            <a:off x="1392777" y="4018369"/>
            <a:ext cx="6865366" cy="448375"/>
          </a:xfrm>
          <a:prstGeom prst="mathEqual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0B029A-E499-61B4-FB12-79F4CAE9C31D}"/>
              </a:ext>
            </a:extLst>
          </p:cNvPr>
          <p:cNvSpPr/>
          <p:nvPr/>
        </p:nvSpPr>
        <p:spPr>
          <a:xfrm>
            <a:off x="5145034" y="1018252"/>
            <a:ext cx="66667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ಇವರು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ಹಿಂದೂ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,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ಮುಸ್ಲಿಂ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,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ಸೂಫಿ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,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ಕ್ರೈಸ್ತ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ಬೌಧ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ಧರ್ಮಗಳ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ಸಂಸ್ಕೃತಿ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ತತ್ವಗಳನ್ನು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ಅಧ್ಯಯನ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ಮಾಡಿದ್ದರು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  <a:endParaRPr lang="en-US" sz="2800" b="1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pic>
        <p:nvPicPr>
          <p:cNvPr id="9" name="Picture 8" descr="A person with a mustache holding a book&#10;&#10;Description automatically generated">
            <a:extLst>
              <a:ext uri="{FF2B5EF4-FFF2-40B4-BE49-F238E27FC236}">
                <a16:creationId xmlns:a16="http://schemas.microsoft.com/office/drawing/2014/main" id="{DF95A9C5-EBFD-88C1-51ED-8410CEA45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7974" y="629920"/>
            <a:ext cx="4657060" cy="5195632"/>
          </a:xfrm>
          <a:prstGeom prst="rect">
            <a:avLst/>
          </a:prstGeom>
        </p:spPr>
      </p:pic>
      <p:sp>
        <p:nvSpPr>
          <p:cNvPr id="10" name="Equals 9">
            <a:extLst>
              <a:ext uri="{FF2B5EF4-FFF2-40B4-BE49-F238E27FC236}">
                <a16:creationId xmlns:a16="http://schemas.microsoft.com/office/drawing/2014/main" id="{14C12ED0-D2DC-8857-C0D7-6209B1A0EF00}"/>
              </a:ext>
            </a:extLst>
          </p:cNvPr>
          <p:cNvSpPr/>
          <p:nvPr/>
        </p:nvSpPr>
        <p:spPr>
          <a:xfrm rot="10800000" flipH="1">
            <a:off x="-635431" y="5585176"/>
            <a:ext cx="7224499" cy="448755"/>
          </a:xfrm>
          <a:prstGeom prst="mathEqual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E84C8B3-6F0C-10F6-BE0F-69C784986C51}"/>
              </a:ext>
            </a:extLst>
          </p:cNvPr>
          <p:cNvSpPr/>
          <p:nvPr/>
        </p:nvSpPr>
        <p:spPr>
          <a:xfrm>
            <a:off x="423372" y="6171239"/>
            <a:ext cx="42425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3200" b="1" dirty="0" err="1">
                <a:solidFill>
                  <a:srgbClr val="00B0F0"/>
                </a:solidFill>
                <a:latin typeface="NudiUni17e" pitchFamily="2" charset="0"/>
                <a:cs typeface="NudiUni17e" pitchFamily="2" charset="0"/>
              </a:rPr>
              <a:t>ರಾಜಾರಾಂ</a:t>
            </a:r>
            <a:r>
              <a:rPr lang="en-IN" sz="3200" b="1" dirty="0">
                <a:solidFill>
                  <a:srgbClr val="00B0F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IN" sz="3200" b="1" dirty="0" err="1">
                <a:solidFill>
                  <a:srgbClr val="00B0F0"/>
                </a:solidFill>
                <a:latin typeface="NudiUni17e" pitchFamily="2" charset="0"/>
                <a:cs typeface="NudiUni17e" pitchFamily="2" charset="0"/>
              </a:rPr>
              <a:t>ಮೋಹನರಾಯರು</a:t>
            </a:r>
            <a:endParaRPr lang="en-US" sz="3200" b="1" dirty="0">
              <a:solidFill>
                <a:srgbClr val="00B0F0"/>
              </a:solidFill>
              <a:latin typeface="NudiUni17e" pitchFamily="2" charset="0"/>
              <a:ea typeface="Calibri" panose="020F0502020204030204" pitchFamily="34" charset="0"/>
              <a:cs typeface="NudiUni17e" pitchFamily="2" charset="0"/>
            </a:endParaRPr>
          </a:p>
        </p:txBody>
      </p:sp>
      <p:pic>
        <p:nvPicPr>
          <p:cNvPr id="4" name="Picture 3" descr="A person sitting at a desk writing on paper&#10;&#10;Description automatically generated">
            <a:extLst>
              <a:ext uri="{FF2B5EF4-FFF2-40B4-BE49-F238E27FC236}">
                <a16:creationId xmlns:a16="http://schemas.microsoft.com/office/drawing/2014/main" id="{EA46603A-B81B-6F23-7ECA-B5FB701EAB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633" y="2416299"/>
            <a:ext cx="3425466" cy="4076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circle with symbols in it&#10;&#10;Description automatically generated">
            <a:extLst>
              <a:ext uri="{FF2B5EF4-FFF2-40B4-BE49-F238E27FC236}">
                <a16:creationId xmlns:a16="http://schemas.microsoft.com/office/drawing/2014/main" id="{C03A13D6-55FF-2D61-C07A-6073B9AE93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765" y="2416299"/>
            <a:ext cx="3333750" cy="4076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915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05AB8E-EB2A-7B98-D2C6-B4B66B1D96BC}"/>
              </a:ext>
            </a:extLst>
          </p:cNvPr>
          <p:cNvSpPr/>
          <p:nvPr/>
        </p:nvSpPr>
        <p:spPr>
          <a:xfrm>
            <a:off x="2686607" y="101986"/>
            <a:ext cx="9172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“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ಸಾಮಾಜಿಕ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ಮತ್ತು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ಧಾರ್ಮಿಕ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ಸುಧಾರಣಾ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ಚಳವಳಿಗಳು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4A9097-3E33-85AD-B6A3-5AE38D0024BA}"/>
              </a:ext>
            </a:extLst>
          </p:cNvPr>
          <p:cNvCxnSpPr/>
          <p:nvPr/>
        </p:nvCxnSpPr>
        <p:spPr>
          <a:xfrm>
            <a:off x="2946401" y="629920"/>
            <a:ext cx="8544559" cy="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72C8B6F-17A5-8086-CDCC-302EA522AE05}"/>
              </a:ext>
            </a:extLst>
          </p:cNvPr>
          <p:cNvSpPr/>
          <p:nvPr/>
        </p:nvSpPr>
        <p:spPr>
          <a:xfrm>
            <a:off x="1578568" y="725865"/>
            <a:ext cx="23804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ಬ್ರಹ್ಮ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ಸಮಾಜ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:-</a:t>
            </a:r>
          </a:p>
        </p:txBody>
      </p:sp>
      <p:sp>
        <p:nvSpPr>
          <p:cNvPr id="2" name="Equals 1">
            <a:extLst>
              <a:ext uri="{FF2B5EF4-FFF2-40B4-BE49-F238E27FC236}">
                <a16:creationId xmlns:a16="http://schemas.microsoft.com/office/drawing/2014/main" id="{1DD4042F-406E-E03D-FA25-3FBD37335411}"/>
              </a:ext>
            </a:extLst>
          </p:cNvPr>
          <p:cNvSpPr/>
          <p:nvPr/>
        </p:nvSpPr>
        <p:spPr>
          <a:xfrm rot="5400000">
            <a:off x="239831" y="2825170"/>
            <a:ext cx="5057959" cy="475572"/>
          </a:xfrm>
          <a:prstGeom prst="mathEqual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0B029A-E499-61B4-FB12-79F4CAE9C31D}"/>
              </a:ext>
            </a:extLst>
          </p:cNvPr>
          <p:cNvSpPr/>
          <p:nvPr/>
        </p:nvSpPr>
        <p:spPr>
          <a:xfrm>
            <a:off x="2994071" y="1724533"/>
            <a:ext cx="66667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ಇವರು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ಮೂರ್ತಿ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ಪೂಜೆಯನ್ನು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ಪ್ರಶ್ನಿಸಿದರು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.</a:t>
            </a:r>
            <a:endParaRPr lang="en-US" sz="2800" b="1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pic>
        <p:nvPicPr>
          <p:cNvPr id="9" name="Picture 8" descr="A person with a mustache holding a book&#10;&#10;Description automatically generated">
            <a:extLst>
              <a:ext uri="{FF2B5EF4-FFF2-40B4-BE49-F238E27FC236}">
                <a16:creationId xmlns:a16="http://schemas.microsoft.com/office/drawing/2014/main" id="{DF95A9C5-EBFD-88C1-51ED-8410CEA45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824068"/>
            <a:ext cx="3352855" cy="37406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7DA2495-EFAA-17DC-8C91-7BE97EA5E4EF}"/>
              </a:ext>
            </a:extLst>
          </p:cNvPr>
          <p:cNvSpPr/>
          <p:nvPr/>
        </p:nvSpPr>
        <p:spPr>
          <a:xfrm>
            <a:off x="2946401" y="2502596"/>
            <a:ext cx="90224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ಭಾರತದ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ನವೀಕರಣಕ್ಕೆ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ಆಧುನಿಕ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ವಿಜ್ಞಾನ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ಇಂಗ್ಲೀಷ್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‌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ಶಿಕ್ಷಣ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ಅತ್ಯಾವಶ್ಯಕವೆಂದು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ಸಾರಿದರು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.</a:t>
            </a:r>
            <a:endParaRPr lang="en-US" sz="2800" b="1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B92F6-FDED-F997-AC61-E30A612B91B7}"/>
              </a:ext>
            </a:extLst>
          </p:cNvPr>
          <p:cNvSpPr/>
          <p:nvPr/>
        </p:nvSpPr>
        <p:spPr>
          <a:xfrm>
            <a:off x="2973249" y="3578573"/>
            <a:ext cx="90224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ಸ್ತ್ರೀ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ಶೋಷಣೆಯನ್ನು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ಖಂಡಿಸಿದರು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ಸತೀ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ಪದ್ಧತಿ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ಬಾಲ್ಯ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ವಿವಾಹಗಳ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ವಿರುದ್ಧ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ಸಂಘಟನಾತ್ಮಕ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ಹೋರಾಟ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ನಡೆಸಿದರು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.</a:t>
            </a:r>
            <a:endParaRPr lang="en-US" sz="2800" b="1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D93F20-ACD6-B20C-A811-483F5BE1B209}"/>
              </a:ext>
            </a:extLst>
          </p:cNvPr>
          <p:cNvSpPr/>
          <p:nvPr/>
        </p:nvSpPr>
        <p:spPr>
          <a:xfrm>
            <a:off x="3077752" y="4672182"/>
            <a:ext cx="87101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ಲಾರ್ಡ್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‌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ವಿಲಿಯಂ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ಬೆಂಟಿಂಕ್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‌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ಜಾರಿಗೆ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ತಂದಿದ್ದ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ಸತಿಸಹಗಮನ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ವಿರುದ್ಧದ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ಕಾಯ್ದೆಯನ್ನು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ಬೆಂಬಲಿಸಿದರು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  <a:endParaRPr lang="en-US" sz="2800" b="1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23A4CD-CE23-958E-1DEA-138617C041A9}"/>
              </a:ext>
            </a:extLst>
          </p:cNvPr>
          <p:cNvSpPr/>
          <p:nvPr/>
        </p:nvSpPr>
        <p:spPr>
          <a:xfrm>
            <a:off x="3095292" y="5788728"/>
            <a:ext cx="87101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ಪತ್ರಿಕೋದ್ಯಮದ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ಮೂಲಕ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ಜನರಲ್ಲಿ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ವೈಚಾರಿಕತೆಯನ್ನು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ಬೆಳೆಸಲು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ಬಂಗಾಳಿ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ಭಾಷೆಯಲ್ಲಿ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“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ಸಂವಾದ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ಕೌಮುದಿ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”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ಎನ್ನುವ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ಪತ್ರಿಕೆಯನ್ನು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ಆರಂಭಿಸಿದರು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  <a:endParaRPr lang="en-US" sz="2800" b="1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13382DC-886A-3CFD-8A27-09CD1D431B12}"/>
              </a:ext>
            </a:extLst>
          </p:cNvPr>
          <p:cNvGrpSpPr/>
          <p:nvPr/>
        </p:nvGrpSpPr>
        <p:grpSpPr>
          <a:xfrm>
            <a:off x="4429052" y="2235097"/>
            <a:ext cx="4410095" cy="4499227"/>
            <a:chOff x="10195253" y="-207537"/>
            <a:chExt cx="5143500" cy="5516636"/>
          </a:xfrm>
        </p:grpSpPr>
        <p:pic>
          <p:nvPicPr>
            <p:cNvPr id="24" name="Picture 23" descr="A group of blue people with arms raised in front of a gold pedestal&#10;&#10;Description automatically generated">
              <a:extLst>
                <a:ext uri="{FF2B5EF4-FFF2-40B4-BE49-F238E27FC236}">
                  <a16:creationId xmlns:a16="http://schemas.microsoft.com/office/drawing/2014/main" id="{CDC38B23-8AEA-E015-10F1-45748AD58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5253" y="2365874"/>
              <a:ext cx="5143500" cy="2943225"/>
            </a:xfrm>
            <a:prstGeom prst="rect">
              <a:avLst/>
            </a:prstGeom>
          </p:spPr>
        </p:pic>
        <p:pic>
          <p:nvPicPr>
            <p:cNvPr id="27" name="Picture 26" descr="A light bulb with a black background&#10;&#10;Description automatically generated">
              <a:extLst>
                <a:ext uri="{FF2B5EF4-FFF2-40B4-BE49-F238E27FC236}">
                  <a16:creationId xmlns:a16="http://schemas.microsoft.com/office/drawing/2014/main" id="{9DCBBCC8-559C-2500-43C4-543526556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88348" y="-207537"/>
              <a:ext cx="1782558" cy="2710133"/>
            </a:xfrm>
            <a:prstGeom prst="rect">
              <a:avLst/>
            </a:prstGeom>
          </p:spPr>
        </p:pic>
      </p:grpSp>
      <p:pic>
        <p:nvPicPr>
          <p:cNvPr id="30" name="Picture 29" descr="A black and white illustration of people working in a science lab&#10;&#10;Description automatically generated">
            <a:extLst>
              <a:ext uri="{FF2B5EF4-FFF2-40B4-BE49-F238E27FC236}">
                <a16:creationId xmlns:a16="http://schemas.microsoft.com/office/drawing/2014/main" id="{B1A10EC8-2540-ABF1-23AF-F93C6CF6B6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>
          <a:xfrm>
            <a:off x="3447915" y="3456703"/>
            <a:ext cx="4223748" cy="3152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31" descr="A group of children sitting at desks in a classroom&#10;&#10;Description automatically generated">
            <a:extLst>
              <a:ext uri="{FF2B5EF4-FFF2-40B4-BE49-F238E27FC236}">
                <a16:creationId xmlns:a16="http://schemas.microsoft.com/office/drawing/2014/main" id="{91B38FA1-75B4-ED87-5E28-D193B0220B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723" y="3439709"/>
            <a:ext cx="4181160" cy="3134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A person holding her head in front of a person's fist&#10;&#10;Description automatically generated">
            <a:extLst>
              <a:ext uri="{FF2B5EF4-FFF2-40B4-BE49-F238E27FC236}">
                <a16:creationId xmlns:a16="http://schemas.microsoft.com/office/drawing/2014/main" id="{E91F1C10-7326-2AD6-BC85-99F7291CC7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733" y="1155929"/>
            <a:ext cx="4868990" cy="2383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 descr="A person sneezing into a child's head&#10;&#10;Description automatically generated">
            <a:extLst>
              <a:ext uri="{FF2B5EF4-FFF2-40B4-BE49-F238E27FC236}">
                <a16:creationId xmlns:a16="http://schemas.microsoft.com/office/drawing/2014/main" id="{9A941BEE-E2EF-D150-036A-ED0171C9BC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194" y="1122010"/>
            <a:ext cx="4448856" cy="2302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4" descr="C:\Users\Admin\Desktop\10nth ppt making\photos\child marge.jpg">
            <a:extLst>
              <a:ext uri="{FF2B5EF4-FFF2-40B4-BE49-F238E27FC236}">
                <a16:creationId xmlns:a16="http://schemas.microsoft.com/office/drawing/2014/main" id="{99D77D49-79BA-74E9-6EAF-452C61631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89917" y="4375048"/>
            <a:ext cx="4269112" cy="2261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45FBFC6-E3E4-6CC0-00FE-54C96B3C9F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833" y="4383559"/>
            <a:ext cx="3840326" cy="2355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A person sitting on a rock in front of a fire&#10;&#10;Description automatically generated">
            <a:extLst>
              <a:ext uri="{FF2B5EF4-FFF2-40B4-BE49-F238E27FC236}">
                <a16:creationId xmlns:a16="http://schemas.microsoft.com/office/drawing/2014/main" id="{5F13744B-C556-125C-BF5D-6C35EE8C64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910" y="1234045"/>
            <a:ext cx="5894237" cy="3360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portrait of a person in a black coat&#10;&#10;Description automatically generated">
            <a:extLst>
              <a:ext uri="{FF2B5EF4-FFF2-40B4-BE49-F238E27FC236}">
                <a16:creationId xmlns:a16="http://schemas.microsoft.com/office/drawing/2014/main" id="{1EB043AF-87D1-0A8B-FB33-4313895F531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368" y="1145770"/>
            <a:ext cx="3402676" cy="3415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A newspaper with a black text&#10;&#10;Description automatically generated">
            <a:extLst>
              <a:ext uri="{FF2B5EF4-FFF2-40B4-BE49-F238E27FC236}">
                <a16:creationId xmlns:a16="http://schemas.microsoft.com/office/drawing/2014/main" id="{F73240E2-F4C3-E474-41AC-9A9E2A8F2A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45" y="1151800"/>
            <a:ext cx="4949519" cy="444616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0" name="Equals 9">
            <a:extLst>
              <a:ext uri="{FF2B5EF4-FFF2-40B4-BE49-F238E27FC236}">
                <a16:creationId xmlns:a16="http://schemas.microsoft.com/office/drawing/2014/main" id="{14C12ED0-D2DC-8857-C0D7-6209B1A0EF00}"/>
              </a:ext>
            </a:extLst>
          </p:cNvPr>
          <p:cNvSpPr/>
          <p:nvPr/>
        </p:nvSpPr>
        <p:spPr>
          <a:xfrm rot="10800000" flipH="1">
            <a:off x="-576449" y="4299552"/>
            <a:ext cx="4505751" cy="386986"/>
          </a:xfrm>
          <a:prstGeom prst="mathEqual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8AFC3D-7D69-9004-9879-2F3892F15763}"/>
              </a:ext>
            </a:extLst>
          </p:cNvPr>
          <p:cNvSpPr/>
          <p:nvPr/>
        </p:nvSpPr>
        <p:spPr>
          <a:xfrm>
            <a:off x="3929302" y="809872"/>
            <a:ext cx="77874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3200" b="1" dirty="0" err="1">
                <a:solidFill>
                  <a:srgbClr val="00B0F0"/>
                </a:solidFill>
                <a:latin typeface="NudiUni17e" pitchFamily="2" charset="0"/>
                <a:cs typeface="NudiUni17e" pitchFamily="2" charset="0"/>
              </a:rPr>
              <a:t>ರಾಜಾರಾಂರ</a:t>
            </a:r>
            <a:r>
              <a:rPr lang="en-IN" sz="3200" b="1" dirty="0">
                <a:solidFill>
                  <a:srgbClr val="00B0F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IN" sz="3200" b="1" dirty="0" err="1">
                <a:solidFill>
                  <a:srgbClr val="00B0F0"/>
                </a:solidFill>
                <a:latin typeface="NudiUni17e" pitchFamily="2" charset="0"/>
                <a:cs typeface="NudiUni17e" pitchFamily="2" charset="0"/>
              </a:rPr>
              <a:t>ಸುಧಾರಣಾ</a:t>
            </a:r>
            <a:r>
              <a:rPr lang="en-IN" sz="3200" b="1" dirty="0">
                <a:solidFill>
                  <a:srgbClr val="00B0F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IN" sz="3200" b="1" dirty="0" err="1">
                <a:solidFill>
                  <a:srgbClr val="00B0F0"/>
                </a:solidFill>
                <a:latin typeface="NudiUni17e" pitchFamily="2" charset="0"/>
                <a:cs typeface="NudiUni17e" pitchFamily="2" charset="0"/>
              </a:rPr>
              <a:t>ಕ್ರಮಗಳು</a:t>
            </a:r>
            <a:r>
              <a:rPr lang="en-IN" sz="3200" b="1" dirty="0">
                <a:solidFill>
                  <a:srgbClr val="00B0F0"/>
                </a:solidFill>
                <a:latin typeface="NudiUni17e" pitchFamily="2" charset="0"/>
                <a:cs typeface="NudiUni17e" pitchFamily="2" charset="0"/>
              </a:rPr>
              <a:t>:-</a:t>
            </a:r>
            <a:endParaRPr lang="en-US" sz="3200" b="1" dirty="0">
              <a:solidFill>
                <a:srgbClr val="00B0F0"/>
              </a:solidFill>
              <a:latin typeface="NudiUni17e" pitchFamily="2" charset="0"/>
              <a:ea typeface="Calibri" panose="020F0502020204030204" pitchFamily="34" charset="0"/>
              <a:cs typeface="NudiUni17e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1DC0FA6-3DE6-353C-2ABB-6C239C257C50}"/>
              </a:ext>
            </a:extLst>
          </p:cNvPr>
          <p:cNvSpPr/>
          <p:nvPr/>
        </p:nvSpPr>
        <p:spPr>
          <a:xfrm>
            <a:off x="20320" y="4649459"/>
            <a:ext cx="33353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0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ರಾಜಾರಾಂ</a:t>
            </a:r>
            <a:r>
              <a:rPr lang="en-IN" sz="2000" b="1" dirty="0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IN" sz="20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ಮೋಹನರಾಯರು</a:t>
            </a:r>
            <a:endParaRPr lang="en-US" sz="2000" b="1" dirty="0">
              <a:solidFill>
                <a:srgbClr val="FF0000"/>
              </a:solidFill>
              <a:latin typeface="NudiUni17e" pitchFamily="2" charset="0"/>
              <a:ea typeface="Calibri" panose="020F0502020204030204" pitchFamily="34" charset="0"/>
              <a:cs typeface="NudiUni17e" pitchFamily="2" charset="0"/>
            </a:endParaRPr>
          </a:p>
        </p:txBody>
      </p:sp>
      <p:pic>
        <p:nvPicPr>
          <p:cNvPr id="31" name="Picture 30" descr="A cartoon character sitting on a bench reading a newspaper&#10;&#10;Description automatically generated">
            <a:extLst>
              <a:ext uri="{FF2B5EF4-FFF2-40B4-BE49-F238E27FC236}">
                <a16:creationId xmlns:a16="http://schemas.microsoft.com/office/drawing/2014/main" id="{10C24CBD-17A0-2182-5F73-32A71C514FA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1"/>
          <a:stretch/>
        </p:blipFill>
        <p:spPr>
          <a:xfrm>
            <a:off x="7902954" y="1188025"/>
            <a:ext cx="4052412" cy="440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43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13" grpId="0"/>
      <p:bldP spid="14" grpId="0"/>
      <p:bldP spid="15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05AB8E-EB2A-7B98-D2C6-B4B66B1D96BC}"/>
              </a:ext>
            </a:extLst>
          </p:cNvPr>
          <p:cNvSpPr/>
          <p:nvPr/>
        </p:nvSpPr>
        <p:spPr>
          <a:xfrm>
            <a:off x="2686607" y="101986"/>
            <a:ext cx="9172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“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ಸಾಮಾಜಿಕ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ಮತ್ತು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ಧಾರ್ಮಿಕ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ಸುಧಾರಣಾ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ಚಳವಳಿಗಳು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4A9097-3E33-85AD-B6A3-5AE38D0024BA}"/>
              </a:ext>
            </a:extLst>
          </p:cNvPr>
          <p:cNvCxnSpPr/>
          <p:nvPr/>
        </p:nvCxnSpPr>
        <p:spPr>
          <a:xfrm>
            <a:off x="2946401" y="629920"/>
            <a:ext cx="8544559" cy="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72C8B6F-17A5-8086-CDCC-302EA522AE05}"/>
              </a:ext>
            </a:extLst>
          </p:cNvPr>
          <p:cNvSpPr/>
          <p:nvPr/>
        </p:nvSpPr>
        <p:spPr>
          <a:xfrm>
            <a:off x="1578568" y="725865"/>
            <a:ext cx="23804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ಬ್ರಹ್ಮ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ಸಮಾಜ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:-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0B029A-E499-61B4-FB12-79F4CAE9C31D}"/>
              </a:ext>
            </a:extLst>
          </p:cNvPr>
          <p:cNvSpPr/>
          <p:nvPr/>
        </p:nvSpPr>
        <p:spPr>
          <a:xfrm>
            <a:off x="3210946" y="1625492"/>
            <a:ext cx="89810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ಬ್ರಹ್ಮ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ಸಮಾಜವು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k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19ನೆಯ ಶತಮಾನದಲ್ಲಿ ಸಾಮಾಜಿಕ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k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ಧಾರ್ಮಿಕ ಸುಧಾರಣೆಯ ಮುಂಚೂ</a:t>
            </a:r>
            <a:r>
              <a:rPr lang="en-IN" sz="3200" b="1" dirty="0" err="1">
                <a:solidFill>
                  <a:schemeClr val="bg1"/>
                </a:solidFill>
                <a:latin typeface="NudiUni02e" pitchFamily="2" charset="0"/>
                <a:cs typeface="NudiUni02e" pitchFamily="2" charset="0"/>
              </a:rPr>
              <a:t>ಣಿ</a:t>
            </a:r>
            <a:r>
              <a:rPr lang="k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ಯಲ್ಲಿದ್ದ ಸಂಸ್ಥೆಯಾಗಿತ್ತು.</a:t>
            </a:r>
          </a:p>
        </p:txBody>
      </p:sp>
      <p:pic>
        <p:nvPicPr>
          <p:cNvPr id="9" name="Picture 8" descr="A person with a mustache holding a book&#10;&#10;Description automatically generated">
            <a:extLst>
              <a:ext uri="{FF2B5EF4-FFF2-40B4-BE49-F238E27FC236}">
                <a16:creationId xmlns:a16="http://schemas.microsoft.com/office/drawing/2014/main" id="{DF95A9C5-EBFD-88C1-51ED-8410CEA45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840" y="809873"/>
            <a:ext cx="3078106" cy="3434078"/>
          </a:xfrm>
          <a:prstGeom prst="rect">
            <a:avLst/>
          </a:prstGeom>
        </p:spPr>
      </p:pic>
      <p:sp>
        <p:nvSpPr>
          <p:cNvPr id="10" name="Equals 9">
            <a:extLst>
              <a:ext uri="{FF2B5EF4-FFF2-40B4-BE49-F238E27FC236}">
                <a16:creationId xmlns:a16="http://schemas.microsoft.com/office/drawing/2014/main" id="{14C12ED0-D2DC-8857-C0D7-6209B1A0EF00}"/>
              </a:ext>
            </a:extLst>
          </p:cNvPr>
          <p:cNvSpPr/>
          <p:nvPr/>
        </p:nvSpPr>
        <p:spPr>
          <a:xfrm rot="10800000" flipH="1">
            <a:off x="-538481" y="4094480"/>
            <a:ext cx="4497535" cy="357850"/>
          </a:xfrm>
          <a:prstGeom prst="mathEqual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E84C8B3-6F0C-10F6-BE0F-69C784986C51}"/>
              </a:ext>
            </a:extLst>
          </p:cNvPr>
          <p:cNvSpPr/>
          <p:nvPr/>
        </p:nvSpPr>
        <p:spPr>
          <a:xfrm>
            <a:off x="0" y="4497059"/>
            <a:ext cx="33353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0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ರಾಜಾರಾಂ</a:t>
            </a:r>
            <a:r>
              <a:rPr lang="en-IN" sz="2000" b="1" dirty="0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IN" sz="20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ಮೋಹನರಾಯರು</a:t>
            </a:r>
            <a:endParaRPr lang="en-US" sz="2000" b="1" dirty="0">
              <a:solidFill>
                <a:srgbClr val="FF0000"/>
              </a:solidFill>
              <a:latin typeface="NudiUni17e" pitchFamily="2" charset="0"/>
              <a:ea typeface="Calibri" panose="020F0502020204030204" pitchFamily="34" charset="0"/>
              <a:cs typeface="NudiUni17e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9610E5-B7E9-CEC6-F10D-650D8F3A3C13}"/>
              </a:ext>
            </a:extLst>
          </p:cNvPr>
          <p:cNvSpPr/>
          <p:nvPr/>
        </p:nvSpPr>
        <p:spPr>
          <a:xfrm>
            <a:off x="3929302" y="657472"/>
            <a:ext cx="57226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3600" b="1" dirty="0" err="1">
                <a:solidFill>
                  <a:srgbClr val="00B0F0"/>
                </a:solidFill>
                <a:latin typeface="NudiUni17e" pitchFamily="2" charset="0"/>
                <a:cs typeface="NudiUni17e" pitchFamily="2" charset="0"/>
              </a:rPr>
              <a:t>ಬ್ರಹ್ಮ</a:t>
            </a:r>
            <a:r>
              <a:rPr lang="en-IN" sz="3600" b="1" dirty="0">
                <a:solidFill>
                  <a:srgbClr val="00B0F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IN" sz="3600" b="1" dirty="0" err="1">
                <a:solidFill>
                  <a:srgbClr val="00B0F0"/>
                </a:solidFill>
                <a:latin typeface="NudiUni17e" pitchFamily="2" charset="0"/>
                <a:cs typeface="NudiUni17e" pitchFamily="2" charset="0"/>
              </a:rPr>
              <a:t>ಸಮಾಜದ</a:t>
            </a:r>
            <a:r>
              <a:rPr lang="en-IN" sz="3600" b="1" dirty="0">
                <a:solidFill>
                  <a:srgbClr val="00B0F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IN" sz="3600" b="1" dirty="0" err="1">
                <a:solidFill>
                  <a:srgbClr val="00B0F0"/>
                </a:solidFill>
                <a:latin typeface="NudiUni17e" pitchFamily="2" charset="0"/>
                <a:cs typeface="NudiUni17e" pitchFamily="2" charset="0"/>
              </a:rPr>
              <a:t>ಬೋಧನೆಗಳು</a:t>
            </a:r>
            <a:r>
              <a:rPr lang="en-IN" sz="3600" b="1" dirty="0">
                <a:solidFill>
                  <a:srgbClr val="00B0F0"/>
                </a:solidFill>
                <a:latin typeface="NudiUni17e" pitchFamily="2" charset="0"/>
                <a:cs typeface="NudiUni17e" pitchFamily="2" charset="0"/>
              </a:rPr>
              <a:t>:-</a:t>
            </a:r>
            <a:endParaRPr lang="en-US" sz="3600" b="1" dirty="0">
              <a:solidFill>
                <a:srgbClr val="00B0F0"/>
              </a:solidFill>
              <a:latin typeface="NudiUni17e" pitchFamily="2" charset="0"/>
              <a:ea typeface="Calibri" panose="020F0502020204030204" pitchFamily="34" charset="0"/>
              <a:cs typeface="NudiUni17e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1559165-3D7F-FA94-FDD4-58D1988484FF}"/>
              </a:ext>
            </a:extLst>
          </p:cNvPr>
          <p:cNvSpPr/>
          <p:nvPr/>
        </p:nvSpPr>
        <p:spPr>
          <a:xfrm>
            <a:off x="3210946" y="5415859"/>
            <a:ext cx="89810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k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ಇಂಗ್ಲಿಷ್ ಶಿಕ್ಷಣದ ಮೂಲಕ ಭಾರತೀಯರು ಪಾಶ್ಚಾತ್ಯ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k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ರಾಜಕೀಯ ಚಿಂತನೆಯನ್ನು ತಿಳಿಯಲು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ಸಾಧ್ಯ</a:t>
            </a:r>
            <a:r>
              <a:rPr lang="k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ವಾಗಿ ಅದು </a:t>
            </a:r>
            <a:r>
              <a:rPr lang="kn-IN" sz="2800" b="1" dirty="0">
                <a:solidFill>
                  <a:srgbClr val="FF0000"/>
                </a:solidFill>
                <a:latin typeface="NudiUni01e" pitchFamily="2" charset="0"/>
                <a:cs typeface="NudiUni01e" pitchFamily="2" charset="0"/>
              </a:rPr>
              <a:t>ಭಾರತೀಯರಲ್ಲಿ ರಾಷ್ಟ್ರಪ್ರಜ್ಞೆಯನ್ನು</a:t>
            </a:r>
            <a:r>
              <a:rPr lang="k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ಜಾಗೃತಗೊಳಿಸಲು ಸಹಾಯಮಾಡಿತು</a:t>
            </a:r>
            <a:endParaRPr lang="en-US" sz="2800" b="1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104C64-79D4-8560-8F4F-D016E92CEDA3}"/>
              </a:ext>
            </a:extLst>
          </p:cNvPr>
          <p:cNvSpPr/>
          <p:nvPr/>
        </p:nvSpPr>
        <p:spPr>
          <a:xfrm>
            <a:off x="3210946" y="2702088"/>
            <a:ext cx="89810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k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ಬ್ರಹ್ಮಸಮಾಜವು ಹಿಂದೂ ಧರ್ಮದಲ್ಲಿದ್ದ ಆಚಾರ-ವಿಚಾರಗಳ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k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ಸುಧಾರಣೆಗಾಗಿ ಪ್ರಯತ್ನಿಸಿತು. </a:t>
            </a:r>
            <a:endParaRPr lang="en-IN" sz="2800" b="1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B00769-ECF1-C676-9FFA-9214D7743057}"/>
              </a:ext>
            </a:extLst>
          </p:cNvPr>
          <p:cNvSpPr/>
          <p:nvPr/>
        </p:nvSpPr>
        <p:spPr>
          <a:xfrm>
            <a:off x="3210946" y="3766897"/>
            <a:ext cx="89810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k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ವಿಗ್ರಹಾರಾಧನೆ ಮತ್ತು ಬಹುದೇವತಾ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k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ಆರಾಧನೆಯನ್ನು </a:t>
            </a:r>
            <a:r>
              <a:rPr lang="k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ವಿರೋಧಿಸಿತು,</a:t>
            </a:r>
            <a:endParaRPr lang="en-IN" sz="2800" b="1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k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ಏಕದೇವತಾ ಆರಾಧನೆಯನ್ನು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k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ಪ್ರೋತ್ಸಾಹಿಸಿತು. </a:t>
            </a:r>
            <a:endParaRPr lang="en-IN" sz="2800" b="1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E5B74-4DEB-8C09-0883-0E0D5FF470C4}"/>
              </a:ext>
            </a:extLst>
          </p:cNvPr>
          <p:cNvSpPr/>
          <p:nvPr/>
        </p:nvSpPr>
        <p:spPr>
          <a:xfrm>
            <a:off x="3210946" y="4831706"/>
            <a:ext cx="89810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k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ಅದು </a:t>
            </a:r>
            <a:r>
              <a:rPr lang="kn-IN" sz="2800" b="1" dirty="0">
                <a:solidFill>
                  <a:srgbClr val="92D050"/>
                </a:solidFill>
                <a:latin typeface="NudiUni01e" pitchFamily="2" charset="0"/>
                <a:cs typeface="NudiUni01e" pitchFamily="2" charset="0"/>
              </a:rPr>
              <a:t>ಯಜ್ಞಯಾಗಾದಿಗಳನ್ನು ಖಂಡಿಸಿತು</a:t>
            </a:r>
            <a:r>
              <a:rPr lang="k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</a:p>
        </p:txBody>
      </p:sp>
      <p:pic>
        <p:nvPicPr>
          <p:cNvPr id="19" name="Picture 18" descr="A group of men posing for a photo&#10;&#10;Description automatically generated">
            <a:extLst>
              <a:ext uri="{FF2B5EF4-FFF2-40B4-BE49-F238E27FC236}">
                <a16:creationId xmlns:a16="http://schemas.microsoft.com/office/drawing/2014/main" id="{4D33A8A9-193B-D650-47CA-5732CF88A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219" y="2526912"/>
            <a:ext cx="5250242" cy="4136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8DB4F75-B69E-0953-24B2-266F9A6F7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9477" y="2526912"/>
            <a:ext cx="3485669" cy="4093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09DEFE6-C9DA-C7DF-ECCA-ECD523A714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362" y="3481187"/>
            <a:ext cx="2810381" cy="3273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 descr="A cartoon of a person pouring water into a person's face&#10;&#10;Description automatically generated">
            <a:extLst>
              <a:ext uri="{FF2B5EF4-FFF2-40B4-BE49-F238E27FC236}">
                <a16:creationId xmlns:a16="http://schemas.microsoft.com/office/drawing/2014/main" id="{EE537467-0515-4882-931B-E6654CBA17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759" y="3472536"/>
            <a:ext cx="2816108" cy="3273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 descr="A person and person standing in a room&#10;&#10;Description automatically generated">
            <a:extLst>
              <a:ext uri="{FF2B5EF4-FFF2-40B4-BE49-F238E27FC236}">
                <a16:creationId xmlns:a16="http://schemas.microsoft.com/office/drawing/2014/main" id="{7CEBCB82-12E2-2C20-4CEF-A4789A5815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727" y="3444850"/>
            <a:ext cx="2761106" cy="3266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D3F299C-A665-6E37-58F0-ED1337090E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6401" y="4493934"/>
            <a:ext cx="4497535" cy="2374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EE84672-ACA5-6774-F8D3-DA8ED3C932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936" y="4496298"/>
            <a:ext cx="4639409" cy="2374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2" descr="A colorful fire on a stage&#10;&#10;Description automatically generated with medium confidence">
            <a:extLst>
              <a:ext uri="{FF2B5EF4-FFF2-40B4-BE49-F238E27FC236}">
                <a16:creationId xmlns:a16="http://schemas.microsoft.com/office/drawing/2014/main" id="{84087C1F-E900-876E-0AB6-FFE921D932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878" y="4493934"/>
            <a:ext cx="3424454" cy="2278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Equals 1">
            <a:extLst>
              <a:ext uri="{FF2B5EF4-FFF2-40B4-BE49-F238E27FC236}">
                <a16:creationId xmlns:a16="http://schemas.microsoft.com/office/drawing/2014/main" id="{1DD4042F-406E-E03D-FA25-3FBD37335411}"/>
              </a:ext>
            </a:extLst>
          </p:cNvPr>
          <p:cNvSpPr/>
          <p:nvPr/>
        </p:nvSpPr>
        <p:spPr>
          <a:xfrm rot="5400000">
            <a:off x="533283" y="2979183"/>
            <a:ext cx="4537699" cy="288538"/>
          </a:xfrm>
          <a:prstGeom prst="mathEqual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378CA29-A957-2CD0-0E89-D62D6712A08F}"/>
              </a:ext>
            </a:extLst>
          </p:cNvPr>
          <p:cNvPicPr>
            <a:picLocks noChangeAspect="1"/>
          </p:cNvPicPr>
          <p:nvPr/>
        </p:nvPicPr>
        <p:blipFill>
          <a:blip r:embed="rId1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133" y="1222737"/>
            <a:ext cx="2976771" cy="4138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12353F2-6FDF-ECB4-3D90-9450C6261510}"/>
              </a:ext>
            </a:extLst>
          </p:cNvPr>
          <p:cNvPicPr>
            <a:picLocks noChangeAspect="1"/>
          </p:cNvPicPr>
          <p:nvPr/>
        </p:nvPicPr>
        <p:blipFill>
          <a:blip r:embed="rId1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160" y="1216310"/>
            <a:ext cx="3102573" cy="4138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7" descr="A person standing in front of a classroom with a group of children&#10;&#10;Description automatically generated">
            <a:extLst>
              <a:ext uri="{FF2B5EF4-FFF2-40B4-BE49-F238E27FC236}">
                <a16:creationId xmlns:a16="http://schemas.microsoft.com/office/drawing/2014/main" id="{893F4C91-066A-8318-F1CB-924F2F6715B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2"/>
          <a:stretch/>
        </p:blipFill>
        <p:spPr>
          <a:xfrm>
            <a:off x="5847729" y="1318835"/>
            <a:ext cx="3310745" cy="4005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481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14" grpId="0"/>
      <p:bldP spid="1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70C115A-4B5A-6982-41E1-6C126A751303}"/>
              </a:ext>
            </a:extLst>
          </p:cNvPr>
          <p:cNvSpPr/>
          <p:nvPr/>
        </p:nvSpPr>
        <p:spPr>
          <a:xfrm>
            <a:off x="0" y="809118"/>
            <a:ext cx="8597464" cy="350865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79400" h="203200"/>
              <a:bevelB w="247650" h="107950"/>
            </a:sp3d>
          </a:bodyPr>
          <a:lstStyle/>
          <a:p>
            <a:r>
              <a:rPr lang="en-US" sz="22200" b="1" dirty="0" err="1">
                <a:ln/>
                <a:solidFill>
                  <a:srgbClr val="FFC000"/>
                </a:solidFill>
                <a:latin typeface="NudiUni17e" pitchFamily="2" charset="0"/>
                <a:cs typeface="NudiUni17e" pitchFamily="2" charset="0"/>
              </a:rPr>
              <a:t>ಯುವ</a:t>
            </a:r>
            <a:r>
              <a:rPr lang="en-US" sz="22200" b="1" dirty="0">
                <a:ln/>
                <a:solidFill>
                  <a:srgbClr val="FFC000"/>
                </a:solidFill>
                <a:latin typeface="NudiUni17e" pitchFamily="2" charset="0"/>
                <a:cs typeface="NudiUni17e" pitchFamily="2" charset="0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5316754-1B55-00FC-C3DB-17870C89174A}"/>
              </a:ext>
            </a:extLst>
          </p:cNvPr>
          <p:cNvSpPr/>
          <p:nvPr/>
        </p:nvSpPr>
        <p:spPr>
          <a:xfrm>
            <a:off x="1344046" y="2651231"/>
            <a:ext cx="8597464" cy="350865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79400" h="203200"/>
              <a:bevelB w="247650" h="107950"/>
            </a:sp3d>
          </a:bodyPr>
          <a:lstStyle/>
          <a:p>
            <a:r>
              <a:rPr lang="en-US" sz="22200" b="1" dirty="0" err="1">
                <a:ln/>
                <a:solidFill>
                  <a:srgbClr val="FFC000"/>
                </a:solidFill>
                <a:latin typeface="NudiUni17e" pitchFamily="2" charset="0"/>
                <a:cs typeface="NudiUni17e" pitchFamily="2" charset="0"/>
              </a:rPr>
              <a:t>ಬಂಗಾಳಿ</a:t>
            </a:r>
            <a:r>
              <a:rPr lang="en-US" sz="22200" b="1" dirty="0">
                <a:ln/>
                <a:solidFill>
                  <a:srgbClr val="FFC000"/>
                </a:solidFill>
                <a:latin typeface="NudiUni17e" pitchFamily="2" charset="0"/>
                <a:cs typeface="NudiUni17e" pitchFamily="2" charset="0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CB59E8-8F70-D680-BAB7-81F3111B45C8}"/>
              </a:ext>
            </a:extLst>
          </p:cNvPr>
          <p:cNvSpPr/>
          <p:nvPr/>
        </p:nvSpPr>
        <p:spPr>
          <a:xfrm>
            <a:off x="3106298" y="4678451"/>
            <a:ext cx="8597464" cy="350865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79400" h="203200"/>
              <a:bevelB w="247650" h="107950"/>
            </a:sp3d>
          </a:bodyPr>
          <a:lstStyle/>
          <a:p>
            <a:r>
              <a:rPr lang="en-US" sz="22200" b="1" dirty="0" err="1">
                <a:ln/>
                <a:solidFill>
                  <a:srgbClr val="FFC000"/>
                </a:solidFill>
                <a:latin typeface="NudiUni17e" pitchFamily="2" charset="0"/>
                <a:cs typeface="NudiUni17e" pitchFamily="2" charset="0"/>
              </a:rPr>
              <a:t>ಚಳವಳಿ</a:t>
            </a:r>
            <a:r>
              <a:rPr lang="en-US" sz="22200" b="1" dirty="0">
                <a:ln/>
                <a:solidFill>
                  <a:srgbClr val="FFC000"/>
                </a:solidFill>
                <a:latin typeface="NudiUni17e" pitchFamily="2" charset="0"/>
                <a:cs typeface="NudiUni17e" pitchFamily="2" charset="0"/>
              </a:rPr>
              <a:t> </a:t>
            </a:r>
          </a:p>
        </p:txBody>
      </p:sp>
      <p:pic>
        <p:nvPicPr>
          <p:cNvPr id="13" name="Picture 12" descr="A statue of a person&#10;&#10;Description automatically generated">
            <a:extLst>
              <a:ext uri="{FF2B5EF4-FFF2-40B4-BE49-F238E27FC236}">
                <a16:creationId xmlns:a16="http://schemas.microsoft.com/office/drawing/2014/main" id="{F80F811E-43E6-881B-9039-12372F910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089" y="-577577"/>
            <a:ext cx="5495925" cy="581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1304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05AB8E-EB2A-7B98-D2C6-B4B66B1D96BC}"/>
              </a:ext>
            </a:extLst>
          </p:cNvPr>
          <p:cNvSpPr/>
          <p:nvPr/>
        </p:nvSpPr>
        <p:spPr>
          <a:xfrm>
            <a:off x="2686607" y="101986"/>
            <a:ext cx="9172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“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ಸಾಮಾಜಿಕ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ಮತ್ತು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ಧಾರ್ಮಿಕ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ಸುಧಾರಣಾ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ಚಳವಳಿಗಳು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4A9097-3E33-85AD-B6A3-5AE38D0024BA}"/>
              </a:ext>
            </a:extLst>
          </p:cNvPr>
          <p:cNvCxnSpPr/>
          <p:nvPr/>
        </p:nvCxnSpPr>
        <p:spPr>
          <a:xfrm>
            <a:off x="2946401" y="629920"/>
            <a:ext cx="8544559" cy="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72C8B6F-17A5-8086-CDCC-302EA522AE05}"/>
              </a:ext>
            </a:extLst>
          </p:cNvPr>
          <p:cNvSpPr/>
          <p:nvPr/>
        </p:nvSpPr>
        <p:spPr>
          <a:xfrm>
            <a:off x="1578568" y="725865"/>
            <a:ext cx="4039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ಯುವ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ಬಂಗಾಳಿ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ಚಳವಳಿ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:-</a:t>
            </a:r>
          </a:p>
        </p:txBody>
      </p:sp>
      <p:sp>
        <p:nvSpPr>
          <p:cNvPr id="2" name="Equals 1">
            <a:extLst>
              <a:ext uri="{FF2B5EF4-FFF2-40B4-BE49-F238E27FC236}">
                <a16:creationId xmlns:a16="http://schemas.microsoft.com/office/drawing/2014/main" id="{1DD4042F-406E-E03D-FA25-3FBD37335411}"/>
              </a:ext>
            </a:extLst>
          </p:cNvPr>
          <p:cNvSpPr/>
          <p:nvPr/>
        </p:nvSpPr>
        <p:spPr>
          <a:xfrm rot="5400000">
            <a:off x="530644" y="2417514"/>
            <a:ext cx="3911372" cy="409214"/>
          </a:xfrm>
          <a:prstGeom prst="mathEqual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0B029A-E499-61B4-FB12-79F4CAE9C31D}"/>
              </a:ext>
            </a:extLst>
          </p:cNvPr>
          <p:cNvSpPr/>
          <p:nvPr/>
        </p:nvSpPr>
        <p:spPr>
          <a:xfrm>
            <a:off x="2659632" y="1268420"/>
            <a:ext cx="92885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ಹತ್ತೊಂಬತ್ತನೇ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ಶತಮಾನದಲ್ಲಿ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ಕಲ್ಕತ್ತಾ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ನಗರವು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ಹೊಸ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ಆಲೋಚನೆಗಳ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ಕೇಂದ್ರ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ಬಿಂದುವಾಗಿತ್ತು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ಅಲ್ಲಿ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1820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1830ರ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ದಶಕದಲ್ಲಿ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ಹೊಸ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ಚಳವಳಿಗಳು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ಹುಟ್ಟಿಕೊಳ್ಳತೊಡಗಿದವು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..</a:t>
            </a:r>
          </a:p>
        </p:txBody>
      </p:sp>
      <p:sp>
        <p:nvSpPr>
          <p:cNvPr id="10" name="Equals 9">
            <a:extLst>
              <a:ext uri="{FF2B5EF4-FFF2-40B4-BE49-F238E27FC236}">
                <a16:creationId xmlns:a16="http://schemas.microsoft.com/office/drawing/2014/main" id="{14C12ED0-D2DC-8857-C0D7-6209B1A0EF00}"/>
              </a:ext>
            </a:extLst>
          </p:cNvPr>
          <p:cNvSpPr/>
          <p:nvPr/>
        </p:nvSpPr>
        <p:spPr>
          <a:xfrm rot="10800000" flipH="1">
            <a:off x="-335280" y="3284430"/>
            <a:ext cx="3775261" cy="423710"/>
          </a:xfrm>
          <a:prstGeom prst="mathEqual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E84C8B3-6F0C-10F6-BE0F-69C784986C51}"/>
              </a:ext>
            </a:extLst>
          </p:cNvPr>
          <p:cNvSpPr/>
          <p:nvPr/>
        </p:nvSpPr>
        <p:spPr>
          <a:xfrm>
            <a:off x="287958" y="3681308"/>
            <a:ext cx="20861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ಹೆನ್ರಿ</a:t>
            </a:r>
            <a:r>
              <a:rPr lang="en-IN" sz="2400" b="1" dirty="0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IN" sz="24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ಡಿರೇಜಿಯೋ</a:t>
            </a:r>
            <a:endParaRPr lang="en-US" sz="4000" b="1" dirty="0">
              <a:solidFill>
                <a:srgbClr val="FF0000"/>
              </a:solidFill>
              <a:latin typeface="NudiUni17e" pitchFamily="2" charset="0"/>
              <a:ea typeface="Calibri" panose="020F0502020204030204" pitchFamily="34" charset="0"/>
              <a:cs typeface="NudiUni17e" pitchFamily="2" charset="0"/>
            </a:endParaRPr>
          </a:p>
        </p:txBody>
      </p:sp>
      <p:pic>
        <p:nvPicPr>
          <p:cNvPr id="13" name="Picture 12" descr="A statue of a person&#10;&#10;Description automatically generated">
            <a:extLst>
              <a:ext uri="{FF2B5EF4-FFF2-40B4-BE49-F238E27FC236}">
                <a16:creationId xmlns:a16="http://schemas.microsoft.com/office/drawing/2014/main" id="{0F380039-0561-B731-9059-CD838E307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464" y="835072"/>
            <a:ext cx="3076282" cy="2449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7C4F7A-9106-F221-4F68-865667E40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46" b="97552" l="2500" r="97125">
                        <a14:foregroundMark x1="45375" y1="91366" x2="45375" y2="91366"/>
                        <a14:foregroundMark x1="55625" y1="94330" x2="55625" y2="94330"/>
                        <a14:foregroundMark x1="53375" y1="91624" x2="53375" y2="91624"/>
                        <a14:foregroundMark x1="56000" y1="93041" x2="56000" y2="93041"/>
                        <a14:foregroundMark x1="55000" y1="98067" x2="55000" y2="98067"/>
                        <a14:foregroundMark x1="92750" y1="27320" x2="92750" y2="27320"/>
                        <a14:foregroundMark x1="97125" y1="27577" x2="97125" y2="27577"/>
                        <a14:foregroundMark x1="32875" y1="5670" x2="32875" y2="5670"/>
                        <a14:foregroundMark x1="36875" y1="1804" x2="36875" y2="1804"/>
                        <a14:foregroundMark x1="6625" y1="26031" x2="6625" y2="26031"/>
                        <a14:foregroundMark x1="2500" y1="35052" x2="2500" y2="350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900" y="2040238"/>
            <a:ext cx="5232100" cy="5075137"/>
          </a:xfrm>
          <a:prstGeom prst="rect">
            <a:avLst/>
          </a:prstGeom>
        </p:spPr>
      </p:pic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F9A8773-DB32-FB4A-310B-10508C8674CD}"/>
              </a:ext>
            </a:extLst>
          </p:cNvPr>
          <p:cNvSpPr/>
          <p:nvPr/>
        </p:nvSpPr>
        <p:spPr>
          <a:xfrm>
            <a:off x="10339265" y="3665567"/>
            <a:ext cx="1209196" cy="1209196"/>
          </a:xfrm>
          <a:prstGeom prst="flowChartConnector">
            <a:avLst/>
          </a:prstGeom>
          <a:noFill/>
          <a:ln w="762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389CE09-FAC7-46E7-5F6F-926A9EE614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542" y="2499360"/>
            <a:ext cx="4237436" cy="4256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4421DEA-F7DB-D842-CA89-EA85F319CE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4"/>
          <a:stretch/>
        </p:blipFill>
        <p:spPr>
          <a:xfrm>
            <a:off x="142477" y="4142973"/>
            <a:ext cx="2517155" cy="2516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406B0B5-FAE5-6852-C867-F972ED82DEB0}"/>
              </a:ext>
            </a:extLst>
          </p:cNvPr>
          <p:cNvSpPr/>
          <p:nvPr/>
        </p:nvSpPr>
        <p:spPr>
          <a:xfrm>
            <a:off x="2659632" y="1287469"/>
            <a:ext cx="92885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ಇದೇ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ಕಾಲಘಟ್ಟದ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ಮತ್ತೊಂದು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ಚಳವಳಿಯೆಂದರೆ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ಯುವಬಂಗಾಳಿ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ಚಳವಳಿ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'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ಇದನ್ನು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ಪ್ರಾರಂಭಿಸಿದವರು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ಹೆನ್ರಿ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ವಿವಿಯನ್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ಡಿರೇಜಿಯೋ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(1809-1831).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ACBC8A1-65FB-8A55-6744-91E1AFF15CF4}"/>
              </a:ext>
            </a:extLst>
          </p:cNvPr>
          <p:cNvSpPr/>
          <p:nvPr/>
        </p:nvSpPr>
        <p:spPr>
          <a:xfrm>
            <a:off x="2659632" y="1269294"/>
            <a:ext cx="92885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ಇವರ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ತಂದೆ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ಪೋರ್ಚುಗೀಸ್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ತಾಯಿ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ಭಾರತೀಯಳು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ಹೀಗಾಗಿ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ಡಿರೇಜಿಯೋ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ಅವರನ್ನು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ಆಂಗ್ಲೋ-ಇಂಡಿಯನ್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ಎಂದು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ಕರೆಯುತ್ತಾರೆ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  <a:endParaRPr lang="en-IN" sz="4000" b="1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0148C7A-1AB7-49C2-0A05-6DA3ADD66505}"/>
              </a:ext>
            </a:extLst>
          </p:cNvPr>
          <p:cNvSpPr/>
          <p:nvPr/>
        </p:nvSpPr>
        <p:spPr>
          <a:xfrm>
            <a:off x="2652248" y="1287469"/>
            <a:ext cx="92885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ಕಲ್ಕತ್ತಾದ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ಹಿಂದೂ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ಕಾಲೇಜಿನಲ್ಲಿ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ಅಧ್ಯಾಪಕರಾಗಿ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ಸೇವೆಯನ್ನು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ಸಲ್ಲಿಸಿದ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ಇವರ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ಬೋಧನೆಯ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ಮಾಂತ್ರಿಕ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ಶಕ್ತಿಗೆ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ಒಳಗಾದ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ಅನೇಕ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ವಿದ್ಯಾರ್ಥಿಗಳು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ಅವರ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ನಿಷ್ಠಾವಂತ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ಅನುಯಾಯಿಗಳಾದರು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A717562-C44F-6F44-BC90-9E84A751E0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542" y="2629748"/>
            <a:ext cx="5638800" cy="4138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ircle: Hollow 4">
            <a:extLst>
              <a:ext uri="{FF2B5EF4-FFF2-40B4-BE49-F238E27FC236}">
                <a16:creationId xmlns:a16="http://schemas.microsoft.com/office/drawing/2014/main" id="{7124427B-29D9-4DA4-6FE3-ED5391EDE813}"/>
              </a:ext>
            </a:extLst>
          </p:cNvPr>
          <p:cNvSpPr/>
          <p:nvPr/>
        </p:nvSpPr>
        <p:spPr>
          <a:xfrm>
            <a:off x="10834667" y="4234218"/>
            <a:ext cx="218393" cy="242089"/>
          </a:xfrm>
          <a:prstGeom prst="donut">
            <a:avLst>
              <a:gd name="adj" fmla="val 40836"/>
            </a:avLst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56F438-2145-2EFF-530A-D0AEFBF6B464}"/>
              </a:ext>
            </a:extLst>
          </p:cNvPr>
          <p:cNvSpPr txBox="1"/>
          <p:nvPr/>
        </p:nvSpPr>
        <p:spPr>
          <a:xfrm>
            <a:off x="11244914" y="4590333"/>
            <a:ext cx="2007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ಕೊಲ್ಕತ್ತಾ</a:t>
            </a:r>
            <a:endParaRPr lang="en-IN" sz="2400" b="1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98E99AA-4EB5-82AA-AD7F-244B8FBF518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9"/>
          <a:stretch/>
        </p:blipFill>
        <p:spPr>
          <a:xfrm>
            <a:off x="8424956" y="2629748"/>
            <a:ext cx="3696113" cy="4037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711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2" grpId="1"/>
      <p:bldP spid="10" grpId="0" animBg="1"/>
      <p:bldP spid="25" grpId="0"/>
      <p:bldP spid="9" grpId="0" animBg="1"/>
      <p:bldP spid="9" grpId="1" animBg="1"/>
      <p:bldP spid="21" grpId="0"/>
      <p:bldP spid="21" grpId="1"/>
      <p:bldP spid="22" grpId="0"/>
      <p:bldP spid="22" grpId="1"/>
      <p:bldP spid="23" grpId="0"/>
      <p:bldP spid="5" grpId="0" animBg="1"/>
      <p:bldP spid="5" grpId="1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30D93B-A804-45D3-AEA0-90287690BA15}"/>
              </a:ext>
            </a:extLst>
          </p:cNvPr>
          <p:cNvSpPr/>
          <p:nvPr/>
        </p:nvSpPr>
        <p:spPr>
          <a:xfrm>
            <a:off x="4019149" y="237781"/>
            <a:ext cx="41537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ಪ</a:t>
            </a:r>
            <a:r>
              <a:rPr kumimoji="0" lang="kn-IN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್</a:t>
            </a:r>
            <a:r>
              <a:rPr kumimoji="0" lang="en-US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ರ</a:t>
            </a:r>
            <a:r>
              <a:rPr kumimoji="0" lang="kn-IN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ಸ</a:t>
            </a:r>
            <a:r>
              <a:rPr kumimoji="0" lang="en-US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್</a:t>
            </a:r>
            <a:r>
              <a:rPr kumimoji="0" lang="kn-IN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ತ</a:t>
            </a:r>
            <a:r>
              <a:rPr kumimoji="0" lang="en-US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ು</a:t>
            </a:r>
            <a:r>
              <a:rPr kumimoji="0" lang="kn-IN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ತ</a:t>
            </a:r>
            <a:r>
              <a:rPr kumimoji="0" lang="en-US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ಿ</a:t>
            </a:r>
            <a:r>
              <a:rPr kumimoji="0" lang="kn-IN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ಪ</a:t>
            </a:r>
            <a:r>
              <a:rPr kumimoji="0" lang="en-US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ಡ</a:t>
            </a:r>
            <a:r>
              <a:rPr kumimoji="0" lang="kn-IN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ಿ</a:t>
            </a:r>
            <a:r>
              <a:rPr kumimoji="0" lang="en-US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ಸ</a:t>
            </a:r>
            <a:r>
              <a:rPr kumimoji="0" lang="kn-IN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ು</a:t>
            </a:r>
            <a:r>
              <a:rPr kumimoji="0" lang="en-US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ವ</a:t>
            </a:r>
            <a:r>
              <a:rPr kumimoji="0" lang="kn-IN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ವ</a:t>
            </a:r>
            <a:r>
              <a:rPr kumimoji="0" lang="en-US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ರ</a:t>
            </a:r>
            <a:r>
              <a:rPr kumimoji="0" lang="kn-IN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ು</a:t>
            </a:r>
            <a:endParaRPr kumimoji="0" lang="en-US" sz="5400" i="0" u="none" strike="noStrike" kern="1200" normalizeH="0" baseline="0" noProof="0" dirty="0">
              <a:solidFill>
                <a:srgbClr val="00B0F0"/>
              </a:solidFill>
              <a:uLnTx/>
              <a:uFillTx/>
              <a:latin typeface="NudiUni08e" pitchFamily="2" charset="0"/>
              <a:ea typeface="+mn-ea"/>
              <a:cs typeface="NudiUni08e" pitchFamily="2" charset="0"/>
            </a:endParaRPr>
          </a:p>
        </p:txBody>
      </p:sp>
      <p:pic>
        <p:nvPicPr>
          <p:cNvPr id="5" name="Picture 4" descr="A person with a mustache and a white shirt&#10;&#10;Description automatically generated">
            <a:extLst>
              <a:ext uri="{FF2B5EF4-FFF2-40B4-BE49-F238E27FC236}">
                <a16:creationId xmlns:a16="http://schemas.microsoft.com/office/drawing/2014/main" id="{095BECAA-B86E-3975-1DDA-3C625968D6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912" y="1161111"/>
            <a:ext cx="9510175" cy="541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18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4794FA-65AC-24E0-EE43-C5CF1E5133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408" y="2852947"/>
            <a:ext cx="3209760" cy="4014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05AB8E-EB2A-7B98-D2C6-B4B66B1D96BC}"/>
              </a:ext>
            </a:extLst>
          </p:cNvPr>
          <p:cNvSpPr/>
          <p:nvPr/>
        </p:nvSpPr>
        <p:spPr>
          <a:xfrm>
            <a:off x="2686607" y="101986"/>
            <a:ext cx="9172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“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ಸಾಮಾಜಿಕ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ಮತ್ತು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ಧಾರ್ಮಿಕ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ಸುಧಾರಣಾ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ಚಳವಳಿಗಳು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4A9097-3E33-85AD-B6A3-5AE38D0024BA}"/>
              </a:ext>
            </a:extLst>
          </p:cNvPr>
          <p:cNvCxnSpPr/>
          <p:nvPr/>
        </p:nvCxnSpPr>
        <p:spPr>
          <a:xfrm>
            <a:off x="2946401" y="629920"/>
            <a:ext cx="8544559" cy="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72C8B6F-17A5-8086-CDCC-302EA522AE05}"/>
              </a:ext>
            </a:extLst>
          </p:cNvPr>
          <p:cNvSpPr/>
          <p:nvPr/>
        </p:nvSpPr>
        <p:spPr>
          <a:xfrm>
            <a:off x="1578568" y="725865"/>
            <a:ext cx="4039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ಯುವ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ಬಂಗಾಳಿ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ಚಳವಳಿ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:-</a:t>
            </a:r>
          </a:p>
        </p:txBody>
      </p:sp>
      <p:sp>
        <p:nvSpPr>
          <p:cNvPr id="2" name="Equals 1">
            <a:extLst>
              <a:ext uri="{FF2B5EF4-FFF2-40B4-BE49-F238E27FC236}">
                <a16:creationId xmlns:a16="http://schemas.microsoft.com/office/drawing/2014/main" id="{1DD4042F-406E-E03D-FA25-3FBD37335411}"/>
              </a:ext>
            </a:extLst>
          </p:cNvPr>
          <p:cNvSpPr/>
          <p:nvPr/>
        </p:nvSpPr>
        <p:spPr>
          <a:xfrm rot="5400000">
            <a:off x="530644" y="2417514"/>
            <a:ext cx="3911372" cy="409214"/>
          </a:xfrm>
          <a:prstGeom prst="mathEqual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E84C8B3-6F0C-10F6-BE0F-69C784986C51}"/>
              </a:ext>
            </a:extLst>
          </p:cNvPr>
          <p:cNvSpPr/>
          <p:nvPr/>
        </p:nvSpPr>
        <p:spPr>
          <a:xfrm>
            <a:off x="287958" y="3681308"/>
            <a:ext cx="20861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ಹೆನ್ರಿ</a:t>
            </a:r>
            <a:r>
              <a:rPr lang="en-IN" sz="2400" b="1" dirty="0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IN" sz="24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ಡಿರೇಜಿಯೋ</a:t>
            </a:r>
            <a:endParaRPr lang="en-US" sz="4000" b="1" dirty="0">
              <a:solidFill>
                <a:srgbClr val="FF0000"/>
              </a:solidFill>
              <a:latin typeface="NudiUni17e" pitchFamily="2" charset="0"/>
              <a:ea typeface="Calibri" panose="020F0502020204030204" pitchFamily="34" charset="0"/>
              <a:cs typeface="NudiUni17e" pitchFamily="2" charset="0"/>
            </a:endParaRPr>
          </a:p>
        </p:txBody>
      </p:sp>
      <p:pic>
        <p:nvPicPr>
          <p:cNvPr id="13" name="Picture 12" descr="A statue of a person&#10;&#10;Description automatically generated">
            <a:extLst>
              <a:ext uri="{FF2B5EF4-FFF2-40B4-BE49-F238E27FC236}">
                <a16:creationId xmlns:a16="http://schemas.microsoft.com/office/drawing/2014/main" id="{0F380039-0561-B731-9059-CD838E3078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464" y="835072"/>
            <a:ext cx="3076282" cy="244935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406B0B5-FAE5-6852-C867-F972ED82DEB0}"/>
              </a:ext>
            </a:extLst>
          </p:cNvPr>
          <p:cNvSpPr/>
          <p:nvPr/>
        </p:nvSpPr>
        <p:spPr>
          <a:xfrm>
            <a:off x="2660747" y="1260936"/>
            <a:ext cx="92885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ಯುರೋಪಿನ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ಪುನರುಜ್ಜೀವನ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ಚಳವಳಿಯ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ಆಶಯಗಳಿಂದ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ಪ್ರಭಾವಿತಗೊಂಡಿದ್ದ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ಇವರು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ತಮ್ಮ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ವಿದ್ಯಾರ್ಥಿಗಳು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ಸಹವರ್ತಿಗಳಲ್ಲಿ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ವೈಜ್ಞಾನಿಕ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ಆಲೋಚನಾ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ಕ್ರಮವನ್ನು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ತುಂಬುವ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ಪ್ರಯತ್ನವನ್ನು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ಮಾಡಿದರು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98E99AA-4EB5-82AA-AD7F-244B8FBF51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9"/>
          <a:stretch/>
        </p:blipFill>
        <p:spPr>
          <a:xfrm>
            <a:off x="5784374" y="2844641"/>
            <a:ext cx="3208521" cy="3911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395935-1ACD-05A5-3414-AD84E169E9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1" r="7600"/>
          <a:stretch/>
        </p:blipFill>
        <p:spPr>
          <a:xfrm>
            <a:off x="8909599" y="2728926"/>
            <a:ext cx="3122277" cy="3854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966B51F-2CA7-7258-3E1E-91BCA1DD8859}"/>
              </a:ext>
            </a:extLst>
          </p:cNvPr>
          <p:cNvSpPr/>
          <p:nvPr/>
        </p:nvSpPr>
        <p:spPr>
          <a:xfrm>
            <a:off x="2660747" y="1260936"/>
            <a:ext cx="966317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ಹೊಸ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ಶಿಕ್ಷಣ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ಕ್ರಮವನ್ನು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ಜಾರಿಗೊಳಿಸಲು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ಬೇಕಾದ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ಪಠ್ಯಪುಸ್ತಕಗಳನ್ನು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ರೂಪಿಸುವಲ್ಲಿ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ವಿಶೇಷ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ಶ್ರಮವಹಿಸಿದರು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ಪ್ರಶ್ನಿಸುವ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ವೈಜ್ಞಾನಿಕ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ದೃಷ್ಟಿಕೋನವನ್ನು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ಮೈಗೂಡಿಸಿಕೊಳ್ಳಲು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ಬೇಕಾದ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ಪ್ರೇರಣೆಯನ್ನು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ಒದಗಿಸುವ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ಪಠ್ಯಗಳನ್ನು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ತಂದರು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ಇದರಿಂದ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ಅಂದಿನ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ಸಂಪ್ರದಾಯವಾದಿಗಳ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ಆಕ್ರೋಶಕ್ಕೆ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ಗುರಿಯಾದರು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F7DEE2A-35E5-68AB-8651-0DC58CCD7FF2}"/>
              </a:ext>
            </a:extLst>
          </p:cNvPr>
          <p:cNvSpPr/>
          <p:nvPr/>
        </p:nvSpPr>
        <p:spPr>
          <a:xfrm>
            <a:off x="2645630" y="1250919"/>
            <a:ext cx="96631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accent4"/>
                </a:solidFill>
                <a:latin typeface="NudiUni01e" pitchFamily="2" charset="0"/>
                <a:cs typeface="NudiUni01e" pitchFamily="2" charset="0"/>
              </a:rPr>
              <a:t>ಅಕಾಡೆಮಿಕ್</a:t>
            </a:r>
            <a:r>
              <a:rPr lang="en-IN" sz="2800" b="1" dirty="0">
                <a:solidFill>
                  <a:schemeClr val="accent4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accent4"/>
                </a:solidFill>
                <a:latin typeface="NudiUni01e" pitchFamily="2" charset="0"/>
                <a:cs typeface="NudiUni01e" pitchFamily="2" charset="0"/>
              </a:rPr>
              <a:t>ಅಸೋಸಿಯೇಷನ್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' (1828)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ಎನ್ನುವ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ಚರ್ಚಾವೇದಿಕೆಯನ್ನು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ಕಟ್ಟುವ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ಮೂಲಕ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ಹೊಸ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ಸಂವೇದನೆಗಳನ್ನು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ಹುಟ್ಟು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ಹಾಕಿದರು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  <a:endParaRPr lang="en-IN" sz="4000" b="1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94BBE67-5042-4E7B-0C63-C9B0D0A9B5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114"/>
          <a:stretch/>
        </p:blipFill>
        <p:spPr>
          <a:xfrm>
            <a:off x="2777360" y="2654237"/>
            <a:ext cx="9200252" cy="4112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5DAD577-3CDE-A401-19B1-24B84F133B6C}"/>
              </a:ext>
            </a:extLst>
          </p:cNvPr>
          <p:cNvSpPr/>
          <p:nvPr/>
        </p:nvSpPr>
        <p:spPr>
          <a:xfrm>
            <a:off x="2670914" y="1260936"/>
            <a:ext cx="96631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ಯುವ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ಬಂಗಾಳಿ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ಚಳವಳಿಯು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ಪ್ರಕೃತಿ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,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ಮಾನವೀಯತೆ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,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ದೇವರು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ಮುಂತಾದ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ವಿಷಯಗಳನ್ನು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ಕುರಿತು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ಚರ್ಚೆ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ಸಂವಾದಗಳನ್ನು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ನಡೆಸಿತು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09615A0-D86E-7866-A882-75D2E55840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463" y="2516563"/>
            <a:ext cx="3209545" cy="4029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82331B-C96C-BB02-C374-A568700AF5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285" y="2554285"/>
            <a:ext cx="3171727" cy="4009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797C3F2-0C85-A608-E1D4-F014D58F2A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503" y="2554285"/>
            <a:ext cx="2936406" cy="4029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Equals 9">
            <a:extLst>
              <a:ext uri="{FF2B5EF4-FFF2-40B4-BE49-F238E27FC236}">
                <a16:creationId xmlns:a16="http://schemas.microsoft.com/office/drawing/2014/main" id="{14C12ED0-D2DC-8857-C0D7-6209B1A0EF00}"/>
              </a:ext>
            </a:extLst>
          </p:cNvPr>
          <p:cNvSpPr/>
          <p:nvPr/>
        </p:nvSpPr>
        <p:spPr>
          <a:xfrm rot="10800000" flipH="1">
            <a:off x="-335280" y="3284430"/>
            <a:ext cx="3775261" cy="423710"/>
          </a:xfrm>
          <a:prstGeom prst="mathEqual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00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/>
      <p:bldP spid="21" grpId="1"/>
      <p:bldP spid="16" grpId="0"/>
      <p:bldP spid="16" grpId="1"/>
      <p:bldP spid="19" grpId="0"/>
      <p:bldP spid="19" grpId="1"/>
      <p:bldP spid="29" grpId="0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05AB8E-EB2A-7B98-D2C6-B4B66B1D96BC}"/>
              </a:ext>
            </a:extLst>
          </p:cNvPr>
          <p:cNvSpPr/>
          <p:nvPr/>
        </p:nvSpPr>
        <p:spPr>
          <a:xfrm>
            <a:off x="2686607" y="101986"/>
            <a:ext cx="9172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“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ಸಾಮಾಜಿಕ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ಮತ್ತು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ಧಾರ್ಮಿಕ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ಸುಧಾರಣಾ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ಚಳವಳಿಗಳು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4A9097-3E33-85AD-B6A3-5AE38D0024BA}"/>
              </a:ext>
            </a:extLst>
          </p:cNvPr>
          <p:cNvCxnSpPr/>
          <p:nvPr/>
        </p:nvCxnSpPr>
        <p:spPr>
          <a:xfrm>
            <a:off x="2946401" y="629920"/>
            <a:ext cx="8544559" cy="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72C8B6F-17A5-8086-CDCC-302EA522AE05}"/>
              </a:ext>
            </a:extLst>
          </p:cNvPr>
          <p:cNvSpPr/>
          <p:nvPr/>
        </p:nvSpPr>
        <p:spPr>
          <a:xfrm>
            <a:off x="1578568" y="725865"/>
            <a:ext cx="4039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ಯುವ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ಬಂಗಾಳಿ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ಚಳವಳಿ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:-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E84C8B3-6F0C-10F6-BE0F-69C784986C51}"/>
              </a:ext>
            </a:extLst>
          </p:cNvPr>
          <p:cNvSpPr/>
          <p:nvPr/>
        </p:nvSpPr>
        <p:spPr>
          <a:xfrm>
            <a:off x="270943" y="3266206"/>
            <a:ext cx="20861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ಹೆನ್ರಿ</a:t>
            </a:r>
            <a:r>
              <a:rPr lang="en-IN" sz="2400" b="1" dirty="0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IN" sz="24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ಡಿರೇಜಿಯೋ</a:t>
            </a:r>
            <a:endParaRPr lang="en-US" sz="4000" b="1" dirty="0">
              <a:solidFill>
                <a:srgbClr val="FF0000"/>
              </a:solidFill>
              <a:latin typeface="NudiUni17e" pitchFamily="2" charset="0"/>
              <a:ea typeface="Calibri" panose="020F0502020204030204" pitchFamily="34" charset="0"/>
              <a:cs typeface="NudiUni17e" pitchFamily="2" charset="0"/>
            </a:endParaRPr>
          </a:p>
        </p:txBody>
      </p:sp>
      <p:pic>
        <p:nvPicPr>
          <p:cNvPr id="13" name="Picture 12" descr="A statue of a person&#10;&#10;Description automatically generated">
            <a:extLst>
              <a:ext uri="{FF2B5EF4-FFF2-40B4-BE49-F238E27FC236}">
                <a16:creationId xmlns:a16="http://schemas.microsoft.com/office/drawing/2014/main" id="{0F380039-0561-B731-9059-CD838E307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39" y="836609"/>
            <a:ext cx="2632457" cy="209598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406B0B5-FAE5-6852-C867-F972ED82DEB0}"/>
              </a:ext>
            </a:extLst>
          </p:cNvPr>
          <p:cNvSpPr/>
          <p:nvPr/>
        </p:nvSpPr>
        <p:spPr>
          <a:xfrm>
            <a:off x="2660747" y="1260936"/>
            <a:ext cx="92885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ಮೂಡನಂಬಿಕೆಗಳಿಂದ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ತುಂಬಿದ್ದ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ಸಾಮಾಜಿಕ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ಮೌಢ್ಯಾಚಾರಗಳಲ್ಲೇ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ಮುಳುಗಿದ್ದ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ಸಮಾಜಕ್ಕೆ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ಪರಿಹಾರವಿರುವುದು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ಎಲ್ಲವನ್ನೂ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ಎಲ್ಲರೂ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ವೈಜ್ಞಾನಿಕವಾಗಿ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ನೋಡುವ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ದೃಷ್ಟಿಕೋನವನ್ನು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ಬೆಳೆಸಿಕೊಂಡಾಗ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ಮಾತ್ರ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ಎಂದು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ಡಿರೇಜಿಯೋ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ಪ್ರಚುರಪಡಿಸುವ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ಪ್ರಯತ್ನವನ್ನು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ಮಾಡಿದರು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</a:p>
        </p:txBody>
      </p:sp>
      <p:pic>
        <p:nvPicPr>
          <p:cNvPr id="4" name="Picture 3" descr="A cartoon of a person pouring water into a person's face&#10;&#10;Description automatically generated">
            <a:extLst>
              <a:ext uri="{FF2B5EF4-FFF2-40B4-BE49-F238E27FC236}">
                <a16:creationId xmlns:a16="http://schemas.microsoft.com/office/drawing/2014/main" id="{AED1CDF5-EF46-EE1B-6894-0B396BE5FE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35" y="3637764"/>
            <a:ext cx="3695371" cy="3118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C20157-822F-3E4F-46DE-D54B2E30B2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750" y="3157712"/>
            <a:ext cx="3840326" cy="3598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08D9D4D-F54F-1E0E-0F5C-9A25E76566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9" r="10477"/>
          <a:stretch/>
        </p:blipFill>
        <p:spPr>
          <a:xfrm>
            <a:off x="8054386" y="2557093"/>
            <a:ext cx="3804643" cy="4118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F366407-C4BC-8403-2941-70B1BEF0C53B}"/>
              </a:ext>
            </a:extLst>
          </p:cNvPr>
          <p:cNvSpPr/>
          <p:nvPr/>
        </p:nvSpPr>
        <p:spPr>
          <a:xfrm>
            <a:off x="2686607" y="1248413"/>
            <a:ext cx="92885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ಮಹಿಳಾ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ಹಕ್ಕುಗಳ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ಪ್ರತಿಪಾದಕರಾಗಿದ್ದು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ಜಾತಿ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ಪ್ರೇರಿತ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ಶೋಷಣೆಯ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ವಿರೋಧಿಯಾಗಿದ್ದರು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ಇದೊಂದು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ಹೊಸ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ಚಳುವಳಿಯಾಗಿ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ಬೆಳೆಯಿತು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74AFA1E-011A-9A82-CD18-89788EFC02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247" y="2228311"/>
            <a:ext cx="4047140" cy="4482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FCCEFCF-4DCA-4335-3C0D-806C4748AD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35" y="3157712"/>
            <a:ext cx="3694305" cy="3553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Equals 1">
            <a:extLst>
              <a:ext uri="{FF2B5EF4-FFF2-40B4-BE49-F238E27FC236}">
                <a16:creationId xmlns:a16="http://schemas.microsoft.com/office/drawing/2014/main" id="{1DD4042F-406E-E03D-FA25-3FBD37335411}"/>
              </a:ext>
            </a:extLst>
          </p:cNvPr>
          <p:cNvSpPr/>
          <p:nvPr/>
        </p:nvSpPr>
        <p:spPr>
          <a:xfrm rot="5400000">
            <a:off x="827693" y="2120465"/>
            <a:ext cx="3390558" cy="482498"/>
          </a:xfrm>
          <a:prstGeom prst="mathEqual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F128B41-8CDF-D697-3876-DA9F185FC2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127" y="2258437"/>
            <a:ext cx="3894887" cy="4452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1123DE6E-7C9B-09F6-B0A4-97B73E826827}"/>
              </a:ext>
            </a:extLst>
          </p:cNvPr>
          <p:cNvSpPr/>
          <p:nvPr/>
        </p:nvSpPr>
        <p:spPr>
          <a:xfrm>
            <a:off x="2673677" y="1249785"/>
            <a:ext cx="92885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ಆದರೆ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ಇದರ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ಪ್ರಭಾವ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ಕಲ್ಕತ್ತಾ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ಬಂಗಾಳದ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ಕೆಲವು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ಪ್ರದೇಶಗಳಿಗೆ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~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ಮಾತ್ರ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ಸೀಮಿತವಾಗಿತ್ತು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49C82FE-1B13-24B0-5032-9D9B10ACB5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46" b="97552" l="2500" r="97125">
                        <a14:foregroundMark x1="45375" y1="91366" x2="45375" y2="91366"/>
                        <a14:foregroundMark x1="55625" y1="94330" x2="55625" y2="94330"/>
                        <a14:foregroundMark x1="53375" y1="91624" x2="53375" y2="91624"/>
                        <a14:foregroundMark x1="56000" y1="93041" x2="56000" y2="93041"/>
                        <a14:foregroundMark x1="55000" y1="98067" x2="55000" y2="98067"/>
                        <a14:foregroundMark x1="92750" y1="27320" x2="92750" y2="27320"/>
                        <a14:foregroundMark x1="97125" y1="27577" x2="97125" y2="27577"/>
                        <a14:foregroundMark x1="32875" y1="5670" x2="32875" y2="5670"/>
                        <a14:foregroundMark x1="36875" y1="1804" x2="36875" y2="1804"/>
                        <a14:foregroundMark x1="6625" y1="26031" x2="6625" y2="26031"/>
                        <a14:foregroundMark x1="2500" y1="35052" x2="2500" y2="350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900" y="2116540"/>
            <a:ext cx="5232100" cy="5075137"/>
          </a:xfrm>
          <a:prstGeom prst="rect">
            <a:avLst/>
          </a:prstGeom>
        </p:spPr>
      </p:pic>
      <p:sp>
        <p:nvSpPr>
          <p:cNvPr id="36" name="Flowchart: Connector 35">
            <a:extLst>
              <a:ext uri="{FF2B5EF4-FFF2-40B4-BE49-F238E27FC236}">
                <a16:creationId xmlns:a16="http://schemas.microsoft.com/office/drawing/2014/main" id="{36626A33-D812-6D45-A29F-EF036B8591A8}"/>
              </a:ext>
            </a:extLst>
          </p:cNvPr>
          <p:cNvSpPr/>
          <p:nvPr/>
        </p:nvSpPr>
        <p:spPr>
          <a:xfrm>
            <a:off x="10281764" y="3614677"/>
            <a:ext cx="1209196" cy="1209196"/>
          </a:xfrm>
          <a:prstGeom prst="flowChartConnector">
            <a:avLst/>
          </a:prstGeom>
          <a:noFill/>
          <a:ln w="762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E9D1FBE9-182A-4942-AE78-BFFFC7FF58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746" y="2116540"/>
            <a:ext cx="4409232" cy="4639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Equals 9">
            <a:extLst>
              <a:ext uri="{FF2B5EF4-FFF2-40B4-BE49-F238E27FC236}">
                <a16:creationId xmlns:a16="http://schemas.microsoft.com/office/drawing/2014/main" id="{14C12ED0-D2DC-8857-C0D7-6209B1A0EF00}"/>
              </a:ext>
            </a:extLst>
          </p:cNvPr>
          <p:cNvSpPr/>
          <p:nvPr/>
        </p:nvSpPr>
        <p:spPr>
          <a:xfrm rot="10800000" flipH="1">
            <a:off x="-440383" y="2883239"/>
            <a:ext cx="3775261" cy="423710"/>
          </a:xfrm>
          <a:prstGeom prst="mathEqual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5" name="Circle: Hollow 4">
            <a:extLst>
              <a:ext uri="{FF2B5EF4-FFF2-40B4-BE49-F238E27FC236}">
                <a16:creationId xmlns:a16="http://schemas.microsoft.com/office/drawing/2014/main" id="{F5D66B07-32DD-FAF7-7110-5B17D4E6B189}"/>
              </a:ext>
            </a:extLst>
          </p:cNvPr>
          <p:cNvSpPr/>
          <p:nvPr/>
        </p:nvSpPr>
        <p:spPr>
          <a:xfrm>
            <a:off x="10852696" y="4309227"/>
            <a:ext cx="123919" cy="123919"/>
          </a:xfrm>
          <a:prstGeom prst="donut">
            <a:avLst>
              <a:gd name="adj" fmla="val 40836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F65ED3-9994-1018-B989-5D0C1BA059F1}"/>
              </a:ext>
            </a:extLst>
          </p:cNvPr>
          <p:cNvSpPr txBox="1"/>
          <p:nvPr/>
        </p:nvSpPr>
        <p:spPr>
          <a:xfrm>
            <a:off x="9622058" y="4196502"/>
            <a:ext cx="1138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ಚೆಂಬಳಾಂತಿ</a:t>
            </a:r>
            <a:endParaRPr lang="en-IN" b="1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6EF2CB-00A0-5557-CEAE-D04C69CB41A5}"/>
              </a:ext>
            </a:extLst>
          </p:cNvPr>
          <p:cNvSpPr txBox="1"/>
          <p:nvPr/>
        </p:nvSpPr>
        <p:spPr>
          <a:xfrm rot="20439718">
            <a:off x="10483084" y="3955642"/>
            <a:ext cx="1012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err="1">
                <a:latin typeface="NudiUni01e" pitchFamily="2" charset="0"/>
                <a:cs typeface="NudiUni01e" pitchFamily="2" charset="0"/>
              </a:rPr>
              <a:t>ಕೋಲ್ಕತ್ತ</a:t>
            </a:r>
            <a:endParaRPr lang="en-IN" b="1" dirty="0">
              <a:latin typeface="NudiUni01e" pitchFamily="2" charset="0"/>
              <a:cs typeface="NudiUni01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85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18" grpId="0"/>
      <p:bldP spid="18" grpId="1"/>
      <p:bldP spid="2" grpId="0" animBg="1"/>
      <p:bldP spid="32" grpId="0"/>
      <p:bldP spid="36" grpId="0" animBg="1"/>
      <p:bldP spid="36" grpId="1" animBg="1"/>
      <p:bldP spid="10" grpId="0" animBg="1"/>
      <p:bldP spid="5" grpId="0" animBg="1"/>
      <p:bldP spid="5" grpId="1" animBg="1"/>
      <p:bldP spid="9" grpId="0"/>
      <p:bldP spid="9" grpId="1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70C115A-4B5A-6982-41E1-6C126A751303}"/>
              </a:ext>
            </a:extLst>
          </p:cNvPr>
          <p:cNvSpPr/>
          <p:nvPr/>
        </p:nvSpPr>
        <p:spPr>
          <a:xfrm>
            <a:off x="63060" y="754114"/>
            <a:ext cx="15965213" cy="692497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79400" h="203200"/>
              <a:bevelB w="247650" h="107950"/>
            </a:sp3d>
          </a:bodyPr>
          <a:lstStyle/>
          <a:p>
            <a:r>
              <a:rPr lang="en-US" sz="22200" b="1" dirty="0" err="1">
                <a:ln/>
                <a:solidFill>
                  <a:srgbClr val="FFC000"/>
                </a:solidFill>
                <a:latin typeface="NudiUni17e" pitchFamily="2" charset="0"/>
                <a:cs typeface="NudiUni17e" pitchFamily="2" charset="0"/>
              </a:rPr>
              <a:t>ಆರ್ಯ</a:t>
            </a:r>
            <a:r>
              <a:rPr lang="en-US" sz="22200" b="1" dirty="0">
                <a:ln/>
                <a:solidFill>
                  <a:srgbClr val="FFC000"/>
                </a:solidFill>
                <a:latin typeface="NudiUni17e" pitchFamily="2" charset="0"/>
                <a:cs typeface="NudiUni17e" pitchFamily="2" charset="0"/>
              </a:rPr>
              <a:t> </a:t>
            </a:r>
          </a:p>
          <a:p>
            <a:r>
              <a:rPr lang="en-US" sz="22200" b="1" dirty="0">
                <a:ln/>
                <a:solidFill>
                  <a:srgbClr val="FFC000"/>
                </a:solidFill>
                <a:latin typeface="NudiUni17e" pitchFamily="2" charset="0"/>
                <a:cs typeface="NudiUni17e" pitchFamily="2" charset="0"/>
              </a:rPr>
              <a:t>  </a:t>
            </a:r>
            <a:r>
              <a:rPr lang="en-US" sz="22200" b="1" dirty="0" err="1">
                <a:ln/>
                <a:solidFill>
                  <a:srgbClr val="FFC000"/>
                </a:solidFill>
                <a:latin typeface="NudiUni17e" pitchFamily="2" charset="0"/>
                <a:cs typeface="NudiUni17e" pitchFamily="2" charset="0"/>
              </a:rPr>
              <a:t>ಸಮಾಜ</a:t>
            </a:r>
            <a:endParaRPr lang="en-US" sz="22200" b="1" dirty="0">
              <a:ln/>
              <a:solidFill>
                <a:srgbClr val="FFC000"/>
              </a:solidFill>
              <a:latin typeface="NudiUni17e" pitchFamily="2" charset="0"/>
              <a:cs typeface="NudiUni17e" pitchFamily="2" charset="0"/>
            </a:endParaRPr>
          </a:p>
        </p:txBody>
      </p:sp>
      <p:pic>
        <p:nvPicPr>
          <p:cNvPr id="11" name="Picture 10" descr="A statue of a person holding a flag&#10;&#10;Description automatically generated">
            <a:extLst>
              <a:ext uri="{FF2B5EF4-FFF2-40B4-BE49-F238E27FC236}">
                <a16:creationId xmlns:a16="http://schemas.microsoft.com/office/drawing/2014/main" id="{6873E6CB-E224-AFC2-E8EE-F134F0CBC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42" b="92132" l="10000" r="90000">
                        <a14:foregroundMark x1="36200" y1="6842" x2="36200" y2="6842"/>
                        <a14:foregroundMark x1="46600" y1="27936" x2="46600" y2="27936"/>
                        <a14:foregroundMark x1="45300" y1="27822" x2="45300" y2="27822"/>
                        <a14:foregroundMark x1="45700" y1="27708" x2="45700" y2="27708"/>
                        <a14:foregroundMark x1="35000" y1="40821" x2="35000" y2="40821"/>
                        <a14:foregroundMark x1="45000" y1="92132" x2="45000" y2="921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936" y="-223284"/>
            <a:ext cx="7819840" cy="720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16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05AB8E-EB2A-7B98-D2C6-B4B66B1D96BC}"/>
              </a:ext>
            </a:extLst>
          </p:cNvPr>
          <p:cNvSpPr/>
          <p:nvPr/>
        </p:nvSpPr>
        <p:spPr>
          <a:xfrm>
            <a:off x="2686607" y="101986"/>
            <a:ext cx="9172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“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ಸಾಮಾಜಿಕ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ಮತ್ತು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ಧಾರ್ಮಿಕ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ಸುಧಾರಣಾ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ಚಳವಳಿಗಳು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4A9097-3E33-85AD-B6A3-5AE38D0024BA}"/>
              </a:ext>
            </a:extLst>
          </p:cNvPr>
          <p:cNvCxnSpPr/>
          <p:nvPr/>
        </p:nvCxnSpPr>
        <p:spPr>
          <a:xfrm>
            <a:off x="2946401" y="629920"/>
            <a:ext cx="8544559" cy="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72C8B6F-17A5-8086-CDCC-302EA522AE05}"/>
              </a:ext>
            </a:extLst>
          </p:cNvPr>
          <p:cNvSpPr/>
          <p:nvPr/>
        </p:nvSpPr>
        <p:spPr>
          <a:xfrm>
            <a:off x="1578568" y="725865"/>
            <a:ext cx="4039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ಆರ್ಯ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ಸಮಾಜ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:-</a:t>
            </a:r>
          </a:p>
        </p:txBody>
      </p:sp>
      <p:sp>
        <p:nvSpPr>
          <p:cNvPr id="2" name="Equals 1">
            <a:extLst>
              <a:ext uri="{FF2B5EF4-FFF2-40B4-BE49-F238E27FC236}">
                <a16:creationId xmlns:a16="http://schemas.microsoft.com/office/drawing/2014/main" id="{1DD4042F-406E-E03D-FA25-3FBD37335411}"/>
              </a:ext>
            </a:extLst>
          </p:cNvPr>
          <p:cNvSpPr/>
          <p:nvPr/>
        </p:nvSpPr>
        <p:spPr>
          <a:xfrm rot="5400000">
            <a:off x="270037" y="2380999"/>
            <a:ext cx="3911372" cy="409214"/>
          </a:xfrm>
          <a:prstGeom prst="mathEqual">
            <a:avLst/>
          </a:prstGeom>
          <a:solidFill>
            <a:srgbClr val="FFFF00"/>
          </a:solidFill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0" name="Equals 9">
            <a:extLst>
              <a:ext uri="{FF2B5EF4-FFF2-40B4-BE49-F238E27FC236}">
                <a16:creationId xmlns:a16="http://schemas.microsoft.com/office/drawing/2014/main" id="{14C12ED0-D2DC-8857-C0D7-6209B1A0EF00}"/>
              </a:ext>
            </a:extLst>
          </p:cNvPr>
          <p:cNvSpPr/>
          <p:nvPr/>
        </p:nvSpPr>
        <p:spPr>
          <a:xfrm rot="10800000" flipH="1">
            <a:off x="-490728" y="3217145"/>
            <a:ext cx="3775261" cy="423710"/>
          </a:xfrm>
          <a:prstGeom prst="mathEqual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E84C8B3-6F0C-10F6-BE0F-69C784986C51}"/>
              </a:ext>
            </a:extLst>
          </p:cNvPr>
          <p:cNvSpPr/>
          <p:nvPr/>
        </p:nvSpPr>
        <p:spPr>
          <a:xfrm>
            <a:off x="-20139" y="3612787"/>
            <a:ext cx="23741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ದಯಾನಂದ</a:t>
            </a:r>
            <a:r>
              <a:rPr lang="en-IN" sz="2400" b="1" dirty="0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IN" sz="24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ಸರಸ್ವತಿ</a:t>
            </a:r>
            <a:endParaRPr lang="en-US" sz="4000" b="1" dirty="0">
              <a:solidFill>
                <a:srgbClr val="FF0000"/>
              </a:solidFill>
              <a:latin typeface="NudiUni17e" pitchFamily="2" charset="0"/>
              <a:ea typeface="Calibri" panose="020F0502020204030204" pitchFamily="34" charset="0"/>
              <a:cs typeface="NudiUni17e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406B0B5-FAE5-6852-C867-F972ED82DEB0}"/>
              </a:ext>
            </a:extLst>
          </p:cNvPr>
          <p:cNvSpPr/>
          <p:nvPr/>
        </p:nvSpPr>
        <p:spPr>
          <a:xfrm>
            <a:off x="2426940" y="1391753"/>
            <a:ext cx="92885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ಆರ್ಯಸಮಾಜವನ್ನು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ದಯಾನಂದ</a:t>
            </a:r>
            <a:r>
              <a:rPr lang="en-IN" sz="2800" b="1" dirty="0"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ಸರಸ್ವತಿಯವರು</a:t>
            </a:r>
            <a:r>
              <a:rPr lang="en-IN" sz="2800" b="1" dirty="0"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ಸ್ಥಾಪಿಸಿದರು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</a:p>
        </p:txBody>
      </p:sp>
      <p:pic>
        <p:nvPicPr>
          <p:cNvPr id="31" name="Picture 30" descr="A person wearing a turban and a robe&#10;&#10;Description automatically generated">
            <a:extLst>
              <a:ext uri="{FF2B5EF4-FFF2-40B4-BE49-F238E27FC236}">
                <a16:creationId xmlns:a16="http://schemas.microsoft.com/office/drawing/2014/main" id="{40DB8FE7-0CC1-8C20-732B-2DE55C33C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30" y="1206143"/>
            <a:ext cx="1859058" cy="207828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6D15413-50B1-2015-9781-51C160994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46" b="97552" l="2500" r="97125">
                        <a14:foregroundMark x1="45375" y1="91366" x2="45375" y2="91366"/>
                        <a14:foregroundMark x1="55625" y1="94330" x2="55625" y2="94330"/>
                        <a14:foregroundMark x1="53375" y1="91624" x2="53375" y2="91624"/>
                        <a14:foregroundMark x1="56000" y1="93041" x2="56000" y2="93041"/>
                        <a14:foregroundMark x1="55000" y1="98067" x2="55000" y2="98067"/>
                        <a14:foregroundMark x1="92750" y1="27320" x2="92750" y2="27320"/>
                        <a14:foregroundMark x1="97125" y1="27577" x2="97125" y2="27577"/>
                        <a14:foregroundMark x1="32875" y1="5670" x2="32875" y2="5670"/>
                        <a14:foregroundMark x1="36875" y1="1804" x2="36875" y2="1804"/>
                        <a14:foregroundMark x1="6625" y1="26031" x2="6625" y2="26031"/>
                        <a14:foregroundMark x1="2500" y1="35052" x2="2500" y2="350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270" y="1867924"/>
            <a:ext cx="5232100" cy="5075137"/>
          </a:xfrm>
          <a:prstGeom prst="rect">
            <a:avLst/>
          </a:prstGeom>
        </p:spPr>
      </p:pic>
      <p:sp>
        <p:nvSpPr>
          <p:cNvPr id="33" name="Flowchart: Connector 32">
            <a:extLst>
              <a:ext uri="{FF2B5EF4-FFF2-40B4-BE49-F238E27FC236}">
                <a16:creationId xmlns:a16="http://schemas.microsoft.com/office/drawing/2014/main" id="{82AF85E5-1FCC-3987-13EE-C6C4996DB38A}"/>
              </a:ext>
            </a:extLst>
          </p:cNvPr>
          <p:cNvSpPr/>
          <p:nvPr/>
        </p:nvSpPr>
        <p:spPr>
          <a:xfrm>
            <a:off x="8312242" y="4664052"/>
            <a:ext cx="482417" cy="482417"/>
          </a:xfrm>
          <a:prstGeom prst="flowChartConnector">
            <a:avLst/>
          </a:prstGeom>
          <a:noFill/>
          <a:ln w="762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" name="Circle: Hollow 35">
            <a:extLst>
              <a:ext uri="{FF2B5EF4-FFF2-40B4-BE49-F238E27FC236}">
                <a16:creationId xmlns:a16="http://schemas.microsoft.com/office/drawing/2014/main" id="{AC6F9C55-A17C-2A15-A32E-5C4227F127A2}"/>
              </a:ext>
            </a:extLst>
          </p:cNvPr>
          <p:cNvSpPr/>
          <p:nvPr/>
        </p:nvSpPr>
        <p:spPr>
          <a:xfrm>
            <a:off x="8432118" y="4794795"/>
            <a:ext cx="220930" cy="220930"/>
          </a:xfrm>
          <a:prstGeom prst="donut">
            <a:avLst>
              <a:gd name="adj" fmla="val 40836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77622D0-0E7A-F936-ECA7-A50A9EDAECCF}"/>
              </a:ext>
            </a:extLst>
          </p:cNvPr>
          <p:cNvSpPr txBox="1"/>
          <p:nvPr/>
        </p:nvSpPr>
        <p:spPr>
          <a:xfrm rot="20439718">
            <a:off x="7412342" y="4972233"/>
            <a:ext cx="1012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ಮುಂಬಯಿ</a:t>
            </a:r>
            <a:endParaRPr lang="en-IN" b="1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pic>
        <p:nvPicPr>
          <p:cNvPr id="43" name="Picture 42" descr="A black and orange logo&#10;&#10;Description automatically generated">
            <a:extLst>
              <a:ext uri="{FF2B5EF4-FFF2-40B4-BE49-F238E27FC236}">
                <a16:creationId xmlns:a16="http://schemas.microsoft.com/office/drawing/2014/main" id="{EF877DC2-9144-A6E2-9CA2-B26077B77C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44"/>
          <a:stretch/>
        </p:blipFill>
        <p:spPr>
          <a:xfrm>
            <a:off x="1840311" y="1215950"/>
            <a:ext cx="5539445" cy="596372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EEE00AC5-7727-253C-6152-FC8A5DC28E6A}"/>
              </a:ext>
            </a:extLst>
          </p:cNvPr>
          <p:cNvSpPr/>
          <p:nvPr/>
        </p:nvSpPr>
        <p:spPr>
          <a:xfrm>
            <a:off x="2402724" y="1376393"/>
            <a:ext cx="92885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IN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ಇವರು</a:t>
            </a:r>
            <a:r>
              <a:rPr lang="e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ದೇಶಾದ್ಯಂತ</a:t>
            </a:r>
            <a:r>
              <a:rPr lang="e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ಉಪನ್ಯಾಸ</a:t>
            </a:r>
            <a:r>
              <a:rPr lang="e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ನೀಡುತ್ತಾ</a:t>
            </a:r>
            <a:r>
              <a:rPr lang="e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ವೇದಗಳು</a:t>
            </a:r>
            <a:r>
              <a:rPr lang="e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ಸತ್ಯ</a:t>
            </a:r>
            <a:r>
              <a:rPr lang="e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ಜ್ಞಾನದ</a:t>
            </a:r>
            <a:r>
              <a:rPr lang="e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ಮೂಲವೆಂದರು</a:t>
            </a:r>
            <a:r>
              <a:rPr lang="e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ಈ </a:t>
            </a:r>
            <a:r>
              <a:rPr lang="en-IN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ಹಿನ್ನೆಲೆಯಲ್ಲಿ</a:t>
            </a:r>
            <a:r>
              <a:rPr lang="e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‘</a:t>
            </a:r>
            <a:r>
              <a:rPr lang="en-IN" sz="2800" dirty="0" err="1"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ವೇದಗಳಿಗೆ</a:t>
            </a:r>
            <a:r>
              <a:rPr lang="en-IN" sz="2800" dirty="0"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ಹಿಂದಿರುಗಿ</a:t>
            </a:r>
            <a:r>
              <a:rPr lang="en-IN" sz="2800" dirty="0"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’ </a:t>
            </a:r>
            <a:r>
              <a:rPr lang="en-IN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ಎನ್ನುವ</a:t>
            </a:r>
            <a:r>
              <a:rPr lang="e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ಘೋಷಣೆ</a:t>
            </a:r>
            <a:r>
              <a:rPr lang="e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ಮಾಡಿದರು</a:t>
            </a:r>
            <a:r>
              <a:rPr lang="e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A9D3E1D4-6847-4BD8-880A-010D87DEA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46" b="97552" l="2500" r="97125">
                        <a14:foregroundMark x1="45375" y1="91366" x2="45375" y2="91366"/>
                        <a14:foregroundMark x1="55625" y1="94330" x2="55625" y2="94330"/>
                        <a14:foregroundMark x1="53375" y1="91624" x2="53375" y2="91624"/>
                        <a14:foregroundMark x1="56000" y1="93041" x2="56000" y2="93041"/>
                        <a14:foregroundMark x1="55000" y1="98067" x2="55000" y2="98067"/>
                        <a14:foregroundMark x1="92750" y1="27320" x2="92750" y2="27320"/>
                        <a14:foregroundMark x1="97125" y1="27577" x2="97125" y2="27577"/>
                        <a14:foregroundMark x1="32875" y1="5670" x2="32875" y2="5670"/>
                        <a14:foregroundMark x1="36875" y1="1804" x2="36875" y2="1804"/>
                        <a14:foregroundMark x1="6625" y1="26031" x2="6625" y2="26031"/>
                        <a14:foregroundMark x1="2500" y1="35052" x2="2500" y2="350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270" y="2143555"/>
            <a:ext cx="5232100" cy="5075137"/>
          </a:xfrm>
          <a:prstGeom prst="rect">
            <a:avLst/>
          </a:prstGeom>
        </p:spPr>
      </p:pic>
      <p:pic>
        <p:nvPicPr>
          <p:cNvPr id="48" name="Picture 47" descr="A statue of a person holding a flag&#10;&#10;Description automatically generated">
            <a:extLst>
              <a:ext uri="{FF2B5EF4-FFF2-40B4-BE49-F238E27FC236}">
                <a16:creationId xmlns:a16="http://schemas.microsoft.com/office/drawing/2014/main" id="{B2451791-99B1-AE26-5F6C-76A9117B91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42" b="92132" l="10000" r="90000">
                        <a14:foregroundMark x1="36200" y1="6842" x2="36200" y2="6842"/>
                        <a14:foregroundMark x1="46600" y1="27936" x2="46600" y2="27936"/>
                        <a14:foregroundMark x1="45300" y1="27822" x2="45300" y2="27822"/>
                        <a14:foregroundMark x1="45700" y1="27708" x2="45700" y2="27708"/>
                        <a14:foregroundMark x1="35000" y1="40821" x2="35000" y2="40821"/>
                        <a14:foregroundMark x1="45000" y1="92132" x2="45000" y2="921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926" y="2993738"/>
            <a:ext cx="3933898" cy="362675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A43EA58-1BA4-1ADA-F21D-979F370ACE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082" y="2615609"/>
            <a:ext cx="3625188" cy="4140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3BCE0C5-7702-C5C6-3467-72D23F8377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6" y="4181423"/>
            <a:ext cx="3122066" cy="2574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255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7" presetClass="emph" presetSubtype="0" repeatCount="indefinite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25" grpId="0"/>
      <p:bldP spid="21" grpId="0"/>
      <p:bldP spid="21" grpId="1"/>
      <p:bldP spid="33" grpId="0" animBg="1"/>
      <p:bldP spid="33" grpId="1" animBg="1"/>
      <p:bldP spid="33" grpId="2" animBg="1"/>
      <p:bldP spid="36" grpId="0" animBg="1"/>
      <p:bldP spid="36" grpId="1" animBg="1"/>
      <p:bldP spid="36" grpId="2" animBg="1"/>
      <p:bldP spid="37" grpId="0"/>
      <p:bldP spid="37" grpId="1"/>
      <p:bldP spid="44" grpId="0"/>
      <p:bldP spid="4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05AB8E-EB2A-7B98-D2C6-B4B66B1D96BC}"/>
              </a:ext>
            </a:extLst>
          </p:cNvPr>
          <p:cNvSpPr/>
          <p:nvPr/>
        </p:nvSpPr>
        <p:spPr>
          <a:xfrm>
            <a:off x="2686607" y="101986"/>
            <a:ext cx="9172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“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ಸಾಮಾಜಿಕ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ಮತ್ತು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ಧಾರ್ಮಿಕ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ಸುಧಾರಣಾ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ಚಳವಳಿಗಳು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4A9097-3E33-85AD-B6A3-5AE38D0024BA}"/>
              </a:ext>
            </a:extLst>
          </p:cNvPr>
          <p:cNvCxnSpPr/>
          <p:nvPr/>
        </p:nvCxnSpPr>
        <p:spPr>
          <a:xfrm>
            <a:off x="2946401" y="629920"/>
            <a:ext cx="8544559" cy="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72C8B6F-17A5-8086-CDCC-302EA522AE05}"/>
              </a:ext>
            </a:extLst>
          </p:cNvPr>
          <p:cNvSpPr/>
          <p:nvPr/>
        </p:nvSpPr>
        <p:spPr>
          <a:xfrm>
            <a:off x="1248945" y="725865"/>
            <a:ext cx="4039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ಆರ್ಯ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ಸಮಾಜ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:-</a:t>
            </a:r>
          </a:p>
        </p:txBody>
      </p:sp>
      <p:sp>
        <p:nvSpPr>
          <p:cNvPr id="2" name="Equals 1">
            <a:extLst>
              <a:ext uri="{FF2B5EF4-FFF2-40B4-BE49-F238E27FC236}">
                <a16:creationId xmlns:a16="http://schemas.microsoft.com/office/drawing/2014/main" id="{1DD4042F-406E-E03D-FA25-3FBD37335411}"/>
              </a:ext>
            </a:extLst>
          </p:cNvPr>
          <p:cNvSpPr/>
          <p:nvPr/>
        </p:nvSpPr>
        <p:spPr>
          <a:xfrm rot="5400000">
            <a:off x="270037" y="2380999"/>
            <a:ext cx="3911372" cy="409214"/>
          </a:xfrm>
          <a:prstGeom prst="mathEqual">
            <a:avLst/>
          </a:prstGeom>
          <a:solidFill>
            <a:srgbClr val="FFFF00"/>
          </a:solidFill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E84C8B3-6F0C-10F6-BE0F-69C784986C51}"/>
              </a:ext>
            </a:extLst>
          </p:cNvPr>
          <p:cNvSpPr/>
          <p:nvPr/>
        </p:nvSpPr>
        <p:spPr>
          <a:xfrm>
            <a:off x="-20139" y="3612787"/>
            <a:ext cx="23741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ದಯಾನಂದ</a:t>
            </a:r>
            <a:r>
              <a:rPr lang="en-IN" sz="2400" b="1" dirty="0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IN" sz="24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ಸರಸ್ವತಿ</a:t>
            </a:r>
            <a:endParaRPr lang="en-US" sz="4000" b="1" dirty="0">
              <a:solidFill>
                <a:srgbClr val="FF0000"/>
              </a:solidFill>
              <a:latin typeface="NudiUni17e" pitchFamily="2" charset="0"/>
              <a:ea typeface="Calibri" panose="020F0502020204030204" pitchFamily="34" charset="0"/>
              <a:cs typeface="NudiUni17e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406B0B5-FAE5-6852-C867-F972ED82DEB0}"/>
              </a:ext>
            </a:extLst>
          </p:cNvPr>
          <p:cNvSpPr/>
          <p:nvPr/>
        </p:nvSpPr>
        <p:spPr>
          <a:xfrm>
            <a:off x="2426940" y="1391753"/>
            <a:ext cx="92885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ವಿಗ್ರಹಾರಾಧನೆ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ಜಾತಿಪದ್ಧತಿಯನ್ನು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ಖಂಡಿಸಿದರು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ಜಾತಿಯು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ಯೋಗ್ಯತೆಯಿಂದ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ಹೊರತು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,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ಹುಟ್ಟಿನಿಂದಲ್ಲ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ಎಂದು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ಪ್ರತಿಪಾದಿಸಿದರು</a:t>
            </a:r>
            <a:endParaRPr lang="en-IN" sz="4000" b="1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pic>
        <p:nvPicPr>
          <p:cNvPr id="31" name="Picture 30" descr="A person wearing a turban and a robe&#10;&#10;Description automatically generated">
            <a:extLst>
              <a:ext uri="{FF2B5EF4-FFF2-40B4-BE49-F238E27FC236}">
                <a16:creationId xmlns:a16="http://schemas.microsoft.com/office/drawing/2014/main" id="{40DB8FE7-0CC1-8C20-732B-2DE55C33C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30" y="1206143"/>
            <a:ext cx="1859058" cy="207828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D55B808-E123-3287-2DCF-B81FDE863591}"/>
              </a:ext>
            </a:extLst>
          </p:cNvPr>
          <p:cNvGrpSpPr/>
          <p:nvPr/>
        </p:nvGrpSpPr>
        <p:grpSpPr>
          <a:xfrm>
            <a:off x="936926" y="2397637"/>
            <a:ext cx="3775260" cy="4229008"/>
            <a:chOff x="10195253" y="-207537"/>
            <a:chExt cx="5143500" cy="5516636"/>
          </a:xfrm>
        </p:grpSpPr>
        <p:pic>
          <p:nvPicPr>
            <p:cNvPr id="11" name="Picture 10" descr="A group of blue people with arms raised in front of a gold pedestal&#10;&#10;Description automatically generated">
              <a:extLst>
                <a:ext uri="{FF2B5EF4-FFF2-40B4-BE49-F238E27FC236}">
                  <a16:creationId xmlns:a16="http://schemas.microsoft.com/office/drawing/2014/main" id="{37198F27-B584-9F76-1E08-3635B64C5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5253" y="2365874"/>
              <a:ext cx="5143500" cy="2943225"/>
            </a:xfrm>
            <a:prstGeom prst="rect">
              <a:avLst/>
            </a:prstGeom>
          </p:spPr>
        </p:pic>
        <p:pic>
          <p:nvPicPr>
            <p:cNvPr id="12" name="Picture 11" descr="A light bulb with a black background&#10;&#10;Description automatically generated">
              <a:extLst>
                <a:ext uri="{FF2B5EF4-FFF2-40B4-BE49-F238E27FC236}">
                  <a16:creationId xmlns:a16="http://schemas.microsoft.com/office/drawing/2014/main" id="{F7ADD2F2-09B8-9809-0D9E-B68754429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88348" y="-207537"/>
              <a:ext cx="1782558" cy="2710133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0DDD2BED-3881-4252-DE75-6B7B9DF57929}"/>
              </a:ext>
            </a:extLst>
          </p:cNvPr>
          <p:cNvSpPr/>
          <p:nvPr/>
        </p:nvSpPr>
        <p:spPr>
          <a:xfrm>
            <a:off x="3880174" y="706011"/>
            <a:ext cx="82205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ಆರ್ಯ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ಸಮಾಜದ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ಬೋದನೆಗಳು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/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ದಯಾನಂದರ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ಸುಧಾರಣಾ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ಕ್ರಮಗಳು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</a:p>
        </p:txBody>
      </p:sp>
      <p:sp>
        <p:nvSpPr>
          <p:cNvPr id="10" name="Equals 9">
            <a:extLst>
              <a:ext uri="{FF2B5EF4-FFF2-40B4-BE49-F238E27FC236}">
                <a16:creationId xmlns:a16="http://schemas.microsoft.com/office/drawing/2014/main" id="{14C12ED0-D2DC-8857-C0D7-6209B1A0EF00}"/>
              </a:ext>
            </a:extLst>
          </p:cNvPr>
          <p:cNvSpPr/>
          <p:nvPr/>
        </p:nvSpPr>
        <p:spPr>
          <a:xfrm rot="10800000" flipH="1">
            <a:off x="-490728" y="3217145"/>
            <a:ext cx="3775261" cy="423710"/>
          </a:xfrm>
          <a:prstGeom prst="mathEqual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pic>
        <p:nvPicPr>
          <p:cNvPr id="15" name="Picture 14" descr="A drawing of a child sitting on the ground&#10;&#10;Description automatically generated">
            <a:extLst>
              <a:ext uri="{FF2B5EF4-FFF2-40B4-BE49-F238E27FC236}">
                <a16:creationId xmlns:a16="http://schemas.microsoft.com/office/drawing/2014/main" id="{C1268279-C4C9-26C1-5074-686ED8759C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395" y="2641801"/>
            <a:ext cx="3947008" cy="3732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EA4F0F3-29C0-C67D-E15F-94218B4BF5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620" y="2666081"/>
            <a:ext cx="3774100" cy="3708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935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05AB8E-EB2A-7B98-D2C6-B4B66B1D96BC}"/>
              </a:ext>
            </a:extLst>
          </p:cNvPr>
          <p:cNvSpPr/>
          <p:nvPr/>
        </p:nvSpPr>
        <p:spPr>
          <a:xfrm>
            <a:off x="2686607" y="101986"/>
            <a:ext cx="9172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“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ಸಾಮಾಜಿಕ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ಮತ್ತು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ಧಾರ್ಮಿಕ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ಸುಧಾರಣಾ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ಚಳವಳಿಗಳು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4A9097-3E33-85AD-B6A3-5AE38D0024BA}"/>
              </a:ext>
            </a:extLst>
          </p:cNvPr>
          <p:cNvCxnSpPr/>
          <p:nvPr/>
        </p:nvCxnSpPr>
        <p:spPr>
          <a:xfrm>
            <a:off x="2946401" y="629920"/>
            <a:ext cx="8544559" cy="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72C8B6F-17A5-8086-CDCC-302EA522AE05}"/>
              </a:ext>
            </a:extLst>
          </p:cNvPr>
          <p:cNvSpPr/>
          <p:nvPr/>
        </p:nvSpPr>
        <p:spPr>
          <a:xfrm>
            <a:off x="1248945" y="725865"/>
            <a:ext cx="4039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ಆರ್ಯ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ಸಮಾಜ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:-</a:t>
            </a:r>
          </a:p>
        </p:txBody>
      </p:sp>
      <p:sp>
        <p:nvSpPr>
          <p:cNvPr id="2" name="Equals 1">
            <a:extLst>
              <a:ext uri="{FF2B5EF4-FFF2-40B4-BE49-F238E27FC236}">
                <a16:creationId xmlns:a16="http://schemas.microsoft.com/office/drawing/2014/main" id="{1DD4042F-406E-E03D-FA25-3FBD37335411}"/>
              </a:ext>
            </a:extLst>
          </p:cNvPr>
          <p:cNvSpPr/>
          <p:nvPr/>
        </p:nvSpPr>
        <p:spPr>
          <a:xfrm rot="5400000">
            <a:off x="270037" y="2380999"/>
            <a:ext cx="3911372" cy="409214"/>
          </a:xfrm>
          <a:prstGeom prst="mathEqual">
            <a:avLst/>
          </a:prstGeom>
          <a:solidFill>
            <a:srgbClr val="FFFF00"/>
          </a:solidFill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E84C8B3-6F0C-10F6-BE0F-69C784986C51}"/>
              </a:ext>
            </a:extLst>
          </p:cNvPr>
          <p:cNvSpPr/>
          <p:nvPr/>
        </p:nvSpPr>
        <p:spPr>
          <a:xfrm>
            <a:off x="-20139" y="3612787"/>
            <a:ext cx="23741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ದಯಾನಂದ</a:t>
            </a:r>
            <a:r>
              <a:rPr lang="en-IN" sz="2400" b="1" dirty="0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IN" sz="24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ಸರಸ್ವತಿ</a:t>
            </a:r>
            <a:endParaRPr lang="en-US" sz="4000" b="1" dirty="0">
              <a:solidFill>
                <a:srgbClr val="FF0000"/>
              </a:solidFill>
              <a:latin typeface="NudiUni17e" pitchFamily="2" charset="0"/>
              <a:ea typeface="Calibri" panose="020F0502020204030204" pitchFamily="34" charset="0"/>
              <a:cs typeface="NudiUni17e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406B0B5-FAE5-6852-C867-F972ED82DEB0}"/>
              </a:ext>
            </a:extLst>
          </p:cNvPr>
          <p:cNvSpPr/>
          <p:nvPr/>
        </p:nvSpPr>
        <p:spPr>
          <a:xfrm>
            <a:off x="2426940" y="1391753"/>
            <a:ext cx="92885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ಅನೇಕ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ಅರ್ಥಹೀನ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ಪದ್ಧತಿಗಳನ್ನು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ತಿರಸ್ಕರಿಸಿದರು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ವಿಧವಾ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ವಿವಾಹವನ್ನು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ಪ್ರೋತ್ಸಾಹಿಸಿದರು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</a:p>
        </p:txBody>
      </p:sp>
      <p:pic>
        <p:nvPicPr>
          <p:cNvPr id="31" name="Picture 30" descr="A person wearing a turban and a robe&#10;&#10;Description automatically generated">
            <a:extLst>
              <a:ext uri="{FF2B5EF4-FFF2-40B4-BE49-F238E27FC236}">
                <a16:creationId xmlns:a16="http://schemas.microsoft.com/office/drawing/2014/main" id="{40DB8FE7-0CC1-8C20-732B-2DE55C33C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30" y="1206143"/>
            <a:ext cx="1859058" cy="207828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DDD2BED-3881-4252-DE75-6B7B9DF57929}"/>
              </a:ext>
            </a:extLst>
          </p:cNvPr>
          <p:cNvSpPr/>
          <p:nvPr/>
        </p:nvSpPr>
        <p:spPr>
          <a:xfrm>
            <a:off x="3880174" y="706011"/>
            <a:ext cx="82205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ಆರ್ಯ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ಸಮಾಜದ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ಬೋದನೆಗಳು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/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ದಯಾನಂದರ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ಸುಧಾರಣಾ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ಕ್ರಮಗಳು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</a:p>
        </p:txBody>
      </p:sp>
      <p:sp>
        <p:nvSpPr>
          <p:cNvPr id="10" name="Equals 9">
            <a:extLst>
              <a:ext uri="{FF2B5EF4-FFF2-40B4-BE49-F238E27FC236}">
                <a16:creationId xmlns:a16="http://schemas.microsoft.com/office/drawing/2014/main" id="{14C12ED0-D2DC-8857-C0D7-6209B1A0EF00}"/>
              </a:ext>
            </a:extLst>
          </p:cNvPr>
          <p:cNvSpPr/>
          <p:nvPr/>
        </p:nvSpPr>
        <p:spPr>
          <a:xfrm rot="10800000" flipH="1">
            <a:off x="-490728" y="3217145"/>
            <a:ext cx="3775261" cy="423710"/>
          </a:xfrm>
          <a:prstGeom prst="mathEqual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pic>
        <p:nvPicPr>
          <p:cNvPr id="3" name="Picture 2" descr="A group of women sitting on a step&#10;&#10;Description automatically generated">
            <a:extLst>
              <a:ext uri="{FF2B5EF4-FFF2-40B4-BE49-F238E27FC236}">
                <a16:creationId xmlns:a16="http://schemas.microsoft.com/office/drawing/2014/main" id="{D28EBDC0-93F7-B8E5-C77F-D56471B34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857" y="4441234"/>
            <a:ext cx="2743196" cy="2314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person and person standing in a room&#10;&#10;Description automatically generated">
            <a:extLst>
              <a:ext uri="{FF2B5EF4-FFF2-40B4-BE49-F238E27FC236}">
                <a16:creationId xmlns:a16="http://schemas.microsoft.com/office/drawing/2014/main" id="{A4F713BA-3037-58C3-83A2-657F2F63C8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447" y="2158438"/>
            <a:ext cx="2761106" cy="2214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person teaching a group of children&#10;&#10;Description automatically generated">
            <a:extLst>
              <a:ext uri="{FF2B5EF4-FFF2-40B4-BE49-F238E27FC236}">
                <a16:creationId xmlns:a16="http://schemas.microsoft.com/office/drawing/2014/main" id="{00BBED84-5082-B2FA-E90D-8AC70819B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970" y="2158437"/>
            <a:ext cx="2743196" cy="226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19325C-BEF0-798E-7EA1-BA42774447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4" r="8230"/>
          <a:stretch/>
        </p:blipFill>
        <p:spPr>
          <a:xfrm>
            <a:off x="99050" y="4074452"/>
            <a:ext cx="2374107" cy="2681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 descr="A person standing next to a person&#10;&#10;Description automatically generated">
            <a:extLst>
              <a:ext uri="{FF2B5EF4-FFF2-40B4-BE49-F238E27FC236}">
                <a16:creationId xmlns:a16="http://schemas.microsoft.com/office/drawing/2014/main" id="{CD6EA675-D9B0-B503-3BE7-60E7EDA6C8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552" y="4485490"/>
            <a:ext cx="2743196" cy="2172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Equals 21">
            <a:extLst>
              <a:ext uri="{FF2B5EF4-FFF2-40B4-BE49-F238E27FC236}">
                <a16:creationId xmlns:a16="http://schemas.microsoft.com/office/drawing/2014/main" id="{72F60981-C405-45F3-6497-34131951A7A4}"/>
              </a:ext>
            </a:extLst>
          </p:cNvPr>
          <p:cNvSpPr/>
          <p:nvPr/>
        </p:nvSpPr>
        <p:spPr>
          <a:xfrm rot="5400000">
            <a:off x="5055390" y="4166191"/>
            <a:ext cx="6255760" cy="446296"/>
          </a:xfrm>
          <a:prstGeom prst="mathEqual">
            <a:avLst/>
          </a:prstGeom>
          <a:solidFill>
            <a:srgbClr val="FFFF00"/>
          </a:solidFill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pic>
        <p:nvPicPr>
          <p:cNvPr id="24" name="Picture 23" descr="A group of women in red and white robes&#10;&#10;Description automatically generated">
            <a:extLst>
              <a:ext uri="{FF2B5EF4-FFF2-40B4-BE49-F238E27FC236}">
                <a16:creationId xmlns:a16="http://schemas.microsoft.com/office/drawing/2014/main" id="{E1A64CC8-A918-D625-09D1-F1AABCD5A6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419" y="2245286"/>
            <a:ext cx="3602952" cy="4413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427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/>
      <p:bldP spid="10" grpId="0" animBg="1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05AB8E-EB2A-7B98-D2C6-B4B66B1D96BC}"/>
              </a:ext>
            </a:extLst>
          </p:cNvPr>
          <p:cNvSpPr/>
          <p:nvPr/>
        </p:nvSpPr>
        <p:spPr>
          <a:xfrm>
            <a:off x="2686607" y="101986"/>
            <a:ext cx="9172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“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ಸಾಮಾಜಿಕ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ಮತ್ತು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ಧಾರ್ಮಿಕ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ಸುಧಾರಣಾ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ಚಳವಳಿಗಳು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4A9097-3E33-85AD-B6A3-5AE38D0024BA}"/>
              </a:ext>
            </a:extLst>
          </p:cNvPr>
          <p:cNvCxnSpPr/>
          <p:nvPr/>
        </p:nvCxnSpPr>
        <p:spPr>
          <a:xfrm>
            <a:off x="2946401" y="629920"/>
            <a:ext cx="8544559" cy="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72C8B6F-17A5-8086-CDCC-302EA522AE05}"/>
              </a:ext>
            </a:extLst>
          </p:cNvPr>
          <p:cNvSpPr/>
          <p:nvPr/>
        </p:nvSpPr>
        <p:spPr>
          <a:xfrm>
            <a:off x="1248945" y="725865"/>
            <a:ext cx="4039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ಆರ್ಯ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ಸಮಾಜ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:-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E84C8B3-6F0C-10F6-BE0F-69C784986C51}"/>
              </a:ext>
            </a:extLst>
          </p:cNvPr>
          <p:cNvSpPr/>
          <p:nvPr/>
        </p:nvSpPr>
        <p:spPr>
          <a:xfrm>
            <a:off x="-20139" y="3612787"/>
            <a:ext cx="23741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ದಯಾನಂದ</a:t>
            </a:r>
            <a:r>
              <a:rPr lang="en-IN" sz="2400" b="1" dirty="0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IN" sz="24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ಸರಸ್ವತಿ</a:t>
            </a:r>
            <a:endParaRPr lang="en-US" sz="4000" b="1" dirty="0">
              <a:solidFill>
                <a:srgbClr val="FF0000"/>
              </a:solidFill>
              <a:latin typeface="NudiUni17e" pitchFamily="2" charset="0"/>
              <a:ea typeface="Calibri" panose="020F0502020204030204" pitchFamily="34" charset="0"/>
              <a:cs typeface="NudiUni17e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406B0B5-FAE5-6852-C867-F972ED82DEB0}"/>
              </a:ext>
            </a:extLst>
          </p:cNvPr>
          <p:cNvSpPr/>
          <p:nvPr/>
        </p:nvSpPr>
        <p:spPr>
          <a:xfrm>
            <a:off x="2423296" y="1395095"/>
            <a:ext cx="92885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ಸ್ವದೇಶಿ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ವಸ್ತುಗಳ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ಬಳಕೆಗೆ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ಕರೆನೀಡಿದರು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‘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ಸತ್ಯಾರ್ಥ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ಪ್ರಕಾಶ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’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ಎಂಬ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ಕೃತಿಯಲ್ಲಿ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ತಮ್ಮ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ವಿಚಾರಗಳನ್ನು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ಪ್ರತಿಪಾದಿಸಿದ್ದಾರೆ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</a:p>
        </p:txBody>
      </p:sp>
      <p:pic>
        <p:nvPicPr>
          <p:cNvPr id="31" name="Picture 30" descr="A person wearing a turban and a robe&#10;&#10;Description automatically generated">
            <a:extLst>
              <a:ext uri="{FF2B5EF4-FFF2-40B4-BE49-F238E27FC236}">
                <a16:creationId xmlns:a16="http://schemas.microsoft.com/office/drawing/2014/main" id="{40DB8FE7-0CC1-8C20-732B-2DE55C33C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30" y="1206143"/>
            <a:ext cx="1859058" cy="207828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DDD2BED-3881-4252-DE75-6B7B9DF57929}"/>
              </a:ext>
            </a:extLst>
          </p:cNvPr>
          <p:cNvSpPr/>
          <p:nvPr/>
        </p:nvSpPr>
        <p:spPr>
          <a:xfrm>
            <a:off x="3880174" y="706011"/>
            <a:ext cx="82205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ಆರ್ಯ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ಸಮಾಜದ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ಬೋದನೆಗಳು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/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ದಯಾನಂದರ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ಸುಧಾರಣಾ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ಕ್ರಮಗಳು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</a:p>
        </p:txBody>
      </p:sp>
      <p:sp>
        <p:nvSpPr>
          <p:cNvPr id="10" name="Equals 9">
            <a:extLst>
              <a:ext uri="{FF2B5EF4-FFF2-40B4-BE49-F238E27FC236}">
                <a16:creationId xmlns:a16="http://schemas.microsoft.com/office/drawing/2014/main" id="{14C12ED0-D2DC-8857-C0D7-6209B1A0EF00}"/>
              </a:ext>
            </a:extLst>
          </p:cNvPr>
          <p:cNvSpPr/>
          <p:nvPr/>
        </p:nvSpPr>
        <p:spPr>
          <a:xfrm rot="10800000" flipH="1">
            <a:off x="-490728" y="3217145"/>
            <a:ext cx="3775261" cy="423710"/>
          </a:xfrm>
          <a:prstGeom prst="mathEqual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2A6604-F83D-9BE2-9431-4DF80C3603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5"/>
          <a:stretch/>
        </p:blipFill>
        <p:spPr>
          <a:xfrm>
            <a:off x="7432158" y="1868806"/>
            <a:ext cx="4577212" cy="4887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4CA37E-D3FF-5AE5-1588-C459F9E79D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388" y="2508382"/>
            <a:ext cx="4468406" cy="4240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67472C-D527-A502-D96B-D8ABE5DE79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6952"/>
            <a:ext cx="2811023" cy="3301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Equals 1">
            <a:extLst>
              <a:ext uri="{FF2B5EF4-FFF2-40B4-BE49-F238E27FC236}">
                <a16:creationId xmlns:a16="http://schemas.microsoft.com/office/drawing/2014/main" id="{1DD4042F-406E-E03D-FA25-3FBD37335411}"/>
              </a:ext>
            </a:extLst>
          </p:cNvPr>
          <p:cNvSpPr/>
          <p:nvPr/>
        </p:nvSpPr>
        <p:spPr>
          <a:xfrm rot="5400000">
            <a:off x="270037" y="2380999"/>
            <a:ext cx="3911372" cy="409214"/>
          </a:xfrm>
          <a:prstGeom prst="mathEqual">
            <a:avLst/>
          </a:prstGeom>
          <a:solidFill>
            <a:srgbClr val="FFFF00"/>
          </a:solidFill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39EDC7-10E8-1025-0EDB-99ED5D9DF374}"/>
              </a:ext>
            </a:extLst>
          </p:cNvPr>
          <p:cNvSpPr/>
          <p:nvPr/>
        </p:nvSpPr>
        <p:spPr>
          <a:xfrm>
            <a:off x="2423295" y="1382664"/>
            <a:ext cx="92885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ಶುದ್ದೀ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ಚಳುವಳಿ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ಆರ್ಯಸಮಾಜದ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ಪ್ರಮುಖ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ಚಟುವಟಿಕೆಯಾಗಿತ್ತು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73A994E-BA6E-7922-4EAD-3D4495950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695" y="2421226"/>
            <a:ext cx="4576869" cy="4240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B780AD2-7858-4D2F-284C-08E63EE5C1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5"/>
          <a:stretch/>
        </p:blipFill>
        <p:spPr>
          <a:xfrm>
            <a:off x="7476424" y="2392026"/>
            <a:ext cx="4577212" cy="4269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06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10" grpId="0" animBg="1"/>
      <p:bldP spid="2" grpId="0" animBg="1"/>
      <p:bldP spid="17" grpId="0"/>
      <p:bldP spid="17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05AB8E-EB2A-7B98-D2C6-B4B66B1D96BC}"/>
              </a:ext>
            </a:extLst>
          </p:cNvPr>
          <p:cNvSpPr/>
          <p:nvPr/>
        </p:nvSpPr>
        <p:spPr>
          <a:xfrm>
            <a:off x="2686607" y="101986"/>
            <a:ext cx="9172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“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ಸಾಮಾಜಿಕ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ಮತ್ತು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ಧಾರ್ಮಿಕ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ಸುಧಾರಣಾ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ಚಳವಳಿಗಳು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4A9097-3E33-85AD-B6A3-5AE38D0024BA}"/>
              </a:ext>
            </a:extLst>
          </p:cNvPr>
          <p:cNvCxnSpPr/>
          <p:nvPr/>
        </p:nvCxnSpPr>
        <p:spPr>
          <a:xfrm>
            <a:off x="2946401" y="629920"/>
            <a:ext cx="8544559" cy="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72C8B6F-17A5-8086-CDCC-302EA522AE05}"/>
              </a:ext>
            </a:extLst>
          </p:cNvPr>
          <p:cNvSpPr/>
          <p:nvPr/>
        </p:nvSpPr>
        <p:spPr>
          <a:xfrm>
            <a:off x="1248945" y="725865"/>
            <a:ext cx="4039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ಆರ್ಯ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ಸಮಾಜ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:-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E84C8B3-6F0C-10F6-BE0F-69C784986C51}"/>
              </a:ext>
            </a:extLst>
          </p:cNvPr>
          <p:cNvSpPr/>
          <p:nvPr/>
        </p:nvSpPr>
        <p:spPr>
          <a:xfrm>
            <a:off x="-20139" y="3612787"/>
            <a:ext cx="23741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ದಯಾನಂದ</a:t>
            </a:r>
            <a:r>
              <a:rPr lang="en-IN" sz="2400" b="1" dirty="0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IN" sz="24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ಸರಸ್ವತಿ</a:t>
            </a:r>
            <a:endParaRPr lang="en-US" sz="4000" b="1" dirty="0">
              <a:solidFill>
                <a:srgbClr val="FF0000"/>
              </a:solidFill>
              <a:latin typeface="NudiUni17e" pitchFamily="2" charset="0"/>
              <a:ea typeface="Calibri" panose="020F0502020204030204" pitchFamily="34" charset="0"/>
              <a:cs typeface="NudiUni17e" pitchFamily="2" charset="0"/>
            </a:endParaRPr>
          </a:p>
        </p:txBody>
      </p:sp>
      <p:pic>
        <p:nvPicPr>
          <p:cNvPr id="31" name="Picture 30" descr="A person wearing a turban and a robe&#10;&#10;Description automatically generated">
            <a:extLst>
              <a:ext uri="{FF2B5EF4-FFF2-40B4-BE49-F238E27FC236}">
                <a16:creationId xmlns:a16="http://schemas.microsoft.com/office/drawing/2014/main" id="{40DB8FE7-0CC1-8C20-732B-2DE55C33C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30" y="1206143"/>
            <a:ext cx="1859058" cy="207828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DDD2BED-3881-4252-DE75-6B7B9DF57929}"/>
              </a:ext>
            </a:extLst>
          </p:cNvPr>
          <p:cNvSpPr/>
          <p:nvPr/>
        </p:nvSpPr>
        <p:spPr>
          <a:xfrm>
            <a:off x="3880174" y="706011"/>
            <a:ext cx="82205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ಆರ್ಯ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ಸಮಾಜದ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ಬೋದನೆಗಳು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/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ದಯಾನಂದರ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ಸುಧಾರಣಾ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ಕ್ರಮಗಳು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</a:p>
        </p:txBody>
      </p:sp>
      <p:sp>
        <p:nvSpPr>
          <p:cNvPr id="2" name="Equals 1">
            <a:extLst>
              <a:ext uri="{FF2B5EF4-FFF2-40B4-BE49-F238E27FC236}">
                <a16:creationId xmlns:a16="http://schemas.microsoft.com/office/drawing/2014/main" id="{1DD4042F-406E-E03D-FA25-3FBD37335411}"/>
              </a:ext>
            </a:extLst>
          </p:cNvPr>
          <p:cNvSpPr/>
          <p:nvPr/>
        </p:nvSpPr>
        <p:spPr>
          <a:xfrm rot="5400000">
            <a:off x="270037" y="2380999"/>
            <a:ext cx="3911372" cy="409214"/>
          </a:xfrm>
          <a:prstGeom prst="mathEqual">
            <a:avLst/>
          </a:prstGeom>
          <a:solidFill>
            <a:srgbClr val="FFFF00"/>
          </a:solidFill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39EDC7-10E8-1025-0EDB-99ED5D9DF374}"/>
              </a:ext>
            </a:extLst>
          </p:cNvPr>
          <p:cNvSpPr/>
          <p:nvPr/>
        </p:nvSpPr>
        <p:spPr>
          <a:xfrm>
            <a:off x="2353967" y="1309785"/>
            <a:ext cx="92885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ನಂತರದಲ್ಲಿ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ಆರ್ಯಸಮಾಜವು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ಅನೇಕ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ಸ್ಥಳಗಳಲ್ಲಿ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ಶಾಲಾ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ಕಾಲೇಜುಗಳನ್ನು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ಸ್ಥಾಪಿಸಿತು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A75870-D7BC-BEBE-C228-0498FBBA85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623" y="2190656"/>
            <a:ext cx="4896094" cy="4593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group of people sitting in a circle&#10;&#10;Description automatically generated">
            <a:extLst>
              <a:ext uri="{FF2B5EF4-FFF2-40B4-BE49-F238E27FC236}">
                <a16:creationId xmlns:a16="http://schemas.microsoft.com/office/drawing/2014/main" id="{F7C3BBF8-AAE2-8C82-E39B-387AC58338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407" y="2210976"/>
            <a:ext cx="4731776" cy="4545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Equals 9">
            <a:extLst>
              <a:ext uri="{FF2B5EF4-FFF2-40B4-BE49-F238E27FC236}">
                <a16:creationId xmlns:a16="http://schemas.microsoft.com/office/drawing/2014/main" id="{14C12ED0-D2DC-8857-C0D7-6209B1A0EF00}"/>
              </a:ext>
            </a:extLst>
          </p:cNvPr>
          <p:cNvSpPr/>
          <p:nvPr/>
        </p:nvSpPr>
        <p:spPr>
          <a:xfrm rot="10800000" flipH="1">
            <a:off x="-490728" y="3217145"/>
            <a:ext cx="3775261" cy="423710"/>
          </a:xfrm>
          <a:prstGeom prst="mathEqual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3D7188-CB5E-E3E0-70D9-58680DD6B11F}"/>
              </a:ext>
            </a:extLst>
          </p:cNvPr>
          <p:cNvSpPr/>
          <p:nvPr/>
        </p:nvSpPr>
        <p:spPr>
          <a:xfrm>
            <a:off x="2353967" y="1316554"/>
            <a:ext cx="92885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ದಯಾನಂದ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ಸರಸ್ವತಿಯವರ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 </a:t>
            </a:r>
            <a:r>
              <a:rPr lang="en-IN" sz="2800" b="1" dirty="0" err="1">
                <a:solidFill>
                  <a:schemeClr val="accent4"/>
                </a:solidFill>
                <a:latin typeface="NudiUni01e" pitchFamily="2" charset="0"/>
                <a:cs typeface="NudiUni01e" pitchFamily="2" charset="0"/>
              </a:rPr>
              <a:t>ಸ್ವರಾಜ್ಯ</a:t>
            </a:r>
            <a:r>
              <a:rPr lang="en-IN" sz="2800" b="1" dirty="0">
                <a:solidFill>
                  <a:schemeClr val="accent4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accent4"/>
                </a:solidFill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IN" sz="2800" b="1" dirty="0">
                <a:solidFill>
                  <a:schemeClr val="accent4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accent4"/>
                </a:solidFill>
                <a:latin typeface="NudiUni01e" pitchFamily="2" charset="0"/>
                <a:cs typeface="NudiUni01e" pitchFamily="2" charset="0"/>
              </a:rPr>
              <a:t>ಸ್ವಧರ್ಮ</a:t>
            </a:r>
            <a:r>
              <a:rPr lang="en-IN" sz="2800" b="1" dirty="0">
                <a:solidFill>
                  <a:schemeClr val="accent4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ಬೋಧನೆಗಳು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ಭಾರತೀಯರು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ಸ್ವಾತಂತ್ರ್ಯ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ಹೋರಾಟದಲ್ಲಿ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ತೊಡಗಿಸಿಕೊಳ್ಳಲು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ಪ್ರೇರಣೆ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ನೀಡಿದವು</a:t>
            </a:r>
            <a:endParaRPr lang="en-IN" sz="4000" b="1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02D7EF1-CC75-A7D1-43CE-8065CD1658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5"/>
          <a:stretch/>
        </p:blipFill>
        <p:spPr>
          <a:xfrm flipH="1">
            <a:off x="2413407" y="2611133"/>
            <a:ext cx="3462724" cy="4269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D3097C0-B56A-15C2-9CC1-9201440382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233" y="2611133"/>
            <a:ext cx="3272307" cy="4193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DACFE37-6CF4-A341-986D-2A9ED8A9D3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540" y="2611132"/>
            <a:ext cx="2987864" cy="4193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132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  <p:bldP spid="17" grpId="1"/>
      <p:bldP spid="10" grpId="0" animBg="1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05AB8E-EB2A-7B98-D2C6-B4B66B1D96BC}"/>
              </a:ext>
            </a:extLst>
          </p:cNvPr>
          <p:cNvSpPr/>
          <p:nvPr/>
        </p:nvSpPr>
        <p:spPr>
          <a:xfrm>
            <a:off x="2686607" y="101986"/>
            <a:ext cx="9172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“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ಸಾಮಾಜಿಕ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ಮತ್ತು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ಧಾರ್ಮಿಕ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ಸುಧಾರಣಾ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ಚಳವಳಿಗಳು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4A9097-3E33-85AD-B6A3-5AE38D0024BA}"/>
              </a:ext>
            </a:extLst>
          </p:cNvPr>
          <p:cNvCxnSpPr/>
          <p:nvPr/>
        </p:nvCxnSpPr>
        <p:spPr>
          <a:xfrm>
            <a:off x="2946401" y="629920"/>
            <a:ext cx="8544559" cy="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72C8B6F-17A5-8086-CDCC-302EA522AE05}"/>
              </a:ext>
            </a:extLst>
          </p:cNvPr>
          <p:cNvSpPr/>
          <p:nvPr/>
        </p:nvSpPr>
        <p:spPr>
          <a:xfrm>
            <a:off x="1248945" y="725865"/>
            <a:ext cx="4039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ಆರ್ಯ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ಸಮಾಜ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:-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E84C8B3-6F0C-10F6-BE0F-69C784986C51}"/>
              </a:ext>
            </a:extLst>
          </p:cNvPr>
          <p:cNvSpPr/>
          <p:nvPr/>
        </p:nvSpPr>
        <p:spPr>
          <a:xfrm>
            <a:off x="-20139" y="3612787"/>
            <a:ext cx="23741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ದಯಾನಂದ</a:t>
            </a:r>
            <a:r>
              <a:rPr lang="en-IN" sz="2400" b="1" dirty="0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IN" sz="24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ಸರಸ್ವತಿ</a:t>
            </a:r>
            <a:endParaRPr lang="en-US" sz="4000" b="1" dirty="0">
              <a:solidFill>
                <a:srgbClr val="FF0000"/>
              </a:solidFill>
              <a:latin typeface="NudiUni17e" pitchFamily="2" charset="0"/>
              <a:ea typeface="Calibri" panose="020F0502020204030204" pitchFamily="34" charset="0"/>
              <a:cs typeface="NudiUni17e" pitchFamily="2" charset="0"/>
            </a:endParaRPr>
          </a:p>
        </p:txBody>
      </p:sp>
      <p:pic>
        <p:nvPicPr>
          <p:cNvPr id="31" name="Picture 30" descr="A person wearing a turban and a robe&#10;&#10;Description automatically generated">
            <a:extLst>
              <a:ext uri="{FF2B5EF4-FFF2-40B4-BE49-F238E27FC236}">
                <a16:creationId xmlns:a16="http://schemas.microsoft.com/office/drawing/2014/main" id="{40DB8FE7-0CC1-8C20-732B-2DE55C33C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30" y="1206143"/>
            <a:ext cx="1859058" cy="207828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DDD2BED-3881-4252-DE75-6B7B9DF57929}"/>
              </a:ext>
            </a:extLst>
          </p:cNvPr>
          <p:cNvSpPr/>
          <p:nvPr/>
        </p:nvSpPr>
        <p:spPr>
          <a:xfrm>
            <a:off x="3880174" y="706011"/>
            <a:ext cx="82205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ಆರ್ಯ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ಸಮಾಜದ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ಬೋದನೆಗಳು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/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ದಯಾನಂದರ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ಸುಧಾರಣಾ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ಕ್ರಮಗಳು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</a:p>
        </p:txBody>
      </p:sp>
      <p:sp>
        <p:nvSpPr>
          <p:cNvPr id="2" name="Equals 1">
            <a:extLst>
              <a:ext uri="{FF2B5EF4-FFF2-40B4-BE49-F238E27FC236}">
                <a16:creationId xmlns:a16="http://schemas.microsoft.com/office/drawing/2014/main" id="{1DD4042F-406E-E03D-FA25-3FBD37335411}"/>
              </a:ext>
            </a:extLst>
          </p:cNvPr>
          <p:cNvSpPr/>
          <p:nvPr/>
        </p:nvSpPr>
        <p:spPr>
          <a:xfrm rot="5400000">
            <a:off x="270037" y="2380999"/>
            <a:ext cx="3911372" cy="409214"/>
          </a:xfrm>
          <a:prstGeom prst="mathEqual">
            <a:avLst/>
          </a:prstGeom>
          <a:solidFill>
            <a:srgbClr val="FFFF00"/>
          </a:solidFill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0" name="Equals 9">
            <a:extLst>
              <a:ext uri="{FF2B5EF4-FFF2-40B4-BE49-F238E27FC236}">
                <a16:creationId xmlns:a16="http://schemas.microsoft.com/office/drawing/2014/main" id="{14C12ED0-D2DC-8857-C0D7-6209B1A0EF00}"/>
              </a:ext>
            </a:extLst>
          </p:cNvPr>
          <p:cNvSpPr/>
          <p:nvPr/>
        </p:nvSpPr>
        <p:spPr>
          <a:xfrm rot="10800000" flipH="1">
            <a:off x="-490728" y="3217145"/>
            <a:ext cx="3775261" cy="423710"/>
          </a:xfrm>
          <a:prstGeom prst="mathEqual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3D7188-CB5E-E3E0-70D9-58680DD6B11F}"/>
              </a:ext>
            </a:extLst>
          </p:cNvPr>
          <p:cNvSpPr/>
          <p:nvPr/>
        </p:nvSpPr>
        <p:spPr>
          <a:xfrm>
            <a:off x="2353967" y="1228376"/>
            <a:ext cx="92885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ಮಹಾನ್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ದೇಶಭಕ್ತರಾದ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ದಯಾನಂದ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ಸರಸ್ವತಿಯವರು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ದೇಶ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ಭಾರತೀಯ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ಸಂಸ್ಕೃತಿಯ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ಅಭಿಮಾನಿಗಳಾಗಿದ್ದರು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ABC4BE-8DFB-C907-980C-7BBF1AFCD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82" b="96416" l="5439" r="98596">
                        <a14:foregroundMark x1="62632" y1="4301" x2="62632" y2="4301"/>
                        <a14:foregroundMark x1="62632" y1="4301" x2="62632" y2="4301"/>
                        <a14:foregroundMark x1="59649" y1="4540" x2="59649" y2="4540"/>
                        <a14:foregroundMark x1="59649" y1="4540" x2="59649" y2="4540"/>
                        <a14:foregroundMark x1="14561" y1="43130" x2="14561" y2="43130"/>
                        <a14:foregroundMark x1="14561" y1="43130" x2="14561" y2="43130"/>
                        <a14:foregroundMark x1="14561" y1="44683" x2="14561" y2="44683"/>
                        <a14:foregroundMark x1="14561" y1="44683" x2="14561" y2="44683"/>
                        <a14:foregroundMark x1="14912" y1="47909" x2="14912" y2="47909"/>
                        <a14:foregroundMark x1="14912" y1="47909" x2="14912" y2="47909"/>
                        <a14:foregroundMark x1="14737" y1="51016" x2="14737" y2="51016"/>
                        <a14:foregroundMark x1="14737" y1="51016" x2="14737" y2="51016"/>
                        <a14:foregroundMark x1="5439" y1="48387" x2="5439" y2="48387"/>
                        <a14:foregroundMark x1="5439" y1="48387" x2="5439" y2="48387"/>
                        <a14:foregroundMark x1="21579" y1="43728" x2="21579" y2="43728"/>
                        <a14:foregroundMark x1="21579" y1="43728" x2="21579" y2="43728"/>
                        <a14:foregroundMark x1="22632" y1="44564" x2="22632" y2="44564"/>
                        <a14:foregroundMark x1="22632" y1="44564" x2="22632" y2="44564"/>
                        <a14:foregroundMark x1="21053" y1="50418" x2="21053" y2="50418"/>
                        <a14:foregroundMark x1="21053" y1="50418" x2="21053" y2="50418"/>
                        <a14:foregroundMark x1="85439" y1="70968" x2="85439" y2="70968"/>
                        <a14:foregroundMark x1="85439" y1="70968" x2="85439" y2="70968"/>
                        <a14:foregroundMark x1="96842" y1="72879" x2="96842" y2="72879"/>
                        <a14:foregroundMark x1="96842" y1="72879" x2="96842" y2="72879"/>
                        <a14:foregroundMark x1="77895" y1="92593" x2="77895" y2="92593"/>
                        <a14:foregroundMark x1="77895" y1="92593" x2="77895" y2="92593"/>
                        <a14:foregroundMark x1="49123" y1="96535" x2="49123" y2="96535"/>
                        <a14:foregroundMark x1="49123" y1="96535" x2="49123" y2="96535"/>
                        <a14:foregroundMark x1="97719" y1="47670" x2="97719" y2="47670"/>
                        <a14:foregroundMark x1="98596" y1="73357" x2="98596" y2="7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871" y="2908915"/>
            <a:ext cx="2648410" cy="38889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724680F-A9CC-8099-B7C1-E7F8342EA8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" t="3296" r="910" b="3884"/>
          <a:stretch/>
        </p:blipFill>
        <p:spPr>
          <a:xfrm>
            <a:off x="4770708" y="3027680"/>
            <a:ext cx="6868750" cy="3772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C32647A-D52D-BC52-E16E-704F9F608B48}"/>
              </a:ext>
            </a:extLst>
          </p:cNvPr>
          <p:cNvSpPr/>
          <p:nvPr/>
        </p:nvSpPr>
        <p:spPr>
          <a:xfrm>
            <a:off x="2353967" y="2059372"/>
            <a:ext cx="92885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IN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ಸ್ವಾಭಿಮಾನ</a:t>
            </a:r>
            <a:r>
              <a:rPr lang="e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ಸ್ವಾವಲಂಬನೆಯನ್ನು</a:t>
            </a:r>
            <a:r>
              <a:rPr lang="e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ಜನರಲ್ಲಿ</a:t>
            </a:r>
            <a:r>
              <a:rPr lang="e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ಮೂಡಿಸಲು</a:t>
            </a:r>
            <a:r>
              <a:rPr lang="e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ಪ್ರಯತ್ನಿಸಿದರು</a:t>
            </a:r>
            <a:r>
              <a:rPr lang="e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ಹಾಗೂ</a:t>
            </a:r>
            <a:r>
              <a:rPr lang="e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"</a:t>
            </a:r>
            <a:r>
              <a:rPr lang="en-IN" sz="2800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ಭಾರತೀಯರಿಗೇ</a:t>
            </a:r>
            <a:r>
              <a:rPr lang="en-IN" sz="2800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ಭಾರತ</a:t>
            </a:r>
            <a:r>
              <a:rPr lang="en-IN" sz="2800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" </a:t>
            </a:r>
            <a:r>
              <a:rPr lang="en-IN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ಎಂಬ</a:t>
            </a:r>
            <a:r>
              <a:rPr lang="e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ಘೋಷಣೆಯನ್ನು</a:t>
            </a:r>
            <a:r>
              <a:rPr lang="e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ನೀಡಿದರು</a:t>
            </a:r>
            <a:r>
              <a:rPr lang="e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458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4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70C115A-4B5A-6982-41E1-6C126A751303}"/>
              </a:ext>
            </a:extLst>
          </p:cNvPr>
          <p:cNvSpPr/>
          <p:nvPr/>
        </p:nvSpPr>
        <p:spPr>
          <a:xfrm>
            <a:off x="63060" y="754114"/>
            <a:ext cx="15965213" cy="692497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79400" h="203200"/>
              <a:bevelB w="247650" h="107950"/>
            </a:sp3d>
          </a:bodyPr>
          <a:lstStyle/>
          <a:p>
            <a:r>
              <a:rPr lang="en-US" sz="22200" b="1" dirty="0" err="1">
                <a:ln/>
                <a:solidFill>
                  <a:srgbClr val="FFC000"/>
                </a:solidFill>
                <a:latin typeface="NudiUni17e" pitchFamily="2" charset="0"/>
                <a:cs typeface="NudiUni17e" pitchFamily="2" charset="0"/>
              </a:rPr>
              <a:t>ಪ್ರಾರ್ಥನಾ</a:t>
            </a:r>
            <a:r>
              <a:rPr lang="en-US" sz="22200" b="1" dirty="0">
                <a:ln/>
                <a:solidFill>
                  <a:srgbClr val="FFC000"/>
                </a:solidFill>
                <a:latin typeface="NudiUni17e" pitchFamily="2" charset="0"/>
                <a:cs typeface="NudiUni17e" pitchFamily="2" charset="0"/>
              </a:rPr>
              <a:t> </a:t>
            </a:r>
          </a:p>
          <a:p>
            <a:r>
              <a:rPr lang="en-US" sz="22200" b="1" dirty="0">
                <a:ln/>
                <a:solidFill>
                  <a:srgbClr val="FFC000"/>
                </a:solidFill>
                <a:latin typeface="NudiUni17e" pitchFamily="2" charset="0"/>
                <a:cs typeface="NudiUni17e" pitchFamily="2" charset="0"/>
              </a:rPr>
              <a:t>  </a:t>
            </a:r>
            <a:r>
              <a:rPr lang="en-US" sz="22200" b="1" dirty="0" err="1">
                <a:ln/>
                <a:solidFill>
                  <a:srgbClr val="FFC000"/>
                </a:solidFill>
                <a:latin typeface="NudiUni17e" pitchFamily="2" charset="0"/>
                <a:cs typeface="NudiUni17e" pitchFamily="2" charset="0"/>
              </a:rPr>
              <a:t>ಸಮಾಜ</a:t>
            </a:r>
            <a:endParaRPr lang="en-US" sz="22200" b="1" dirty="0">
              <a:ln/>
              <a:solidFill>
                <a:srgbClr val="FFC000"/>
              </a:solidFill>
              <a:latin typeface="NudiUni17e" pitchFamily="2" charset="0"/>
              <a:cs typeface="NudiUni17e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7BE798-B6E0-E24B-8C35-FCEA60F6D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345" y="195897"/>
            <a:ext cx="4019550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42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1" y="167425"/>
            <a:ext cx="11741238" cy="669057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490114" y="382135"/>
            <a:ext cx="3211773" cy="84616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diUni03e" pitchFamily="2" charset="0"/>
              <a:cs typeface="NudiUni03e" pitchFamily="2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 err="1">
                <a:ln>
                  <a:noFill/>
                </a:ln>
                <a:solidFill>
                  <a:schemeClr val="bg1"/>
                </a:solidFill>
                <a:effectLst/>
                <a:latin typeface="NudiUni03e" pitchFamily="2" charset="0"/>
                <a:cs typeface="NudiUni03e" pitchFamily="2" charset="0"/>
              </a:rPr>
              <a:t>ಇತಿಹಾಸ</a:t>
            </a:r>
            <a:endParaRPr kumimoji="0" lang="en-US" sz="4800" b="1" i="0" u="none" strike="noStrike" kern="12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diUni03e" pitchFamily="2" charset="0"/>
              <a:cs typeface="NudiUni03e" pitchFamily="2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8480" y="1741746"/>
            <a:ext cx="11277600" cy="2232664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9600" b="1" spc="50" dirty="0" err="1">
                <a:ln w="38100" cmpd="sng">
                  <a:solidFill>
                    <a:schemeClr val="bg1"/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udiUni06e" pitchFamily="2" charset="0"/>
                <a:cs typeface="NudiUni06e" pitchFamily="2" charset="0"/>
              </a:rPr>
              <a:t>ಸಾಮಾಜಿಕ</a:t>
            </a:r>
            <a:r>
              <a:rPr lang="en-US" sz="9600" b="1" spc="50" dirty="0">
                <a:ln w="38100" cmpd="sng">
                  <a:solidFill>
                    <a:schemeClr val="bg1"/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udiUni06e" pitchFamily="2" charset="0"/>
                <a:cs typeface="NudiUni06e" pitchFamily="2" charset="0"/>
              </a:rPr>
              <a:t> </a:t>
            </a:r>
            <a:r>
              <a:rPr lang="en-US" sz="9600" b="1" spc="50" dirty="0" err="1">
                <a:ln w="38100" cmpd="sng">
                  <a:solidFill>
                    <a:schemeClr val="bg1"/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udiUni06e" pitchFamily="2" charset="0"/>
                <a:cs typeface="NudiUni06e" pitchFamily="2" charset="0"/>
              </a:rPr>
              <a:t>ಮತ್ತು</a:t>
            </a:r>
            <a:r>
              <a:rPr lang="en-US" sz="9600" b="1" spc="50" dirty="0">
                <a:ln w="38100" cmpd="sng">
                  <a:solidFill>
                    <a:schemeClr val="bg1"/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udiUni06e" pitchFamily="2" charset="0"/>
                <a:cs typeface="NudiUni06e" pitchFamily="2" charset="0"/>
              </a:rPr>
              <a:t> </a:t>
            </a:r>
            <a:r>
              <a:rPr lang="en-US" sz="9600" b="1" spc="50" dirty="0" err="1">
                <a:ln w="38100" cmpd="sng">
                  <a:solidFill>
                    <a:schemeClr val="bg1"/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udiUni06e" pitchFamily="2" charset="0"/>
                <a:cs typeface="NudiUni06e" pitchFamily="2" charset="0"/>
              </a:rPr>
              <a:t>ಧಾರ್ಮಿಕ</a:t>
            </a:r>
            <a:endParaRPr lang="en-US" sz="9600" b="1" spc="50" dirty="0">
              <a:ln w="38100" cmpd="sng">
                <a:solidFill>
                  <a:schemeClr val="bg1"/>
                </a:solidFill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NudiUni06e" pitchFamily="2" charset="0"/>
              <a:cs typeface="NudiUni06e" pitchFamily="2" charset="0"/>
            </a:endParaRPr>
          </a:p>
          <a:p>
            <a:r>
              <a:rPr lang="en-US" sz="9600" b="1" spc="50" dirty="0" err="1">
                <a:ln w="38100" cmpd="sng">
                  <a:solidFill>
                    <a:schemeClr val="bg1"/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udiUni06e" pitchFamily="2" charset="0"/>
                <a:cs typeface="NudiUni06e" pitchFamily="2" charset="0"/>
              </a:rPr>
              <a:t>ಸುಧಾರಣಾ</a:t>
            </a:r>
            <a:r>
              <a:rPr lang="en-US" sz="9600" b="1" spc="50" dirty="0">
                <a:ln w="38100" cmpd="sng">
                  <a:solidFill>
                    <a:schemeClr val="bg1"/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udiUni06e" pitchFamily="2" charset="0"/>
                <a:cs typeface="NudiUni06e" pitchFamily="2" charset="0"/>
              </a:rPr>
              <a:t> </a:t>
            </a:r>
            <a:r>
              <a:rPr lang="en-US" sz="9600" b="1" spc="50" dirty="0" err="1">
                <a:ln w="38100" cmpd="sng">
                  <a:solidFill>
                    <a:schemeClr val="bg1"/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udiUni06e" pitchFamily="2" charset="0"/>
                <a:cs typeface="NudiUni06e" pitchFamily="2" charset="0"/>
              </a:rPr>
              <a:t>ಚಳವಳಿಗಳು</a:t>
            </a:r>
            <a:endParaRPr lang="en-US" sz="9600" b="1" spc="50" dirty="0">
              <a:ln w="38100" cmpd="sng">
                <a:solidFill>
                  <a:schemeClr val="bg1"/>
                </a:solidFill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NudiUni06e" pitchFamily="2" charset="0"/>
              <a:cs typeface="NudiUni06e" pitchFamily="2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44546A"/>
              </a:buClr>
              <a:buSzPct val="70000"/>
              <a:buFont typeface="Wingdings 2" charset="2"/>
              <a:buNone/>
              <a:tabLst/>
              <a:defRPr/>
            </a:pPr>
            <a:endParaRPr kumimoji="0" lang="en-US" sz="10000" b="1" i="0" u="none" strike="noStrike" kern="1200" normalizeH="0" baseline="0" noProof="0" dirty="0">
              <a:ln w="38100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uLnTx/>
              <a:uFillTx/>
              <a:latin typeface="NudiUni06e" pitchFamily="2" charset="0"/>
              <a:cs typeface="NudiUni06e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DBFD2F5-C1C5-4877-BF97-A98251F63AA9}"/>
              </a:ext>
            </a:extLst>
          </p:cNvPr>
          <p:cNvSpPr txBox="1">
            <a:spLocks/>
          </p:cNvSpPr>
          <p:nvPr/>
        </p:nvSpPr>
        <p:spPr>
          <a:xfrm>
            <a:off x="4490114" y="1119112"/>
            <a:ext cx="3211773" cy="84616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diUni08e" pitchFamily="2" charset="0"/>
              <a:cs typeface="NudiUni08e" pitchFamily="2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ln>
                  <a:noFill/>
                </a:ln>
                <a:solidFill>
                  <a:schemeClr val="bg1"/>
                </a:solidFill>
                <a:effectLst/>
                <a:latin typeface="NudiUni08e" pitchFamily="2" charset="0"/>
                <a:cs typeface="NudiUni08e" pitchFamily="2" charset="0"/>
              </a:rPr>
              <a:t>ಅಧ್ಯಾಯ</a:t>
            </a:r>
            <a:r>
              <a:rPr lang="en-US" sz="4000" b="1" noProof="0" dirty="0">
                <a:ln>
                  <a:noFill/>
                </a:ln>
                <a:solidFill>
                  <a:schemeClr val="bg1"/>
                </a:solidFill>
                <a:effectLst/>
                <a:latin typeface="NudiUni08e" pitchFamily="2" charset="0"/>
                <a:cs typeface="NudiUni08e" pitchFamily="2" charset="0"/>
              </a:rPr>
              <a:t>:-05</a:t>
            </a:r>
            <a:endParaRPr kumimoji="0" lang="en-US" sz="4000" b="1" i="0" u="none" strike="noStrike" kern="12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diUni08e" pitchFamily="2" charset="0"/>
              <a:cs typeface="NudiUni08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07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05AB8E-EB2A-7B98-D2C6-B4B66B1D96BC}"/>
              </a:ext>
            </a:extLst>
          </p:cNvPr>
          <p:cNvSpPr/>
          <p:nvPr/>
        </p:nvSpPr>
        <p:spPr>
          <a:xfrm>
            <a:off x="2686607" y="101986"/>
            <a:ext cx="9172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“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ಸಾಮಾಜಿಕ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ಮತ್ತು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ಧಾರ್ಮಿಕ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ಸುಧಾರಣಾ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ಚಳವಳಿಗಳು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4A9097-3E33-85AD-B6A3-5AE38D0024BA}"/>
              </a:ext>
            </a:extLst>
          </p:cNvPr>
          <p:cNvCxnSpPr/>
          <p:nvPr/>
        </p:nvCxnSpPr>
        <p:spPr>
          <a:xfrm>
            <a:off x="2946401" y="629920"/>
            <a:ext cx="8544559" cy="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72C8B6F-17A5-8086-CDCC-302EA522AE05}"/>
              </a:ext>
            </a:extLst>
          </p:cNvPr>
          <p:cNvSpPr/>
          <p:nvPr/>
        </p:nvSpPr>
        <p:spPr>
          <a:xfrm>
            <a:off x="1182328" y="725865"/>
            <a:ext cx="4039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ಪ್ರಾರ್ಥನಾ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ಸಮಾಜ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:-</a:t>
            </a:r>
          </a:p>
        </p:txBody>
      </p:sp>
      <p:sp>
        <p:nvSpPr>
          <p:cNvPr id="2" name="Equals 1">
            <a:extLst>
              <a:ext uri="{FF2B5EF4-FFF2-40B4-BE49-F238E27FC236}">
                <a16:creationId xmlns:a16="http://schemas.microsoft.com/office/drawing/2014/main" id="{1DD4042F-406E-E03D-FA25-3FBD37335411}"/>
              </a:ext>
            </a:extLst>
          </p:cNvPr>
          <p:cNvSpPr/>
          <p:nvPr/>
        </p:nvSpPr>
        <p:spPr>
          <a:xfrm rot="5400000">
            <a:off x="530644" y="2417514"/>
            <a:ext cx="3911372" cy="409214"/>
          </a:xfrm>
          <a:prstGeom prst="mathEqual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0" name="Equals 9">
            <a:extLst>
              <a:ext uri="{FF2B5EF4-FFF2-40B4-BE49-F238E27FC236}">
                <a16:creationId xmlns:a16="http://schemas.microsoft.com/office/drawing/2014/main" id="{14C12ED0-D2DC-8857-C0D7-6209B1A0EF00}"/>
              </a:ext>
            </a:extLst>
          </p:cNvPr>
          <p:cNvSpPr/>
          <p:nvPr/>
        </p:nvSpPr>
        <p:spPr>
          <a:xfrm rot="10800000" flipH="1">
            <a:off x="-335280" y="3284430"/>
            <a:ext cx="3775261" cy="423710"/>
          </a:xfrm>
          <a:prstGeom prst="mathEqual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E84C8B3-6F0C-10F6-BE0F-69C784986C51}"/>
              </a:ext>
            </a:extLst>
          </p:cNvPr>
          <p:cNvSpPr/>
          <p:nvPr/>
        </p:nvSpPr>
        <p:spPr>
          <a:xfrm>
            <a:off x="118688" y="3718680"/>
            <a:ext cx="237410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2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ಆತ್ಮರಾಂ</a:t>
            </a:r>
            <a:r>
              <a:rPr lang="en-IN" sz="2200" b="1" dirty="0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IN" sz="22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ಪಾಂಡುರಂಗ</a:t>
            </a:r>
            <a:endParaRPr lang="en-US" sz="2200" b="1" dirty="0">
              <a:solidFill>
                <a:srgbClr val="FF0000"/>
              </a:solidFill>
              <a:latin typeface="NudiUni17e" pitchFamily="2" charset="0"/>
              <a:ea typeface="Calibri" panose="020F0502020204030204" pitchFamily="34" charset="0"/>
              <a:cs typeface="NudiUni17e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406B0B5-FAE5-6852-C867-F972ED82DEB0}"/>
              </a:ext>
            </a:extLst>
          </p:cNvPr>
          <p:cNvSpPr/>
          <p:nvPr/>
        </p:nvSpPr>
        <p:spPr>
          <a:xfrm>
            <a:off x="2660747" y="1260936"/>
            <a:ext cx="92885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ಪ್ರಾರ್ಥನಾ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ಸಮಾಜವನ್ನು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ಆತ್ಮಾರಾಂ</a:t>
            </a:r>
            <a:r>
              <a:rPr lang="en-IN" sz="2800" b="1" dirty="0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ಪಾಂಡುರಂಗರವರು</a:t>
            </a:r>
            <a:r>
              <a:rPr lang="en-IN" sz="2800" b="1" dirty="0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ಮುಂಬೈನಲ್ಲಿ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ಸ್ಥಾಪಿಸಿದರು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</a:p>
        </p:txBody>
      </p:sp>
      <p:pic>
        <p:nvPicPr>
          <p:cNvPr id="19" name="Picture 18" descr="A yellow and red circle with black text and a red circle with a red and black symbol&#10;&#10;Description automatically generated">
            <a:extLst>
              <a:ext uri="{FF2B5EF4-FFF2-40B4-BE49-F238E27FC236}">
                <a16:creationId xmlns:a16="http://schemas.microsoft.com/office/drawing/2014/main" id="{54AAF4E1-343B-9011-CBC1-7B67C7B2A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23" y="4324099"/>
            <a:ext cx="2381684" cy="238168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6B7BFF-A8BA-E5B8-340D-D6A422300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7713" y="1152695"/>
            <a:ext cx="1814010" cy="210201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E75CEC2-3FCC-8EBE-30C3-F2F24AF239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46" b="97552" l="2500" r="97125">
                        <a14:foregroundMark x1="45375" y1="91366" x2="45375" y2="91366"/>
                        <a14:foregroundMark x1="55625" y1="94330" x2="55625" y2="94330"/>
                        <a14:foregroundMark x1="53375" y1="91624" x2="53375" y2="91624"/>
                        <a14:foregroundMark x1="56000" y1="93041" x2="56000" y2="93041"/>
                        <a14:foregroundMark x1="55000" y1="98067" x2="55000" y2="98067"/>
                        <a14:foregroundMark x1="92750" y1="27320" x2="92750" y2="27320"/>
                        <a14:foregroundMark x1="97125" y1="27577" x2="97125" y2="27577"/>
                        <a14:foregroundMark x1="32875" y1="5670" x2="32875" y2="5670"/>
                        <a14:foregroundMark x1="36875" y1="1804" x2="36875" y2="1804"/>
                        <a14:foregroundMark x1="6625" y1="26031" x2="6625" y2="26031"/>
                        <a14:foregroundMark x1="2500" y1="35052" x2="2500" y2="350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270" y="1989844"/>
            <a:ext cx="5232100" cy="5075137"/>
          </a:xfrm>
          <a:prstGeom prst="rect">
            <a:avLst/>
          </a:prstGeom>
        </p:spPr>
      </p:pic>
      <p:sp>
        <p:nvSpPr>
          <p:cNvPr id="32" name="Flowchart: Connector 31">
            <a:extLst>
              <a:ext uri="{FF2B5EF4-FFF2-40B4-BE49-F238E27FC236}">
                <a16:creationId xmlns:a16="http://schemas.microsoft.com/office/drawing/2014/main" id="{667ED1ED-E181-9142-4FEE-97E90F551DD9}"/>
              </a:ext>
            </a:extLst>
          </p:cNvPr>
          <p:cNvSpPr/>
          <p:nvPr/>
        </p:nvSpPr>
        <p:spPr>
          <a:xfrm>
            <a:off x="8312242" y="4785972"/>
            <a:ext cx="482417" cy="482417"/>
          </a:xfrm>
          <a:prstGeom prst="flowChartConnector">
            <a:avLst/>
          </a:prstGeom>
          <a:noFill/>
          <a:ln w="762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3" name="Circle: Hollow 32">
            <a:extLst>
              <a:ext uri="{FF2B5EF4-FFF2-40B4-BE49-F238E27FC236}">
                <a16:creationId xmlns:a16="http://schemas.microsoft.com/office/drawing/2014/main" id="{AF134881-AC3F-617D-83A0-90363C521D07}"/>
              </a:ext>
            </a:extLst>
          </p:cNvPr>
          <p:cNvSpPr/>
          <p:nvPr/>
        </p:nvSpPr>
        <p:spPr>
          <a:xfrm>
            <a:off x="8432118" y="4916715"/>
            <a:ext cx="220930" cy="220930"/>
          </a:xfrm>
          <a:prstGeom prst="donut">
            <a:avLst>
              <a:gd name="adj" fmla="val 40836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7BA5FFC-9C7B-84BE-DC41-C8787BFF677F}"/>
              </a:ext>
            </a:extLst>
          </p:cNvPr>
          <p:cNvSpPr txBox="1"/>
          <p:nvPr/>
        </p:nvSpPr>
        <p:spPr>
          <a:xfrm rot="20439718">
            <a:off x="7412342" y="5094153"/>
            <a:ext cx="1012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ಮುಂಬಯಿ</a:t>
            </a:r>
            <a:endParaRPr lang="en-IN" b="1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698C53E-02D8-5649-9B29-863EC3F1F9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612" y="2837803"/>
            <a:ext cx="4076068" cy="3867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BB321684-867B-6057-F3DA-7CF795850F12}"/>
              </a:ext>
            </a:extLst>
          </p:cNvPr>
          <p:cNvSpPr/>
          <p:nvPr/>
        </p:nvSpPr>
        <p:spPr>
          <a:xfrm>
            <a:off x="2630720" y="2035273"/>
            <a:ext cx="92885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accent2"/>
                </a:solidFill>
                <a:latin typeface="NudiUni01e" pitchFamily="2" charset="0"/>
                <a:cs typeface="NudiUni01e" pitchFamily="2" charset="0"/>
              </a:rPr>
              <a:t>ಮಾನವನ</a:t>
            </a:r>
            <a:r>
              <a:rPr lang="en-IN" sz="2800" b="1" dirty="0">
                <a:solidFill>
                  <a:schemeClr val="accent2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accent2"/>
                </a:solidFill>
                <a:latin typeface="NudiUni01e" pitchFamily="2" charset="0"/>
                <a:cs typeface="NudiUni01e" pitchFamily="2" charset="0"/>
              </a:rPr>
              <a:t>ಸೇವೆಯೇ</a:t>
            </a:r>
            <a:r>
              <a:rPr lang="en-IN" sz="2800" b="1" dirty="0">
                <a:solidFill>
                  <a:schemeClr val="accent2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accent2"/>
                </a:solidFill>
                <a:latin typeface="NudiUni01e" pitchFamily="2" charset="0"/>
                <a:cs typeface="NudiUni01e" pitchFamily="2" charset="0"/>
              </a:rPr>
              <a:t>ಪರಮಾತ್ಮನ</a:t>
            </a:r>
            <a:r>
              <a:rPr lang="en-IN" sz="2800" b="1" dirty="0">
                <a:solidFill>
                  <a:schemeClr val="accent2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accent2"/>
                </a:solidFill>
                <a:latin typeface="NudiUni01e" pitchFamily="2" charset="0"/>
                <a:cs typeface="NudiUni01e" pitchFamily="2" charset="0"/>
              </a:rPr>
              <a:t>ಸೇವೆ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ಎಂಬುದು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ಇದರ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ನೆಲೆಗಟ್ಟಾಗಿತ್ತು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97484B2-0960-95E4-A625-DA320B0D6F1E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342" y="2484192"/>
            <a:ext cx="3176165" cy="4177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66A0F4C-754C-8430-EC70-EFAD0B63D2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507" y="2528171"/>
            <a:ext cx="2960619" cy="4177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DF0D896-E79D-0A07-A815-58892742791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93"/>
          <a:stretch/>
        </p:blipFill>
        <p:spPr>
          <a:xfrm>
            <a:off x="2730050" y="2558493"/>
            <a:ext cx="3176165" cy="4107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DBC04CBA-190B-3CE4-686F-DE8407460771}"/>
              </a:ext>
            </a:extLst>
          </p:cNvPr>
          <p:cNvSpPr/>
          <p:nvPr/>
        </p:nvSpPr>
        <p:spPr>
          <a:xfrm>
            <a:off x="4012254" y="766971"/>
            <a:ext cx="86471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ಪ್ರಾರ್ಥನಾ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ಸಮಾಜದ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ಬೋದನೆಗಳು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/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ಆತ್ಮರಾಂರ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ಸುಧಾರಣಾ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ಕ್ರಮಗಳು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0971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7" presetClass="emph" presetSubtype="0" repeatCount="indefinite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25" grpId="0"/>
      <p:bldP spid="21" grpId="0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/>
      <p:bldP spid="34" grpId="1"/>
      <p:bldP spid="39" grpId="0"/>
      <p:bldP spid="4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05AB8E-EB2A-7B98-D2C6-B4B66B1D96BC}"/>
              </a:ext>
            </a:extLst>
          </p:cNvPr>
          <p:cNvSpPr/>
          <p:nvPr/>
        </p:nvSpPr>
        <p:spPr>
          <a:xfrm>
            <a:off x="2686607" y="101986"/>
            <a:ext cx="9172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“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ಸಾಮಾಜಿಕ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ಮತ್ತು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ಧಾರ್ಮಿಕ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ಸುಧಾರಣಾ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ಚಳವಳಿಗಳು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4A9097-3E33-85AD-B6A3-5AE38D0024BA}"/>
              </a:ext>
            </a:extLst>
          </p:cNvPr>
          <p:cNvCxnSpPr/>
          <p:nvPr/>
        </p:nvCxnSpPr>
        <p:spPr>
          <a:xfrm>
            <a:off x="2946401" y="629920"/>
            <a:ext cx="8544559" cy="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72C8B6F-17A5-8086-CDCC-302EA522AE05}"/>
              </a:ext>
            </a:extLst>
          </p:cNvPr>
          <p:cNvSpPr/>
          <p:nvPr/>
        </p:nvSpPr>
        <p:spPr>
          <a:xfrm>
            <a:off x="1284288" y="725865"/>
            <a:ext cx="4039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ಪ್ರಾರ್ಥನಾ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ಸಮಾಜ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:-</a:t>
            </a:r>
          </a:p>
        </p:txBody>
      </p:sp>
      <p:sp>
        <p:nvSpPr>
          <p:cNvPr id="2" name="Equals 1">
            <a:extLst>
              <a:ext uri="{FF2B5EF4-FFF2-40B4-BE49-F238E27FC236}">
                <a16:creationId xmlns:a16="http://schemas.microsoft.com/office/drawing/2014/main" id="{1DD4042F-406E-E03D-FA25-3FBD37335411}"/>
              </a:ext>
            </a:extLst>
          </p:cNvPr>
          <p:cNvSpPr/>
          <p:nvPr/>
        </p:nvSpPr>
        <p:spPr>
          <a:xfrm rot="5400000">
            <a:off x="530644" y="2417514"/>
            <a:ext cx="3911372" cy="409214"/>
          </a:xfrm>
          <a:prstGeom prst="mathEqual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0" name="Equals 9">
            <a:extLst>
              <a:ext uri="{FF2B5EF4-FFF2-40B4-BE49-F238E27FC236}">
                <a16:creationId xmlns:a16="http://schemas.microsoft.com/office/drawing/2014/main" id="{14C12ED0-D2DC-8857-C0D7-6209B1A0EF00}"/>
              </a:ext>
            </a:extLst>
          </p:cNvPr>
          <p:cNvSpPr/>
          <p:nvPr/>
        </p:nvSpPr>
        <p:spPr>
          <a:xfrm rot="10800000" flipH="1">
            <a:off x="-335280" y="3284430"/>
            <a:ext cx="3775261" cy="423710"/>
          </a:xfrm>
          <a:prstGeom prst="mathEqual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E84C8B3-6F0C-10F6-BE0F-69C784986C51}"/>
              </a:ext>
            </a:extLst>
          </p:cNvPr>
          <p:cNvSpPr/>
          <p:nvPr/>
        </p:nvSpPr>
        <p:spPr>
          <a:xfrm>
            <a:off x="118688" y="3718680"/>
            <a:ext cx="237410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2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ಆತ್ಮರಾಂ</a:t>
            </a:r>
            <a:r>
              <a:rPr lang="en-IN" sz="2200" b="1" dirty="0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IN" sz="22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ಪಾಂಡುರಂಗ</a:t>
            </a:r>
            <a:endParaRPr lang="en-US" sz="2200" b="1" dirty="0">
              <a:solidFill>
                <a:srgbClr val="FF0000"/>
              </a:solidFill>
              <a:latin typeface="NudiUni17e" pitchFamily="2" charset="0"/>
              <a:ea typeface="Calibri" panose="020F0502020204030204" pitchFamily="34" charset="0"/>
              <a:cs typeface="NudiUni17e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406B0B5-FAE5-6852-C867-F972ED82DEB0}"/>
              </a:ext>
            </a:extLst>
          </p:cNvPr>
          <p:cNvSpPr/>
          <p:nvPr/>
        </p:nvSpPr>
        <p:spPr>
          <a:xfrm>
            <a:off x="2741705" y="1227380"/>
            <a:ext cx="928852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ಈ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ಸಮಾಜವು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ಶಿಕ್ಷಣ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ಪ್ರಸಾರಕ್ಕೆ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ಹೆಚ್ಚಿನ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ಆದ್ಯತೆ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ನೀಡಿತು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r>
              <a:rPr lang="en-IN" sz="2800" b="1" dirty="0" err="1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ಡೆಕ್ಕನ್</a:t>
            </a:r>
            <a:r>
              <a:rPr lang="en-IN" sz="2800" b="1" dirty="0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ಶಿಕ್ಷಣ</a:t>
            </a:r>
            <a:r>
              <a:rPr lang="en-IN" sz="2800" b="1" dirty="0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ಸಂಸ್ಥೆಯ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ಮೂಲಕ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ಶಿಕ್ಷಣ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ಕ್ಷೇತ್ರದ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ಪ್ರಗತಿಗೆ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ಪ್ರಯತ್ನಿಸಿತು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  <a:r>
              <a:rPr lang="en-IN" sz="40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</a:p>
        </p:txBody>
      </p:sp>
      <p:pic>
        <p:nvPicPr>
          <p:cNvPr id="19" name="Picture 18" descr="A yellow and red circle with black text and a red circle with a red and black symbol&#10;&#10;Description automatically generated">
            <a:extLst>
              <a:ext uri="{FF2B5EF4-FFF2-40B4-BE49-F238E27FC236}">
                <a16:creationId xmlns:a16="http://schemas.microsoft.com/office/drawing/2014/main" id="{54AAF4E1-343B-9011-CBC1-7B67C7B2A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23" y="4324099"/>
            <a:ext cx="2381684" cy="238168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6B7BFF-A8BA-E5B8-340D-D6A422300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7713" y="1152695"/>
            <a:ext cx="1814010" cy="21020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23E3E2-2849-2002-1841-AB4F102901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8" r="9410"/>
          <a:stretch/>
        </p:blipFill>
        <p:spPr>
          <a:xfrm>
            <a:off x="7426960" y="2366152"/>
            <a:ext cx="4493146" cy="4248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5F4FE0-0C4D-2296-7D80-EFC3F11118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84"/>
          <a:stretch/>
        </p:blipFill>
        <p:spPr>
          <a:xfrm>
            <a:off x="2729865" y="2366271"/>
            <a:ext cx="4488815" cy="4339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764AA50-40C9-F7F6-3E56-C500A399F01C}"/>
              </a:ext>
            </a:extLst>
          </p:cNvPr>
          <p:cNvSpPr/>
          <p:nvPr/>
        </p:nvSpPr>
        <p:spPr>
          <a:xfrm>
            <a:off x="4190924" y="766971"/>
            <a:ext cx="86471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ಪ್ರಾರ್ಥನಾ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ಸಮಾಜದ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ಬೋದನೆಗಳು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/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ಆತ್ಮರಾಂರ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ಸುಧಾರಣಾ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ಕ್ರಮಗಳು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616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05AB8E-EB2A-7B98-D2C6-B4B66B1D96BC}"/>
              </a:ext>
            </a:extLst>
          </p:cNvPr>
          <p:cNvSpPr/>
          <p:nvPr/>
        </p:nvSpPr>
        <p:spPr>
          <a:xfrm>
            <a:off x="2686607" y="101986"/>
            <a:ext cx="9172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“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ಸಾಮಾಜಿಕ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ಮತ್ತು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ಧಾರ್ಮಿಕ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ಸುಧಾರಣಾ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ಚಳವಳಿಗಳು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4A9097-3E33-85AD-B6A3-5AE38D0024BA}"/>
              </a:ext>
            </a:extLst>
          </p:cNvPr>
          <p:cNvCxnSpPr/>
          <p:nvPr/>
        </p:nvCxnSpPr>
        <p:spPr>
          <a:xfrm>
            <a:off x="2946401" y="629920"/>
            <a:ext cx="8544559" cy="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72C8B6F-17A5-8086-CDCC-302EA522AE05}"/>
              </a:ext>
            </a:extLst>
          </p:cNvPr>
          <p:cNvSpPr/>
          <p:nvPr/>
        </p:nvSpPr>
        <p:spPr>
          <a:xfrm>
            <a:off x="1284288" y="725865"/>
            <a:ext cx="4039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ಪ್ರಾರ್ಥನಾ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ಸಮಾಜ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:-</a:t>
            </a:r>
          </a:p>
        </p:txBody>
      </p:sp>
      <p:sp>
        <p:nvSpPr>
          <p:cNvPr id="2" name="Equals 1">
            <a:extLst>
              <a:ext uri="{FF2B5EF4-FFF2-40B4-BE49-F238E27FC236}">
                <a16:creationId xmlns:a16="http://schemas.microsoft.com/office/drawing/2014/main" id="{1DD4042F-406E-E03D-FA25-3FBD37335411}"/>
              </a:ext>
            </a:extLst>
          </p:cNvPr>
          <p:cNvSpPr/>
          <p:nvPr/>
        </p:nvSpPr>
        <p:spPr>
          <a:xfrm rot="5400000">
            <a:off x="530644" y="2417514"/>
            <a:ext cx="3911372" cy="409214"/>
          </a:xfrm>
          <a:prstGeom prst="mathEqual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E84C8B3-6F0C-10F6-BE0F-69C784986C51}"/>
              </a:ext>
            </a:extLst>
          </p:cNvPr>
          <p:cNvSpPr/>
          <p:nvPr/>
        </p:nvSpPr>
        <p:spPr>
          <a:xfrm>
            <a:off x="118688" y="3718680"/>
            <a:ext cx="237410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2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ಆತ್ಮರಾಂ</a:t>
            </a:r>
            <a:r>
              <a:rPr lang="en-IN" sz="2200" b="1" dirty="0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IN" sz="22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ಪಾಂಡುರಂಗ</a:t>
            </a:r>
            <a:endParaRPr lang="en-US" sz="2200" b="1" dirty="0">
              <a:solidFill>
                <a:srgbClr val="FF0000"/>
              </a:solidFill>
              <a:latin typeface="NudiUni17e" pitchFamily="2" charset="0"/>
              <a:ea typeface="Calibri" panose="020F0502020204030204" pitchFamily="34" charset="0"/>
              <a:cs typeface="NudiUni17e" pitchFamily="2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26B7BFF-A8BA-E5B8-340D-D6A422300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7713" y="1152695"/>
            <a:ext cx="1814010" cy="210201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764AA50-40C9-F7F6-3E56-C500A399F01C}"/>
              </a:ext>
            </a:extLst>
          </p:cNvPr>
          <p:cNvSpPr/>
          <p:nvPr/>
        </p:nvSpPr>
        <p:spPr>
          <a:xfrm>
            <a:off x="4085824" y="766971"/>
            <a:ext cx="86471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ಪ್ರಾರ್ಥನಾ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ಸಮಾಜದ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ಬೋದನೆಗಳು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/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ಆತ್ಮರಾಂರ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ಸುಧಾರಣಾ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ಕ್ರಮಗಳು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4F1CDD-2090-11D5-4827-EF279271F5EB}"/>
              </a:ext>
            </a:extLst>
          </p:cNvPr>
          <p:cNvSpPr/>
          <p:nvPr/>
        </p:nvSpPr>
        <p:spPr>
          <a:xfrm>
            <a:off x="2741705" y="1227380"/>
            <a:ext cx="92885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accent4"/>
                </a:solidFill>
                <a:latin typeface="NudiUni01e" pitchFamily="2" charset="0"/>
                <a:cs typeface="NudiUni01e" pitchFamily="2" charset="0"/>
              </a:rPr>
              <a:t>ವಿಧವಾ</a:t>
            </a:r>
            <a:r>
              <a:rPr lang="en-IN" sz="2800" b="1" dirty="0">
                <a:solidFill>
                  <a:schemeClr val="accent4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accent4"/>
                </a:solidFill>
                <a:latin typeface="NudiUni01e" pitchFamily="2" charset="0"/>
                <a:cs typeface="NudiUni01e" pitchFamily="2" charset="0"/>
              </a:rPr>
              <a:t>ವಿವಾಹ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 </a:t>
            </a:r>
            <a:r>
              <a:rPr lang="en-IN" sz="2800" b="1" dirty="0" err="1">
                <a:solidFill>
                  <a:srgbClr val="FF0000"/>
                </a:solidFill>
                <a:latin typeface="NudiUni01e" pitchFamily="2" charset="0"/>
                <a:cs typeface="NudiUni01e" pitchFamily="2" charset="0"/>
              </a:rPr>
              <a:t>ಸ್ತ್ರೀ</a:t>
            </a:r>
            <a:r>
              <a:rPr lang="en-IN" sz="2800" b="1" dirty="0">
                <a:solidFill>
                  <a:srgbClr val="FF00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0000"/>
                </a:solidFill>
                <a:latin typeface="NudiUni01e" pitchFamily="2" charset="0"/>
                <a:cs typeface="NudiUni01e" pitchFamily="2" charset="0"/>
              </a:rPr>
              <a:t>ಶಿಕ್ಷಣ</a:t>
            </a:r>
            <a:r>
              <a:rPr lang="en-IN" sz="2800" b="1" dirty="0">
                <a:solidFill>
                  <a:srgbClr val="FF0000"/>
                </a:solidFill>
                <a:latin typeface="NudiUni01e" pitchFamily="2" charset="0"/>
                <a:cs typeface="NudiUni01e" pitchFamily="2" charset="0"/>
              </a:rPr>
              <a:t>, </a:t>
            </a:r>
            <a:r>
              <a:rPr lang="en-IN" sz="2800" b="1" dirty="0" err="1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ಅಂತರ್ಜಾತಿ</a:t>
            </a:r>
            <a:r>
              <a:rPr lang="en-IN" sz="2800" b="1" dirty="0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ವಿವಾಹ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 </a:t>
            </a:r>
            <a:r>
              <a:rPr lang="en-IN" sz="2800" b="1" dirty="0" err="1"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ಸಹಭೋಜನ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ಕಾರ್ಯಕ್ರಮಗಳನ್ನು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ಪ್ರೋತ್ಸಾಹಿಸಿ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ಬಾಲ್ಯವಿವಾಹ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ಜಾತಿಪದ್ಧತಿ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ವಿಗ್ರಹಾರಾಧನೆ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ಪರ್ದಾ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ಪದ್ಧತಿಯನ್ನು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ವಿರೋಧಿಸಿತು</a:t>
            </a:r>
            <a:endParaRPr lang="en-IN" sz="4000" b="1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5" name="Equals 4">
            <a:extLst>
              <a:ext uri="{FF2B5EF4-FFF2-40B4-BE49-F238E27FC236}">
                <a16:creationId xmlns:a16="http://schemas.microsoft.com/office/drawing/2014/main" id="{95A874B0-745D-9F46-B136-4D263C8A3326}"/>
              </a:ext>
            </a:extLst>
          </p:cNvPr>
          <p:cNvSpPr/>
          <p:nvPr/>
        </p:nvSpPr>
        <p:spPr>
          <a:xfrm rot="5400000">
            <a:off x="6142881" y="4471215"/>
            <a:ext cx="5838338" cy="446296"/>
          </a:xfrm>
          <a:prstGeom prst="mathEqual">
            <a:avLst/>
          </a:prstGeom>
          <a:solidFill>
            <a:srgbClr val="FFFF00"/>
          </a:solidFill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59D67C-3A55-D2A5-EBA2-70C0B2223B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7661" y="4160106"/>
            <a:ext cx="2436172" cy="25665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45D1923-E7AC-7385-34FC-DA9287E8E4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928" y="2563085"/>
            <a:ext cx="3805154" cy="189547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BD607CC-7A92-A1F7-0CB4-67E4AF7014DA}"/>
              </a:ext>
            </a:extLst>
          </p:cNvPr>
          <p:cNvGrpSpPr/>
          <p:nvPr/>
        </p:nvGrpSpPr>
        <p:grpSpPr>
          <a:xfrm>
            <a:off x="6559901" y="2563085"/>
            <a:ext cx="2279000" cy="4192928"/>
            <a:chOff x="363214" y="101986"/>
            <a:chExt cx="5099786" cy="68580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5F79CFE-C4EB-650A-A168-AF3117DD29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834" r="3619"/>
            <a:stretch/>
          </p:blipFill>
          <p:spPr>
            <a:xfrm>
              <a:off x="2957845" y="101986"/>
              <a:ext cx="2505155" cy="6858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1417197-9460-23D1-8A14-722752C398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80" r="29039"/>
            <a:stretch/>
          </p:blipFill>
          <p:spPr>
            <a:xfrm>
              <a:off x="363214" y="101986"/>
              <a:ext cx="2594631" cy="6858000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EEEFF634-4899-AAFE-2BB4-EDDD64A430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928" y="4524182"/>
            <a:ext cx="3805155" cy="223183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4D74793-FE0D-4C2C-65CB-542A5CCFDD3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9917" y1="52417" x2="29917" y2="52417"/>
                        <a14:foregroundMark x1="42000" y1="47500" x2="42000" y2="47500"/>
                        <a14:foregroundMark x1="38333" y1="74750" x2="38333" y2="74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59" t="11809" r="15670" b="12490"/>
          <a:stretch/>
        </p:blipFill>
        <p:spPr>
          <a:xfrm>
            <a:off x="9489938" y="2919856"/>
            <a:ext cx="2185539" cy="245942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A07373B-8A90-B899-2043-F002875FC361}"/>
              </a:ext>
            </a:extLst>
          </p:cNvPr>
          <p:cNvSpPr/>
          <p:nvPr/>
        </p:nvSpPr>
        <p:spPr>
          <a:xfrm>
            <a:off x="2753033" y="1229355"/>
            <a:ext cx="92885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ವಿಧವಾ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ವಿವಾಹ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ಸ್ತ್ರೀ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ಶಿಕ್ಷಣ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ಅಂತರ್ಜಾತಿ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ವಿವಾಹ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ಸಹಭೋಜನ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ಕಾರ್ಯಕ್ರಮಗಳನ್ನು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ಪ್ರೋತ್ಸಾಹಿಸಿ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ಬಾಲ್ಯವಿವಾಹ</a:t>
            </a:r>
            <a:r>
              <a:rPr lang="en-IN" sz="2800" b="1" dirty="0"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,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ಜಾತಿಪದ್ಧತಿ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 </a:t>
            </a:r>
            <a:r>
              <a:rPr lang="en-IN" sz="2800" b="1" dirty="0" err="1">
                <a:solidFill>
                  <a:srgbClr val="0070C0"/>
                </a:solidFill>
                <a:latin typeface="NudiUni01e" pitchFamily="2" charset="0"/>
                <a:cs typeface="NudiUni01e" pitchFamily="2" charset="0"/>
              </a:rPr>
              <a:t>ವಿಗ್ರಹಾರಾಧನೆ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 </a:t>
            </a:r>
            <a:r>
              <a:rPr lang="en-IN" sz="2800" b="1" dirty="0" err="1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ಪರ್ದಾ</a:t>
            </a:r>
            <a:r>
              <a:rPr lang="en-IN" sz="2800" b="1" dirty="0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ಪದ್ಧತಿಯನ್ನು</a:t>
            </a:r>
            <a:r>
              <a:rPr lang="en-IN" sz="2800" b="1" dirty="0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ವಿರೋಧಿಸಿತು</a:t>
            </a:r>
            <a:endParaRPr lang="en-IN" sz="4000" b="1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6187D3C-6E0F-C243-C85D-98F459AA77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95" y="4522152"/>
            <a:ext cx="3816317" cy="220446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7C8948E-4B78-5F98-6E0A-E5B455CECA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123" y="2552535"/>
            <a:ext cx="3821289" cy="1906025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9A970471-A1AA-8162-76FC-EFBF350537F9}"/>
              </a:ext>
            </a:extLst>
          </p:cNvPr>
          <p:cNvGrpSpPr/>
          <p:nvPr/>
        </p:nvGrpSpPr>
        <p:grpSpPr>
          <a:xfrm>
            <a:off x="296852" y="3987218"/>
            <a:ext cx="2267478" cy="2784117"/>
            <a:chOff x="10195253" y="-207537"/>
            <a:chExt cx="5143500" cy="5516636"/>
          </a:xfrm>
        </p:grpSpPr>
        <p:pic>
          <p:nvPicPr>
            <p:cNvPr id="36" name="Picture 35" descr="A group of blue people with arms raised in front of a gold pedestal&#10;&#10;Description automatically generated">
              <a:extLst>
                <a:ext uri="{FF2B5EF4-FFF2-40B4-BE49-F238E27FC236}">
                  <a16:creationId xmlns:a16="http://schemas.microsoft.com/office/drawing/2014/main" id="{83B9CFFD-5F83-9402-BA83-6E68AE707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5253" y="2365874"/>
              <a:ext cx="5143500" cy="2943225"/>
            </a:xfrm>
            <a:prstGeom prst="rect">
              <a:avLst/>
            </a:prstGeom>
          </p:spPr>
        </p:pic>
        <p:pic>
          <p:nvPicPr>
            <p:cNvPr id="37" name="Picture 36" descr="A light bulb with a black background&#10;&#10;Description automatically generated">
              <a:extLst>
                <a:ext uri="{FF2B5EF4-FFF2-40B4-BE49-F238E27FC236}">
                  <a16:creationId xmlns:a16="http://schemas.microsoft.com/office/drawing/2014/main" id="{081CD79D-52CA-E5AF-DF98-4EDD7D7F5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88348" y="-207537"/>
              <a:ext cx="1782558" cy="2710133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07BAD509-719E-CED9-6717-F4DCB62B6C4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9917" y1="52417" x2="29917" y2="52417"/>
                        <a14:foregroundMark x1="42000" y1="47500" x2="42000" y2="47500"/>
                        <a14:foregroundMark x1="38333" y1="74750" x2="38333" y2="74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59" t="11809" r="15670" b="12490"/>
          <a:stretch/>
        </p:blipFill>
        <p:spPr>
          <a:xfrm rot="10800000">
            <a:off x="9642338" y="3072256"/>
            <a:ext cx="2185539" cy="2459421"/>
          </a:xfrm>
          <a:prstGeom prst="rect">
            <a:avLst/>
          </a:prstGeom>
        </p:spPr>
      </p:pic>
      <p:sp>
        <p:nvSpPr>
          <p:cNvPr id="39" name="Equals 38">
            <a:extLst>
              <a:ext uri="{FF2B5EF4-FFF2-40B4-BE49-F238E27FC236}">
                <a16:creationId xmlns:a16="http://schemas.microsoft.com/office/drawing/2014/main" id="{EB78CAAB-783F-CB2E-E51D-3A35829C0FEE}"/>
              </a:ext>
            </a:extLst>
          </p:cNvPr>
          <p:cNvSpPr/>
          <p:nvPr/>
        </p:nvSpPr>
        <p:spPr>
          <a:xfrm rot="5400000">
            <a:off x="6154209" y="4471215"/>
            <a:ext cx="5838338" cy="446296"/>
          </a:xfrm>
          <a:prstGeom prst="mathEqual">
            <a:avLst/>
          </a:prstGeom>
          <a:solidFill>
            <a:srgbClr val="FFFF00"/>
          </a:solidFill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0" name="Equals 9">
            <a:extLst>
              <a:ext uri="{FF2B5EF4-FFF2-40B4-BE49-F238E27FC236}">
                <a16:creationId xmlns:a16="http://schemas.microsoft.com/office/drawing/2014/main" id="{14C12ED0-D2DC-8857-C0D7-6209B1A0EF00}"/>
              </a:ext>
            </a:extLst>
          </p:cNvPr>
          <p:cNvSpPr/>
          <p:nvPr/>
        </p:nvSpPr>
        <p:spPr>
          <a:xfrm rot="10800000" flipH="1">
            <a:off x="-335280" y="3284430"/>
            <a:ext cx="3775261" cy="423710"/>
          </a:xfrm>
          <a:prstGeom prst="mathEqual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pic>
        <p:nvPicPr>
          <p:cNvPr id="9" name="Picture 8" descr="A person wearing a grey burka&#10;&#10;Description automatically generated">
            <a:extLst>
              <a:ext uri="{FF2B5EF4-FFF2-40B4-BE49-F238E27FC236}">
                <a16:creationId xmlns:a16="http://schemas.microsoft.com/office/drawing/2014/main" id="{50CA011E-63DD-1A83-5F4C-1548FA16F1F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2" r="4357"/>
          <a:stretch/>
        </p:blipFill>
        <p:spPr>
          <a:xfrm>
            <a:off x="6557924" y="2575657"/>
            <a:ext cx="2267478" cy="428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58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animBg="1"/>
      <p:bldP spid="5" grpId="1" animBg="1"/>
      <p:bldP spid="27" grpId="0"/>
      <p:bldP spid="39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05AB8E-EB2A-7B98-D2C6-B4B66B1D96BC}"/>
              </a:ext>
            </a:extLst>
          </p:cNvPr>
          <p:cNvSpPr/>
          <p:nvPr/>
        </p:nvSpPr>
        <p:spPr>
          <a:xfrm>
            <a:off x="2686607" y="101986"/>
            <a:ext cx="9172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“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ಸಾಮಾಜಿಕ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ಮತ್ತು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ಧಾರ್ಮಿಕ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ಸುಧಾರಣಾ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ಚಳವಳಿಗಳು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4A9097-3E33-85AD-B6A3-5AE38D0024BA}"/>
              </a:ext>
            </a:extLst>
          </p:cNvPr>
          <p:cNvCxnSpPr/>
          <p:nvPr/>
        </p:nvCxnSpPr>
        <p:spPr>
          <a:xfrm>
            <a:off x="2946401" y="629920"/>
            <a:ext cx="8544559" cy="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72C8B6F-17A5-8086-CDCC-302EA522AE05}"/>
              </a:ext>
            </a:extLst>
          </p:cNvPr>
          <p:cNvSpPr/>
          <p:nvPr/>
        </p:nvSpPr>
        <p:spPr>
          <a:xfrm>
            <a:off x="1284288" y="725865"/>
            <a:ext cx="4039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ಪ್ರಾರ್ಥನಾ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ಸಮಾಜ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:-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E84C8B3-6F0C-10F6-BE0F-69C784986C51}"/>
              </a:ext>
            </a:extLst>
          </p:cNvPr>
          <p:cNvSpPr/>
          <p:nvPr/>
        </p:nvSpPr>
        <p:spPr>
          <a:xfrm>
            <a:off x="118688" y="3718680"/>
            <a:ext cx="237410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2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ಆತ್ಮರಾಂ</a:t>
            </a:r>
            <a:r>
              <a:rPr lang="en-IN" sz="2200" b="1" dirty="0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IN" sz="22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ಪಾಂಡುರಂಗ</a:t>
            </a:r>
            <a:endParaRPr lang="en-US" sz="2200" b="1" dirty="0">
              <a:solidFill>
                <a:srgbClr val="FF0000"/>
              </a:solidFill>
              <a:latin typeface="NudiUni17e" pitchFamily="2" charset="0"/>
              <a:ea typeface="Calibri" panose="020F0502020204030204" pitchFamily="34" charset="0"/>
              <a:cs typeface="NudiUni17e" pitchFamily="2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26B7BFF-A8BA-E5B8-340D-D6A422300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7713" y="1152695"/>
            <a:ext cx="1814010" cy="210201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764AA50-40C9-F7F6-3E56-C500A399F01C}"/>
              </a:ext>
            </a:extLst>
          </p:cNvPr>
          <p:cNvSpPr/>
          <p:nvPr/>
        </p:nvSpPr>
        <p:spPr>
          <a:xfrm>
            <a:off x="4085824" y="766971"/>
            <a:ext cx="86471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ಪ್ರಾರ್ಥನಾ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ಸಮಾಜದ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ಬೋದನೆಗಳು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/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ಆತ್ಮರಾಂರ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ಸುಧಾರಣಾ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ಕ್ರಮಗಳು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4F1CDD-2090-11D5-4827-EF279271F5EB}"/>
              </a:ext>
            </a:extLst>
          </p:cNvPr>
          <p:cNvSpPr/>
          <p:nvPr/>
        </p:nvSpPr>
        <p:spPr>
          <a:xfrm>
            <a:off x="2741705" y="1227380"/>
            <a:ext cx="92885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ಸರ್ವಧರ್ಮಗಳು</a:t>
            </a:r>
            <a:r>
              <a:rPr lang="en-IN" sz="2800" b="1" dirty="0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ಸತ್ಯದ</a:t>
            </a:r>
            <a:r>
              <a:rPr lang="en-IN" sz="2800" b="1" dirty="0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ಪ್ರತೀಕವಾಗಿದ್ದು</a:t>
            </a:r>
            <a:r>
              <a:rPr lang="en-IN" sz="2800" b="1" dirty="0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ಅವುಗಳನ್ನು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ಗೌರವಿಸಬೇಕೆಂದರು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5A3C8C-17B4-6CFC-2C9F-7358F505C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705" y="2029662"/>
            <a:ext cx="9219930" cy="4726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B652054-969F-2900-E382-584BE088F8BA}"/>
              </a:ext>
            </a:extLst>
          </p:cNvPr>
          <p:cNvSpPr/>
          <p:nvPr/>
        </p:nvSpPr>
        <p:spPr>
          <a:xfrm>
            <a:off x="2741705" y="1640531"/>
            <a:ext cx="92885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IN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ಭಾರತದ</a:t>
            </a:r>
            <a:r>
              <a:rPr lang="e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ಪುನರುಜ್ಜೀವನ</a:t>
            </a:r>
            <a:r>
              <a:rPr lang="e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ಚಳುವಳಿಯ</a:t>
            </a:r>
            <a:r>
              <a:rPr lang="e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ಕಾಲದಲ್ಲಿ</a:t>
            </a:r>
            <a:r>
              <a:rPr lang="e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rgbClr val="FF0000"/>
                </a:solidFill>
                <a:latin typeface="NudiUni01e" pitchFamily="2" charset="0"/>
                <a:cs typeface="NudiUni01e" pitchFamily="2" charset="0"/>
              </a:rPr>
              <a:t>ಅನಾಥಾಲಯಗಳು</a:t>
            </a:r>
            <a:r>
              <a:rPr lang="en-IN" sz="2800" dirty="0">
                <a:solidFill>
                  <a:srgbClr val="FF0000"/>
                </a:solidFill>
                <a:latin typeface="NudiUni01e" pitchFamily="2" charset="0"/>
                <a:cs typeface="NudiUni01e" pitchFamily="2" charset="0"/>
              </a:rPr>
              <a:t>, </a:t>
            </a:r>
            <a:r>
              <a:rPr lang="en-IN" sz="2800" dirty="0" err="1">
                <a:solidFill>
                  <a:srgbClr val="FF0000"/>
                </a:solidFill>
                <a:latin typeface="NudiUni01e" pitchFamily="2" charset="0"/>
                <a:cs typeface="NudiUni01e" pitchFamily="2" charset="0"/>
              </a:rPr>
              <a:t>ರಾಷ್ಟ್ರೀಯ</a:t>
            </a:r>
            <a:r>
              <a:rPr lang="en-IN" sz="2800" dirty="0">
                <a:solidFill>
                  <a:srgbClr val="FF00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rgbClr val="FF0000"/>
                </a:solidFill>
                <a:latin typeface="NudiUni01e" pitchFamily="2" charset="0"/>
                <a:cs typeface="NudiUni01e" pitchFamily="2" charset="0"/>
              </a:rPr>
              <a:t>ಶಾಲೆಗಳು</a:t>
            </a:r>
            <a:r>
              <a:rPr lang="en-IN" sz="2800" dirty="0">
                <a:solidFill>
                  <a:srgbClr val="FF00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rgbClr val="FF0000"/>
                </a:solidFill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IN" sz="2800" dirty="0">
                <a:solidFill>
                  <a:srgbClr val="FF00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rgbClr val="FF0000"/>
                </a:solidFill>
                <a:latin typeface="NudiUni01e" pitchFamily="2" charset="0"/>
                <a:cs typeface="NudiUni01e" pitchFamily="2" charset="0"/>
              </a:rPr>
              <a:t>ವಿಧವಾಶ್ರಮ</a:t>
            </a:r>
            <a:r>
              <a:rPr lang="en-IN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ಗಳನ್ನು</a:t>
            </a:r>
            <a:r>
              <a:rPr lang="e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ಸ್ಥಾಪಿಸಲಾಯಿತು</a:t>
            </a:r>
            <a:r>
              <a:rPr lang="e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B6B317A-7508-CF19-9EB5-249210FB6E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7" r="5756"/>
          <a:stretch/>
        </p:blipFill>
        <p:spPr>
          <a:xfrm>
            <a:off x="185357" y="3681542"/>
            <a:ext cx="2487751" cy="3007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16D3DAC-218E-F3A6-8FD6-D9CE1C822E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062" y="2511307"/>
            <a:ext cx="3136767" cy="4244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7ABB5D8-6FA2-6654-B9DA-1DA192F6EBBA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430" y="2511307"/>
            <a:ext cx="3176165" cy="4177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C4C72B5-DA29-F63A-BBB4-FEEBA8BED4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6"/>
          <a:stretch/>
        </p:blipFill>
        <p:spPr>
          <a:xfrm>
            <a:off x="5700595" y="2551539"/>
            <a:ext cx="3108467" cy="4137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" name="Picture 43" descr="A yellow and red circle with black text and a red circle with a red and black symbol&#10;&#10;Description automatically generated">
            <a:extLst>
              <a:ext uri="{FF2B5EF4-FFF2-40B4-BE49-F238E27FC236}">
                <a16:creationId xmlns:a16="http://schemas.microsoft.com/office/drawing/2014/main" id="{F4C3C3D0-875F-B001-C350-F023707150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23" y="4324099"/>
            <a:ext cx="2381684" cy="2381684"/>
          </a:xfrm>
          <a:prstGeom prst="rect">
            <a:avLst/>
          </a:prstGeom>
        </p:spPr>
      </p:pic>
      <p:sp>
        <p:nvSpPr>
          <p:cNvPr id="2" name="Equals 1">
            <a:extLst>
              <a:ext uri="{FF2B5EF4-FFF2-40B4-BE49-F238E27FC236}">
                <a16:creationId xmlns:a16="http://schemas.microsoft.com/office/drawing/2014/main" id="{1DD4042F-406E-E03D-FA25-3FBD37335411}"/>
              </a:ext>
            </a:extLst>
          </p:cNvPr>
          <p:cNvSpPr/>
          <p:nvPr/>
        </p:nvSpPr>
        <p:spPr>
          <a:xfrm rot="5400000">
            <a:off x="530644" y="2417514"/>
            <a:ext cx="3911372" cy="409214"/>
          </a:xfrm>
          <a:prstGeom prst="mathEqual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0" name="Equals 9">
            <a:extLst>
              <a:ext uri="{FF2B5EF4-FFF2-40B4-BE49-F238E27FC236}">
                <a16:creationId xmlns:a16="http://schemas.microsoft.com/office/drawing/2014/main" id="{14C12ED0-D2DC-8857-C0D7-6209B1A0EF00}"/>
              </a:ext>
            </a:extLst>
          </p:cNvPr>
          <p:cNvSpPr/>
          <p:nvPr/>
        </p:nvSpPr>
        <p:spPr>
          <a:xfrm rot="10800000" flipH="1">
            <a:off x="-335280" y="3284430"/>
            <a:ext cx="3775261" cy="423710"/>
          </a:xfrm>
          <a:prstGeom prst="mathEqual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5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2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05AB8E-EB2A-7B98-D2C6-B4B66B1D96BC}"/>
              </a:ext>
            </a:extLst>
          </p:cNvPr>
          <p:cNvSpPr/>
          <p:nvPr/>
        </p:nvSpPr>
        <p:spPr>
          <a:xfrm>
            <a:off x="2686607" y="101986"/>
            <a:ext cx="9172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“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ಸಾಮಾಜಿಕ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ಮತ್ತು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ಧಾರ್ಮಿಕ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ಸುಧಾರಣಾ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ಚಳವಳಿಗಳು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4A9097-3E33-85AD-B6A3-5AE38D0024BA}"/>
              </a:ext>
            </a:extLst>
          </p:cNvPr>
          <p:cNvCxnSpPr/>
          <p:nvPr/>
        </p:nvCxnSpPr>
        <p:spPr>
          <a:xfrm>
            <a:off x="2946401" y="629920"/>
            <a:ext cx="8544559" cy="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72C8B6F-17A5-8086-CDCC-302EA522AE05}"/>
              </a:ext>
            </a:extLst>
          </p:cNvPr>
          <p:cNvSpPr/>
          <p:nvPr/>
        </p:nvSpPr>
        <p:spPr>
          <a:xfrm>
            <a:off x="1284288" y="725865"/>
            <a:ext cx="4039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ಪ್ರಾರ್ಥನಾ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ಸಮಾಜ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:-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E84C8B3-6F0C-10F6-BE0F-69C784986C51}"/>
              </a:ext>
            </a:extLst>
          </p:cNvPr>
          <p:cNvSpPr/>
          <p:nvPr/>
        </p:nvSpPr>
        <p:spPr>
          <a:xfrm>
            <a:off x="118688" y="3718680"/>
            <a:ext cx="237410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2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ಆತ್ಮರಾಂ</a:t>
            </a:r>
            <a:r>
              <a:rPr lang="en-IN" sz="2200" b="1" dirty="0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IN" sz="22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ಪಾಂಡುರಂಗ</a:t>
            </a:r>
            <a:endParaRPr lang="en-US" sz="2200" b="1" dirty="0">
              <a:solidFill>
                <a:srgbClr val="FF0000"/>
              </a:solidFill>
              <a:latin typeface="NudiUni17e" pitchFamily="2" charset="0"/>
              <a:ea typeface="Calibri" panose="020F0502020204030204" pitchFamily="34" charset="0"/>
              <a:cs typeface="NudiUni17e" pitchFamily="2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26B7BFF-A8BA-E5B8-340D-D6A422300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7713" y="1152695"/>
            <a:ext cx="1814010" cy="210201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764AA50-40C9-F7F6-3E56-C500A399F01C}"/>
              </a:ext>
            </a:extLst>
          </p:cNvPr>
          <p:cNvSpPr/>
          <p:nvPr/>
        </p:nvSpPr>
        <p:spPr>
          <a:xfrm>
            <a:off x="4225524" y="766971"/>
            <a:ext cx="86471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ಪ್ರಾರ್ಥನಾ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ಸಮಾಜಕ್ಕೆ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ಎಂ.ಜಿ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ರಾನಡೆಯವರ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ಕೊಡುಗೆಗಳು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4F1CDD-2090-11D5-4827-EF279271F5EB}"/>
              </a:ext>
            </a:extLst>
          </p:cNvPr>
          <p:cNvSpPr/>
          <p:nvPr/>
        </p:nvSpPr>
        <p:spPr>
          <a:xfrm>
            <a:off x="2741705" y="1227380"/>
            <a:ext cx="92885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ಎಂ.ಜಿ</a:t>
            </a:r>
            <a:r>
              <a:rPr lang="en-IN" sz="2800" b="1" dirty="0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ರಾನಡೆಯವರು</a:t>
            </a:r>
            <a:r>
              <a:rPr lang="en-IN" sz="2800" b="1" dirty="0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ಪ್ರಾರ್ಥನಾ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ಸಮಾಜವನ್ನು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ಜನಪ್ರಿಯಗೊಳಿಸಿದರು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IN" sz="4000" b="1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pic>
        <p:nvPicPr>
          <p:cNvPr id="44" name="Picture 43" descr="A yellow and red circle with black text and a red circle with a red and black symbol&#10;&#10;Description automatically generated">
            <a:extLst>
              <a:ext uri="{FF2B5EF4-FFF2-40B4-BE49-F238E27FC236}">
                <a16:creationId xmlns:a16="http://schemas.microsoft.com/office/drawing/2014/main" id="{F4C3C3D0-875F-B001-C350-F02370715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23" y="4324099"/>
            <a:ext cx="2381684" cy="2381684"/>
          </a:xfrm>
          <a:prstGeom prst="rect">
            <a:avLst/>
          </a:prstGeom>
        </p:spPr>
      </p:pic>
      <p:sp>
        <p:nvSpPr>
          <p:cNvPr id="2" name="Equals 1">
            <a:extLst>
              <a:ext uri="{FF2B5EF4-FFF2-40B4-BE49-F238E27FC236}">
                <a16:creationId xmlns:a16="http://schemas.microsoft.com/office/drawing/2014/main" id="{1DD4042F-406E-E03D-FA25-3FBD37335411}"/>
              </a:ext>
            </a:extLst>
          </p:cNvPr>
          <p:cNvSpPr/>
          <p:nvPr/>
        </p:nvSpPr>
        <p:spPr>
          <a:xfrm rot="5400000">
            <a:off x="530644" y="2417514"/>
            <a:ext cx="3911372" cy="409214"/>
          </a:xfrm>
          <a:prstGeom prst="mathEqual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0" name="Equals 9">
            <a:extLst>
              <a:ext uri="{FF2B5EF4-FFF2-40B4-BE49-F238E27FC236}">
                <a16:creationId xmlns:a16="http://schemas.microsoft.com/office/drawing/2014/main" id="{14C12ED0-D2DC-8857-C0D7-6209B1A0EF00}"/>
              </a:ext>
            </a:extLst>
          </p:cNvPr>
          <p:cNvSpPr/>
          <p:nvPr/>
        </p:nvSpPr>
        <p:spPr>
          <a:xfrm rot="10800000" flipH="1">
            <a:off x="-335280" y="3284430"/>
            <a:ext cx="3775261" cy="423710"/>
          </a:xfrm>
          <a:prstGeom prst="mathEqual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B3B353-F9E8-D628-D4C2-5FF07C32DC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122" y="2514600"/>
            <a:ext cx="5440190" cy="4259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4B7BD0A-6A58-9D33-5951-7F6BB9D6F69A}"/>
              </a:ext>
            </a:extLst>
          </p:cNvPr>
          <p:cNvGrpSpPr/>
          <p:nvPr/>
        </p:nvGrpSpPr>
        <p:grpSpPr>
          <a:xfrm flipH="1">
            <a:off x="3012400" y="2590110"/>
            <a:ext cx="3620203" cy="4308533"/>
            <a:chOff x="3002505" y="1975625"/>
            <a:chExt cx="3115580" cy="382302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4CD9C78-A6EA-1F23-5E2C-311645562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9159" y="1975625"/>
              <a:ext cx="2838926" cy="367895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ED78AA8-3155-A121-BDD0-A4CCF002C0EC}"/>
                </a:ext>
              </a:extLst>
            </p:cNvPr>
            <p:cNvSpPr txBox="1"/>
            <p:nvPr/>
          </p:nvSpPr>
          <p:spPr>
            <a:xfrm>
              <a:off x="3002505" y="5279771"/>
              <a:ext cx="2816842" cy="518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3200" dirty="0" err="1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NudiUni01e" pitchFamily="2" charset="0"/>
                  <a:cs typeface="NudiUni01e" pitchFamily="2" charset="0"/>
                </a:rPr>
                <a:t>ಎಂ.ಜಿ</a:t>
              </a:r>
              <a:r>
                <a:rPr lang="en-IN" sz="3200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NudiUni01e" pitchFamily="2" charset="0"/>
                  <a:cs typeface="NudiUni01e" pitchFamily="2" charset="0"/>
                </a:rPr>
                <a:t>. </a:t>
              </a:r>
              <a:r>
                <a:rPr lang="en-IN" sz="3200" dirty="0" err="1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NudiUni01e" pitchFamily="2" charset="0"/>
                  <a:cs typeface="NudiUni01e" pitchFamily="2" charset="0"/>
                </a:rPr>
                <a:t>ರಾನಡೆ</a:t>
              </a:r>
              <a:endParaRPr lang="en-IN" sz="3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diUni01e" pitchFamily="2" charset="0"/>
                <a:cs typeface="NudiUni01e" pitchFamily="2" charset="0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C8BEC5D7-CB2A-FD8C-3F18-B25AA15A70E2}"/>
              </a:ext>
            </a:extLst>
          </p:cNvPr>
          <p:cNvSpPr/>
          <p:nvPr/>
        </p:nvSpPr>
        <p:spPr>
          <a:xfrm>
            <a:off x="2784785" y="1734047"/>
            <a:ext cx="92885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ಸಮಾಜವನ್ನು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ಸುಧಾರಿಸದೆ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ರಾಜಕೀಯ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ಆರ್ಥಿಕ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ಕ್ಷೇತ್ರಗಳಲ್ಲಿ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ಪ್ರಗತಿಯನ್ನು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ಸಾಧಿಸುವುದು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ಅಸಾಧ್ಯವೆಂದರು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676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10" grpId="0" animBg="1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wo men holding flags with different colors&#10;&#10;Description automatically generated">
            <a:extLst>
              <a:ext uri="{FF2B5EF4-FFF2-40B4-BE49-F238E27FC236}">
                <a16:creationId xmlns:a16="http://schemas.microsoft.com/office/drawing/2014/main" id="{85C7A04E-33A3-66EE-C282-E7F69904A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924" y="2385874"/>
            <a:ext cx="8681882" cy="4738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05AB8E-EB2A-7B98-D2C6-B4B66B1D96BC}"/>
              </a:ext>
            </a:extLst>
          </p:cNvPr>
          <p:cNvSpPr/>
          <p:nvPr/>
        </p:nvSpPr>
        <p:spPr>
          <a:xfrm>
            <a:off x="2686607" y="101986"/>
            <a:ext cx="9172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“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ಸಾಮಾಜಿಕ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ಮತ್ತು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ಧಾರ್ಮಿಕ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ಸುಧಾರಣಾ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ಚಳವಳಿಗಳು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4A9097-3E33-85AD-B6A3-5AE38D0024BA}"/>
              </a:ext>
            </a:extLst>
          </p:cNvPr>
          <p:cNvCxnSpPr/>
          <p:nvPr/>
        </p:nvCxnSpPr>
        <p:spPr>
          <a:xfrm>
            <a:off x="2946401" y="629920"/>
            <a:ext cx="8544559" cy="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72C8B6F-17A5-8086-CDCC-302EA522AE05}"/>
              </a:ext>
            </a:extLst>
          </p:cNvPr>
          <p:cNvSpPr/>
          <p:nvPr/>
        </p:nvSpPr>
        <p:spPr>
          <a:xfrm>
            <a:off x="1284288" y="725865"/>
            <a:ext cx="4039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ಪ್ರಾರ್ಥನಾ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ಸಮಾಜ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:-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26B7BFF-A8BA-E5B8-340D-D6A422300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7713" y="1152695"/>
            <a:ext cx="1814010" cy="210201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764AA50-40C9-F7F6-3E56-C500A399F01C}"/>
              </a:ext>
            </a:extLst>
          </p:cNvPr>
          <p:cNvSpPr/>
          <p:nvPr/>
        </p:nvSpPr>
        <p:spPr>
          <a:xfrm>
            <a:off x="4225524" y="766971"/>
            <a:ext cx="86471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ಪ್ರಾರ್ಥನಾ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ಸಮಾಜಕ್ಕೆ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ಎಂ.ಜಿ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ರಾನಡೆಯವರ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ಕೊಡುಗೆಗಳು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diUni01e" pitchFamily="2" charset="0"/>
                <a:cs typeface="NudiUni01e" pitchFamily="2" charset="0"/>
              </a:rPr>
              <a:t>. </a:t>
            </a:r>
          </a:p>
        </p:txBody>
      </p:sp>
      <p:sp>
        <p:nvSpPr>
          <p:cNvPr id="2" name="Equals 1">
            <a:extLst>
              <a:ext uri="{FF2B5EF4-FFF2-40B4-BE49-F238E27FC236}">
                <a16:creationId xmlns:a16="http://schemas.microsoft.com/office/drawing/2014/main" id="{1DD4042F-406E-E03D-FA25-3FBD37335411}"/>
              </a:ext>
            </a:extLst>
          </p:cNvPr>
          <p:cNvSpPr/>
          <p:nvPr/>
        </p:nvSpPr>
        <p:spPr>
          <a:xfrm rot="5400000">
            <a:off x="-1098721" y="4046878"/>
            <a:ext cx="7131365" cy="370478"/>
          </a:xfrm>
          <a:prstGeom prst="mathEqual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0" name="Equals 9">
            <a:extLst>
              <a:ext uri="{FF2B5EF4-FFF2-40B4-BE49-F238E27FC236}">
                <a16:creationId xmlns:a16="http://schemas.microsoft.com/office/drawing/2014/main" id="{14C12ED0-D2DC-8857-C0D7-6209B1A0EF00}"/>
              </a:ext>
            </a:extLst>
          </p:cNvPr>
          <p:cNvSpPr/>
          <p:nvPr/>
        </p:nvSpPr>
        <p:spPr>
          <a:xfrm rot="10800000" flipH="1">
            <a:off x="-335280" y="3284430"/>
            <a:ext cx="3775261" cy="423710"/>
          </a:xfrm>
          <a:prstGeom prst="mathEqual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4CD9C78-A6EA-1F23-5E2C-3116455623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1313" y="3750632"/>
            <a:ext cx="2156406" cy="2282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8BEC5D7-CB2A-FD8C-3F18-B25AA15A70E2}"/>
              </a:ext>
            </a:extLst>
          </p:cNvPr>
          <p:cNvSpPr/>
          <p:nvPr/>
        </p:nvSpPr>
        <p:spPr>
          <a:xfrm>
            <a:off x="2628554" y="1447690"/>
            <a:ext cx="92885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ಹಿಂದೂ</a:t>
            </a:r>
            <a:r>
              <a:rPr lang="en-IN" sz="2800" b="1" dirty="0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, </a:t>
            </a:r>
            <a:r>
              <a:rPr lang="en-IN" sz="2800" b="1" dirty="0" err="1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ಮುಸ್ಲಿಂ</a:t>
            </a:r>
            <a:r>
              <a:rPr lang="en-IN" sz="2800" b="1" dirty="0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ಏಕತೆಯ</a:t>
            </a:r>
            <a:r>
              <a:rPr lang="en-IN" sz="2800" b="1" dirty="0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ಪ್ರತಿಪಾದಕರಾಗಿದ್ದರು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E84C8B3-6F0C-10F6-BE0F-69C784986C51}"/>
              </a:ext>
            </a:extLst>
          </p:cNvPr>
          <p:cNvSpPr/>
          <p:nvPr/>
        </p:nvSpPr>
        <p:spPr>
          <a:xfrm>
            <a:off x="97235" y="3068986"/>
            <a:ext cx="237410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2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ಆತ್ಮರಾಂ</a:t>
            </a:r>
            <a:r>
              <a:rPr lang="en-IN" sz="2200" b="1" dirty="0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IN" sz="22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ಪಾಂಡುರಂಗ</a:t>
            </a:r>
            <a:endParaRPr lang="en-US" sz="2200" b="1" dirty="0">
              <a:solidFill>
                <a:srgbClr val="FF0000"/>
              </a:solidFill>
              <a:latin typeface="NudiUni17e" pitchFamily="2" charset="0"/>
              <a:ea typeface="Calibri" panose="020F0502020204030204" pitchFamily="34" charset="0"/>
              <a:cs typeface="NudiUni17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30112F-0C1B-0F82-68B9-C603CA94BCC2}"/>
              </a:ext>
            </a:extLst>
          </p:cNvPr>
          <p:cNvSpPr/>
          <p:nvPr/>
        </p:nvSpPr>
        <p:spPr>
          <a:xfrm>
            <a:off x="97235" y="6075208"/>
            <a:ext cx="23741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4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ಎಂ.ಜಿ</a:t>
            </a:r>
            <a:r>
              <a:rPr lang="en-IN" sz="2400" b="1" dirty="0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IN" sz="24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ರಾನಡೆ</a:t>
            </a:r>
            <a:endParaRPr lang="en-US" sz="2400" b="1" dirty="0">
              <a:solidFill>
                <a:srgbClr val="FF0000"/>
              </a:solidFill>
              <a:latin typeface="NudiUni17e" pitchFamily="2" charset="0"/>
              <a:ea typeface="Calibri" panose="020F0502020204030204" pitchFamily="34" charset="0"/>
              <a:cs typeface="NudiUni17e" pitchFamily="2" charset="0"/>
            </a:endParaRPr>
          </a:p>
        </p:txBody>
      </p:sp>
      <p:sp>
        <p:nvSpPr>
          <p:cNvPr id="9" name="Equals 8">
            <a:extLst>
              <a:ext uri="{FF2B5EF4-FFF2-40B4-BE49-F238E27FC236}">
                <a16:creationId xmlns:a16="http://schemas.microsoft.com/office/drawing/2014/main" id="{EFCFEA93-39AB-ABEC-FEAF-DFDA6D8BE77B}"/>
              </a:ext>
            </a:extLst>
          </p:cNvPr>
          <p:cNvSpPr/>
          <p:nvPr/>
        </p:nvSpPr>
        <p:spPr>
          <a:xfrm rot="10800000" flipH="1">
            <a:off x="-335281" y="6350040"/>
            <a:ext cx="3775261" cy="423710"/>
          </a:xfrm>
          <a:prstGeom prst="mathEqual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9B1188-AF73-03E7-8639-34450B932BC9}"/>
              </a:ext>
            </a:extLst>
          </p:cNvPr>
          <p:cNvSpPr/>
          <p:nvPr/>
        </p:nvSpPr>
        <p:spPr>
          <a:xfrm>
            <a:off x="2652201" y="1990420"/>
            <a:ext cx="92885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ರಾನಡೆಯವರು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ರಾಷ್ಟ್ರೀಯ</a:t>
            </a:r>
            <a:r>
              <a:rPr lang="en-IN" sz="2800" b="1" dirty="0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ಕಾಂಗ್ರೆಸ್‍ನಲ್ಲಿ</a:t>
            </a:r>
            <a:r>
              <a:rPr lang="en-IN" sz="2800" b="1" dirty="0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ಸಕ್ರಿಯರಾಗಿದ್ದರು</a:t>
            </a:r>
            <a:r>
              <a:rPr lang="en-IN" sz="40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23077D-F306-3267-7594-741B5A287A69}"/>
              </a:ext>
            </a:extLst>
          </p:cNvPr>
          <p:cNvSpPr/>
          <p:nvPr/>
        </p:nvSpPr>
        <p:spPr>
          <a:xfrm>
            <a:off x="2675848" y="2533150"/>
            <a:ext cx="92885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ಹೆಣ್ಣುಮಕ್ಕಳ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ಶಿಕ್ಷಣಕ್ಕಾಗಿ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ಪ್ರೌಢಶಾಲೆಯನ್ನು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ತೆರೆದರು</a:t>
            </a:r>
            <a:r>
              <a:rPr lang="en-IN" sz="54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7F209C0-BC50-487F-3A15-C998943120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924" y="2427359"/>
            <a:ext cx="8838455" cy="4245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6D755A4-E764-1C9F-162D-23072BF321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924" y="3191435"/>
            <a:ext cx="8803157" cy="3666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585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7" grpId="0"/>
      <p:bldP spid="9" grpId="0" animBg="1"/>
      <p:bldP spid="12" grpId="0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70C115A-4B5A-6982-41E1-6C126A751303}"/>
              </a:ext>
            </a:extLst>
          </p:cNvPr>
          <p:cNvSpPr/>
          <p:nvPr/>
        </p:nvSpPr>
        <p:spPr>
          <a:xfrm>
            <a:off x="-51240" y="754114"/>
            <a:ext cx="15965213" cy="692497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79400" h="203200"/>
              <a:bevelB w="247650" h="107950"/>
            </a:sp3d>
          </a:bodyPr>
          <a:lstStyle/>
          <a:p>
            <a:r>
              <a:rPr lang="en-US" sz="22200" b="1" dirty="0" err="1">
                <a:ln/>
                <a:solidFill>
                  <a:srgbClr val="FFC000"/>
                </a:solidFill>
                <a:latin typeface="NudiUni17e" pitchFamily="2" charset="0"/>
                <a:cs typeface="NudiUni17e" pitchFamily="2" charset="0"/>
              </a:rPr>
              <a:t>ಸತ್ಯಶೋಧಕ</a:t>
            </a:r>
            <a:r>
              <a:rPr lang="en-US" sz="22200" b="1" dirty="0">
                <a:ln/>
                <a:solidFill>
                  <a:srgbClr val="FFC000"/>
                </a:solidFill>
                <a:latin typeface="NudiUni17e" pitchFamily="2" charset="0"/>
                <a:cs typeface="NudiUni17e" pitchFamily="2" charset="0"/>
              </a:rPr>
              <a:t> </a:t>
            </a:r>
          </a:p>
          <a:p>
            <a:r>
              <a:rPr lang="en-US" sz="22200" b="1" dirty="0">
                <a:ln/>
                <a:solidFill>
                  <a:srgbClr val="FFC000"/>
                </a:solidFill>
                <a:latin typeface="NudiUni17e" pitchFamily="2" charset="0"/>
                <a:cs typeface="NudiUni17e" pitchFamily="2" charset="0"/>
              </a:rPr>
              <a:t>    </a:t>
            </a:r>
            <a:r>
              <a:rPr lang="en-US" sz="22200" b="1" dirty="0" err="1">
                <a:ln/>
                <a:solidFill>
                  <a:srgbClr val="FFC000"/>
                </a:solidFill>
                <a:latin typeface="NudiUni17e" pitchFamily="2" charset="0"/>
                <a:cs typeface="NudiUni17e" pitchFamily="2" charset="0"/>
              </a:rPr>
              <a:t>ಸಮಾಜ</a:t>
            </a:r>
            <a:endParaRPr lang="en-US" sz="22200" b="1" dirty="0">
              <a:ln/>
              <a:solidFill>
                <a:srgbClr val="FFC000"/>
              </a:solidFill>
              <a:latin typeface="NudiUni17e" pitchFamily="2" charset="0"/>
              <a:cs typeface="NudiUni17e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6D4029-A091-3D8F-F08A-32203CE55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67" b="95618" l="9453" r="89055">
                        <a14:foregroundMark x1="48756" y1="8367" x2="48756" y2="8367"/>
                        <a14:foregroundMark x1="47761" y1="85657" x2="34328" y2="77689"/>
                        <a14:foregroundMark x1="34328" y1="77689" x2="27441" y2="78325"/>
                        <a14:foregroundMark x1="20820" y1="80169" x2="16418" y2="90040"/>
                        <a14:foregroundMark x1="16418" y1="90040" x2="29851" y2="94821"/>
                        <a14:foregroundMark x1="29851" y1="94821" x2="46269" y2="96016"/>
                        <a14:foregroundMark x1="46269" y1="96016" x2="74627" y2="95618"/>
                        <a14:foregroundMark x1="74627" y1="95618" x2="78526" y2="86563"/>
                        <a14:foregroundMark x1="72089" y1="76167" x2="71642" y2="75697"/>
                        <a14:foregroundMark x1="65009" y1="79681" x2="59701" y2="82869"/>
                        <a14:foregroundMark x1="69652" y1="76892" x2="65009" y2="79681"/>
                        <a14:foregroundMark x1="70315" y1="76494" x2="69652" y2="76892"/>
                        <a14:foregroundMark x1="70766" y1="76223" x2="70315" y2="76494"/>
                        <a14:foregroundMark x1="71642" y1="75697" x2="70963" y2="76105"/>
                        <a14:foregroundMark x1="59701" y1="82869" x2="45771" y2="85657"/>
                        <a14:backgroundMark x1="73632" y1="76892" x2="73632" y2="76892"/>
                        <a14:backgroundMark x1="71642" y1="76494" x2="71642" y2="76494"/>
                        <a14:backgroundMark x1="76119" y1="79681" x2="76119" y2="79681"/>
                        <a14:backgroundMark x1="80597" y1="84861" x2="72637" y2="74900"/>
                        <a14:backgroundMark x1="72637" y1="74900" x2="72637" y2="74900"/>
                        <a14:backgroundMark x1="75124" y1="78486" x2="71642" y2="75299"/>
                        <a14:backgroundMark x1="71144" y1="76494" x2="70149" y2="74900"/>
                        <a14:backgroundMark x1="26368" y1="77291" x2="19900" y2="79283"/>
                        <a14:backgroundMark x1="20896" y1="79681" x2="20896" y2="79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221" y="2405461"/>
            <a:ext cx="3675063" cy="458925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665843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05AB8E-EB2A-7B98-D2C6-B4B66B1D96BC}"/>
              </a:ext>
            </a:extLst>
          </p:cNvPr>
          <p:cNvSpPr/>
          <p:nvPr/>
        </p:nvSpPr>
        <p:spPr>
          <a:xfrm>
            <a:off x="2686607" y="101986"/>
            <a:ext cx="9172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“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ಸಾಮಾಜಿಕ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ಮತ್ತು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ಧಾರ್ಮಿಕ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ಸುಧಾರಣಾ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ಚಳವಳಿಗಳು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4A9097-3E33-85AD-B6A3-5AE38D0024BA}"/>
              </a:ext>
            </a:extLst>
          </p:cNvPr>
          <p:cNvCxnSpPr/>
          <p:nvPr/>
        </p:nvCxnSpPr>
        <p:spPr>
          <a:xfrm>
            <a:off x="2946401" y="629920"/>
            <a:ext cx="8544559" cy="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72C8B6F-17A5-8086-CDCC-302EA522AE05}"/>
              </a:ext>
            </a:extLst>
          </p:cNvPr>
          <p:cNvSpPr/>
          <p:nvPr/>
        </p:nvSpPr>
        <p:spPr>
          <a:xfrm>
            <a:off x="1578568" y="725865"/>
            <a:ext cx="4039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ಸತ್ಯಶೋಧಕ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ಸಮಾಜ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:-</a:t>
            </a:r>
          </a:p>
        </p:txBody>
      </p:sp>
      <p:sp>
        <p:nvSpPr>
          <p:cNvPr id="2" name="Equals 1">
            <a:extLst>
              <a:ext uri="{FF2B5EF4-FFF2-40B4-BE49-F238E27FC236}">
                <a16:creationId xmlns:a16="http://schemas.microsoft.com/office/drawing/2014/main" id="{1DD4042F-406E-E03D-FA25-3FBD37335411}"/>
              </a:ext>
            </a:extLst>
          </p:cNvPr>
          <p:cNvSpPr/>
          <p:nvPr/>
        </p:nvSpPr>
        <p:spPr>
          <a:xfrm rot="5400000">
            <a:off x="530644" y="2417514"/>
            <a:ext cx="3911372" cy="409214"/>
          </a:xfrm>
          <a:prstGeom prst="mathEqual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E84C8B3-6F0C-10F6-BE0F-69C784986C51}"/>
              </a:ext>
            </a:extLst>
          </p:cNvPr>
          <p:cNvSpPr/>
          <p:nvPr/>
        </p:nvSpPr>
        <p:spPr>
          <a:xfrm>
            <a:off x="330490" y="3681308"/>
            <a:ext cx="20861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ಜ್ಯೋತಿಬಾ</a:t>
            </a:r>
            <a:r>
              <a:rPr lang="en-IN" sz="2400" b="1" dirty="0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IN" sz="24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ಫುಲೆ</a:t>
            </a:r>
            <a:endParaRPr lang="en-US" sz="4000" b="1" dirty="0">
              <a:solidFill>
                <a:srgbClr val="FF0000"/>
              </a:solidFill>
              <a:latin typeface="NudiUni17e" pitchFamily="2" charset="0"/>
              <a:ea typeface="Calibri" panose="020F0502020204030204" pitchFamily="34" charset="0"/>
              <a:cs typeface="NudiUni17e" pitchFamily="2" charset="0"/>
            </a:endParaRPr>
          </a:p>
        </p:txBody>
      </p:sp>
      <p:pic>
        <p:nvPicPr>
          <p:cNvPr id="18" name="Picture 17" descr="A person with a turban and a beard&#10;&#10;Description automatically generated">
            <a:extLst>
              <a:ext uri="{FF2B5EF4-FFF2-40B4-BE49-F238E27FC236}">
                <a16:creationId xmlns:a16="http://schemas.microsoft.com/office/drawing/2014/main" id="{51B0D51E-83DD-C874-84B9-19D1849D84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306" y="1174132"/>
            <a:ext cx="2698469" cy="2183732"/>
          </a:xfrm>
          <a:prstGeom prst="rect">
            <a:avLst/>
          </a:prstGeom>
        </p:spPr>
      </p:pic>
      <p:pic>
        <p:nvPicPr>
          <p:cNvPr id="24" name="Picture 23" descr="A stone building with a door and a sign&#10;&#10;Description automatically generated">
            <a:extLst>
              <a:ext uri="{FF2B5EF4-FFF2-40B4-BE49-F238E27FC236}">
                <a16:creationId xmlns:a16="http://schemas.microsoft.com/office/drawing/2014/main" id="{63969067-DE90-17F9-79DD-4BBE33E45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763" y="1836287"/>
            <a:ext cx="6181736" cy="4636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00B029A-E499-61B4-FB12-79F4CAE9C31D}"/>
              </a:ext>
            </a:extLst>
          </p:cNvPr>
          <p:cNvSpPr/>
          <p:nvPr/>
        </p:nvSpPr>
        <p:spPr>
          <a:xfrm>
            <a:off x="2659632" y="1268420"/>
            <a:ext cx="92885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ಸತ್ಯಶೋಧಕ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ಸಮಾಜದ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ಸ್ಥಾಪಕರು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ಜ್ಯೋತಿಬಾ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ಫುಲೆರವರು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51A3D30-2A8A-1AA0-8A00-106B604A9A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2222" l="9630" r="90000">
                        <a14:foregroundMark x1="14444" y1="65000" x2="14444" y2="65000"/>
                        <a14:foregroundMark x1="19444" y1="67407" x2="19444" y2="67407"/>
                        <a14:foregroundMark x1="22778" y1="69907" x2="22778" y2="69907"/>
                        <a14:foregroundMark x1="46667" y1="6019" x2="46667" y2="6019"/>
                        <a14:foregroundMark x1="48426" y1="3056" x2="48426" y2="3056"/>
                        <a14:foregroundMark x1="40648" y1="4630" x2="40648" y2="4630"/>
                        <a14:foregroundMark x1="40833" y1="4537" x2="40833" y2="4537"/>
                        <a14:foregroundMark x1="61296" y1="53333" x2="61296" y2="53333"/>
                        <a14:foregroundMark x1="48519" y1="92222" x2="48519" y2="92222"/>
                        <a14:backgroundMark x1="23148" y1="19074" x2="23148" y2="19074"/>
                        <a14:backgroundMark x1="21852" y1="29907" x2="21852" y2="29907"/>
                        <a14:backgroundMark x1="24722" y1="31019" x2="24722" y2="31019"/>
                        <a14:backgroundMark x1="21852" y1="33056" x2="21852" y2="33056"/>
                        <a14:backgroundMark x1="23241" y1="39815" x2="23241" y2="39815"/>
                        <a14:backgroundMark x1="23241" y1="39815" x2="23241" y2="39815"/>
                        <a14:backgroundMark x1="23704" y1="21204" x2="23704" y2="21204"/>
                        <a14:backgroundMark x1="17500" y1="24815" x2="17500" y2="24815"/>
                        <a14:backgroundMark x1="16296" y1="18611" x2="16296" y2="18611"/>
                        <a14:backgroundMark x1="18519" y1="35370" x2="18519" y2="35370"/>
                        <a14:backgroundMark x1="11667" y1="22963" x2="11667" y2="22963"/>
                        <a14:backgroundMark x1="15833" y1="21667" x2="15833" y2="21667"/>
                        <a14:backgroundMark x1="15833" y1="21667" x2="15833" y2="21667"/>
                        <a14:backgroundMark x1="7778" y1="12593" x2="16574" y2="40093"/>
                        <a14:backgroundMark x1="16574" y1="40093" x2="20833" y2="33241"/>
                        <a14:backgroundMark x1="20833" y1="33241" x2="18889" y2="18519"/>
                        <a14:backgroundMark x1="18889" y1="18519" x2="8796" y2="15370"/>
                        <a14:backgroundMark x1="8796" y1="15370" x2="7130" y2="16296"/>
                        <a14:backgroundMark x1="12593" y1="6852" x2="8611" y2="34352"/>
                        <a14:backgroundMark x1="8611" y1="34352" x2="17222" y2="42037"/>
                        <a14:backgroundMark x1="17222" y1="42037" x2="22407" y2="36019"/>
                        <a14:backgroundMark x1="22407" y1="36019" x2="20000" y2="17685"/>
                        <a14:backgroundMark x1="20000" y1="17685" x2="15648" y2="11204"/>
                        <a14:backgroundMark x1="15648" y1="11204" x2="11667" y2="9630"/>
                        <a14:backgroundMark x1="9167" y1="7778" x2="11019" y2="31481"/>
                        <a14:backgroundMark x1="11019" y1="31481" x2="15093" y2="40185"/>
                        <a14:backgroundMark x1="15093" y1="40185" x2="22593" y2="42130"/>
                        <a14:backgroundMark x1="22593" y1="42130" x2="22222" y2="22685"/>
                        <a14:backgroundMark x1="22222" y1="22685" x2="18704" y2="11389"/>
                        <a14:backgroundMark x1="18704" y1="11389" x2="12037" y2="8981"/>
                        <a14:backgroundMark x1="12037" y1="8981" x2="8981" y2="8796"/>
                        <a14:backgroundMark x1="9907" y1="8796" x2="5185" y2="21852"/>
                        <a14:backgroundMark x1="5185" y1="21852" x2="6574" y2="32963"/>
                        <a14:backgroundMark x1="6574" y1="32963" x2="13981" y2="42222"/>
                        <a14:backgroundMark x1="13981" y1="42222" x2="21759" y2="41852"/>
                        <a14:backgroundMark x1="21759" y1="41852" x2="23796" y2="21204"/>
                        <a14:backgroundMark x1="23796" y1="21204" x2="21481" y2="12315"/>
                        <a14:backgroundMark x1="21481" y1="12315" x2="8981" y2="10370"/>
                        <a14:backgroundMark x1="16574" y1="14259" x2="16574" y2="14259"/>
                        <a14:backgroundMark x1="16574" y1="14259" x2="16574" y2="14259"/>
                        <a14:backgroundMark x1="16574" y1="14259" x2="16574" y2="14259"/>
                        <a14:backgroundMark x1="16574" y1="14259" x2="16574" y2="14259"/>
                        <a14:backgroundMark x1="17407" y1="15833" x2="17407" y2="15833"/>
                        <a14:backgroundMark x1="17407" y1="15833" x2="17407" y2="15833"/>
                        <a14:backgroundMark x1="17222" y1="16759" x2="17222" y2="16759"/>
                        <a14:backgroundMark x1="17222" y1="16759" x2="17222" y2="16759"/>
                        <a14:backgroundMark x1="19722" y1="20926" x2="19722" y2="20926"/>
                        <a14:backgroundMark x1="19722" y1="20926" x2="19722" y2="20926"/>
                        <a14:backgroundMark x1="21111" y1="26019" x2="21111" y2="26019"/>
                        <a14:backgroundMark x1="21111" y1="26019" x2="21111" y2="26019"/>
                        <a14:backgroundMark x1="21111" y1="27778" x2="21111" y2="27778"/>
                        <a14:backgroundMark x1="21111" y1="27778" x2="21111" y2="27778"/>
                        <a14:backgroundMark x1="21111" y1="27778" x2="21111" y2="27778"/>
                        <a14:backgroundMark x1="12593" y1="18889" x2="12593" y2="18889"/>
                        <a14:backgroundMark x1="12593" y1="18889" x2="12593" y2="18889"/>
                        <a14:backgroundMark x1="12593" y1="18889" x2="12593" y2="18889"/>
                        <a14:backgroundMark x1="12593" y1="18889" x2="12593" y2="18889"/>
                        <a14:backgroundMark x1="12593" y1="18889" x2="12593" y2="18889"/>
                        <a14:backgroundMark x1="12593" y1="18889" x2="12593" y2="18889"/>
                        <a14:backgroundMark x1="12593" y1="18889" x2="12593" y2="18889"/>
                        <a14:backgroundMark x1="13796" y1="7407" x2="10741" y2="20463"/>
                        <a14:backgroundMark x1="10741" y1="20463" x2="21389" y2="25926"/>
                        <a14:backgroundMark x1="21389" y1="25926" x2="21389" y2="11944"/>
                        <a14:backgroundMark x1="21389" y1="11944" x2="11389" y2="7407"/>
                        <a14:backgroundMark x1="11389" y1="7407" x2="10278" y2="10370"/>
                        <a14:backgroundMark x1="14907" y1="10278" x2="18056" y2="22037"/>
                        <a14:backgroundMark x1="18056" y1="22037" x2="16944" y2="8704"/>
                        <a14:backgroundMark x1="16944" y1="8704" x2="11944" y2="11667"/>
                        <a14:backgroundMark x1="24167" y1="19352" x2="21111" y2="37870"/>
                        <a14:backgroundMark x1="21111" y1="36759" x2="18796" y2="44444"/>
                        <a14:backgroundMark x1="18796" y1="44444" x2="25556" y2="42870"/>
                        <a14:backgroundMark x1="25556" y1="42870" x2="21852" y2="3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61" r="31855" b="4031"/>
          <a:stretch/>
        </p:blipFill>
        <p:spPr>
          <a:xfrm>
            <a:off x="9269406" y="1018252"/>
            <a:ext cx="2994500" cy="591511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46F3475-0CF5-7E15-19B5-51087B1E27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3509" y="-979459"/>
            <a:ext cx="5544047" cy="7735473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860F878B-71FE-D323-68B1-0BEC903DFB09}"/>
              </a:ext>
            </a:extLst>
          </p:cNvPr>
          <p:cNvSpPr/>
          <p:nvPr/>
        </p:nvSpPr>
        <p:spPr>
          <a:xfrm>
            <a:off x="2686607" y="1788944"/>
            <a:ext cx="92885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ಸ್ವಾತಂತ್ರ್ಯ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ಪ್ರತಿಯೊಬ್ಬ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ಮನುಷ್ಯನ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ಪ್ರಥಮ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ಅವಶ್ಯಕತೆ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</a:p>
          <a:p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ಸ್ವಾತಂತ್ರ್ಯವಿಲ್ಲದಿದ್ದರೆ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ವಿಚಾರಗಳನ್ನು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ಅಭಿವ್ಯಕ್ತಗೊಳಿಸಲು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ಸಾದ್ಯವಿಲ್ಲ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</a:p>
          <a:p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ಎಂದು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ಪ್ರತಿಪಾದಿಸಿದರು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</a:p>
        </p:txBody>
      </p:sp>
      <p:pic>
        <p:nvPicPr>
          <p:cNvPr id="35" name="Picture 34" descr="A bird in a cage&#10;&#10;Description automatically generated">
            <a:extLst>
              <a:ext uri="{FF2B5EF4-FFF2-40B4-BE49-F238E27FC236}">
                <a16:creationId xmlns:a16="http://schemas.microsoft.com/office/drawing/2014/main" id="{1EAD197C-3F98-F195-E8B7-FF2C50D9BD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73" y="3145834"/>
            <a:ext cx="6573033" cy="3610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Equals 9">
            <a:extLst>
              <a:ext uri="{FF2B5EF4-FFF2-40B4-BE49-F238E27FC236}">
                <a16:creationId xmlns:a16="http://schemas.microsoft.com/office/drawing/2014/main" id="{14C12ED0-D2DC-8857-C0D7-6209B1A0EF00}"/>
              </a:ext>
            </a:extLst>
          </p:cNvPr>
          <p:cNvSpPr/>
          <p:nvPr/>
        </p:nvSpPr>
        <p:spPr>
          <a:xfrm rot="10800000" flipH="1">
            <a:off x="-335280" y="3284430"/>
            <a:ext cx="3775261" cy="423710"/>
          </a:xfrm>
          <a:prstGeom prst="mathEqual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71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/>
      <p:bldP spid="12" grpId="0"/>
      <p:bldP spid="31" grpId="0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hand pointing at a group of people&#10;&#10;Description automatically generated">
            <a:extLst>
              <a:ext uri="{FF2B5EF4-FFF2-40B4-BE49-F238E27FC236}">
                <a16:creationId xmlns:a16="http://schemas.microsoft.com/office/drawing/2014/main" id="{C897FC8F-5AC5-10D2-0621-82C7FFBE1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24" y="3718756"/>
            <a:ext cx="2715376" cy="2991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05AB8E-EB2A-7B98-D2C6-B4B66B1D96BC}"/>
              </a:ext>
            </a:extLst>
          </p:cNvPr>
          <p:cNvSpPr/>
          <p:nvPr/>
        </p:nvSpPr>
        <p:spPr>
          <a:xfrm>
            <a:off x="2686607" y="101986"/>
            <a:ext cx="9172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“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ಸಾಮಾಜಿಕ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ಮತ್ತು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ಧಾರ್ಮಿಕ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ಸುಧಾರಣಾ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ಚಳವಳಿಗಳು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4A9097-3E33-85AD-B6A3-5AE38D0024BA}"/>
              </a:ext>
            </a:extLst>
          </p:cNvPr>
          <p:cNvCxnSpPr/>
          <p:nvPr/>
        </p:nvCxnSpPr>
        <p:spPr>
          <a:xfrm>
            <a:off x="2946401" y="629920"/>
            <a:ext cx="8544559" cy="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72C8B6F-17A5-8086-CDCC-302EA522AE05}"/>
              </a:ext>
            </a:extLst>
          </p:cNvPr>
          <p:cNvSpPr/>
          <p:nvPr/>
        </p:nvSpPr>
        <p:spPr>
          <a:xfrm>
            <a:off x="1578568" y="725865"/>
            <a:ext cx="4039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ಸತ್ಯಶೋಧಕ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ಸಮಾಜ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:-</a:t>
            </a:r>
          </a:p>
        </p:txBody>
      </p:sp>
      <p:sp>
        <p:nvSpPr>
          <p:cNvPr id="2" name="Equals 1">
            <a:extLst>
              <a:ext uri="{FF2B5EF4-FFF2-40B4-BE49-F238E27FC236}">
                <a16:creationId xmlns:a16="http://schemas.microsoft.com/office/drawing/2014/main" id="{1DD4042F-406E-E03D-FA25-3FBD37335411}"/>
              </a:ext>
            </a:extLst>
          </p:cNvPr>
          <p:cNvSpPr/>
          <p:nvPr/>
        </p:nvSpPr>
        <p:spPr>
          <a:xfrm rot="5400000">
            <a:off x="530644" y="2417514"/>
            <a:ext cx="3911372" cy="409214"/>
          </a:xfrm>
          <a:prstGeom prst="mathEqual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pic>
        <p:nvPicPr>
          <p:cNvPr id="18" name="Picture 17" descr="A person with a turban and a beard&#10;&#10;Description automatically generated">
            <a:extLst>
              <a:ext uri="{FF2B5EF4-FFF2-40B4-BE49-F238E27FC236}">
                <a16:creationId xmlns:a16="http://schemas.microsoft.com/office/drawing/2014/main" id="{51B0D51E-83DD-C874-84B9-19D1849D8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306" y="1174132"/>
            <a:ext cx="2698469" cy="2183732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860F878B-71FE-D323-68B1-0BEC903DFB09}"/>
              </a:ext>
            </a:extLst>
          </p:cNvPr>
          <p:cNvSpPr/>
          <p:nvPr/>
        </p:nvSpPr>
        <p:spPr>
          <a:xfrm>
            <a:off x="2630720" y="1337806"/>
            <a:ext cx="92885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ಸತ್ಯಶೋಧಕ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ಸಮಾಜವು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ಪಾನನಿಷೇಧ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ಒತ್ತಾಯಿಸಿತು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 </a:t>
            </a:r>
          </a:p>
        </p:txBody>
      </p:sp>
      <p:sp>
        <p:nvSpPr>
          <p:cNvPr id="10" name="Equals 9">
            <a:extLst>
              <a:ext uri="{FF2B5EF4-FFF2-40B4-BE49-F238E27FC236}">
                <a16:creationId xmlns:a16="http://schemas.microsoft.com/office/drawing/2014/main" id="{14C12ED0-D2DC-8857-C0D7-6209B1A0EF00}"/>
              </a:ext>
            </a:extLst>
          </p:cNvPr>
          <p:cNvSpPr/>
          <p:nvPr/>
        </p:nvSpPr>
        <p:spPr>
          <a:xfrm rot="10800000" flipH="1">
            <a:off x="-335280" y="3284430"/>
            <a:ext cx="3775261" cy="423710"/>
          </a:xfrm>
          <a:prstGeom prst="mathEqual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56D321-575A-32E8-2922-91E1B709D7A7}"/>
              </a:ext>
            </a:extLst>
          </p:cNvPr>
          <p:cNvSpPr/>
          <p:nvPr/>
        </p:nvSpPr>
        <p:spPr>
          <a:xfrm>
            <a:off x="2660829" y="1875089"/>
            <a:ext cx="92885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ಸ್ತ್ರೀಪುರುಷರ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ಅಸಮಾನತೆ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,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ಮಾನವ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ಹಕ್ಕುಗಳ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ನಿರಾಕರಣೆ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,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ಜನರನ್ನು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ಶೋಷಿಸುವುದು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,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ಅಸ್ಪೃಷ್ಯತಾ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ಆಚರಣೆಗಳನ್ನು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ವ್ಯಾಪಕವಾಗಿ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ವಿರೋಧಿಸಿತು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</a:p>
        </p:txBody>
      </p:sp>
      <p:pic>
        <p:nvPicPr>
          <p:cNvPr id="11" name="Picture 10" descr="A no alcohol sign&#10;&#10;Description automatically generated">
            <a:extLst>
              <a:ext uri="{FF2B5EF4-FFF2-40B4-BE49-F238E27FC236}">
                <a16:creationId xmlns:a16="http://schemas.microsoft.com/office/drawing/2014/main" id="{1A9B2037-46C8-FF16-2686-C36439A60C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00" b="90800" l="10000" r="90000">
                        <a14:foregroundMark x1="49600" y1="9400" x2="49600" y2="9400"/>
                        <a14:foregroundMark x1="43600" y1="56200" x2="43600" y2="56200"/>
                        <a14:foregroundMark x1="52200" y1="72000" x2="52200" y2="72000"/>
                        <a14:foregroundMark x1="48000" y1="90800" x2="48000" y2="90800"/>
                        <a14:foregroundMark x1="42600" y1="68000" x2="42600" y2="68000"/>
                        <a14:foregroundMark x1="46400" y1="65200" x2="46400" y2="65200"/>
                        <a14:foregroundMark x1="46400" y1="65200" x2="46400" y2="65200"/>
                        <a14:foregroundMark x1="46400" y1="65200" x2="46400" y2="65200"/>
                        <a14:foregroundMark x1="45400" y1="61800" x2="52400" y2="70200"/>
                        <a14:foregroundMark x1="50800" y1="73000" x2="50800" y2="73000"/>
                        <a14:foregroundMark x1="30600" y1="71600" x2="30600" y2="71600"/>
                        <a14:foregroundMark x1="90000" y1="51600" x2="90000" y2="51600"/>
                        <a14:foregroundMark x1="48400" y1="31200" x2="48400" y2="3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524" y="1875089"/>
            <a:ext cx="5122509" cy="5122509"/>
          </a:xfrm>
          <a:prstGeom prst="rect">
            <a:avLst/>
          </a:prstGeom>
        </p:spPr>
      </p:pic>
      <p:pic>
        <p:nvPicPr>
          <p:cNvPr id="14" name="Picture 13" descr="A collage of two people&#10;&#10;Description automatically generated">
            <a:extLst>
              <a:ext uri="{FF2B5EF4-FFF2-40B4-BE49-F238E27FC236}">
                <a16:creationId xmlns:a16="http://schemas.microsoft.com/office/drawing/2014/main" id="{1478C5EF-F3A3-FB0A-E7FB-C2104EAA89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902" y="2971800"/>
            <a:ext cx="2982077" cy="3738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A group of people outside a hut&#10;&#10;Description automatically generated">
            <a:extLst>
              <a:ext uri="{FF2B5EF4-FFF2-40B4-BE49-F238E27FC236}">
                <a16:creationId xmlns:a16="http://schemas.microsoft.com/office/drawing/2014/main" id="{6A33B396-5E33-027C-71DE-BDDA1DB5C6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352" y="2943843"/>
            <a:ext cx="2982077" cy="3738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 descr="A close-up of a young child carrying a sack on her head&#10;&#10;Description automatically generated">
            <a:extLst>
              <a:ext uri="{FF2B5EF4-FFF2-40B4-BE49-F238E27FC236}">
                <a16:creationId xmlns:a16="http://schemas.microsoft.com/office/drawing/2014/main" id="{911E0D3A-71CC-96BE-F1FC-EB05CEDC6D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905767" y="2943843"/>
            <a:ext cx="3006919" cy="3766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E84C8B3-6F0C-10F6-BE0F-69C784986C51}"/>
              </a:ext>
            </a:extLst>
          </p:cNvPr>
          <p:cNvSpPr/>
          <p:nvPr/>
        </p:nvSpPr>
        <p:spPr>
          <a:xfrm>
            <a:off x="310760" y="2957581"/>
            <a:ext cx="20861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ಜ್ಯೋತಿಬಾ</a:t>
            </a:r>
            <a:r>
              <a:rPr lang="en-IN" sz="2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IN" sz="24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ಫುಲೆ</a:t>
            </a:r>
            <a:endParaRPr lang="en-US" sz="40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NudiUni17e" pitchFamily="2" charset="0"/>
              <a:ea typeface="Calibri" panose="020F0502020204030204" pitchFamily="34" charset="0"/>
              <a:cs typeface="NudiUni17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42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1" grpId="0"/>
      <p:bldP spid="10" grpId="0" animBg="1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ollage of two people&#10;&#10;Description automatically generated">
            <a:extLst>
              <a:ext uri="{FF2B5EF4-FFF2-40B4-BE49-F238E27FC236}">
                <a16:creationId xmlns:a16="http://schemas.microsoft.com/office/drawing/2014/main" id="{1478C5EF-F3A3-FB0A-E7FB-C2104EAA8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15" y="3619013"/>
            <a:ext cx="2526255" cy="3167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05AB8E-EB2A-7B98-D2C6-B4B66B1D96BC}"/>
              </a:ext>
            </a:extLst>
          </p:cNvPr>
          <p:cNvSpPr/>
          <p:nvPr/>
        </p:nvSpPr>
        <p:spPr>
          <a:xfrm>
            <a:off x="2686607" y="101986"/>
            <a:ext cx="9172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“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ಸಾಮಾಜಿಕ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ಮತ್ತು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ಧಾರ್ಮಿಕ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ಸುಧಾರಣಾ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ಚಳವಳಿಗಳು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4A9097-3E33-85AD-B6A3-5AE38D0024BA}"/>
              </a:ext>
            </a:extLst>
          </p:cNvPr>
          <p:cNvCxnSpPr/>
          <p:nvPr/>
        </p:nvCxnSpPr>
        <p:spPr>
          <a:xfrm>
            <a:off x="2946401" y="629920"/>
            <a:ext cx="8544559" cy="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72C8B6F-17A5-8086-CDCC-302EA522AE05}"/>
              </a:ext>
            </a:extLst>
          </p:cNvPr>
          <p:cNvSpPr/>
          <p:nvPr/>
        </p:nvSpPr>
        <p:spPr>
          <a:xfrm>
            <a:off x="1578568" y="725865"/>
            <a:ext cx="4039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ಸತ್ಯಶೋಧಕ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ಸಮಾಜ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:-</a:t>
            </a:r>
          </a:p>
        </p:txBody>
      </p:sp>
      <p:sp>
        <p:nvSpPr>
          <p:cNvPr id="2" name="Equals 1">
            <a:extLst>
              <a:ext uri="{FF2B5EF4-FFF2-40B4-BE49-F238E27FC236}">
                <a16:creationId xmlns:a16="http://schemas.microsoft.com/office/drawing/2014/main" id="{1DD4042F-406E-E03D-FA25-3FBD37335411}"/>
              </a:ext>
            </a:extLst>
          </p:cNvPr>
          <p:cNvSpPr/>
          <p:nvPr/>
        </p:nvSpPr>
        <p:spPr>
          <a:xfrm rot="5400000">
            <a:off x="530644" y="2417514"/>
            <a:ext cx="3911372" cy="409214"/>
          </a:xfrm>
          <a:prstGeom prst="mathEqual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pic>
        <p:nvPicPr>
          <p:cNvPr id="18" name="Picture 17" descr="A person with a turban and a beard&#10;&#10;Description automatically generated">
            <a:extLst>
              <a:ext uri="{FF2B5EF4-FFF2-40B4-BE49-F238E27FC236}">
                <a16:creationId xmlns:a16="http://schemas.microsoft.com/office/drawing/2014/main" id="{51B0D51E-83DD-C874-84B9-19D1849D8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306" y="1174132"/>
            <a:ext cx="2698469" cy="2183732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860F878B-71FE-D323-68B1-0BEC903DFB09}"/>
              </a:ext>
            </a:extLst>
          </p:cNvPr>
          <p:cNvSpPr/>
          <p:nvPr/>
        </p:nvSpPr>
        <p:spPr>
          <a:xfrm>
            <a:off x="2630720" y="1200780"/>
            <a:ext cx="92885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ಸಾಮಾಜಿಕ</a:t>
            </a:r>
            <a:r>
              <a:rPr lang="en-US" sz="2800" b="1" dirty="0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ನ್ಯಾಯಕ್ಕಾಗಿ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ಚಳವಳಿಯನ್ನು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ನಡೆಸಿತು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ವಿದ್ಯಾರ್ಥಿನಿಯರ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ಶಿಕ್ಷಣಕ್ಕಾಗಿ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ಶಾಲೆ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ತೆರೆಯಲಾಯಿತು</a:t>
            </a:r>
            <a:endParaRPr lang="en-IN" sz="4000" b="1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pic>
        <p:nvPicPr>
          <p:cNvPr id="16" name="Picture 15" descr="A group of people outside a hut&#10;&#10;Description automatically generated">
            <a:extLst>
              <a:ext uri="{FF2B5EF4-FFF2-40B4-BE49-F238E27FC236}">
                <a16:creationId xmlns:a16="http://schemas.microsoft.com/office/drawing/2014/main" id="{6A33B396-5E33-027C-71DE-BDDA1DB5C6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630" y="3238987"/>
            <a:ext cx="2982077" cy="3547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E84C8B3-6F0C-10F6-BE0F-69C784986C51}"/>
              </a:ext>
            </a:extLst>
          </p:cNvPr>
          <p:cNvSpPr/>
          <p:nvPr/>
        </p:nvSpPr>
        <p:spPr>
          <a:xfrm>
            <a:off x="310760" y="2957581"/>
            <a:ext cx="20861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ಜ್ಯೋತಿಬಾ</a:t>
            </a:r>
            <a:r>
              <a:rPr lang="en-IN" sz="2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IN" sz="24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ಫುಲೆ</a:t>
            </a:r>
            <a:endParaRPr lang="en-US" sz="40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NudiUni17e" pitchFamily="2" charset="0"/>
              <a:ea typeface="Calibri" panose="020F0502020204030204" pitchFamily="34" charset="0"/>
              <a:cs typeface="NudiUni17e" pitchFamily="2" charset="0"/>
            </a:endParaRPr>
          </a:p>
        </p:txBody>
      </p:sp>
      <p:sp>
        <p:nvSpPr>
          <p:cNvPr id="10" name="Equals 9">
            <a:extLst>
              <a:ext uri="{FF2B5EF4-FFF2-40B4-BE49-F238E27FC236}">
                <a16:creationId xmlns:a16="http://schemas.microsoft.com/office/drawing/2014/main" id="{14C12ED0-D2DC-8857-C0D7-6209B1A0EF00}"/>
              </a:ext>
            </a:extLst>
          </p:cNvPr>
          <p:cNvSpPr/>
          <p:nvPr/>
        </p:nvSpPr>
        <p:spPr>
          <a:xfrm rot="10800000" flipH="1">
            <a:off x="-335280" y="3284430"/>
            <a:ext cx="3775261" cy="423710"/>
          </a:xfrm>
          <a:prstGeom prst="mathEqual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pic>
        <p:nvPicPr>
          <p:cNvPr id="5" name="Picture 4" descr="A group of men carrying a large log&#10;&#10;Description automatically generated">
            <a:extLst>
              <a:ext uri="{FF2B5EF4-FFF2-40B4-BE49-F238E27FC236}">
                <a16:creationId xmlns:a16="http://schemas.microsoft.com/office/drawing/2014/main" id="{1A635338-EFF0-E060-71E8-9A8B00B52B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28214"/>
          <a:stretch/>
        </p:blipFill>
        <p:spPr>
          <a:xfrm>
            <a:off x="5675904" y="3238987"/>
            <a:ext cx="2820396" cy="3619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Equals 8">
            <a:extLst>
              <a:ext uri="{FF2B5EF4-FFF2-40B4-BE49-F238E27FC236}">
                <a16:creationId xmlns:a16="http://schemas.microsoft.com/office/drawing/2014/main" id="{8ACE3E75-5E61-EF5D-B273-AF6799932133}"/>
              </a:ext>
            </a:extLst>
          </p:cNvPr>
          <p:cNvSpPr/>
          <p:nvPr/>
        </p:nvSpPr>
        <p:spPr>
          <a:xfrm rot="16200000" flipH="1">
            <a:off x="6218469" y="4923971"/>
            <a:ext cx="4805049" cy="409214"/>
          </a:xfrm>
          <a:prstGeom prst="mathEqual">
            <a:avLst/>
          </a:prstGeom>
          <a:solidFill>
            <a:srgbClr val="FF33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E568B83-E004-1EDB-962D-725A9856B0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601" y="3072833"/>
            <a:ext cx="3366399" cy="3857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656D321-575A-32E8-2922-91E1B709D7A7}"/>
              </a:ext>
            </a:extLst>
          </p:cNvPr>
          <p:cNvSpPr/>
          <p:nvPr/>
        </p:nvSpPr>
        <p:spPr>
          <a:xfrm>
            <a:off x="2642560" y="2064144"/>
            <a:ext cx="92885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ಶೂದ್ರರು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ಅನುಭವಿಸುತ್ತ್ತಿದ್ದ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ಗುಲಾಮಗಿರಿಯನ್ನು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ಹಾಗೂ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ಅದಕ್ಕೆ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ಕಾರಣರಾದವರನ್ನು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ಉಗ್ರವಾಗಿ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ಖಂಡಿಸಿತು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ಸಮಾಜದ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ವ್ಯವಸ್ಥೆಯ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ಸುಧಾರಣೆಗಾಗಿ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ಉಚಿತ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ಕಡ್ಡಾಯ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ಶಿಕ್ಷಣವನ್ನು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ಪ್ರತಿಪಾದಿಸಿತು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9511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1" grpId="0"/>
      <p:bldP spid="10" grpId="0" animBg="1"/>
      <p:bldP spid="9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A0190C8-39B1-4423-8025-18B46D12A8F7}"/>
              </a:ext>
            </a:extLst>
          </p:cNvPr>
          <p:cNvSpPr/>
          <p:nvPr/>
        </p:nvSpPr>
        <p:spPr>
          <a:xfrm>
            <a:off x="523461" y="1545460"/>
            <a:ext cx="1114507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kn-IN" sz="3200" b="1" dirty="0">
                <a:solidFill>
                  <a:srgbClr val="00B0F0"/>
                </a:solidFill>
                <a:latin typeface="NudiUni01e" pitchFamily="2" charset="0"/>
                <a:cs typeface="NudiUni01e" pitchFamily="2" charset="0"/>
              </a:rPr>
              <a:t>ಬ್ರಹ್ಮ ಸಮಾಜದ ಸ್ಥಾಪನೆ ಮತ್ತು ಸುಧಾರಣೆಗಳು  </a:t>
            </a:r>
            <a:endParaRPr lang="en-IN" sz="3200" b="1" dirty="0">
              <a:solidFill>
                <a:srgbClr val="00B0F0"/>
              </a:solidFill>
              <a:latin typeface="NudiUni01e" pitchFamily="2" charset="0"/>
              <a:cs typeface="NudiUni01e" pitchFamily="2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kn-IN" sz="3200" b="1" dirty="0">
                <a:solidFill>
                  <a:srgbClr val="92D050"/>
                </a:solidFill>
                <a:latin typeface="NudiUni01e" pitchFamily="2" charset="0"/>
                <a:cs typeface="NudiUni01e" pitchFamily="2" charset="0"/>
              </a:rPr>
              <a:t>ಯುವ ಬಂಗಾಳಿ ಚಳವಳಿ</a:t>
            </a:r>
            <a:endParaRPr lang="en-IN" sz="3200" b="1" dirty="0">
              <a:solidFill>
                <a:srgbClr val="FFFF00"/>
              </a:solidFill>
              <a:latin typeface="NudiUni01e" pitchFamily="2" charset="0"/>
              <a:cs typeface="NudiUni01e" pitchFamily="2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kn-IN" sz="32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ಆರ್ಯ ಸಮಾಜದ ಸ್ಥಾಪನೆ ಮತ್ತು ಸುಧಾರಣೆಗಳು</a:t>
            </a:r>
            <a:endParaRPr lang="en-IN" sz="3200" b="1" dirty="0">
              <a:solidFill>
                <a:srgbClr val="FFFF00"/>
              </a:solidFill>
              <a:latin typeface="NudiUni01e" pitchFamily="2" charset="0"/>
              <a:cs typeface="NudiUni01e" pitchFamily="2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kn-IN" sz="3200" b="1" dirty="0">
                <a:solidFill>
                  <a:srgbClr val="00B0F0"/>
                </a:solidFill>
                <a:latin typeface="NudiUni01e" pitchFamily="2" charset="0"/>
                <a:cs typeface="NudiUni01e" pitchFamily="2" charset="0"/>
              </a:rPr>
              <a:t>ಪ್ರಾರ್ಥನಾ ಸಮಾಜದ ಸುಧಾರಣೆಗಳು</a:t>
            </a:r>
            <a:r>
              <a:rPr lang="en-IN" sz="3200" b="1" dirty="0">
                <a:solidFill>
                  <a:srgbClr val="00B0F0"/>
                </a:solidFill>
                <a:latin typeface="NudiUni01e" pitchFamily="2" charset="0"/>
                <a:cs typeface="NudiUni01e" pitchFamily="2" charset="0"/>
              </a:rPr>
              <a:t>  </a:t>
            </a:r>
            <a:endParaRPr lang="en-IN" sz="3200" b="1" dirty="0">
              <a:solidFill>
                <a:srgbClr val="92D050"/>
              </a:solidFill>
              <a:latin typeface="NudiUni01e" pitchFamily="2" charset="0"/>
              <a:cs typeface="NudiUni01e" pitchFamily="2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kn-IN" sz="3200" b="1" dirty="0">
                <a:solidFill>
                  <a:srgbClr val="92D050"/>
                </a:solidFill>
                <a:latin typeface="NudiUni01e" pitchFamily="2" charset="0"/>
                <a:cs typeface="NudiUni01e" pitchFamily="2" charset="0"/>
              </a:rPr>
              <a:t>ಸತ್ಯಶೋಧಕ ಸಮಾಜದ ಪ್ರತಿಪಾದನೆಗಳು  </a:t>
            </a:r>
            <a:endParaRPr lang="en-IN" sz="3200" b="1" dirty="0">
              <a:solidFill>
                <a:srgbClr val="92D050"/>
              </a:solidFill>
              <a:latin typeface="NudiUni01e" pitchFamily="2" charset="0"/>
              <a:cs typeface="NudiUni01e" pitchFamily="2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kn-IN" sz="32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ಆಲಿಘರ್ ಚಳವಳಿ            </a:t>
            </a:r>
            <a:endParaRPr lang="en-IN" sz="3200" b="1" dirty="0">
              <a:solidFill>
                <a:srgbClr val="00B0F0"/>
              </a:solidFill>
              <a:latin typeface="NudiUni01e" pitchFamily="2" charset="0"/>
              <a:cs typeface="NudiUni01e" pitchFamily="2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kn-IN" sz="3200" b="1" dirty="0">
                <a:solidFill>
                  <a:srgbClr val="00B0F0"/>
                </a:solidFill>
                <a:latin typeface="NudiUni01e" pitchFamily="2" charset="0"/>
                <a:cs typeface="NudiUni01e" pitchFamily="2" charset="0"/>
              </a:rPr>
              <a:t>ರಾಮಕೃಷ್ಣ ಮಿಷನ್‍ನ ಬೋಧನೆಗಳು</a:t>
            </a:r>
            <a:endParaRPr lang="en-IN" sz="3200" b="1" dirty="0">
              <a:solidFill>
                <a:srgbClr val="00B0F0"/>
              </a:solidFill>
              <a:latin typeface="NudiUni01e" pitchFamily="2" charset="0"/>
              <a:cs typeface="NudiUni01e" pitchFamily="2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kn-IN" sz="3200" b="1" dirty="0">
                <a:solidFill>
                  <a:srgbClr val="92D050"/>
                </a:solidFill>
                <a:latin typeface="NudiUni01e" pitchFamily="2" charset="0"/>
                <a:cs typeface="NudiUni01e" pitchFamily="2" charset="0"/>
              </a:rPr>
              <a:t>ಥಿಯಾಸಫಿಕಲ್ ಸೊಸೈಟಿ</a:t>
            </a:r>
            <a:r>
              <a:rPr lang="kn-IN" sz="3200" b="1" dirty="0">
                <a:solidFill>
                  <a:srgbClr val="00B0F0"/>
                </a:solidFill>
                <a:latin typeface="NudiUni01e" pitchFamily="2" charset="0"/>
                <a:cs typeface="NudiUni01e" pitchFamily="2" charset="0"/>
              </a:rPr>
              <a:t> </a:t>
            </a:r>
            <a:endParaRPr lang="en-IN" sz="3200" b="1" dirty="0">
              <a:solidFill>
                <a:srgbClr val="00B0F0"/>
              </a:solidFill>
              <a:latin typeface="NudiUni01e" pitchFamily="2" charset="0"/>
              <a:cs typeface="NudiUni01e" pitchFamily="2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kn-IN" sz="32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ನಾರಾಯಣ ಗುರು : ಧರ್ಮಪರಿಪಾಲನ ಯೋಗಂ</a:t>
            </a:r>
            <a:endParaRPr lang="en-IN" sz="3200" b="1" dirty="0">
              <a:solidFill>
                <a:srgbClr val="FFFF00"/>
              </a:solidFill>
              <a:latin typeface="NudiUni01e" pitchFamily="2" charset="0"/>
              <a:cs typeface="NudiUni01e" pitchFamily="2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kn-IN" sz="3200" b="1" dirty="0">
                <a:solidFill>
                  <a:srgbClr val="00B0F0"/>
                </a:solidFill>
                <a:latin typeface="NudiUni01e" pitchFamily="2" charset="0"/>
                <a:cs typeface="NudiUni01e" pitchFamily="2" charset="0"/>
              </a:rPr>
              <a:t>ಪೆರಿಯಾರ್</a:t>
            </a:r>
            <a:r>
              <a:rPr lang="en-US" sz="3200" b="1" dirty="0">
                <a:solidFill>
                  <a:srgbClr val="00B0F0"/>
                </a:solidFill>
                <a:latin typeface="NudiUni01e" pitchFamily="2" charset="0"/>
                <a:cs typeface="NudiUni01e" pitchFamily="2" charset="0"/>
              </a:rPr>
              <a:t> </a:t>
            </a:r>
          </a:p>
          <a:p>
            <a:pPr marL="457200" indent="-457200">
              <a:buFont typeface="Wingdings" pitchFamily="2" charset="2"/>
              <a:buChar char="Ø"/>
            </a:pPr>
            <a:endParaRPr lang="en-US" sz="3200" b="1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1561248" y="794485"/>
            <a:ext cx="9778639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40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ಈ </a:t>
            </a:r>
            <a:r>
              <a:rPr lang="en-US" sz="40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ಅಧ್ಯಾಯದಲ್ಲಿ</a:t>
            </a:r>
            <a:r>
              <a:rPr lang="en-US" sz="40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ಈ </a:t>
            </a:r>
            <a:r>
              <a:rPr lang="en-US" sz="40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ಕೆಳಕಂಡ</a:t>
            </a:r>
            <a:r>
              <a:rPr lang="en-US" sz="40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ಅಂಶಗಳನ್ನು</a:t>
            </a:r>
            <a:r>
              <a:rPr lang="en-US" sz="40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ತಿಳಿಯುತ್ತೇವೆ</a:t>
            </a:r>
            <a:r>
              <a:rPr lang="en-US" sz="40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0B4548-B09D-8CD1-9306-B842A72245FB}"/>
              </a:ext>
            </a:extLst>
          </p:cNvPr>
          <p:cNvSpPr/>
          <p:nvPr/>
        </p:nvSpPr>
        <p:spPr>
          <a:xfrm>
            <a:off x="1761574" y="108144"/>
            <a:ext cx="9172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“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ಸಾಮಾಜಿಕ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ಮತ್ತು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ಧಾರ್ಮಿಕ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ಸುಧಾರಣಾ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ಚಳವಳಿಗಳು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”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AC11439-EFAE-075D-6B24-2C69A666849E}"/>
              </a:ext>
            </a:extLst>
          </p:cNvPr>
          <p:cNvCxnSpPr/>
          <p:nvPr/>
        </p:nvCxnSpPr>
        <p:spPr>
          <a:xfrm>
            <a:off x="2095796" y="704348"/>
            <a:ext cx="8544559" cy="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456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pulling a plow with a bull&#10;&#10;Description automatically generated">
            <a:extLst>
              <a:ext uri="{FF2B5EF4-FFF2-40B4-BE49-F238E27FC236}">
                <a16:creationId xmlns:a16="http://schemas.microsoft.com/office/drawing/2014/main" id="{FC593F55-7C2F-3C53-E52B-1C38165D5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101" y="2659535"/>
            <a:ext cx="5959768" cy="4084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05AB8E-EB2A-7B98-D2C6-B4B66B1D96BC}"/>
              </a:ext>
            </a:extLst>
          </p:cNvPr>
          <p:cNvSpPr/>
          <p:nvPr/>
        </p:nvSpPr>
        <p:spPr>
          <a:xfrm>
            <a:off x="2686607" y="101986"/>
            <a:ext cx="9172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“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ಸಾಮಾಜಿಕ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ಮತ್ತು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ಧಾರ್ಮಿಕ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ಸುಧಾರಣಾ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ಚಳವಳಿಗಳು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4A9097-3E33-85AD-B6A3-5AE38D0024BA}"/>
              </a:ext>
            </a:extLst>
          </p:cNvPr>
          <p:cNvCxnSpPr/>
          <p:nvPr/>
        </p:nvCxnSpPr>
        <p:spPr>
          <a:xfrm>
            <a:off x="2946401" y="629920"/>
            <a:ext cx="8544559" cy="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72C8B6F-17A5-8086-CDCC-302EA522AE05}"/>
              </a:ext>
            </a:extLst>
          </p:cNvPr>
          <p:cNvSpPr/>
          <p:nvPr/>
        </p:nvSpPr>
        <p:spPr>
          <a:xfrm>
            <a:off x="1578568" y="725865"/>
            <a:ext cx="4039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ಸತ್ಯಶೋಧಕ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ಸಮಾಜ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:-</a:t>
            </a:r>
          </a:p>
        </p:txBody>
      </p:sp>
      <p:pic>
        <p:nvPicPr>
          <p:cNvPr id="18" name="Picture 17" descr="A person with a turban and a beard&#10;&#10;Description automatically generated">
            <a:extLst>
              <a:ext uri="{FF2B5EF4-FFF2-40B4-BE49-F238E27FC236}">
                <a16:creationId xmlns:a16="http://schemas.microsoft.com/office/drawing/2014/main" id="{51B0D51E-83DD-C874-84B9-19D1849D8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306" y="1174132"/>
            <a:ext cx="2698469" cy="218373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E84C8B3-6F0C-10F6-BE0F-69C784986C51}"/>
              </a:ext>
            </a:extLst>
          </p:cNvPr>
          <p:cNvSpPr/>
          <p:nvPr/>
        </p:nvSpPr>
        <p:spPr>
          <a:xfrm>
            <a:off x="310760" y="2957581"/>
            <a:ext cx="20861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ಜ್ಯೋತಿಬಾ</a:t>
            </a:r>
            <a:r>
              <a:rPr lang="en-IN" sz="2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IN" sz="24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ಫುಲೆ</a:t>
            </a:r>
            <a:endParaRPr lang="en-US" sz="40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NudiUni17e" pitchFamily="2" charset="0"/>
              <a:ea typeface="Calibri" panose="020F0502020204030204" pitchFamily="34" charset="0"/>
              <a:cs typeface="NudiUni17e" pitchFamily="2" charset="0"/>
            </a:endParaRPr>
          </a:p>
        </p:txBody>
      </p:sp>
      <p:sp>
        <p:nvSpPr>
          <p:cNvPr id="10" name="Equals 9">
            <a:extLst>
              <a:ext uri="{FF2B5EF4-FFF2-40B4-BE49-F238E27FC236}">
                <a16:creationId xmlns:a16="http://schemas.microsoft.com/office/drawing/2014/main" id="{14C12ED0-D2DC-8857-C0D7-6209B1A0EF00}"/>
              </a:ext>
            </a:extLst>
          </p:cNvPr>
          <p:cNvSpPr/>
          <p:nvPr/>
        </p:nvSpPr>
        <p:spPr>
          <a:xfrm rot="10800000" flipH="1">
            <a:off x="-335280" y="3284430"/>
            <a:ext cx="3775261" cy="423710"/>
          </a:xfrm>
          <a:prstGeom prst="mathEqual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9" name="Equals 8">
            <a:extLst>
              <a:ext uri="{FF2B5EF4-FFF2-40B4-BE49-F238E27FC236}">
                <a16:creationId xmlns:a16="http://schemas.microsoft.com/office/drawing/2014/main" id="{8ACE3E75-5E61-EF5D-B273-AF6799932133}"/>
              </a:ext>
            </a:extLst>
          </p:cNvPr>
          <p:cNvSpPr/>
          <p:nvPr/>
        </p:nvSpPr>
        <p:spPr>
          <a:xfrm rot="16200000" flipH="1">
            <a:off x="606610" y="4373200"/>
            <a:ext cx="6026123" cy="409214"/>
          </a:xfrm>
          <a:prstGeom prst="mathEqual">
            <a:avLst/>
          </a:prstGeom>
          <a:solidFill>
            <a:srgbClr val="FF33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56D321-575A-32E8-2922-91E1B709D7A7}"/>
              </a:ext>
            </a:extLst>
          </p:cNvPr>
          <p:cNvSpPr/>
          <p:nvPr/>
        </p:nvSpPr>
        <p:spPr>
          <a:xfrm>
            <a:off x="2555163" y="1274540"/>
            <a:ext cx="92885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ಸತ್ಯಶೋಧಕ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ಸಮಾಜದಿಂದ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ಪ್ರಭಾವಿತರಾದ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ಶಾಹು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ಮಹಾರಾಜರು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ಹಲವಾರು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ಶಾಖೆಗಳನ್ನು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ತೆರೆದು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ಕಾರ್ಯ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ಚಟುವಟಿಕೆಗಳನ್ನು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ನಡೆಸಿದರು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ಸತ್ಯಸೋಧಕ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ಸಮಾಜವು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ರೈತಪರವಾದ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ಹೋರಾಟವನ್ನು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ನಡೆಸಿತು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66DFC37-036F-5D03-26F7-80F81400A8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071" y="2271225"/>
            <a:ext cx="2415929" cy="439332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769CAE5-F5E1-5FD5-A8B4-198ED2ABB0E7}"/>
              </a:ext>
            </a:extLst>
          </p:cNvPr>
          <p:cNvGrpSpPr/>
          <p:nvPr/>
        </p:nvGrpSpPr>
        <p:grpSpPr>
          <a:xfrm>
            <a:off x="227346" y="3684713"/>
            <a:ext cx="3212636" cy="3227912"/>
            <a:chOff x="227346" y="3684713"/>
            <a:chExt cx="3212636" cy="3227912"/>
          </a:xfrm>
        </p:grpSpPr>
        <p:pic>
          <p:nvPicPr>
            <p:cNvPr id="21" name="Picture 20" descr="A person in a black and white photo&#10;&#10;Description automatically generated">
              <a:extLst>
                <a:ext uri="{FF2B5EF4-FFF2-40B4-BE49-F238E27FC236}">
                  <a16:creationId xmlns:a16="http://schemas.microsoft.com/office/drawing/2014/main" id="{949EE716-0B90-CF69-3654-AB16A8D27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346" y="3684713"/>
              <a:ext cx="3212636" cy="297983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6C325EB-25D0-EB32-43B6-A891BB52C026}"/>
                </a:ext>
              </a:extLst>
            </p:cNvPr>
            <p:cNvSpPr/>
            <p:nvPr/>
          </p:nvSpPr>
          <p:spPr>
            <a:xfrm>
              <a:off x="461653" y="6389405"/>
              <a:ext cx="252796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2800" b="1" dirty="0" err="1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NudiUni17e" pitchFamily="2" charset="0"/>
                  <a:cs typeface="NudiUni17e" pitchFamily="2" charset="0"/>
                </a:rPr>
                <a:t>ಶಾಹು</a:t>
              </a:r>
              <a:r>
                <a:rPr lang="en-IN" sz="2800" b="1" dirty="0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NudiUni17e" pitchFamily="2" charset="0"/>
                  <a:cs typeface="NudiUni17e" pitchFamily="2" charset="0"/>
                </a:rPr>
                <a:t> </a:t>
              </a:r>
              <a:r>
                <a:rPr lang="en-IN" sz="2800" b="1" dirty="0" err="1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NudiUni17e" pitchFamily="2" charset="0"/>
                  <a:cs typeface="NudiUni17e" pitchFamily="2" charset="0"/>
                </a:rPr>
                <a:t>ಮಹಾರಾಜರು</a:t>
              </a:r>
              <a:endParaRPr lang="en-US" sz="4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NudiUni17e" pitchFamily="2" charset="0"/>
                <a:ea typeface="Calibri" panose="020F0502020204030204" pitchFamily="34" charset="0"/>
                <a:cs typeface="NudiUni17e" pitchFamily="2" charset="0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4F48530A-A176-1558-7A8C-B41921D12DB3}"/>
              </a:ext>
            </a:extLst>
          </p:cNvPr>
          <p:cNvSpPr/>
          <p:nvPr/>
        </p:nvSpPr>
        <p:spPr>
          <a:xfrm>
            <a:off x="2555162" y="2634520"/>
            <a:ext cx="97491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ಫುಲೆಯವರು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ಶೋಷಣೆಯ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ಬಗ್ಗೆ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“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ಗುಲಾಮಗಿರಿ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”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ಪುಸ್ತಕದಲ್ಲಿ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ತಿಳಿಸಿಕೊಡುತ್ತಾರೆ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  <a:r>
              <a:rPr lang="en-IN" sz="40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 </a:t>
            </a:r>
          </a:p>
        </p:txBody>
      </p:sp>
      <p:pic>
        <p:nvPicPr>
          <p:cNvPr id="15" name="Picture 14" descr="A statue of a person with a turban and hands&#10;&#10;Description automatically generated">
            <a:extLst>
              <a:ext uri="{FF2B5EF4-FFF2-40B4-BE49-F238E27FC236}">
                <a16:creationId xmlns:a16="http://schemas.microsoft.com/office/drawing/2014/main" id="{1E6208C8-23E2-4D94-6DD0-72BB213AE6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265951" y="3250280"/>
            <a:ext cx="2681112" cy="3502462"/>
          </a:xfrm>
          <a:prstGeom prst="rect">
            <a:avLst/>
          </a:prstGeom>
        </p:spPr>
      </p:pic>
      <p:pic>
        <p:nvPicPr>
          <p:cNvPr id="20" name="Picture 19" descr="A group of people carrying baskets on their heads&#10;&#10;Description automatically generated">
            <a:extLst>
              <a:ext uri="{FF2B5EF4-FFF2-40B4-BE49-F238E27FC236}">
                <a16:creationId xmlns:a16="http://schemas.microsoft.com/office/drawing/2014/main" id="{D6D5EF7D-CC03-98C2-1AC7-2B84104140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49" y="3494582"/>
            <a:ext cx="4225626" cy="3363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Equals 1">
            <a:extLst>
              <a:ext uri="{FF2B5EF4-FFF2-40B4-BE49-F238E27FC236}">
                <a16:creationId xmlns:a16="http://schemas.microsoft.com/office/drawing/2014/main" id="{1DD4042F-406E-E03D-FA25-3FBD37335411}"/>
              </a:ext>
            </a:extLst>
          </p:cNvPr>
          <p:cNvSpPr/>
          <p:nvPr/>
        </p:nvSpPr>
        <p:spPr>
          <a:xfrm rot="5400000">
            <a:off x="530644" y="2417514"/>
            <a:ext cx="3911372" cy="409214"/>
          </a:xfrm>
          <a:prstGeom prst="mathEqual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pic>
        <p:nvPicPr>
          <p:cNvPr id="12" name="Picture 11" descr="A group of men with chains&#10;&#10;Description automatically generated">
            <a:extLst>
              <a:ext uri="{FF2B5EF4-FFF2-40B4-BE49-F238E27FC236}">
                <a16:creationId xmlns:a16="http://schemas.microsoft.com/office/drawing/2014/main" id="{C3E51D1C-08E9-CDCF-4018-89A226249DC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6"/>
          <a:stretch/>
        </p:blipFill>
        <p:spPr>
          <a:xfrm>
            <a:off x="4402506" y="3357864"/>
            <a:ext cx="4840776" cy="3443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971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9" grpId="1" animBg="1"/>
      <p:bldP spid="3" grpId="0"/>
      <p:bldP spid="4" grpId="0"/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quals 1">
            <a:extLst>
              <a:ext uri="{FF2B5EF4-FFF2-40B4-BE49-F238E27FC236}">
                <a16:creationId xmlns:a16="http://schemas.microsoft.com/office/drawing/2014/main" id="{1DD4042F-406E-E03D-FA25-3FBD37335411}"/>
              </a:ext>
            </a:extLst>
          </p:cNvPr>
          <p:cNvSpPr/>
          <p:nvPr/>
        </p:nvSpPr>
        <p:spPr>
          <a:xfrm rot="5400000">
            <a:off x="530644" y="2417514"/>
            <a:ext cx="3911372" cy="409214"/>
          </a:xfrm>
          <a:prstGeom prst="mathEqual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05AB8E-EB2A-7B98-D2C6-B4B66B1D96BC}"/>
              </a:ext>
            </a:extLst>
          </p:cNvPr>
          <p:cNvSpPr/>
          <p:nvPr/>
        </p:nvSpPr>
        <p:spPr>
          <a:xfrm>
            <a:off x="2686607" y="101986"/>
            <a:ext cx="9172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“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ಸಾಮಾಜಿಕ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ಮತ್ತು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ಧಾರ್ಮಿಕ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ಸುಧಾರಣಾ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ಚಳವಳಿಗಳು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4A9097-3E33-85AD-B6A3-5AE38D0024BA}"/>
              </a:ext>
            </a:extLst>
          </p:cNvPr>
          <p:cNvCxnSpPr/>
          <p:nvPr/>
        </p:nvCxnSpPr>
        <p:spPr>
          <a:xfrm>
            <a:off x="2946401" y="629920"/>
            <a:ext cx="8544559" cy="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72C8B6F-17A5-8086-CDCC-302EA522AE05}"/>
              </a:ext>
            </a:extLst>
          </p:cNvPr>
          <p:cNvSpPr/>
          <p:nvPr/>
        </p:nvSpPr>
        <p:spPr>
          <a:xfrm>
            <a:off x="1578568" y="725865"/>
            <a:ext cx="4039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ಸತ್ಯಶೋಧಕ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ಸಮಾಜ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:-</a:t>
            </a:r>
          </a:p>
        </p:txBody>
      </p:sp>
      <p:pic>
        <p:nvPicPr>
          <p:cNvPr id="18" name="Picture 17" descr="A person with a turban and a beard&#10;&#10;Description automatically generated">
            <a:extLst>
              <a:ext uri="{FF2B5EF4-FFF2-40B4-BE49-F238E27FC236}">
                <a16:creationId xmlns:a16="http://schemas.microsoft.com/office/drawing/2014/main" id="{51B0D51E-83DD-C874-84B9-19D1849D84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306" y="1174132"/>
            <a:ext cx="2698469" cy="218373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E84C8B3-6F0C-10F6-BE0F-69C784986C51}"/>
              </a:ext>
            </a:extLst>
          </p:cNvPr>
          <p:cNvSpPr/>
          <p:nvPr/>
        </p:nvSpPr>
        <p:spPr>
          <a:xfrm>
            <a:off x="310760" y="2957581"/>
            <a:ext cx="20861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ಜ್ಯೋತಿಬಾ</a:t>
            </a:r>
            <a:r>
              <a:rPr lang="en-IN" sz="2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IN" sz="24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ಫುಲೆ</a:t>
            </a:r>
            <a:endParaRPr lang="en-US" sz="40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NudiUni17e" pitchFamily="2" charset="0"/>
              <a:ea typeface="Calibri" panose="020F0502020204030204" pitchFamily="34" charset="0"/>
              <a:cs typeface="NudiUni17e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56D321-575A-32E8-2922-91E1B709D7A7}"/>
              </a:ext>
            </a:extLst>
          </p:cNvPr>
          <p:cNvSpPr/>
          <p:nvPr/>
        </p:nvSpPr>
        <p:spPr>
          <a:xfrm>
            <a:off x="2555163" y="1274540"/>
            <a:ext cx="92885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ಪುಲೆಯವರ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ಪತ್ನಿಯಾದ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ಸಾವಿತ್ರಿಬಾಯಿ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ಫುಲೆಯವರೂ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ಕೂಡಾ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ಮಹಿಳಾ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ಶಿಕ್ಷಣಕ್ಕಾಗಿ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ಸತ್ಯಶೋಧಕ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ಸಮಾಜದ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ಮೂಲಕ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ಪ್ರಯತ್ನ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ನಡೆಸಿದರು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ಇವರ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ಪ್ರಯತ್ನದಿಂದ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ಹೆಣ್ಣು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ಮಕ್ಕಳಿಗೆ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ವಸತಿ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ನಿಲಯವನ್ನು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ಸ್ಥಾಪಿಸಲಾಯಿತು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</a:p>
        </p:txBody>
      </p:sp>
      <p:pic>
        <p:nvPicPr>
          <p:cNvPr id="26" name="Picture 25" descr="A person in a turban and a person in a turban&#10;&#10;Description automatically generated">
            <a:extLst>
              <a:ext uri="{FF2B5EF4-FFF2-40B4-BE49-F238E27FC236}">
                <a16:creationId xmlns:a16="http://schemas.microsoft.com/office/drawing/2014/main" id="{747EB6B2-97AE-94D3-94E0-CC4097A5A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86" y="3722067"/>
            <a:ext cx="3319662" cy="2966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 descr="A person in a turban and a blackboard with a person in a turban&#10;&#10;Description automatically generated">
            <a:extLst>
              <a:ext uri="{FF2B5EF4-FFF2-40B4-BE49-F238E27FC236}">
                <a16:creationId xmlns:a16="http://schemas.microsoft.com/office/drawing/2014/main" id="{62384CDA-7A67-6DB7-B887-561D7A9195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4"/>
          <a:stretch/>
        </p:blipFill>
        <p:spPr>
          <a:xfrm>
            <a:off x="3530612" y="2798796"/>
            <a:ext cx="4473495" cy="3996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Equals 9">
            <a:extLst>
              <a:ext uri="{FF2B5EF4-FFF2-40B4-BE49-F238E27FC236}">
                <a16:creationId xmlns:a16="http://schemas.microsoft.com/office/drawing/2014/main" id="{14C12ED0-D2DC-8857-C0D7-6209B1A0EF00}"/>
              </a:ext>
            </a:extLst>
          </p:cNvPr>
          <p:cNvSpPr/>
          <p:nvPr/>
        </p:nvSpPr>
        <p:spPr>
          <a:xfrm rot="10800000" flipH="1">
            <a:off x="-335280" y="3284430"/>
            <a:ext cx="3775261" cy="423710"/>
          </a:xfrm>
          <a:prstGeom prst="mathEqual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pic>
        <p:nvPicPr>
          <p:cNvPr id="30" name="Picture 29" descr="A group of women studying&#10;&#10;Description automatically generated">
            <a:extLst>
              <a:ext uri="{FF2B5EF4-FFF2-40B4-BE49-F238E27FC236}">
                <a16:creationId xmlns:a16="http://schemas.microsoft.com/office/drawing/2014/main" id="{118CB29A-ED6E-9A12-380D-086E0F2C6E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737" y="2798796"/>
            <a:ext cx="4003733" cy="3957218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6C5F783D-E16D-9BC0-E9BC-CBFBABDC5136}"/>
              </a:ext>
            </a:extLst>
          </p:cNvPr>
          <p:cNvSpPr/>
          <p:nvPr/>
        </p:nvSpPr>
        <p:spPr>
          <a:xfrm>
            <a:off x="2623051" y="2588344"/>
            <a:ext cx="928852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ಸಮಾನತೆಯ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ಆಶಯದ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ತಳಹದಿಯ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ಮೇಲೆ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ಹೊಸ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</a:p>
          <a:p>
            <a:pPr lvl="0"/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 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ಸಮಾಜವನ್ನು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ನಿರ್ಮಿಸುವ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ಆಧುನಿಕ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ಕಾಲಘಟ್ಟದ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</a:p>
          <a:p>
            <a:pPr lvl="0"/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 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ಪ್ರಯತ್ನಗಳಲ್ಲಿ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ಫುಲೆ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ದಂಪತಿಗಳ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ಪ್ರಯತ್ನ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</a:p>
          <a:p>
            <a:pPr lvl="0"/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 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ಮುಖ್ಯವಾದದ್ದು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ಇವರ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ಆಶಯಗಳಿಂದ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ಪ್ರೇರಣೆ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</a:p>
          <a:p>
            <a:pPr lvl="0"/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 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ಪಡೆದವರಲ್ಲಿ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ಬಾಬಾಸಾಹೇಬ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ಅಂಬೇಡ್ಕರ್‍ರವರು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</a:p>
          <a:p>
            <a:pPr lvl="0"/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 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ಪ್ರಮುಖರು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1F24157-E2B2-3C98-9774-AB044B777D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07" y="2326106"/>
            <a:ext cx="4131492" cy="437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8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0" grpId="0" animBg="1"/>
      <p:bldP spid="3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AD8395-601D-7E57-4997-BC5264D3B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486" y="0"/>
            <a:ext cx="4203927" cy="56341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70C115A-4B5A-6982-41E1-6C126A751303}"/>
              </a:ext>
            </a:extLst>
          </p:cNvPr>
          <p:cNvSpPr/>
          <p:nvPr/>
        </p:nvSpPr>
        <p:spPr>
          <a:xfrm>
            <a:off x="-51240" y="754114"/>
            <a:ext cx="15965213" cy="692497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79400" h="203200"/>
              <a:bevelB w="247650" h="107950"/>
            </a:sp3d>
          </a:bodyPr>
          <a:lstStyle/>
          <a:p>
            <a:r>
              <a:rPr lang="en-US" sz="22200" b="1" dirty="0" err="1">
                <a:ln/>
                <a:solidFill>
                  <a:srgbClr val="FFC000"/>
                </a:solidFill>
                <a:latin typeface="NudiUni17e" pitchFamily="2" charset="0"/>
                <a:cs typeface="NudiUni17e" pitchFamily="2" charset="0"/>
              </a:rPr>
              <a:t>ಅಲಿಘರ</a:t>
            </a:r>
            <a:r>
              <a:rPr lang="en-US" sz="22200" b="1" dirty="0">
                <a:ln/>
                <a:solidFill>
                  <a:srgbClr val="FFC000"/>
                </a:solidFill>
                <a:latin typeface="NudiUni17e" pitchFamily="2" charset="0"/>
                <a:cs typeface="NudiUni17e" pitchFamily="2" charset="0"/>
              </a:rPr>
              <a:t> </a:t>
            </a:r>
          </a:p>
          <a:p>
            <a:r>
              <a:rPr lang="en-US" sz="22200" b="1" dirty="0">
                <a:ln/>
                <a:solidFill>
                  <a:srgbClr val="FFC000"/>
                </a:solidFill>
                <a:latin typeface="NudiUni17e" pitchFamily="2" charset="0"/>
                <a:cs typeface="NudiUni17e" pitchFamily="2" charset="0"/>
              </a:rPr>
              <a:t>  </a:t>
            </a:r>
            <a:r>
              <a:rPr lang="en-US" sz="22200" b="1" dirty="0" err="1">
                <a:ln/>
                <a:solidFill>
                  <a:srgbClr val="FFC000"/>
                </a:solidFill>
                <a:latin typeface="NudiUni17e" pitchFamily="2" charset="0"/>
                <a:cs typeface="NudiUni17e" pitchFamily="2" charset="0"/>
              </a:rPr>
              <a:t>ಚಳವಳಿ</a:t>
            </a:r>
            <a:endParaRPr lang="en-US" sz="22200" b="1" dirty="0">
              <a:ln/>
              <a:solidFill>
                <a:srgbClr val="FFC000"/>
              </a:solidFill>
              <a:latin typeface="NudiUni17e" pitchFamily="2" charset="0"/>
              <a:cs typeface="NudiUni17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9911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mural of a group of people&#10;&#10;Description automatically generated">
            <a:extLst>
              <a:ext uri="{FF2B5EF4-FFF2-40B4-BE49-F238E27FC236}">
                <a16:creationId xmlns:a16="http://schemas.microsoft.com/office/drawing/2014/main" id="{D89A0142-2038-9299-EEAB-59BE8C0ED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684" y="3238500"/>
            <a:ext cx="4924957" cy="3503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05AB8E-EB2A-7B98-D2C6-B4B66B1D96BC}"/>
              </a:ext>
            </a:extLst>
          </p:cNvPr>
          <p:cNvSpPr/>
          <p:nvPr/>
        </p:nvSpPr>
        <p:spPr>
          <a:xfrm>
            <a:off x="2686607" y="101986"/>
            <a:ext cx="9172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“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ಸಾಮಾಜಿಕ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ಮತ್ತು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ಧಾರ್ಮಿಕ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ಸುಧಾರಣಾ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ಚಳವಳಿಗಳು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4A9097-3E33-85AD-B6A3-5AE38D0024BA}"/>
              </a:ext>
            </a:extLst>
          </p:cNvPr>
          <p:cNvCxnSpPr/>
          <p:nvPr/>
        </p:nvCxnSpPr>
        <p:spPr>
          <a:xfrm>
            <a:off x="2946401" y="629920"/>
            <a:ext cx="8544559" cy="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72C8B6F-17A5-8086-CDCC-302EA522AE05}"/>
              </a:ext>
            </a:extLst>
          </p:cNvPr>
          <p:cNvSpPr/>
          <p:nvPr/>
        </p:nvSpPr>
        <p:spPr>
          <a:xfrm>
            <a:off x="1578568" y="725865"/>
            <a:ext cx="4039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ಅಲಿಘರ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ಚಳವಳಿ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:-</a:t>
            </a:r>
          </a:p>
        </p:txBody>
      </p:sp>
      <p:sp>
        <p:nvSpPr>
          <p:cNvPr id="2" name="Equals 1">
            <a:extLst>
              <a:ext uri="{FF2B5EF4-FFF2-40B4-BE49-F238E27FC236}">
                <a16:creationId xmlns:a16="http://schemas.microsoft.com/office/drawing/2014/main" id="{1DD4042F-406E-E03D-FA25-3FBD37335411}"/>
              </a:ext>
            </a:extLst>
          </p:cNvPr>
          <p:cNvSpPr/>
          <p:nvPr/>
        </p:nvSpPr>
        <p:spPr>
          <a:xfrm rot="5400000">
            <a:off x="649221" y="2410637"/>
            <a:ext cx="3911372" cy="409214"/>
          </a:xfrm>
          <a:prstGeom prst="mathEqual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E84C8B3-6F0C-10F6-BE0F-69C784986C51}"/>
              </a:ext>
            </a:extLst>
          </p:cNvPr>
          <p:cNvSpPr/>
          <p:nvPr/>
        </p:nvSpPr>
        <p:spPr>
          <a:xfrm>
            <a:off x="107947" y="3708141"/>
            <a:ext cx="28793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0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ಸೈಯದ್</a:t>
            </a:r>
            <a:r>
              <a:rPr lang="en-IN" sz="2000" b="1" dirty="0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‌ </a:t>
            </a:r>
            <a:r>
              <a:rPr lang="en-IN" sz="20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ಅಹಮದ್</a:t>
            </a:r>
            <a:r>
              <a:rPr lang="en-IN" sz="2000" b="1" dirty="0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‌ </a:t>
            </a:r>
            <a:r>
              <a:rPr lang="en-IN" sz="20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ಖಾನ್</a:t>
            </a:r>
            <a:endParaRPr lang="en-US" sz="3600" b="1" dirty="0">
              <a:solidFill>
                <a:srgbClr val="FF0000"/>
              </a:solidFill>
              <a:latin typeface="NudiUni17e" pitchFamily="2" charset="0"/>
              <a:ea typeface="Calibri" panose="020F0502020204030204" pitchFamily="34" charset="0"/>
              <a:cs typeface="NudiUni17e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0B029A-E499-61B4-FB12-79F4CAE9C31D}"/>
              </a:ext>
            </a:extLst>
          </p:cNvPr>
          <p:cNvSpPr/>
          <p:nvPr/>
        </p:nvSpPr>
        <p:spPr>
          <a:xfrm>
            <a:off x="2735832" y="1179520"/>
            <a:ext cx="92885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ಅಲಿಘರ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ಚಳುವಳಿಯ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ನಾಯಕತ್ವವನ್ನು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ಸರ್</a:t>
            </a:r>
            <a:r>
              <a:rPr lang="en-IN" sz="2800" b="1" dirty="0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ಸೈಯದ್</a:t>
            </a:r>
            <a:r>
              <a:rPr lang="en-IN" sz="2800" b="1" dirty="0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ಅಹಮದ್‍ಖಾನ್</a:t>
            </a:r>
            <a:r>
              <a:rPr lang="en-IN" sz="2800" b="1" dirty="0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‌  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ರವರು</a:t>
            </a:r>
            <a:r>
              <a:rPr lang="en-IN" sz="2800" b="1" dirty="0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ವಹಿಸಿದ್ದರು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</a:p>
        </p:txBody>
      </p:sp>
      <p:sp>
        <p:nvSpPr>
          <p:cNvPr id="10" name="Equals 9">
            <a:extLst>
              <a:ext uri="{FF2B5EF4-FFF2-40B4-BE49-F238E27FC236}">
                <a16:creationId xmlns:a16="http://schemas.microsoft.com/office/drawing/2014/main" id="{14C12ED0-D2DC-8857-C0D7-6209B1A0EF00}"/>
              </a:ext>
            </a:extLst>
          </p:cNvPr>
          <p:cNvSpPr/>
          <p:nvPr/>
        </p:nvSpPr>
        <p:spPr>
          <a:xfrm rot="10800000" flipH="1">
            <a:off x="-335280" y="3284430"/>
            <a:ext cx="3775261" cy="423710"/>
          </a:xfrm>
          <a:prstGeom prst="mathEqual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5D9959-DDD0-4927-937C-4C95586C77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2271" y="1285730"/>
            <a:ext cx="1460498" cy="1957369"/>
          </a:xfrm>
          <a:prstGeom prst="rect">
            <a:avLst/>
          </a:prstGeom>
        </p:spPr>
      </p:pic>
      <p:pic>
        <p:nvPicPr>
          <p:cNvPr id="11" name="Picture 10" descr="A group of men wearing different outfits&#10;&#10;Description automatically generated">
            <a:extLst>
              <a:ext uri="{FF2B5EF4-FFF2-40B4-BE49-F238E27FC236}">
                <a16:creationId xmlns:a16="http://schemas.microsoft.com/office/drawing/2014/main" id="{EDAB4A9D-5438-6BEE-F636-653C2D774D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299" y="3204570"/>
            <a:ext cx="4670785" cy="3537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39AD891-2D41-EB0D-C6BA-6AE3F0942566}"/>
              </a:ext>
            </a:extLst>
          </p:cNvPr>
          <p:cNvSpPr/>
          <p:nvPr/>
        </p:nvSpPr>
        <p:spPr>
          <a:xfrm>
            <a:off x="2772674" y="2009162"/>
            <a:ext cx="92885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ಮುಸಲ್ಮಾನರು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ರಾಜಕೀಯ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ಸಾಮಾಜಿಕ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ಶೈಕ್ಷಣಿಕ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ಧಾರ್ಮಿಕ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ತಾತ್ವಿಕ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ವಿಚಾರಗಳನ್ನು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ಬದಲಿಸಿಕೊಂಡು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ಪೂರ್ವ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ಪಶ್ಚಿಮಗಳ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ವಿಚಾರಗಳ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ಸಂಗಮಕ್ಕೆ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ಬೆಂಬಲಿಸುವುದು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ಆಲಿಘರ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ಚಳವಳಿಯ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ಉದ್ದೇಶವಾಗಿತ್ತು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7283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/>
      <p:bldP spid="12" grpId="0"/>
      <p:bldP spid="10" grpId="0" animBg="1"/>
      <p:bldP spid="1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C8E034-6B31-1848-1582-7D52B20DA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490" y="2262979"/>
            <a:ext cx="4662325" cy="4456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05AB8E-EB2A-7B98-D2C6-B4B66B1D96BC}"/>
              </a:ext>
            </a:extLst>
          </p:cNvPr>
          <p:cNvSpPr/>
          <p:nvPr/>
        </p:nvSpPr>
        <p:spPr>
          <a:xfrm>
            <a:off x="2686607" y="101986"/>
            <a:ext cx="9172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“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ಸಾಮಾಜಿಕ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ಮತ್ತು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ಧಾರ್ಮಿಕ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ಸುಧಾರಣಾ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ಚಳವಳಿಗಳು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4A9097-3E33-85AD-B6A3-5AE38D0024BA}"/>
              </a:ext>
            </a:extLst>
          </p:cNvPr>
          <p:cNvCxnSpPr/>
          <p:nvPr/>
        </p:nvCxnSpPr>
        <p:spPr>
          <a:xfrm>
            <a:off x="2946401" y="629920"/>
            <a:ext cx="8544559" cy="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72C8B6F-17A5-8086-CDCC-302EA522AE05}"/>
              </a:ext>
            </a:extLst>
          </p:cNvPr>
          <p:cNvSpPr/>
          <p:nvPr/>
        </p:nvSpPr>
        <p:spPr>
          <a:xfrm>
            <a:off x="1578568" y="725865"/>
            <a:ext cx="4039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ಅಲಿಘರ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ಚಳವಳಿ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:-</a:t>
            </a:r>
          </a:p>
        </p:txBody>
      </p:sp>
      <p:sp>
        <p:nvSpPr>
          <p:cNvPr id="2" name="Equals 1">
            <a:extLst>
              <a:ext uri="{FF2B5EF4-FFF2-40B4-BE49-F238E27FC236}">
                <a16:creationId xmlns:a16="http://schemas.microsoft.com/office/drawing/2014/main" id="{1DD4042F-406E-E03D-FA25-3FBD37335411}"/>
              </a:ext>
            </a:extLst>
          </p:cNvPr>
          <p:cNvSpPr/>
          <p:nvPr/>
        </p:nvSpPr>
        <p:spPr>
          <a:xfrm rot="5400000">
            <a:off x="649221" y="2410637"/>
            <a:ext cx="3911372" cy="409214"/>
          </a:xfrm>
          <a:prstGeom prst="mathEqual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E84C8B3-6F0C-10F6-BE0F-69C784986C51}"/>
              </a:ext>
            </a:extLst>
          </p:cNvPr>
          <p:cNvSpPr/>
          <p:nvPr/>
        </p:nvSpPr>
        <p:spPr>
          <a:xfrm>
            <a:off x="107947" y="3708141"/>
            <a:ext cx="28793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0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ಸೈಯದ್</a:t>
            </a:r>
            <a:r>
              <a:rPr lang="en-IN" sz="2000" b="1" dirty="0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‌ </a:t>
            </a:r>
            <a:r>
              <a:rPr lang="en-IN" sz="20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ಅಹಮದ್</a:t>
            </a:r>
            <a:r>
              <a:rPr lang="en-IN" sz="2000" b="1" dirty="0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‌ </a:t>
            </a:r>
            <a:r>
              <a:rPr lang="en-IN" sz="20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ಖಾನ್</a:t>
            </a:r>
            <a:endParaRPr lang="en-US" sz="3600" b="1" dirty="0">
              <a:solidFill>
                <a:srgbClr val="FF0000"/>
              </a:solidFill>
              <a:latin typeface="NudiUni17e" pitchFamily="2" charset="0"/>
              <a:ea typeface="Calibri" panose="020F0502020204030204" pitchFamily="34" charset="0"/>
              <a:cs typeface="NudiUni17e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0B029A-E499-61B4-FB12-79F4CAE9C31D}"/>
              </a:ext>
            </a:extLst>
          </p:cNvPr>
          <p:cNvSpPr/>
          <p:nvPr/>
        </p:nvSpPr>
        <p:spPr>
          <a:xfrm>
            <a:off x="2735832" y="1090620"/>
            <a:ext cx="92885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ಮುಸ್ಲಿಂ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ಸಮುದಾಯಕ್ಕೆ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ಆಧುನಿಕ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ಶಿಕ್ಷಣ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ನೀಡುವ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ಉದ್ದೇಶದಿಂದಾಗಿ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‘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ಆಂಗ್ಲೋ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-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ಓರಿಯಂಟಲ್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’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ಕಾಲೇಜನ್ನು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ಪ್ರಾರಂಭಿಸಿದರು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ಇದು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ಮುಂದೆ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ಆಲಿಘರ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ಮುಸ್ಲಿಂ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ವಿಶ್ವವಿದ್ಯಾನಿಲಯ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ಎಂದು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ಹೆಸರು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ಪಡೆಯಿತು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</a:p>
        </p:txBody>
      </p:sp>
      <p:sp>
        <p:nvSpPr>
          <p:cNvPr id="10" name="Equals 9">
            <a:extLst>
              <a:ext uri="{FF2B5EF4-FFF2-40B4-BE49-F238E27FC236}">
                <a16:creationId xmlns:a16="http://schemas.microsoft.com/office/drawing/2014/main" id="{14C12ED0-D2DC-8857-C0D7-6209B1A0EF00}"/>
              </a:ext>
            </a:extLst>
          </p:cNvPr>
          <p:cNvSpPr/>
          <p:nvPr/>
        </p:nvSpPr>
        <p:spPr>
          <a:xfrm rot="10800000" flipH="1">
            <a:off x="-335280" y="3284430"/>
            <a:ext cx="3775261" cy="423710"/>
          </a:xfrm>
          <a:prstGeom prst="mathEqual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5D9959-DDD0-4927-937C-4C95586C77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2271" y="1285730"/>
            <a:ext cx="1460498" cy="1957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39AD891-2D41-EB0D-C6BA-6AE3F0942566}"/>
              </a:ext>
            </a:extLst>
          </p:cNvPr>
          <p:cNvSpPr/>
          <p:nvPr/>
        </p:nvSpPr>
        <p:spPr>
          <a:xfrm>
            <a:off x="2686607" y="2458676"/>
            <a:ext cx="92885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ಪಾಶ್ಚಾತ್ಯ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ಶಿಕ್ಷಣದೊಂದಿಗೆ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ನವೀಕೃತ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ಸಮಾಜದ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ನಿರ್ಮಾಣವು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ಸಾಧ್ಯ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ಎಂದು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ಅವರು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ನಂಬಿದ್ದರು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78ED96-A99E-39F7-0332-6B38F06A4B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4696" y="2219752"/>
            <a:ext cx="4523320" cy="4456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A blue and yellow logo with a palm tree and text&#10;&#10;Description automatically generated">
            <a:extLst>
              <a:ext uri="{FF2B5EF4-FFF2-40B4-BE49-F238E27FC236}">
                <a16:creationId xmlns:a16="http://schemas.microsoft.com/office/drawing/2014/main" id="{34F2FD0F-485A-65A9-D6EC-3584AFCBBF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51" y="4174334"/>
            <a:ext cx="2552856" cy="2544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 descr="A group of students in a classroom&#10;&#10;Description automatically generated">
            <a:extLst>
              <a:ext uri="{FF2B5EF4-FFF2-40B4-BE49-F238E27FC236}">
                <a16:creationId xmlns:a16="http://schemas.microsoft.com/office/drawing/2014/main" id="{16D29FB6-BC67-2000-1768-9B60A0344F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0" y="3631938"/>
            <a:ext cx="3741510" cy="3087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7F797E4-305F-2D84-E0B8-92B3506938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301" y="3271543"/>
            <a:ext cx="4269113" cy="3447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 descr="A group of people protesting&#10;&#10;Description automatically generated">
            <a:extLst>
              <a:ext uri="{FF2B5EF4-FFF2-40B4-BE49-F238E27FC236}">
                <a16:creationId xmlns:a16="http://schemas.microsoft.com/office/drawing/2014/main" id="{A9F9DFEF-32A6-A6A1-6BE0-7DC9CEF6ACF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7"/>
          <a:stretch/>
        </p:blipFill>
        <p:spPr>
          <a:xfrm>
            <a:off x="3809046" y="3381802"/>
            <a:ext cx="4106255" cy="3337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130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/>
      <p:bldP spid="12" grpId="0"/>
      <p:bldP spid="10" grpId="0" animBg="1"/>
      <p:bldP spid="1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7E84C8B3-6F0C-10F6-BE0F-69C784986C51}"/>
              </a:ext>
            </a:extLst>
          </p:cNvPr>
          <p:cNvSpPr/>
          <p:nvPr/>
        </p:nvSpPr>
        <p:spPr>
          <a:xfrm>
            <a:off x="107947" y="3708141"/>
            <a:ext cx="28793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0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ಸೈಯದ್</a:t>
            </a:r>
            <a:r>
              <a:rPr lang="en-IN" sz="2000" b="1" dirty="0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‌ </a:t>
            </a:r>
            <a:r>
              <a:rPr lang="en-IN" sz="20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ಅಹಮದ್</a:t>
            </a:r>
            <a:r>
              <a:rPr lang="en-IN" sz="2000" b="1" dirty="0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‌ </a:t>
            </a:r>
            <a:r>
              <a:rPr lang="en-IN" sz="20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ಖಾನ್</a:t>
            </a:r>
            <a:endParaRPr lang="en-US" sz="3600" b="1" dirty="0">
              <a:solidFill>
                <a:srgbClr val="FF0000"/>
              </a:solidFill>
              <a:latin typeface="NudiUni17e" pitchFamily="2" charset="0"/>
              <a:ea typeface="Calibri" panose="020F0502020204030204" pitchFamily="34" charset="0"/>
              <a:cs typeface="NudiUni17e" pitchFamily="2" charset="0"/>
            </a:endParaRPr>
          </a:p>
        </p:txBody>
      </p:sp>
      <p:pic>
        <p:nvPicPr>
          <p:cNvPr id="18" name="Picture 17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2A228A9F-5BAA-4074-06DA-4873A8612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6" y="3747826"/>
            <a:ext cx="4556063" cy="29158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05AB8E-EB2A-7B98-D2C6-B4B66B1D96BC}"/>
              </a:ext>
            </a:extLst>
          </p:cNvPr>
          <p:cNvSpPr/>
          <p:nvPr/>
        </p:nvSpPr>
        <p:spPr>
          <a:xfrm>
            <a:off x="2686607" y="101986"/>
            <a:ext cx="9172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“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ಸಾಮಾಜಿಕ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ಮತ್ತು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ಧಾರ್ಮಿಕ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ಸುಧಾರಣಾ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ಚಳವಳಿಗಳು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4A9097-3E33-85AD-B6A3-5AE38D0024BA}"/>
              </a:ext>
            </a:extLst>
          </p:cNvPr>
          <p:cNvCxnSpPr/>
          <p:nvPr/>
        </p:nvCxnSpPr>
        <p:spPr>
          <a:xfrm>
            <a:off x="2946401" y="629920"/>
            <a:ext cx="8544559" cy="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72C8B6F-17A5-8086-CDCC-302EA522AE05}"/>
              </a:ext>
            </a:extLst>
          </p:cNvPr>
          <p:cNvSpPr/>
          <p:nvPr/>
        </p:nvSpPr>
        <p:spPr>
          <a:xfrm>
            <a:off x="1578568" y="725865"/>
            <a:ext cx="4039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ಅಲಿಘರ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ಚಳವಳಿ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:-</a:t>
            </a:r>
          </a:p>
        </p:txBody>
      </p:sp>
      <p:sp>
        <p:nvSpPr>
          <p:cNvPr id="2" name="Equals 1">
            <a:extLst>
              <a:ext uri="{FF2B5EF4-FFF2-40B4-BE49-F238E27FC236}">
                <a16:creationId xmlns:a16="http://schemas.microsoft.com/office/drawing/2014/main" id="{1DD4042F-406E-E03D-FA25-3FBD37335411}"/>
              </a:ext>
            </a:extLst>
          </p:cNvPr>
          <p:cNvSpPr/>
          <p:nvPr/>
        </p:nvSpPr>
        <p:spPr>
          <a:xfrm rot="5400000">
            <a:off x="649221" y="2410637"/>
            <a:ext cx="3911372" cy="409214"/>
          </a:xfrm>
          <a:prstGeom prst="mathEqual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0B029A-E499-61B4-FB12-79F4CAE9C31D}"/>
              </a:ext>
            </a:extLst>
          </p:cNvPr>
          <p:cNvSpPr/>
          <p:nvPr/>
        </p:nvSpPr>
        <p:spPr>
          <a:xfrm>
            <a:off x="2735832" y="1090620"/>
            <a:ext cx="928852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ಸರ್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ಸೈಯದ್‍ರವರು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ರಾಷ್ಟ್ರೀಯ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ಕಾಂಗ್ರೆಸ್‍ನಿಂದ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ದೂರವೇ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ಉಳಿದು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ಮುಸಲ್ಮಾನ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ಸಮುದಾಯವನ್ನು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ಒಗ್ಗೂಡಿಸಿದರು</a:t>
            </a:r>
            <a:r>
              <a:rPr lang="en-IN" sz="40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</a:p>
        </p:txBody>
      </p:sp>
      <p:sp>
        <p:nvSpPr>
          <p:cNvPr id="10" name="Equals 9">
            <a:extLst>
              <a:ext uri="{FF2B5EF4-FFF2-40B4-BE49-F238E27FC236}">
                <a16:creationId xmlns:a16="http://schemas.microsoft.com/office/drawing/2014/main" id="{14C12ED0-D2DC-8857-C0D7-6209B1A0EF00}"/>
              </a:ext>
            </a:extLst>
          </p:cNvPr>
          <p:cNvSpPr/>
          <p:nvPr/>
        </p:nvSpPr>
        <p:spPr>
          <a:xfrm rot="10800000" flipH="1">
            <a:off x="-335280" y="3284430"/>
            <a:ext cx="3775261" cy="423710"/>
          </a:xfrm>
          <a:prstGeom prst="mathEqual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5D9959-DDD0-4927-937C-4C95586C77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2271" y="1285730"/>
            <a:ext cx="1460498" cy="1957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39AD891-2D41-EB0D-C6BA-6AE3F0942566}"/>
              </a:ext>
            </a:extLst>
          </p:cNvPr>
          <p:cNvSpPr/>
          <p:nvPr/>
        </p:nvSpPr>
        <p:spPr>
          <a:xfrm>
            <a:off x="2686607" y="2141176"/>
            <a:ext cx="92885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ಸ್ತ್ರೀಯರ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ಶಿಕ್ಷಣವನ್ನು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ಬೆಂಬಲಿಸಿ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ಬಹುಪತ್ನಿತ್ವವನ್ನು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ಹಾಗೂ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ವಿಧವಾ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ವಿವಾಹ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ದ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ವಿರುದ್ಧದ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ವಿಚಾರಗಳನ್ನು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ಖಂಡಿಸಿದರು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</a:p>
        </p:txBody>
      </p:sp>
      <p:pic>
        <p:nvPicPr>
          <p:cNvPr id="14" name="Picture 13" descr="A cartoon of a hand&#10;&#10;Description automatically generated">
            <a:extLst>
              <a:ext uri="{FF2B5EF4-FFF2-40B4-BE49-F238E27FC236}">
                <a16:creationId xmlns:a16="http://schemas.microsoft.com/office/drawing/2014/main" id="{D3E4640F-AD05-7397-1091-0C88BAFCBA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9" b="89982" l="10000" r="97667">
                        <a14:foregroundMark x1="97667" y1="68709" x2="97667" y2="68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696" y="3595189"/>
            <a:ext cx="2121624" cy="278777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E7D2F53C-02CA-D0B2-3AB7-72F2D1EEA75C}"/>
              </a:ext>
            </a:extLst>
          </p:cNvPr>
          <p:cNvGrpSpPr/>
          <p:nvPr/>
        </p:nvGrpSpPr>
        <p:grpSpPr>
          <a:xfrm>
            <a:off x="6638320" y="3595189"/>
            <a:ext cx="5468967" cy="3068517"/>
            <a:chOff x="6638320" y="3595189"/>
            <a:chExt cx="5468967" cy="3068517"/>
          </a:xfrm>
        </p:grpSpPr>
        <p:pic>
          <p:nvPicPr>
            <p:cNvPr id="9" name="Picture 8" descr="A large crowd of people wearing white headdresses&#10;&#10;Description automatically generated">
              <a:extLst>
                <a:ext uri="{FF2B5EF4-FFF2-40B4-BE49-F238E27FC236}">
                  <a16:creationId xmlns:a16="http://schemas.microsoft.com/office/drawing/2014/main" id="{61E2ACC0-88FF-AEBE-D91C-2266DFD5D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17399" y="3595189"/>
              <a:ext cx="4089888" cy="3068517"/>
            </a:xfrm>
            <a:prstGeom prst="rect">
              <a:avLst/>
            </a:prstGeom>
          </p:spPr>
        </p:pic>
        <p:pic>
          <p:nvPicPr>
            <p:cNvPr id="27" name="Picture 26" descr="A person with a white beard&#10;&#10;Description automatically generated">
              <a:extLst>
                <a:ext uri="{FF2B5EF4-FFF2-40B4-BE49-F238E27FC236}">
                  <a16:creationId xmlns:a16="http://schemas.microsoft.com/office/drawing/2014/main" id="{2EA834DD-A335-3CB0-D1C2-CCB759670A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48" r="27630"/>
            <a:stretch/>
          </p:blipFill>
          <p:spPr>
            <a:xfrm flipH="1">
              <a:off x="6638320" y="3595189"/>
              <a:ext cx="1379079" cy="3068517"/>
            </a:xfrm>
            <a:prstGeom prst="rect">
              <a:avLst/>
            </a:prstGeom>
          </p:spPr>
        </p:pic>
      </p:grpSp>
      <p:pic>
        <p:nvPicPr>
          <p:cNvPr id="30" name="Picture 29" descr="A group of young women studying&#10;&#10;Description automatically generated">
            <a:extLst>
              <a:ext uri="{FF2B5EF4-FFF2-40B4-BE49-F238E27FC236}">
                <a16:creationId xmlns:a16="http://schemas.microsoft.com/office/drawing/2014/main" id="{E2ED4049-9DF7-9B98-D7EB-550FB27627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5" y="3747826"/>
            <a:ext cx="3846011" cy="3068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2" descr="A group of people walking together&#10;&#10;Description automatically generated">
            <a:extLst>
              <a:ext uri="{FF2B5EF4-FFF2-40B4-BE49-F238E27FC236}">
                <a16:creationId xmlns:a16="http://schemas.microsoft.com/office/drawing/2014/main" id="{6D5404CE-F330-40F4-CFA5-7987387F50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960" y="3747826"/>
            <a:ext cx="4054440" cy="3109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 descr="A group of women in red and white robes&#10;&#10;Description automatically generated">
            <a:extLst>
              <a:ext uri="{FF2B5EF4-FFF2-40B4-BE49-F238E27FC236}">
                <a16:creationId xmlns:a16="http://schemas.microsoft.com/office/drawing/2014/main" id="{0CE85CDB-DEDF-50A0-A8A4-BD777FD575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4" y="3708141"/>
            <a:ext cx="4089888" cy="3146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869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70C115A-4B5A-6982-41E1-6C126A751303}"/>
              </a:ext>
            </a:extLst>
          </p:cNvPr>
          <p:cNvSpPr/>
          <p:nvPr/>
        </p:nvSpPr>
        <p:spPr>
          <a:xfrm>
            <a:off x="-2438840" y="881114"/>
            <a:ext cx="15965213" cy="692497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79400" h="203200"/>
              <a:bevelB w="247650" h="107950"/>
            </a:sp3d>
          </a:bodyPr>
          <a:lstStyle/>
          <a:p>
            <a:r>
              <a:rPr lang="en-US" sz="22200" b="1" dirty="0">
                <a:ln/>
                <a:solidFill>
                  <a:srgbClr val="FFC000"/>
                </a:solidFill>
                <a:latin typeface="NudiUni17e" pitchFamily="2" charset="0"/>
                <a:cs typeface="NudiUni17e" pitchFamily="2" charset="0"/>
              </a:rPr>
              <a:t>  </a:t>
            </a:r>
            <a:r>
              <a:rPr lang="en-US" sz="22200" b="1" dirty="0" err="1">
                <a:ln/>
                <a:solidFill>
                  <a:srgbClr val="FFC000"/>
                </a:solidFill>
                <a:latin typeface="NudiUni17e" pitchFamily="2" charset="0"/>
                <a:cs typeface="NudiUni17e" pitchFamily="2" charset="0"/>
              </a:rPr>
              <a:t>ರಾಮಕೃಷ್ಣ</a:t>
            </a:r>
            <a:endParaRPr lang="en-US" sz="22200" b="1" dirty="0">
              <a:ln/>
              <a:solidFill>
                <a:srgbClr val="FFC000"/>
              </a:solidFill>
              <a:latin typeface="NudiUni17e" pitchFamily="2" charset="0"/>
              <a:cs typeface="NudiUni17e" pitchFamily="2" charset="0"/>
            </a:endParaRPr>
          </a:p>
          <a:p>
            <a:r>
              <a:rPr lang="en-US" sz="22200" b="1" dirty="0">
                <a:ln/>
                <a:solidFill>
                  <a:srgbClr val="FFC000"/>
                </a:solidFill>
                <a:latin typeface="NudiUni17e" pitchFamily="2" charset="0"/>
                <a:cs typeface="NudiUni17e" pitchFamily="2" charset="0"/>
              </a:rPr>
              <a:t>‌    </a:t>
            </a:r>
            <a:r>
              <a:rPr lang="en-US" sz="22200" b="1" dirty="0" err="1">
                <a:ln/>
                <a:solidFill>
                  <a:srgbClr val="FFC000"/>
                </a:solidFill>
                <a:latin typeface="NudiUni17e" pitchFamily="2" charset="0"/>
                <a:cs typeface="NudiUni17e" pitchFamily="2" charset="0"/>
              </a:rPr>
              <a:t>ಮಿಷನ್</a:t>
            </a:r>
            <a:endParaRPr lang="en-US" sz="22200" b="1" dirty="0">
              <a:ln/>
              <a:solidFill>
                <a:srgbClr val="FFC000"/>
              </a:solidFill>
              <a:latin typeface="NudiUni17e" pitchFamily="2" charset="0"/>
              <a:cs typeface="NudiUni17e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B7C70BF-1E50-DA50-2CC4-BB008EBD70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080" y="0"/>
            <a:ext cx="56083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0795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05AB8E-EB2A-7B98-D2C6-B4B66B1D96BC}"/>
              </a:ext>
            </a:extLst>
          </p:cNvPr>
          <p:cNvSpPr/>
          <p:nvPr/>
        </p:nvSpPr>
        <p:spPr>
          <a:xfrm>
            <a:off x="2686607" y="101986"/>
            <a:ext cx="9172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“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ಸಾಮಾಜಿಕ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ಮತ್ತು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ಧಾರ್ಮಿಕ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ಸುಧಾರಣಾ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ಚಳವಳಿಗಳು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4A9097-3E33-85AD-B6A3-5AE38D0024BA}"/>
              </a:ext>
            </a:extLst>
          </p:cNvPr>
          <p:cNvCxnSpPr/>
          <p:nvPr/>
        </p:nvCxnSpPr>
        <p:spPr>
          <a:xfrm>
            <a:off x="2946401" y="629920"/>
            <a:ext cx="8544559" cy="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72C8B6F-17A5-8086-CDCC-302EA522AE05}"/>
              </a:ext>
            </a:extLst>
          </p:cNvPr>
          <p:cNvSpPr/>
          <p:nvPr/>
        </p:nvSpPr>
        <p:spPr>
          <a:xfrm>
            <a:off x="1578568" y="725865"/>
            <a:ext cx="4039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ರಾಮಕೃಷ್ಣ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ಮಿಷನ್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:-</a:t>
            </a:r>
          </a:p>
        </p:txBody>
      </p:sp>
      <p:sp>
        <p:nvSpPr>
          <p:cNvPr id="2" name="Equals 1">
            <a:extLst>
              <a:ext uri="{FF2B5EF4-FFF2-40B4-BE49-F238E27FC236}">
                <a16:creationId xmlns:a16="http://schemas.microsoft.com/office/drawing/2014/main" id="{1DD4042F-406E-E03D-FA25-3FBD37335411}"/>
              </a:ext>
            </a:extLst>
          </p:cNvPr>
          <p:cNvSpPr/>
          <p:nvPr/>
        </p:nvSpPr>
        <p:spPr>
          <a:xfrm rot="5400000">
            <a:off x="649221" y="2410637"/>
            <a:ext cx="3911372" cy="409214"/>
          </a:xfrm>
          <a:prstGeom prst="mathEqual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E84C8B3-6F0C-10F6-BE0F-69C784986C51}"/>
              </a:ext>
            </a:extLst>
          </p:cNvPr>
          <p:cNvSpPr/>
          <p:nvPr/>
        </p:nvSpPr>
        <p:spPr>
          <a:xfrm>
            <a:off x="-61582" y="3045731"/>
            <a:ext cx="28793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ರಾಮಕೃಷ್ಣ</a:t>
            </a:r>
            <a:r>
              <a:rPr lang="en-IN" sz="2400" b="1" dirty="0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IN" sz="24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ಪರಮಹಂಸರು</a:t>
            </a:r>
            <a:endParaRPr lang="en-US" sz="4000" b="1" dirty="0">
              <a:solidFill>
                <a:srgbClr val="FF0000"/>
              </a:solidFill>
              <a:latin typeface="NudiUni17e" pitchFamily="2" charset="0"/>
              <a:ea typeface="Calibri" panose="020F0502020204030204" pitchFamily="34" charset="0"/>
              <a:cs typeface="NudiUni17e" pitchFamily="2" charset="0"/>
            </a:endParaRPr>
          </a:p>
        </p:txBody>
      </p:sp>
      <p:sp>
        <p:nvSpPr>
          <p:cNvPr id="10" name="Equals 9">
            <a:extLst>
              <a:ext uri="{FF2B5EF4-FFF2-40B4-BE49-F238E27FC236}">
                <a16:creationId xmlns:a16="http://schemas.microsoft.com/office/drawing/2014/main" id="{14C12ED0-D2DC-8857-C0D7-6209B1A0EF00}"/>
              </a:ext>
            </a:extLst>
          </p:cNvPr>
          <p:cNvSpPr/>
          <p:nvPr/>
        </p:nvSpPr>
        <p:spPr>
          <a:xfrm rot="10800000" flipH="1">
            <a:off x="-335280" y="3284430"/>
            <a:ext cx="3775261" cy="423710"/>
          </a:xfrm>
          <a:prstGeom prst="mathEqual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9AD891-2D41-EB0D-C6BA-6AE3F0942566}"/>
              </a:ext>
            </a:extLst>
          </p:cNvPr>
          <p:cNvSpPr/>
          <p:nvPr/>
        </p:nvSpPr>
        <p:spPr>
          <a:xfrm>
            <a:off x="2809515" y="1249860"/>
            <a:ext cx="92885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ರಾಮಕೃಷ್ಣ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ಪರಮಹಂಸರು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ಬಂಗಾಳದ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ದಕ್ಷಿಣೇಶ್ವರದಲ್ಲಿನ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ಕಾಳಿ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ದೇವಾಲಯದ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ಅರ್ಚಕರಾಗಿದ್ದರು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ಅವರ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ಚಿಂತನೆಯು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ಭಾರತೀಯ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ಸಂಸ್ಕೃತಿಯ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ಆಧಾರವಾಗಿತ್ತು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06E1E7-F76C-F1B4-DD37-A505D9B8A072}"/>
              </a:ext>
            </a:extLst>
          </p:cNvPr>
          <p:cNvSpPr/>
          <p:nvPr/>
        </p:nvSpPr>
        <p:spPr>
          <a:xfrm>
            <a:off x="2702708" y="2487519"/>
            <a:ext cx="92885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ಅವರ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ಪಕಾರ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ಎಲ್ಲಾ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ಪಂಥಗಳು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ಸಮಾನ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ಯಾವ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ದೇವರು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ಯಾವ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ಪಂಥ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ಮುಖ್ಯ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ಅನ್ನುವುದಕ್ಕಿಂತಲೂ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ಆಧ್ಯಾತ್ಮದ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ಸಾಕ್ಷಾತ್ಕಾರವು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ಮುಖ್ಯವಾದುದೆಂದು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ಅವರು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ನಂಬಿದ್ದರು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95A2E6-957C-42F6-B405-10A04D45451F}"/>
              </a:ext>
            </a:extLst>
          </p:cNvPr>
          <p:cNvSpPr/>
          <p:nvPr/>
        </p:nvSpPr>
        <p:spPr>
          <a:xfrm>
            <a:off x="2756111" y="3708141"/>
            <a:ext cx="92885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ಅವರು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ವಿಗ್ರಹಾರಾಧನೆಯಲ್ಲಿ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ನಂಬಿಕೆ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ಹೊಂದಿದ್ದರು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ಅವರು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ನಿಸ್ವಾರ್ಥ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ದೈವಭಕ್ತಿಯನ್ನು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ಹೊಂದಿದ್ದರು</a:t>
            </a:r>
            <a:endParaRPr lang="en-IN" sz="4000" b="1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pic>
        <p:nvPicPr>
          <p:cNvPr id="13" name="Picture 12" descr="A person with a beard&#10;&#10;Description automatically generated">
            <a:extLst>
              <a:ext uri="{FF2B5EF4-FFF2-40B4-BE49-F238E27FC236}">
                <a16:creationId xmlns:a16="http://schemas.microsoft.com/office/drawing/2014/main" id="{27475684-B21F-36A1-006A-D1805D3062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49"/>
          <a:stretch/>
        </p:blipFill>
        <p:spPr>
          <a:xfrm>
            <a:off x="486559" y="907005"/>
            <a:ext cx="1749774" cy="21884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9BE21F-E47A-D109-6B70-A1F4957DF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46" b="97552" l="2500" r="97125">
                        <a14:foregroundMark x1="45375" y1="91366" x2="45375" y2="91366"/>
                        <a14:foregroundMark x1="55625" y1="94330" x2="55625" y2="94330"/>
                        <a14:foregroundMark x1="53375" y1="91624" x2="53375" y2="91624"/>
                        <a14:foregroundMark x1="56000" y1="93041" x2="56000" y2="93041"/>
                        <a14:foregroundMark x1="55000" y1="98067" x2="55000" y2="98067"/>
                        <a14:foregroundMark x1="92750" y1="27320" x2="92750" y2="27320"/>
                        <a14:foregroundMark x1="97125" y1="27577" x2="97125" y2="27577"/>
                        <a14:foregroundMark x1="32875" y1="5670" x2="32875" y2="5670"/>
                        <a14:foregroundMark x1="36875" y1="1804" x2="36875" y2="1804"/>
                        <a14:foregroundMark x1="6625" y1="26031" x2="6625" y2="26031"/>
                        <a14:foregroundMark x1="2500" y1="35052" x2="2500" y2="350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270" y="1979684"/>
            <a:ext cx="5232100" cy="5075137"/>
          </a:xfrm>
          <a:prstGeom prst="rect">
            <a:avLst/>
          </a:prstGeom>
        </p:spPr>
      </p:pic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F0426B22-BA61-5442-A9BB-4F59E29EDA27}"/>
              </a:ext>
            </a:extLst>
          </p:cNvPr>
          <p:cNvSpPr/>
          <p:nvPr/>
        </p:nvSpPr>
        <p:spPr>
          <a:xfrm>
            <a:off x="10608402" y="4029934"/>
            <a:ext cx="482417" cy="482417"/>
          </a:xfrm>
          <a:prstGeom prst="flowChartConnector">
            <a:avLst/>
          </a:prstGeom>
          <a:noFill/>
          <a:ln w="762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805CB7AE-3453-3EB5-90DA-DA0361005360}"/>
              </a:ext>
            </a:extLst>
          </p:cNvPr>
          <p:cNvSpPr/>
          <p:nvPr/>
        </p:nvSpPr>
        <p:spPr>
          <a:xfrm>
            <a:off x="10739145" y="4157304"/>
            <a:ext cx="220930" cy="220930"/>
          </a:xfrm>
          <a:prstGeom prst="donut">
            <a:avLst>
              <a:gd name="adj" fmla="val 40836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E09705-443B-CAEE-511F-04CAD6F5D42A}"/>
              </a:ext>
            </a:extLst>
          </p:cNvPr>
          <p:cNvSpPr txBox="1"/>
          <p:nvPr/>
        </p:nvSpPr>
        <p:spPr>
          <a:xfrm rot="20439718">
            <a:off x="10640989" y="4469729"/>
            <a:ext cx="1012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ಕೋಲ್ಕತ್ತ</a:t>
            </a:r>
            <a:endParaRPr lang="en-IN" b="1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pic>
        <p:nvPicPr>
          <p:cNvPr id="21" name="Picture 20" descr="A painting of a person with a beard&#10;&#10;Description automatically generated">
            <a:extLst>
              <a:ext uri="{FF2B5EF4-FFF2-40B4-BE49-F238E27FC236}">
                <a16:creationId xmlns:a16="http://schemas.microsoft.com/office/drawing/2014/main" id="{5076EDCD-0062-2882-1161-2440EFAACC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989" y="2502578"/>
            <a:ext cx="3820980" cy="4253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 descr="Laxmi Narayan Temple with a steeple and a staircase leading to the water&#10;&#10;Description automatically generated">
            <a:extLst>
              <a:ext uri="{FF2B5EF4-FFF2-40B4-BE49-F238E27FC236}">
                <a16:creationId xmlns:a16="http://schemas.microsoft.com/office/drawing/2014/main" id="{36ADE5A3-8701-2892-C17B-B4F45F37AC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6" b="15645"/>
          <a:stretch/>
        </p:blipFill>
        <p:spPr>
          <a:xfrm>
            <a:off x="68537" y="3653636"/>
            <a:ext cx="2865184" cy="3226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 descr="A group of statues of people&#10;&#10;Description automatically generated">
            <a:extLst>
              <a:ext uri="{FF2B5EF4-FFF2-40B4-BE49-F238E27FC236}">
                <a16:creationId xmlns:a16="http://schemas.microsoft.com/office/drawing/2014/main" id="{62CBBB8E-7916-C9C1-E789-CA5AA11B10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71" y="2414180"/>
            <a:ext cx="7121626" cy="4483372"/>
          </a:xfrm>
          <a:prstGeom prst="rect">
            <a:avLst/>
          </a:prstGeom>
        </p:spPr>
      </p:pic>
      <p:pic>
        <p:nvPicPr>
          <p:cNvPr id="27" name="Picture 26" descr="A person sitting in a lotus position in a forest&#10;&#10;Description automatically generated">
            <a:extLst>
              <a:ext uri="{FF2B5EF4-FFF2-40B4-BE49-F238E27FC236}">
                <a16:creationId xmlns:a16="http://schemas.microsoft.com/office/drawing/2014/main" id="{6AC43B8C-B0E0-63EC-DFE5-B23B5996DB7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97"/>
          <a:stretch/>
        </p:blipFill>
        <p:spPr>
          <a:xfrm>
            <a:off x="7453778" y="3364679"/>
            <a:ext cx="4738222" cy="3428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 descr="A painting of two people&#10;&#10;Description automatically generated">
            <a:extLst>
              <a:ext uri="{FF2B5EF4-FFF2-40B4-BE49-F238E27FC236}">
                <a16:creationId xmlns:a16="http://schemas.microsoft.com/office/drawing/2014/main" id="{03A31E7A-9D30-34CD-918A-7A4AA71E2E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955" y="4029934"/>
            <a:ext cx="5681051" cy="2820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30" descr="A painting of a person feeding a person&#10;&#10;Description automatically generated">
            <a:extLst>
              <a:ext uri="{FF2B5EF4-FFF2-40B4-BE49-F238E27FC236}">
                <a16:creationId xmlns:a16="http://schemas.microsoft.com/office/drawing/2014/main" id="{DAD93450-FDAB-7CB5-1A8D-FC156C6C84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9" y="3334123"/>
            <a:ext cx="2917862" cy="3458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988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7" presetClass="emph" presetSubtype="0" repeatCount="indefinite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/>
      <p:bldP spid="10" grpId="0" animBg="1"/>
      <p:bldP spid="15" grpId="0"/>
      <p:bldP spid="4" grpId="0"/>
      <p:bldP spid="5" grpId="0"/>
      <p:bldP spid="16" grpId="0" animBg="1"/>
      <p:bldP spid="16" grpId="1" animBg="1"/>
      <p:bldP spid="16" grpId="3" animBg="1"/>
      <p:bldP spid="17" grpId="0" animBg="1"/>
      <p:bldP spid="17" grpId="2" animBg="1"/>
      <p:bldP spid="17" grpId="3" animBg="1"/>
      <p:bldP spid="18" grpId="0"/>
      <p:bldP spid="18" grpId="2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05AB8E-EB2A-7B98-D2C6-B4B66B1D96BC}"/>
              </a:ext>
            </a:extLst>
          </p:cNvPr>
          <p:cNvSpPr/>
          <p:nvPr/>
        </p:nvSpPr>
        <p:spPr>
          <a:xfrm>
            <a:off x="2686607" y="101986"/>
            <a:ext cx="9172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“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ಸಾಮಾಜಿಕ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ಮತ್ತು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ಧಾರ್ಮಿಕ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ಸುಧಾರಣಾ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ಚಳವಳಿಗಳು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4A9097-3E33-85AD-B6A3-5AE38D0024BA}"/>
              </a:ext>
            </a:extLst>
          </p:cNvPr>
          <p:cNvCxnSpPr/>
          <p:nvPr/>
        </p:nvCxnSpPr>
        <p:spPr>
          <a:xfrm>
            <a:off x="2946401" y="629920"/>
            <a:ext cx="8544559" cy="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72C8B6F-17A5-8086-CDCC-302EA522AE05}"/>
              </a:ext>
            </a:extLst>
          </p:cNvPr>
          <p:cNvSpPr/>
          <p:nvPr/>
        </p:nvSpPr>
        <p:spPr>
          <a:xfrm>
            <a:off x="1578568" y="725865"/>
            <a:ext cx="4039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ರಾಮಕೃಷ್ಣ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ಮಿಷನ್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:-</a:t>
            </a:r>
          </a:p>
        </p:txBody>
      </p:sp>
      <p:sp>
        <p:nvSpPr>
          <p:cNvPr id="2" name="Equals 1">
            <a:extLst>
              <a:ext uri="{FF2B5EF4-FFF2-40B4-BE49-F238E27FC236}">
                <a16:creationId xmlns:a16="http://schemas.microsoft.com/office/drawing/2014/main" id="{1DD4042F-406E-E03D-FA25-3FBD37335411}"/>
              </a:ext>
            </a:extLst>
          </p:cNvPr>
          <p:cNvSpPr/>
          <p:nvPr/>
        </p:nvSpPr>
        <p:spPr>
          <a:xfrm rot="5400000">
            <a:off x="649221" y="2410637"/>
            <a:ext cx="3911372" cy="409214"/>
          </a:xfrm>
          <a:prstGeom prst="mathEqual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E84C8B3-6F0C-10F6-BE0F-69C784986C51}"/>
              </a:ext>
            </a:extLst>
          </p:cNvPr>
          <p:cNvSpPr/>
          <p:nvPr/>
        </p:nvSpPr>
        <p:spPr>
          <a:xfrm>
            <a:off x="354978" y="3045731"/>
            <a:ext cx="28793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ಸ್ವಾಮಿ</a:t>
            </a:r>
            <a:r>
              <a:rPr lang="en-IN" sz="2400" b="1" dirty="0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IN" sz="24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ವಿವೇಕಾನಂದ</a:t>
            </a:r>
            <a:endParaRPr lang="en-US" sz="4000" b="1" dirty="0">
              <a:solidFill>
                <a:srgbClr val="FF0000"/>
              </a:solidFill>
              <a:latin typeface="NudiUni17e" pitchFamily="2" charset="0"/>
              <a:ea typeface="Calibri" panose="020F0502020204030204" pitchFamily="34" charset="0"/>
              <a:cs typeface="NudiUni17e" pitchFamily="2" charset="0"/>
            </a:endParaRPr>
          </a:p>
        </p:txBody>
      </p:sp>
      <p:sp>
        <p:nvSpPr>
          <p:cNvPr id="10" name="Equals 9">
            <a:extLst>
              <a:ext uri="{FF2B5EF4-FFF2-40B4-BE49-F238E27FC236}">
                <a16:creationId xmlns:a16="http://schemas.microsoft.com/office/drawing/2014/main" id="{14C12ED0-D2DC-8857-C0D7-6209B1A0EF00}"/>
              </a:ext>
            </a:extLst>
          </p:cNvPr>
          <p:cNvSpPr/>
          <p:nvPr/>
        </p:nvSpPr>
        <p:spPr>
          <a:xfrm rot="10800000" flipH="1">
            <a:off x="-335280" y="3284430"/>
            <a:ext cx="3775261" cy="423710"/>
          </a:xfrm>
          <a:prstGeom prst="mathEqual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9AD891-2D41-EB0D-C6BA-6AE3F0942566}"/>
              </a:ext>
            </a:extLst>
          </p:cNvPr>
          <p:cNvSpPr/>
          <p:nvPr/>
        </p:nvSpPr>
        <p:spPr>
          <a:xfrm>
            <a:off x="2809515" y="1138100"/>
            <a:ext cx="92885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ಸ್ವಾಮಿ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ವಿವೇಕಾನಂದರು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ರಾಮಕೃಷ್ಣ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ಪರಮಹಂಸರ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ಆತ್ಮೀಯ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ಶಿಷ್ಯರಾಗಿದ್ದರು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ರಾಮಕೃಷ್ಣರ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ಧ್ಯೇಯಾದರ್ಶಗಳನ್ನು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ಪ್ರಚಾರ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ಪಡಿಸಲು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ರಾಮಕೃಷ್ಣ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ಮಿಷನ್‍ನನ್ನು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ಸ್ಥಾಪಿಸಿದರು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06E1E7-F76C-F1B4-DD37-A505D9B8A072}"/>
              </a:ext>
            </a:extLst>
          </p:cNvPr>
          <p:cNvSpPr/>
          <p:nvPr/>
        </p:nvSpPr>
        <p:spPr>
          <a:xfrm>
            <a:off x="2702708" y="2375759"/>
            <a:ext cx="928852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ಸರ್ವಧರ್ಮಸಮನ್ವಯ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ತತ್ವವನ್ನು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ಪ್ರಚಾರ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ಮಾಡುವುದು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ಅನುಷ್ಠಾನಗೊಳಿಸುವುದು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ಇದರ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ಉದ್ದೇಶವಾಗಿತ್ತು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r>
              <a:rPr lang="en-IN" sz="40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95A2E6-957C-42F6-B405-10A04D45451F}"/>
              </a:ext>
            </a:extLst>
          </p:cNvPr>
          <p:cNvSpPr/>
          <p:nvPr/>
        </p:nvSpPr>
        <p:spPr>
          <a:xfrm>
            <a:off x="2756111" y="3393181"/>
            <a:ext cx="92885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ರಾಮಕೃಷ್ಣಾಶ್ರಮಗಳು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ಜಗತ್ತಿನೆಲ್ಲೆಡೆ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ಶಾಖೆಗಳನ್ನು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ಹೊಂದಿವೆ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ಇವುಗಳಲ್ಲಿ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ಪ್ರಾಚೀನ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ಆಧುನಿಕ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ಪಾಶ್ಚಾತ್ಯ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ತತ್ವಜ್ಞಾನಿಗಳ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ಮಿಲನವನ್ನು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ಗಮನಿಸಬಹುದು</a:t>
            </a:r>
            <a:endParaRPr lang="en-IN" sz="5400" b="1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pic>
        <p:nvPicPr>
          <p:cNvPr id="9" name="Picture 8" descr="A person with a turban on his head&#10;&#10;Description automatically generated">
            <a:extLst>
              <a:ext uri="{FF2B5EF4-FFF2-40B4-BE49-F238E27FC236}">
                <a16:creationId xmlns:a16="http://schemas.microsoft.com/office/drawing/2014/main" id="{E80EAC8E-6D21-41F0-3C23-18FA82F07D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67" b="88167" l="10000" r="90000">
                        <a14:foregroundMark x1="45250" y1="7667" x2="45250" y2="7667"/>
                        <a14:foregroundMark x1="54333" y1="88167" x2="54333" y2="88167"/>
                        <a14:backgroundMark x1="66333" y1="8083" x2="66333" y2="8083"/>
                        <a14:backgroundMark x1="46000" y1="4333" x2="46000" y2="4333"/>
                        <a14:backgroundMark x1="67083" y1="6583" x2="67083" y2="6583"/>
                        <a14:backgroundMark x1="46000" y1="3917" x2="46000" y2="3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156"/>
          <a:stretch/>
        </p:blipFill>
        <p:spPr>
          <a:xfrm flipH="1">
            <a:off x="263329" y="1040431"/>
            <a:ext cx="2274226" cy="2043254"/>
          </a:xfrm>
          <a:prstGeom prst="rect">
            <a:avLst/>
          </a:prstGeom>
        </p:spPr>
      </p:pic>
      <p:pic>
        <p:nvPicPr>
          <p:cNvPr id="33" name="Picture 32" descr="A logo of a company&#10;&#10;Description automatically generated">
            <a:extLst>
              <a:ext uri="{FF2B5EF4-FFF2-40B4-BE49-F238E27FC236}">
                <a16:creationId xmlns:a16="http://schemas.microsoft.com/office/drawing/2014/main" id="{6C861F50-15A0-13A9-1B37-C9D4214436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4" y="3641897"/>
            <a:ext cx="3231708" cy="3231708"/>
          </a:xfrm>
          <a:prstGeom prst="rect">
            <a:avLst/>
          </a:prstGeom>
        </p:spPr>
      </p:pic>
      <p:pic>
        <p:nvPicPr>
          <p:cNvPr id="35" name="Picture 34" descr="A person sitting in front of a mirror looking at a person&#10;&#10;Description automatically generated">
            <a:extLst>
              <a:ext uri="{FF2B5EF4-FFF2-40B4-BE49-F238E27FC236}">
                <a16:creationId xmlns:a16="http://schemas.microsoft.com/office/drawing/2014/main" id="{C45BB157-17FC-AC3F-6350-6D009762F7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716" y="2406092"/>
            <a:ext cx="4648422" cy="4444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Picture 36" descr="A building with many domes and columns&#10;&#10;Description automatically generated">
            <a:extLst>
              <a:ext uri="{FF2B5EF4-FFF2-40B4-BE49-F238E27FC236}">
                <a16:creationId xmlns:a16="http://schemas.microsoft.com/office/drawing/2014/main" id="{70E6BF79-7381-2E25-F39F-79160FFD46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157" y="2406093"/>
            <a:ext cx="4730802" cy="4349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38" descr="A group of people praying&#10;&#10;Description automatically generated">
            <a:extLst>
              <a:ext uri="{FF2B5EF4-FFF2-40B4-BE49-F238E27FC236}">
                <a16:creationId xmlns:a16="http://schemas.microsoft.com/office/drawing/2014/main" id="{DFED0464-AA0B-897A-7A81-315B689CDF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209" y="3429000"/>
            <a:ext cx="4452089" cy="3565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Picture 40" descr="A large building with many domes&#10;&#10;Description automatically generated">
            <a:extLst>
              <a:ext uri="{FF2B5EF4-FFF2-40B4-BE49-F238E27FC236}">
                <a16:creationId xmlns:a16="http://schemas.microsoft.com/office/drawing/2014/main" id="{2BF852B6-18F7-F244-4825-B4203DA92C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138" y="3429000"/>
            <a:ext cx="4564620" cy="3380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17F7866E-C7ED-4F34-C72D-8DCA8CD3DDBE}"/>
              </a:ext>
            </a:extLst>
          </p:cNvPr>
          <p:cNvGrpSpPr/>
          <p:nvPr/>
        </p:nvGrpSpPr>
        <p:grpSpPr>
          <a:xfrm>
            <a:off x="84242" y="4444289"/>
            <a:ext cx="3914408" cy="2346709"/>
            <a:chOff x="84242" y="4444289"/>
            <a:chExt cx="3914408" cy="234670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8719453E-0B23-49EF-6B38-7F47569B5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42" y="4444289"/>
              <a:ext cx="3914408" cy="22744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D36CBC0-3F89-DBC3-1199-B3D1B2FEED37}"/>
                </a:ext>
              </a:extLst>
            </p:cNvPr>
            <p:cNvSpPr txBox="1"/>
            <p:nvPr/>
          </p:nvSpPr>
          <p:spPr>
            <a:xfrm>
              <a:off x="880561" y="6329333"/>
              <a:ext cx="20724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latin typeface="NudiUni17e" pitchFamily="2" charset="0"/>
                  <a:cs typeface="NudiUni17e" pitchFamily="2" charset="0"/>
                </a:rPr>
                <a:t>ಅಮೇರಿಕಾ</a:t>
              </a:r>
              <a:endParaRPr lang="en-IN" sz="24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C8D4E0D-B222-D74F-A124-6DA69A301F70}"/>
              </a:ext>
            </a:extLst>
          </p:cNvPr>
          <p:cNvGrpSpPr/>
          <p:nvPr/>
        </p:nvGrpSpPr>
        <p:grpSpPr>
          <a:xfrm>
            <a:off x="4112623" y="4444289"/>
            <a:ext cx="3944122" cy="2333844"/>
            <a:chOff x="4112623" y="4444289"/>
            <a:chExt cx="3944122" cy="2333844"/>
          </a:xfrm>
        </p:grpSpPr>
        <p:pic>
          <p:nvPicPr>
            <p:cNvPr id="45" name="Picture 44" descr="A large house with snow on the ground&#10;&#10;Description automatically generated">
              <a:extLst>
                <a:ext uri="{FF2B5EF4-FFF2-40B4-BE49-F238E27FC236}">
                  <a16:creationId xmlns:a16="http://schemas.microsoft.com/office/drawing/2014/main" id="{9BFC5974-9CB8-4720-C0B5-BBCC8453C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2623" y="4444289"/>
              <a:ext cx="3944122" cy="2286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91C8B39-48BA-3B1C-F46B-FEC0C85D5CAE}"/>
                </a:ext>
              </a:extLst>
            </p:cNvPr>
            <p:cNvSpPr txBox="1"/>
            <p:nvPr/>
          </p:nvSpPr>
          <p:spPr>
            <a:xfrm>
              <a:off x="5200331" y="6316468"/>
              <a:ext cx="20724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4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latin typeface="NudiUni17e" pitchFamily="2" charset="0"/>
                  <a:cs typeface="NudiUni17e" pitchFamily="2" charset="0"/>
                </a:rPr>
                <a:t>ಇಂಗ್ಲಂಡ್</a:t>
              </a:r>
              <a:endParaRPr lang="en-IN" sz="24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0102B67-437E-DC5B-FED2-5D8267630DC3}"/>
              </a:ext>
            </a:extLst>
          </p:cNvPr>
          <p:cNvGrpSpPr/>
          <p:nvPr/>
        </p:nvGrpSpPr>
        <p:grpSpPr>
          <a:xfrm>
            <a:off x="8163233" y="4420437"/>
            <a:ext cx="3906565" cy="2289381"/>
            <a:chOff x="8163233" y="4420437"/>
            <a:chExt cx="3906565" cy="2289381"/>
          </a:xfrm>
        </p:grpSpPr>
        <p:pic>
          <p:nvPicPr>
            <p:cNvPr id="47" name="Picture 46" descr="A large white house with trees in the background&#10;&#10;Description automatically generated">
              <a:extLst>
                <a:ext uri="{FF2B5EF4-FFF2-40B4-BE49-F238E27FC236}">
                  <a16:creationId xmlns:a16="http://schemas.microsoft.com/office/drawing/2014/main" id="{ED70D3D7-279C-03D9-F6D8-1217844FEF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376"/>
            <a:stretch/>
          </p:blipFill>
          <p:spPr>
            <a:xfrm>
              <a:off x="8163233" y="4420437"/>
              <a:ext cx="3906565" cy="226253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C1B79BB-CDCA-9F6B-4151-1C7268867831}"/>
                </a:ext>
              </a:extLst>
            </p:cNvPr>
            <p:cNvSpPr txBox="1"/>
            <p:nvPr/>
          </p:nvSpPr>
          <p:spPr>
            <a:xfrm>
              <a:off x="9392097" y="6248153"/>
              <a:ext cx="1109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400" b="1" dirty="0" err="1">
                  <a:solidFill>
                    <a:srgbClr val="FFFF00"/>
                  </a:solidFill>
                  <a:latin typeface="NudiUni17e" pitchFamily="2" charset="0"/>
                  <a:cs typeface="NudiUni17e" pitchFamily="2" charset="0"/>
                </a:rPr>
                <a:t>ಫ್ರಾನ್ಸ್</a:t>
              </a:r>
              <a:endParaRPr lang="en-IN" sz="2400" b="1" dirty="0">
                <a:solidFill>
                  <a:srgbClr val="FFFF00"/>
                </a:solidFill>
                <a:latin typeface="NudiUni17e" pitchFamily="2" charset="0"/>
                <a:cs typeface="NudiUni17e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084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/>
      <p:bldP spid="10" grpId="0" animBg="1"/>
      <p:bldP spid="15" grpId="0"/>
      <p:bldP spid="4" grpId="0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05AB8E-EB2A-7B98-D2C6-B4B66B1D96BC}"/>
              </a:ext>
            </a:extLst>
          </p:cNvPr>
          <p:cNvSpPr/>
          <p:nvPr/>
        </p:nvSpPr>
        <p:spPr>
          <a:xfrm>
            <a:off x="2686607" y="101986"/>
            <a:ext cx="9172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“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ಸಾಮಾಜಿಕ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ಮತ್ತು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ಧಾರ್ಮಿಕ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ಸುಧಾರಣಾ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ಚಳವಳಿಗಳು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4A9097-3E33-85AD-B6A3-5AE38D0024BA}"/>
              </a:ext>
            </a:extLst>
          </p:cNvPr>
          <p:cNvCxnSpPr/>
          <p:nvPr/>
        </p:nvCxnSpPr>
        <p:spPr>
          <a:xfrm>
            <a:off x="2946401" y="629920"/>
            <a:ext cx="8544559" cy="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72C8B6F-17A5-8086-CDCC-302EA522AE05}"/>
              </a:ext>
            </a:extLst>
          </p:cNvPr>
          <p:cNvSpPr/>
          <p:nvPr/>
        </p:nvSpPr>
        <p:spPr>
          <a:xfrm>
            <a:off x="1578568" y="725865"/>
            <a:ext cx="4039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ರಾಮಕೃಷ್ಣ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ಮಿಷನ್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:-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E84C8B3-6F0C-10F6-BE0F-69C784986C51}"/>
              </a:ext>
            </a:extLst>
          </p:cNvPr>
          <p:cNvSpPr/>
          <p:nvPr/>
        </p:nvSpPr>
        <p:spPr>
          <a:xfrm>
            <a:off x="354978" y="3045731"/>
            <a:ext cx="28793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ಸ್ವಾಮಿ</a:t>
            </a:r>
            <a:r>
              <a:rPr lang="en-IN" sz="2400" b="1" dirty="0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IN" sz="24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ವಿವೇಕಾನಂದ</a:t>
            </a:r>
            <a:endParaRPr lang="en-US" sz="4000" b="1" dirty="0">
              <a:solidFill>
                <a:srgbClr val="FF0000"/>
              </a:solidFill>
              <a:latin typeface="NudiUni17e" pitchFamily="2" charset="0"/>
              <a:ea typeface="Calibri" panose="020F0502020204030204" pitchFamily="34" charset="0"/>
              <a:cs typeface="NudiUni17e" pitchFamily="2" charset="0"/>
            </a:endParaRPr>
          </a:p>
        </p:txBody>
      </p:sp>
      <p:sp>
        <p:nvSpPr>
          <p:cNvPr id="10" name="Equals 9">
            <a:extLst>
              <a:ext uri="{FF2B5EF4-FFF2-40B4-BE49-F238E27FC236}">
                <a16:creationId xmlns:a16="http://schemas.microsoft.com/office/drawing/2014/main" id="{14C12ED0-D2DC-8857-C0D7-6209B1A0EF00}"/>
              </a:ext>
            </a:extLst>
          </p:cNvPr>
          <p:cNvSpPr/>
          <p:nvPr/>
        </p:nvSpPr>
        <p:spPr>
          <a:xfrm rot="10800000" flipH="1">
            <a:off x="-335280" y="3284430"/>
            <a:ext cx="3775261" cy="423710"/>
          </a:xfrm>
          <a:prstGeom prst="mathEqual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9AD891-2D41-EB0D-C6BA-6AE3F0942566}"/>
              </a:ext>
            </a:extLst>
          </p:cNvPr>
          <p:cNvSpPr/>
          <p:nvPr/>
        </p:nvSpPr>
        <p:spPr>
          <a:xfrm>
            <a:off x="2809515" y="1138100"/>
            <a:ext cx="92885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ಸ್ವಾಮಿ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ವಿವೇಕಾನಂದರು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ಜೀವನ</a:t>
            </a:r>
            <a:r>
              <a:rPr lang="en-IN" sz="2800" b="1" dirty="0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ಪ್ರೀತಿಯಲ್ಲಿರುವ</a:t>
            </a:r>
            <a:r>
              <a:rPr lang="en-IN" sz="2800" b="1" dirty="0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ಮಹತ್ವವನ್ನು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ತೆರೆದಿಟ್ಟು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ಭಾರತೀಯರನ್ನು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ಎಚ್ಚರಗೊಳಿಸಿದ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ಕ್ರಾಂತಿಕಾರಿ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ಸನ್ಯಾಸಿ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r>
              <a:rPr lang="en-IN" sz="2800" b="1" dirty="0" err="1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ವ್ಯಕ್ತಿ</a:t>
            </a:r>
            <a:r>
              <a:rPr lang="en-IN" sz="2800" b="1" dirty="0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IN" sz="2800" b="1" dirty="0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ವ್ಯಕ್ತಿಯ</a:t>
            </a:r>
            <a:r>
              <a:rPr lang="en-IN" sz="2800" b="1" dirty="0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ಇರುವಿಕೆಗೆ</a:t>
            </a:r>
            <a:r>
              <a:rPr lang="en-IN" sz="2800" b="1" dirty="0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IN" sz="2800" b="1" dirty="0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ಸಾಮಥ್ರ್ಯಕ್ಕೆ</a:t>
            </a:r>
            <a:r>
              <a:rPr lang="en-IN" sz="2800" b="1" dirty="0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ಮಹತ್ವ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ನೀಡಬಯಸಿದರು</a:t>
            </a:r>
            <a:endParaRPr lang="en-IN" sz="4000" b="1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06E1E7-F76C-F1B4-DD37-A505D9B8A072}"/>
              </a:ext>
            </a:extLst>
          </p:cNvPr>
          <p:cNvSpPr/>
          <p:nvPr/>
        </p:nvSpPr>
        <p:spPr>
          <a:xfrm>
            <a:off x="2702705" y="2354939"/>
            <a:ext cx="92885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ಮೋಕ್ಷ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ಪಾಪ್ತಿಗಾಗಿ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ಪಾರ್ಥನೆ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,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ಯೋಗ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ಸಾಧನೆಗಳಲ್ಲದೆ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ಸಮಾಜ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ಸೇವೆಯು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ಮುಖ್ಯವೆಂದರು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ರಾಮಕೃಷ್ಣಾಶ್ರಮವು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ಶಿಕ್ಷಣ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ಸಮಾಜಸೇವೆಯ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ಮೂಲಕ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ಸಂಸ್ಕೃತಿಯ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ಬೆಳವಣಿಗೆಯನ್ನು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ಮುಂದುವರಿಸುತ್ತಿದೆ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95A2E6-957C-42F6-B405-10A04D45451F}"/>
              </a:ext>
            </a:extLst>
          </p:cNvPr>
          <p:cNvSpPr/>
          <p:nvPr/>
        </p:nvSpPr>
        <p:spPr>
          <a:xfrm>
            <a:off x="2686607" y="3632719"/>
            <a:ext cx="92885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ವಿವೇಕಾನಂದರ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ಚಿಂತನೆಗಳಿಂದ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ಗಾಂಧೀಜಿಯ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ಸೇರಿದಂತೆ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ಅನೇಕ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ರಾಷ್ಟ್ರನಾಯಕರು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ಪ್ರೇರಣೆಗೊಂಡರು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</a:p>
        </p:txBody>
      </p:sp>
      <p:pic>
        <p:nvPicPr>
          <p:cNvPr id="3" name="Picture 2" descr="A person wearing a turban&#10;&#10;Description automatically generated">
            <a:extLst>
              <a:ext uri="{FF2B5EF4-FFF2-40B4-BE49-F238E27FC236}">
                <a16:creationId xmlns:a16="http://schemas.microsoft.com/office/drawing/2014/main" id="{696FA9C1-7E28-8F5B-021B-3CB835DE8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2335" y="974438"/>
            <a:ext cx="1774559" cy="2165001"/>
          </a:xfrm>
          <a:prstGeom prst="flowChartOffpageConnector">
            <a:avLst/>
          </a:prstGeom>
        </p:spPr>
      </p:pic>
      <p:sp>
        <p:nvSpPr>
          <p:cNvPr id="2" name="Equals 1">
            <a:extLst>
              <a:ext uri="{FF2B5EF4-FFF2-40B4-BE49-F238E27FC236}">
                <a16:creationId xmlns:a16="http://schemas.microsoft.com/office/drawing/2014/main" id="{1DD4042F-406E-E03D-FA25-3FBD37335411}"/>
              </a:ext>
            </a:extLst>
          </p:cNvPr>
          <p:cNvSpPr/>
          <p:nvPr/>
        </p:nvSpPr>
        <p:spPr>
          <a:xfrm rot="5400000">
            <a:off x="649221" y="2410637"/>
            <a:ext cx="3911372" cy="409214"/>
          </a:xfrm>
          <a:prstGeom prst="mathEqual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pic>
        <p:nvPicPr>
          <p:cNvPr id="32" name="Picture 31" descr="A person doing yoga in the sunset&#10;&#10;Description automatically generated">
            <a:extLst>
              <a:ext uri="{FF2B5EF4-FFF2-40B4-BE49-F238E27FC236}">
                <a16:creationId xmlns:a16="http://schemas.microsoft.com/office/drawing/2014/main" id="{A57B0929-0488-770D-D79A-FD5A9C3D7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807" y="3761826"/>
            <a:ext cx="3155803" cy="2994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Picture 35" descr="A close-up of a child praying&#10;&#10;Description automatically generated">
            <a:extLst>
              <a:ext uri="{FF2B5EF4-FFF2-40B4-BE49-F238E27FC236}">
                <a16:creationId xmlns:a16="http://schemas.microsoft.com/office/drawing/2014/main" id="{87FCCEB5-F989-8DA4-570D-27B70B7F5A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56" y="3685662"/>
            <a:ext cx="2772545" cy="2994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 descr="A group of people holding brooms&#10;&#10;Description automatically generated">
            <a:extLst>
              <a:ext uri="{FF2B5EF4-FFF2-40B4-BE49-F238E27FC236}">
                <a16:creationId xmlns:a16="http://schemas.microsoft.com/office/drawing/2014/main" id="{0BB84F32-83BF-831A-1C6F-1D1201B892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953"/>
          <a:stretch/>
        </p:blipFill>
        <p:spPr>
          <a:xfrm>
            <a:off x="6206003" y="3761826"/>
            <a:ext cx="2972992" cy="3065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" name="Picture 43" descr="A group of children sitting on the floor&#10;&#10;Description automatically generated">
            <a:extLst>
              <a:ext uri="{FF2B5EF4-FFF2-40B4-BE49-F238E27FC236}">
                <a16:creationId xmlns:a16="http://schemas.microsoft.com/office/drawing/2014/main" id="{8D6166E0-78C2-5CED-95B7-D57EA21FBCE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85"/>
          <a:stretch/>
        </p:blipFill>
        <p:spPr>
          <a:xfrm>
            <a:off x="9219006" y="3702527"/>
            <a:ext cx="2972993" cy="3142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49" descr="A person in a green uniform&#10;&#10;Description automatically generated">
            <a:extLst>
              <a:ext uri="{FF2B5EF4-FFF2-40B4-BE49-F238E27FC236}">
                <a16:creationId xmlns:a16="http://schemas.microsoft.com/office/drawing/2014/main" id="{55F08773-D6AD-D36D-A50E-549152CE8C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330" y="3840227"/>
            <a:ext cx="2894942" cy="3027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" name="Picture 55" descr="A person with glasses and a mustache&#10;&#10;Description automatically generated">
            <a:extLst>
              <a:ext uri="{FF2B5EF4-FFF2-40B4-BE49-F238E27FC236}">
                <a16:creationId xmlns:a16="http://schemas.microsoft.com/office/drawing/2014/main" id="{60A1A4C5-7660-D333-4829-12E08F53BA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55" y="3297178"/>
            <a:ext cx="3155803" cy="3458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" name="Picture 56" descr="A poster with a person in a robe&#10;&#10;Description automatically generated">
            <a:extLst>
              <a:ext uri="{FF2B5EF4-FFF2-40B4-BE49-F238E27FC236}">
                <a16:creationId xmlns:a16="http://schemas.microsoft.com/office/drawing/2014/main" id="{1CEAC046-2A8D-99DA-E2CE-3FC0080CED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308" y="2354939"/>
            <a:ext cx="4504692" cy="4490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" name="Picture 57" descr="A person with a turban and a quote&#10;&#10;Description automatically generated">
            <a:extLst>
              <a:ext uri="{FF2B5EF4-FFF2-40B4-BE49-F238E27FC236}">
                <a16:creationId xmlns:a16="http://schemas.microsoft.com/office/drawing/2014/main" id="{818BC3CF-D1B9-CC84-BBC4-98537266BB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626" y="2283449"/>
            <a:ext cx="4518682" cy="4472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227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/>
      <p:bldP spid="4" grpId="0"/>
      <p:bldP spid="5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51EAF97-C360-A5B3-D09D-7A242DFA43B7}"/>
              </a:ext>
            </a:extLst>
          </p:cNvPr>
          <p:cNvSpPr/>
          <p:nvPr/>
        </p:nvSpPr>
        <p:spPr>
          <a:xfrm>
            <a:off x="2686607" y="101986"/>
            <a:ext cx="9172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“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ಸಾಮಾಜಿಕ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ಮತ್ತು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ಧಾರ್ಮಿಕ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ಸುಧಾರಣಾ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ಚಳವಳಿಗಳು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”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DE0487-0672-7AD3-7D22-BBA27C10ECA0}"/>
              </a:ext>
            </a:extLst>
          </p:cNvPr>
          <p:cNvSpPr/>
          <p:nvPr/>
        </p:nvSpPr>
        <p:spPr>
          <a:xfrm>
            <a:off x="1355197" y="386042"/>
            <a:ext cx="1591204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4000" b="1" dirty="0" err="1">
                <a:solidFill>
                  <a:schemeClr val="accent4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ಪೀಠಿಕೆ</a:t>
            </a:r>
            <a:r>
              <a:rPr lang="en-US" sz="4000" b="1" dirty="0">
                <a:solidFill>
                  <a:schemeClr val="accent4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:-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9F7A5F-C023-52D3-4017-ABBB7C2A5625}"/>
              </a:ext>
            </a:extLst>
          </p:cNvPr>
          <p:cNvSpPr/>
          <p:nvPr/>
        </p:nvSpPr>
        <p:spPr>
          <a:xfrm>
            <a:off x="339195" y="4538510"/>
            <a:ext cx="11730883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ಭಾರತವು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ಪ್ರಾಚೀನ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ಕಾಲದಿಂದಲೂ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ಧಾರ್ಮಿಕ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ದೇಶವಾಗಿದೆ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ಆದರೆ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ಪ್ರಾರಂಭದಲ್ಲಿ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ನಮ್ಮ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ದೇಶದಲ್ಲಿ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ಮೂಢನಂಬಿಕೆಗಳಿಗೆ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ಜಾತಿಪದ್ಧತಿಗಳಿಗೆ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ಅವಕಾಶವೇ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ಇಲ್ಲದ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ಆದರ್ಶ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ಧರ್ಮ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ಕಾಣುತ್ತಿತ್ತು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574567-DD15-DB5B-5688-1195D143379A}"/>
              </a:ext>
            </a:extLst>
          </p:cNvPr>
          <p:cNvSpPr/>
          <p:nvPr/>
        </p:nvSpPr>
        <p:spPr>
          <a:xfrm>
            <a:off x="339194" y="5552890"/>
            <a:ext cx="11730883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ಆದರೆ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ವಿದೇಶೀಯರ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ಆಗಮನದಿಂದ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ಕ್ರಮೇಣವಾಗಿ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ಸಾಮಾಜಿಕ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ಮತ್ತು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ಧಾರ್ಮಿಕ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ಕ್ಷೇತ್ರಗಳಲ್ಲಿ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ಅನಿಷ್ಠ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ಪದ್ಧತಿಗಳು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ಪ್ರವೇಶಿಸತೊಡಗಿದವು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</a:p>
        </p:txBody>
      </p:sp>
      <p:pic>
        <p:nvPicPr>
          <p:cNvPr id="10" name="Picture 9" descr="A group of people in a circle&#10;&#10;Description automatically generated">
            <a:extLst>
              <a:ext uri="{FF2B5EF4-FFF2-40B4-BE49-F238E27FC236}">
                <a16:creationId xmlns:a16="http://schemas.microsoft.com/office/drawing/2014/main" id="{63DB5A0D-A471-9AC1-4809-2316D9D956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960" y="979701"/>
            <a:ext cx="3869693" cy="323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A group of people sitting in a circle&#10;&#10;Description automatically generated">
            <a:extLst>
              <a:ext uri="{FF2B5EF4-FFF2-40B4-BE49-F238E27FC236}">
                <a16:creationId xmlns:a16="http://schemas.microsoft.com/office/drawing/2014/main" id="{98FDE615-C08E-D0AB-2698-271B8D0AC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174" y="979701"/>
            <a:ext cx="3743628" cy="3152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50E33B-C4DB-E4F3-5CFC-5A325D0D05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7" r="17598"/>
          <a:stretch/>
        </p:blipFill>
        <p:spPr>
          <a:xfrm>
            <a:off x="5207860" y="940078"/>
            <a:ext cx="3054246" cy="3324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A92901-D4EF-C4AC-9B36-A445AE4115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72" y="462585"/>
            <a:ext cx="3318406" cy="44219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FB2AE0-FB09-70B1-67A8-55BB9FE593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8" r="21559"/>
          <a:stretch/>
        </p:blipFill>
        <p:spPr>
          <a:xfrm>
            <a:off x="6096000" y="777247"/>
            <a:ext cx="3529298" cy="35385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7EC519-CDAF-1622-089B-D7C65DA477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607" y="719289"/>
            <a:ext cx="2934226" cy="34021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A448A4-A88E-9911-F06D-2D6DEFA1D1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514" y="554561"/>
            <a:ext cx="3083288" cy="407789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F39062D-9B77-A620-D3B7-6B8ED0C41332}"/>
              </a:ext>
            </a:extLst>
          </p:cNvPr>
          <p:cNvCxnSpPr/>
          <p:nvPr/>
        </p:nvCxnSpPr>
        <p:spPr>
          <a:xfrm>
            <a:off x="2946401" y="629920"/>
            <a:ext cx="8544559" cy="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201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7" grpId="0" uiExpand="1" build="p"/>
      <p:bldP spid="8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05AB8E-EB2A-7B98-D2C6-B4B66B1D96BC}"/>
              </a:ext>
            </a:extLst>
          </p:cNvPr>
          <p:cNvSpPr/>
          <p:nvPr/>
        </p:nvSpPr>
        <p:spPr>
          <a:xfrm>
            <a:off x="2686607" y="101986"/>
            <a:ext cx="9172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“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ಸಾಮಾಜಿಕ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ಮತ್ತು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ಧಾರ್ಮಿಕ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ಸುಧಾರಣಾ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ಚಳವಳಿಗಳು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4A9097-3E33-85AD-B6A3-5AE38D0024BA}"/>
              </a:ext>
            </a:extLst>
          </p:cNvPr>
          <p:cNvCxnSpPr/>
          <p:nvPr/>
        </p:nvCxnSpPr>
        <p:spPr>
          <a:xfrm>
            <a:off x="2946401" y="629920"/>
            <a:ext cx="8544559" cy="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72C8B6F-17A5-8086-CDCC-302EA522AE05}"/>
              </a:ext>
            </a:extLst>
          </p:cNvPr>
          <p:cNvSpPr/>
          <p:nvPr/>
        </p:nvSpPr>
        <p:spPr>
          <a:xfrm>
            <a:off x="1578568" y="725865"/>
            <a:ext cx="4039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ರಾಮಕೃಷ್ಣ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ಮಿಷನ್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:-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E84C8B3-6F0C-10F6-BE0F-69C784986C51}"/>
              </a:ext>
            </a:extLst>
          </p:cNvPr>
          <p:cNvSpPr/>
          <p:nvPr/>
        </p:nvSpPr>
        <p:spPr>
          <a:xfrm>
            <a:off x="354978" y="3045731"/>
            <a:ext cx="28793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ಸ್ವಾಮಿ</a:t>
            </a:r>
            <a:r>
              <a:rPr lang="en-IN" sz="2400" b="1" dirty="0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IN" sz="24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ವಿವೇಕಾನಂದ</a:t>
            </a:r>
            <a:endParaRPr lang="en-US" sz="4000" b="1" dirty="0">
              <a:solidFill>
                <a:srgbClr val="FF0000"/>
              </a:solidFill>
              <a:latin typeface="NudiUni17e" pitchFamily="2" charset="0"/>
              <a:ea typeface="Calibri" panose="020F0502020204030204" pitchFamily="34" charset="0"/>
              <a:cs typeface="NudiUni17e" pitchFamily="2" charset="0"/>
            </a:endParaRPr>
          </a:p>
        </p:txBody>
      </p:sp>
      <p:sp>
        <p:nvSpPr>
          <p:cNvPr id="10" name="Equals 9">
            <a:extLst>
              <a:ext uri="{FF2B5EF4-FFF2-40B4-BE49-F238E27FC236}">
                <a16:creationId xmlns:a16="http://schemas.microsoft.com/office/drawing/2014/main" id="{14C12ED0-D2DC-8857-C0D7-6209B1A0EF00}"/>
              </a:ext>
            </a:extLst>
          </p:cNvPr>
          <p:cNvSpPr/>
          <p:nvPr/>
        </p:nvSpPr>
        <p:spPr>
          <a:xfrm rot="10800000" flipH="1">
            <a:off x="-335280" y="3284430"/>
            <a:ext cx="3775261" cy="423710"/>
          </a:xfrm>
          <a:prstGeom prst="mathEqual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9AD891-2D41-EB0D-C6BA-6AE3F0942566}"/>
              </a:ext>
            </a:extLst>
          </p:cNvPr>
          <p:cNvSpPr/>
          <p:nvPr/>
        </p:nvSpPr>
        <p:spPr>
          <a:xfrm>
            <a:off x="2809515" y="1138100"/>
            <a:ext cx="92885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NudiUni01e" pitchFamily="2" charset="0"/>
                <a:cs typeface="NudiUni01e" pitchFamily="2" charset="0"/>
              </a:rPr>
              <a:t>ಜಾತಿವ್ಯವಸ್ಥೆ</a:t>
            </a:r>
            <a:r>
              <a:rPr lang="en-US" sz="2800" b="1" dirty="0">
                <a:solidFill>
                  <a:srgbClr val="FF00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US" sz="2800" b="1" dirty="0">
                <a:solidFill>
                  <a:srgbClr val="FF00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diUni01e" pitchFamily="2" charset="0"/>
                <a:cs typeface="NudiUni01e" pitchFamily="2" charset="0"/>
              </a:rPr>
              <a:t>ಅದರ</a:t>
            </a:r>
            <a:r>
              <a:rPr lang="en-US" sz="2800" b="1" dirty="0">
                <a:solidFill>
                  <a:srgbClr val="FF00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diUni01e" pitchFamily="2" charset="0"/>
                <a:cs typeface="NudiUni01e" pitchFamily="2" charset="0"/>
              </a:rPr>
              <a:t>ಶೋಷಣೆಯ</a:t>
            </a:r>
            <a:r>
              <a:rPr lang="en-US" sz="2800" b="1" dirty="0">
                <a:solidFill>
                  <a:srgbClr val="FF00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diUni01e" pitchFamily="2" charset="0"/>
                <a:cs typeface="NudiUni01e" pitchFamily="2" charset="0"/>
              </a:rPr>
              <a:t>ಮುಖಗಳು</a:t>
            </a:r>
            <a:r>
              <a:rPr lang="en-US" sz="2800" b="1" dirty="0">
                <a:solidFill>
                  <a:srgbClr val="FF0000"/>
                </a:solidFill>
                <a:latin typeface="NudiUni01e" pitchFamily="2" charset="0"/>
                <a:cs typeface="NudiUni01e" pitchFamily="2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NudiUni01e" pitchFamily="2" charset="0"/>
                <a:cs typeface="NudiUni01e" pitchFamily="2" charset="0"/>
              </a:rPr>
              <a:t>ಬಡತನ</a:t>
            </a:r>
            <a:r>
              <a:rPr lang="en-US" sz="2800" b="1" dirty="0">
                <a:solidFill>
                  <a:srgbClr val="FF0000"/>
                </a:solidFill>
                <a:latin typeface="NudiUni01e" pitchFamily="2" charset="0"/>
                <a:cs typeface="NudiUni01e" pitchFamily="2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NudiUni01e" pitchFamily="2" charset="0"/>
                <a:cs typeface="NudiUni01e" pitchFamily="2" charset="0"/>
              </a:rPr>
              <a:t>ಅನಕ್ಷರತೆ</a:t>
            </a:r>
            <a:r>
              <a:rPr lang="en-US" sz="2800" b="1" dirty="0">
                <a:solidFill>
                  <a:srgbClr val="FF0000"/>
                </a:solidFill>
                <a:latin typeface="NudiUni01e" pitchFamily="2" charset="0"/>
                <a:cs typeface="NudiUni01e" pitchFamily="2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NudiUni01e" pitchFamily="2" charset="0"/>
                <a:cs typeface="NudiUni01e" pitchFamily="2" charset="0"/>
              </a:rPr>
              <a:t>ಅಜ್ಞಾನ</a:t>
            </a:r>
            <a:r>
              <a:rPr lang="en-US" sz="2800" b="1" dirty="0">
                <a:solidFill>
                  <a:srgbClr val="FF00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ಮುಂತಾದ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ಒಡಕುಗಳಿಂದ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ತುಂಬಿದ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ಭಾರತದ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ಸಮಾಜಕ್ಕೆ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ಹೊಸ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ಶೋಷಣೆ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ಮುಕ್ತ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ರೂಪವನ್ನು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ಕೊಡಬೇಕೆಂದು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ಅವಿರತ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ಪ್ರಯತ್ನ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ಮಾಡಿದರು</a:t>
            </a:r>
            <a:r>
              <a:rPr lang="en-IN" sz="40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06E1E7-F76C-F1B4-DD37-A505D9B8A072}"/>
              </a:ext>
            </a:extLst>
          </p:cNvPr>
          <p:cNvSpPr/>
          <p:nvPr/>
        </p:nvSpPr>
        <p:spPr>
          <a:xfrm>
            <a:off x="2686607" y="2521368"/>
            <a:ext cx="967811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ಶಾಸನ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ರೂಪಿಸುವ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 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ಸಂಸ್ಥೆಗಳು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ರೂಪುಗೊಳ್ಳಬೇಕು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ಅವುಗಳ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ಮುಖಾಂತರ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 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ಸಮಾಜ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ಸುಧಾರಣಾ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ಕಾನೂನುಗಳು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ಜಾರಿಗೊಳ್ಳಬೇಕು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ಎಂದು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ಬಯಸಿದರು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</a:p>
        </p:txBody>
      </p:sp>
      <p:pic>
        <p:nvPicPr>
          <p:cNvPr id="3" name="Picture 2" descr="A person wearing a turban&#10;&#10;Description automatically generated">
            <a:extLst>
              <a:ext uri="{FF2B5EF4-FFF2-40B4-BE49-F238E27FC236}">
                <a16:creationId xmlns:a16="http://schemas.microsoft.com/office/drawing/2014/main" id="{696FA9C1-7E28-8F5B-021B-3CB835DE8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2335" y="974438"/>
            <a:ext cx="1774559" cy="2165001"/>
          </a:xfrm>
          <a:prstGeom prst="flowChartOffpageConnector">
            <a:avLst/>
          </a:prstGeom>
        </p:spPr>
      </p:pic>
      <p:sp>
        <p:nvSpPr>
          <p:cNvPr id="2" name="Equals 1">
            <a:extLst>
              <a:ext uri="{FF2B5EF4-FFF2-40B4-BE49-F238E27FC236}">
                <a16:creationId xmlns:a16="http://schemas.microsoft.com/office/drawing/2014/main" id="{1DD4042F-406E-E03D-FA25-3FBD37335411}"/>
              </a:ext>
            </a:extLst>
          </p:cNvPr>
          <p:cNvSpPr/>
          <p:nvPr/>
        </p:nvSpPr>
        <p:spPr>
          <a:xfrm rot="5400000">
            <a:off x="649221" y="2410637"/>
            <a:ext cx="3911372" cy="409214"/>
          </a:xfrm>
          <a:prstGeom prst="mathEqual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639077-4F8B-3998-1529-293741EE4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694" y="3705974"/>
            <a:ext cx="3121385" cy="3050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group of children holding bowls&#10;&#10;Description automatically generated">
            <a:extLst>
              <a:ext uri="{FF2B5EF4-FFF2-40B4-BE49-F238E27FC236}">
                <a16:creationId xmlns:a16="http://schemas.microsoft.com/office/drawing/2014/main" id="{7FB2C49B-D898-DD1B-6BE8-2BD44C3169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069" y="3701076"/>
            <a:ext cx="3101354" cy="3079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A group of men with chains&#10;&#10;Description automatically generated">
            <a:extLst>
              <a:ext uri="{FF2B5EF4-FFF2-40B4-BE49-F238E27FC236}">
                <a16:creationId xmlns:a16="http://schemas.microsoft.com/office/drawing/2014/main" id="{C6900952-F789-846F-4D80-DBBF4B53B2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1"/>
          <a:stretch/>
        </p:blipFill>
        <p:spPr>
          <a:xfrm>
            <a:off x="9081520" y="3682182"/>
            <a:ext cx="3058752" cy="3098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6A1ADC-C81D-A929-F459-BC8C973DCA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2" y="3725384"/>
            <a:ext cx="2606773" cy="3030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E442D725-2DF1-5201-3726-7D5FD8590C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836" y="3266297"/>
            <a:ext cx="7337163" cy="3489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307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/>
      <p:bldP spid="4" grpId="0"/>
      <p:bldP spid="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05AB8E-EB2A-7B98-D2C6-B4B66B1D96BC}"/>
              </a:ext>
            </a:extLst>
          </p:cNvPr>
          <p:cNvSpPr/>
          <p:nvPr/>
        </p:nvSpPr>
        <p:spPr>
          <a:xfrm>
            <a:off x="2686607" y="101986"/>
            <a:ext cx="9172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“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ಸಾಮಾಜಿಕ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ಮತ್ತು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ಧಾರ್ಮಿಕ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ಸುಧಾರಣಾ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ಚಳವಳಿಗಳು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4A9097-3E33-85AD-B6A3-5AE38D0024BA}"/>
              </a:ext>
            </a:extLst>
          </p:cNvPr>
          <p:cNvCxnSpPr/>
          <p:nvPr/>
        </p:nvCxnSpPr>
        <p:spPr>
          <a:xfrm>
            <a:off x="2946401" y="629920"/>
            <a:ext cx="8544559" cy="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72C8B6F-17A5-8086-CDCC-302EA522AE05}"/>
              </a:ext>
            </a:extLst>
          </p:cNvPr>
          <p:cNvSpPr/>
          <p:nvPr/>
        </p:nvSpPr>
        <p:spPr>
          <a:xfrm>
            <a:off x="1578568" y="725865"/>
            <a:ext cx="4039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ರಾಮಕೃಷ್ಣ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ಮಿಷನ್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:-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E84C8B3-6F0C-10F6-BE0F-69C784986C51}"/>
              </a:ext>
            </a:extLst>
          </p:cNvPr>
          <p:cNvSpPr/>
          <p:nvPr/>
        </p:nvSpPr>
        <p:spPr>
          <a:xfrm>
            <a:off x="354978" y="3045731"/>
            <a:ext cx="28793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ಸ್ವಾಮಿ</a:t>
            </a:r>
            <a:r>
              <a:rPr lang="en-IN" sz="2400" b="1" dirty="0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IN" sz="24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ವಿವೇಕಾನಂದ</a:t>
            </a:r>
            <a:endParaRPr lang="en-US" sz="4000" b="1" dirty="0">
              <a:solidFill>
                <a:srgbClr val="FF0000"/>
              </a:solidFill>
              <a:latin typeface="NudiUni17e" pitchFamily="2" charset="0"/>
              <a:ea typeface="Calibri" panose="020F0502020204030204" pitchFamily="34" charset="0"/>
              <a:cs typeface="NudiUni17e" pitchFamily="2" charset="0"/>
            </a:endParaRPr>
          </a:p>
        </p:txBody>
      </p:sp>
      <p:sp>
        <p:nvSpPr>
          <p:cNvPr id="10" name="Equals 9">
            <a:extLst>
              <a:ext uri="{FF2B5EF4-FFF2-40B4-BE49-F238E27FC236}">
                <a16:creationId xmlns:a16="http://schemas.microsoft.com/office/drawing/2014/main" id="{14C12ED0-D2DC-8857-C0D7-6209B1A0EF00}"/>
              </a:ext>
            </a:extLst>
          </p:cNvPr>
          <p:cNvSpPr/>
          <p:nvPr/>
        </p:nvSpPr>
        <p:spPr>
          <a:xfrm rot="10800000" flipH="1">
            <a:off x="-335280" y="3284430"/>
            <a:ext cx="3775261" cy="423710"/>
          </a:xfrm>
          <a:prstGeom prst="mathEqual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9AD891-2D41-EB0D-C6BA-6AE3F0942566}"/>
              </a:ext>
            </a:extLst>
          </p:cNvPr>
          <p:cNvSpPr/>
          <p:nvPr/>
        </p:nvSpPr>
        <p:spPr>
          <a:xfrm>
            <a:off x="2809515" y="1138100"/>
            <a:ext cx="92885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ಪಾಶ್ಚಿಮಾತ್ಯರ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ಅಂಧಾನುಕರಣೆಯನ್ನು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ಬಿಡಬೇಕೆಂದರು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06E1E7-F76C-F1B4-DD37-A505D9B8A072}"/>
              </a:ext>
            </a:extLst>
          </p:cNvPr>
          <p:cNvSpPr/>
          <p:nvPr/>
        </p:nvSpPr>
        <p:spPr>
          <a:xfrm>
            <a:off x="2809515" y="1541386"/>
            <a:ext cx="967811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1893ರಲ್ಲಿ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ಸ್ವಾಮಿ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ವಿವೇಕಾನಂದರು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ಚಿಕಾಗೋ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ವಿಶ್ವಧರ್ಮ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ಸಮ್ಮೇಳನದಲ್ಲಿ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ಸರ್ವಧರ್ಮ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ಸಹಿಷ್ಣುತೆ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ಸಕಲಧರ್ಮಗಳು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ಸತ್ಯ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ಎಂದು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ಪ್ರತಿಪಾದಿಸಿ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ಭಾರತದ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ಹಿರಿಮೆಯನ್ನು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ಜಗತ್ತಿಗೆ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ಸಾರಿದರು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</a:p>
        </p:txBody>
      </p:sp>
      <p:pic>
        <p:nvPicPr>
          <p:cNvPr id="14" name="Picture 13" descr="A cartoon of a person&#10;&#10;Description automatically generated">
            <a:extLst>
              <a:ext uri="{FF2B5EF4-FFF2-40B4-BE49-F238E27FC236}">
                <a16:creationId xmlns:a16="http://schemas.microsoft.com/office/drawing/2014/main" id="{C71785DA-8259-3299-CADE-D3A8F7C36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0328" y="912131"/>
            <a:ext cx="2143125" cy="21336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F292909-A949-2F57-C610-4ABAA0B03E8F}"/>
              </a:ext>
            </a:extLst>
          </p:cNvPr>
          <p:cNvSpPr/>
          <p:nvPr/>
        </p:nvSpPr>
        <p:spPr>
          <a:xfrm>
            <a:off x="2767936" y="2736502"/>
            <a:ext cx="967811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ಹಿಂದೂ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ಧರ್ಮವು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ಹೇಗೆ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ವಿಶ್ವಭ್ರಾತೃತ್ವವನ್ನು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ಸಾರಿದೆ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ಎಂಬುದನ್ನು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ವಿವರಿಸಿ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ಭಾರತೀಯ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ಸಂಸ್ಕೃತಿಯನ್ನು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ವಿಶ್ವಕ್ಕೆ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ಪರಿಚಯಿಸಿದರು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ಇವರು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ಯುವಕರಿಗೆ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ಪ್ರೇರಕಶಕ್ತಿಯಾಗಿದ್ದರು</a:t>
            </a:r>
            <a:endParaRPr lang="en-IN" sz="4000" b="1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8C88C50-7C23-2F84-71B3-560FF9360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503" y="1645590"/>
            <a:ext cx="4572059" cy="5110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 descr="A group of people in business attire&#10;&#10;Description automatically generated">
            <a:extLst>
              <a:ext uri="{FF2B5EF4-FFF2-40B4-BE49-F238E27FC236}">
                <a16:creationId xmlns:a16="http://schemas.microsoft.com/office/drawing/2014/main" id="{B3EDA98C-5B4E-D6F0-2F7A-8D75E2C3F9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650" y="1381196"/>
            <a:ext cx="5715000" cy="54768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047731-B791-B60E-0200-686B0EE371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r="8222"/>
          <a:stretch/>
        </p:blipFill>
        <p:spPr>
          <a:xfrm>
            <a:off x="7298416" y="2736501"/>
            <a:ext cx="4799626" cy="3883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A person standing at a podium with a microphone&#10;&#10;Description automatically generated">
            <a:extLst>
              <a:ext uri="{FF2B5EF4-FFF2-40B4-BE49-F238E27FC236}">
                <a16:creationId xmlns:a16="http://schemas.microsoft.com/office/drawing/2014/main" id="{84207068-CDE6-21FC-E80F-6001C89252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5"/>
          <a:stretch/>
        </p:blipFill>
        <p:spPr>
          <a:xfrm flipH="1">
            <a:off x="70166" y="3708141"/>
            <a:ext cx="2689014" cy="303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Equals 1">
            <a:extLst>
              <a:ext uri="{FF2B5EF4-FFF2-40B4-BE49-F238E27FC236}">
                <a16:creationId xmlns:a16="http://schemas.microsoft.com/office/drawing/2014/main" id="{1DD4042F-406E-E03D-FA25-3FBD37335411}"/>
              </a:ext>
            </a:extLst>
          </p:cNvPr>
          <p:cNvSpPr/>
          <p:nvPr/>
        </p:nvSpPr>
        <p:spPr>
          <a:xfrm rot="5400000">
            <a:off x="649221" y="2410637"/>
            <a:ext cx="3911372" cy="409214"/>
          </a:xfrm>
          <a:prstGeom prst="mathEqual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pic>
        <p:nvPicPr>
          <p:cNvPr id="23" name="Picture 22" descr="A group of people sitting on a stage&#10;&#10;Description automatically generated">
            <a:extLst>
              <a:ext uri="{FF2B5EF4-FFF2-40B4-BE49-F238E27FC236}">
                <a16:creationId xmlns:a16="http://schemas.microsoft.com/office/drawing/2014/main" id="{FA7391D4-FADC-73AC-B73A-BE2EFDED96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84" y="2736501"/>
            <a:ext cx="4572058" cy="3890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FC1A3F6-77A7-1A2B-4439-7131EDBD08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925" y="3970848"/>
            <a:ext cx="3169080" cy="2799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ED39865-B246-7A41-480B-480910F8C4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514" y="4001562"/>
            <a:ext cx="2802067" cy="2791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30" descr="A group of people standing in front of a podium&#10;&#10;Description automatically generated">
            <a:extLst>
              <a:ext uri="{FF2B5EF4-FFF2-40B4-BE49-F238E27FC236}">
                <a16:creationId xmlns:a16="http://schemas.microsoft.com/office/drawing/2014/main" id="{827EFF6D-A038-7927-5AFF-B1C1830B015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64"/>
          <a:stretch/>
        </p:blipFill>
        <p:spPr>
          <a:xfrm>
            <a:off x="2995193" y="4001562"/>
            <a:ext cx="2774922" cy="2747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385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/>
      <p:bldP spid="4" grpId="0"/>
      <p:bldP spid="17" grpId="0"/>
      <p:bldP spid="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70C115A-4B5A-6982-41E1-6C126A751303}"/>
              </a:ext>
            </a:extLst>
          </p:cNvPr>
          <p:cNvSpPr/>
          <p:nvPr/>
        </p:nvSpPr>
        <p:spPr>
          <a:xfrm>
            <a:off x="-2880274" y="902135"/>
            <a:ext cx="15965213" cy="578619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79400" h="203200"/>
              <a:bevelB w="247650" h="107950"/>
            </a:sp3d>
          </a:bodyPr>
          <a:lstStyle/>
          <a:p>
            <a:pPr algn="ctr"/>
            <a:r>
              <a:rPr lang="en-US" sz="18500" b="1" dirty="0">
                <a:ln/>
                <a:solidFill>
                  <a:srgbClr val="FFC000"/>
                </a:solidFill>
                <a:latin typeface="NudiUni17e" pitchFamily="2" charset="0"/>
                <a:cs typeface="NudiUni17e" pitchFamily="2" charset="0"/>
              </a:rPr>
              <a:t>  </a:t>
            </a:r>
            <a:r>
              <a:rPr lang="en-US" sz="18500" b="1" dirty="0" err="1">
                <a:ln/>
                <a:solidFill>
                  <a:srgbClr val="FFC000"/>
                </a:solidFill>
                <a:latin typeface="NudiUni17e" pitchFamily="2" charset="0"/>
                <a:cs typeface="NudiUni17e" pitchFamily="2" charset="0"/>
              </a:rPr>
              <a:t>ಥಿಯೊಸಾಫಿಕಲ್</a:t>
            </a:r>
            <a:endParaRPr lang="en-US" sz="18500" b="1" dirty="0">
              <a:ln/>
              <a:solidFill>
                <a:srgbClr val="FFC000"/>
              </a:solidFill>
              <a:latin typeface="NudiUni17e" pitchFamily="2" charset="0"/>
              <a:cs typeface="NudiUni17e" pitchFamily="2" charset="0"/>
            </a:endParaRPr>
          </a:p>
          <a:p>
            <a:pPr algn="ctr"/>
            <a:r>
              <a:rPr lang="en-US" sz="18500" b="1" dirty="0">
                <a:ln/>
                <a:solidFill>
                  <a:srgbClr val="FFC000"/>
                </a:solidFill>
                <a:latin typeface="NudiUni17e" pitchFamily="2" charset="0"/>
                <a:cs typeface="NudiUni17e" pitchFamily="2" charset="0"/>
              </a:rPr>
              <a:t>  ‌</a:t>
            </a:r>
            <a:r>
              <a:rPr lang="en-US" sz="18500" b="1" dirty="0" err="1">
                <a:ln/>
                <a:solidFill>
                  <a:srgbClr val="FFC000"/>
                </a:solidFill>
                <a:latin typeface="NudiUni17e" pitchFamily="2" charset="0"/>
                <a:cs typeface="NudiUni17e" pitchFamily="2" charset="0"/>
              </a:rPr>
              <a:t>ಸೊಸೈಟಿ</a:t>
            </a:r>
            <a:endParaRPr lang="en-US" sz="18500" b="1" dirty="0">
              <a:ln/>
              <a:solidFill>
                <a:srgbClr val="FFC000"/>
              </a:solidFill>
              <a:latin typeface="NudiUni17e" pitchFamily="2" charset="0"/>
              <a:cs typeface="NudiUni17e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F684C6-F99C-4CE7-5DE8-ABA76B3D32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6174"/>
            <a:ext cx="3553886" cy="456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1440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F06E1E7-F76C-F1B4-DD37-A505D9B8A072}"/>
              </a:ext>
            </a:extLst>
          </p:cNvPr>
          <p:cNvSpPr/>
          <p:nvPr/>
        </p:nvSpPr>
        <p:spPr>
          <a:xfrm>
            <a:off x="2687173" y="2194992"/>
            <a:ext cx="9288527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ಈ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ಸಮಾಜವು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ಯಾವುದೇ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ಬೇಧ-ಭಾವ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ಇಲ್ಲದ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ವಿಶ್ವಭಾತೃತ್ವದ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ನಿರ್ಮಾಣ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ವೈಚಾರಿಕತೆಯ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ತುಲನಾತ್ಮಕ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ಅಧ್ಯಯನ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ನಡೆಸುವುದು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ಪ್ರಕೃತಿ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ನಿಯಮ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ಹಾಗೂ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ಮಾನವನ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ಸುಪ್ತ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ಶಕ್ತಿಗಳನ್ನು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ಪತ್ತೆ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ಹಚ್ಚುವ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ಮುಖ್ಯ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ಉದ್ದೇಶಗಳಿಂದ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ಸ್ಥಾಪಿತವಾಯಿತು</a:t>
            </a:r>
            <a:r>
              <a:rPr lang="en-IN" sz="40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</a:p>
        </p:txBody>
      </p:sp>
      <p:pic>
        <p:nvPicPr>
          <p:cNvPr id="45" name="Picture 44" descr="A symbol in a circle&#10;&#10;Description automatically generated">
            <a:extLst>
              <a:ext uri="{FF2B5EF4-FFF2-40B4-BE49-F238E27FC236}">
                <a16:creationId xmlns:a16="http://schemas.microsoft.com/office/drawing/2014/main" id="{2CCA12B3-40BB-8F45-6A2C-EDF62F6E7E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6" r="18868"/>
          <a:stretch/>
        </p:blipFill>
        <p:spPr>
          <a:xfrm>
            <a:off x="-4560" y="4050319"/>
            <a:ext cx="2875002" cy="26688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05AB8E-EB2A-7B98-D2C6-B4B66B1D96BC}"/>
              </a:ext>
            </a:extLst>
          </p:cNvPr>
          <p:cNvSpPr/>
          <p:nvPr/>
        </p:nvSpPr>
        <p:spPr>
          <a:xfrm>
            <a:off x="2686607" y="101986"/>
            <a:ext cx="9172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“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ಸಾಮಾಜಿಕ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ಮತ್ತು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ಧಾರ್ಮಿಕ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ಸುಧಾರಣಾ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ಚಳವಳಿಗಳು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4A9097-3E33-85AD-B6A3-5AE38D0024BA}"/>
              </a:ext>
            </a:extLst>
          </p:cNvPr>
          <p:cNvCxnSpPr/>
          <p:nvPr/>
        </p:nvCxnSpPr>
        <p:spPr>
          <a:xfrm>
            <a:off x="2946401" y="629920"/>
            <a:ext cx="8544559" cy="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72C8B6F-17A5-8086-CDCC-302EA522AE05}"/>
              </a:ext>
            </a:extLst>
          </p:cNvPr>
          <p:cNvSpPr/>
          <p:nvPr/>
        </p:nvSpPr>
        <p:spPr>
          <a:xfrm>
            <a:off x="1578568" y="725865"/>
            <a:ext cx="4039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ಥಿಯೊಸಾಫಿಕಲ್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‌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ಸೊಸೈಟಿ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:-</a:t>
            </a:r>
          </a:p>
        </p:txBody>
      </p:sp>
      <p:sp>
        <p:nvSpPr>
          <p:cNvPr id="2" name="Equals 1">
            <a:extLst>
              <a:ext uri="{FF2B5EF4-FFF2-40B4-BE49-F238E27FC236}">
                <a16:creationId xmlns:a16="http://schemas.microsoft.com/office/drawing/2014/main" id="{1DD4042F-406E-E03D-FA25-3FBD37335411}"/>
              </a:ext>
            </a:extLst>
          </p:cNvPr>
          <p:cNvSpPr/>
          <p:nvPr/>
        </p:nvSpPr>
        <p:spPr>
          <a:xfrm rot="5400000">
            <a:off x="649221" y="2410637"/>
            <a:ext cx="3911372" cy="409214"/>
          </a:xfrm>
          <a:prstGeom prst="mathEqual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E84C8B3-6F0C-10F6-BE0F-69C784986C51}"/>
              </a:ext>
            </a:extLst>
          </p:cNvPr>
          <p:cNvSpPr/>
          <p:nvPr/>
        </p:nvSpPr>
        <p:spPr>
          <a:xfrm>
            <a:off x="-61582" y="3077630"/>
            <a:ext cx="28793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4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ಅನಿಬೆಸಂಟ್</a:t>
            </a:r>
            <a:endParaRPr lang="en-US" sz="4000" b="1" dirty="0">
              <a:solidFill>
                <a:srgbClr val="FF0000"/>
              </a:solidFill>
              <a:latin typeface="NudiUni17e" pitchFamily="2" charset="0"/>
              <a:ea typeface="Calibri" panose="020F0502020204030204" pitchFamily="34" charset="0"/>
              <a:cs typeface="NudiUni17e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9AD891-2D41-EB0D-C6BA-6AE3F0942566}"/>
              </a:ext>
            </a:extLst>
          </p:cNvPr>
          <p:cNvSpPr/>
          <p:nvPr/>
        </p:nvSpPr>
        <p:spPr>
          <a:xfrm>
            <a:off x="2809515" y="1249860"/>
            <a:ext cx="928852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ಥಿಯೊಸಾಫಿಕಲ್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ಸೊಸೈಟಿಯ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ಮೂಲ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ಸ್ಥಾಪಕರೆಂದರೆ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ಮ್ಯಾಡಮ್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ಬ್ಲಾವಟ್ಸ್ಕಿ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ಕರ್ನಲ್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ಎಚ್.ಎಸ್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.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ಅಲ್ಕಾಟ್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. </a:t>
            </a:r>
            <a:r>
              <a:rPr lang="en-IN" sz="40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</a:p>
        </p:txBody>
      </p:sp>
      <p:pic>
        <p:nvPicPr>
          <p:cNvPr id="12" name="Picture 11" descr="A person and person sitting at a table&#10;&#10;Description automatically generated">
            <a:extLst>
              <a:ext uri="{FF2B5EF4-FFF2-40B4-BE49-F238E27FC236}">
                <a16:creationId xmlns:a16="http://schemas.microsoft.com/office/drawing/2014/main" id="{4741D8BD-F91A-C158-4830-1CEC738058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4"/>
          <a:stretch/>
        </p:blipFill>
        <p:spPr>
          <a:xfrm>
            <a:off x="2784250" y="2243299"/>
            <a:ext cx="4792028" cy="4614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31" descr="A map of india with different colored states&#10;&#10;Description automatically generated">
            <a:extLst>
              <a:ext uri="{FF2B5EF4-FFF2-40B4-BE49-F238E27FC236}">
                <a16:creationId xmlns:a16="http://schemas.microsoft.com/office/drawing/2014/main" id="{C92A42A2-B9B4-F642-3014-D96F21248D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8" b="92216" l="2866" r="97587">
                        <a14:foregroundMark x1="27451" y1="4947" x2="27451" y2="4947"/>
                        <a14:foregroundMark x1="25641" y1="1253" x2="25641" y2="1253"/>
                        <a14:foregroundMark x1="8371" y1="33971" x2="8371" y2="33971"/>
                        <a14:foregroundMark x1="5807" y1="44789" x2="5807" y2="44789"/>
                        <a14:foregroundMark x1="4449" y1="49868" x2="4449" y2="49868"/>
                        <a14:foregroundMark x1="2941" y1="45251" x2="2941" y2="45251"/>
                        <a14:foregroundMark x1="93363" y1="28496" x2="93363" y2="28496"/>
                        <a14:foregroundMark x1="97587" y1="29683" x2="97587" y2="29683"/>
                        <a14:foregroundMark x1="32579" y1="92216" x2="32579" y2="92216"/>
                        <a14:backgroundMark x1="13725" y1="3892" x2="13725" y2="3892"/>
                        <a14:backgroundMark x1="13725" y1="6464" x2="13725" y2="6464"/>
                        <a14:backgroundMark x1="14781" y1="2704" x2="12368" y2="9499"/>
                        <a14:backgroundMark x1="12368" y1="9499" x2="377" y2="18865"/>
                        <a14:backgroundMark x1="377" y1="18865" x2="377" y2="18865"/>
                        <a14:backgroundMark x1="5958" y1="22889" x2="5958" y2="22889"/>
                        <a14:backgroundMark x1="5958" y1="22889" x2="5958" y2="22889"/>
                        <a14:backgroundMark x1="5958" y1="22889" x2="15988" y2="3166"/>
                        <a14:backgroundMark x1="15988" y1="3166" x2="6033" y2="6464"/>
                        <a14:backgroundMark x1="6033" y1="6464" x2="1885" y2="13984"/>
                        <a14:backgroundMark x1="1885" y1="13984" x2="5656" y2="21108"/>
                        <a14:backgroundMark x1="5656" y1="21108" x2="6637" y2="21108"/>
                        <a14:backgroundMark x1="6637" y1="21108" x2="6637" y2="21108"/>
                        <a14:backgroundMark x1="6637" y1="21108" x2="12821" y2="12203"/>
                        <a14:backgroundMark x1="12821" y1="12203" x2="15385" y2="2770"/>
                        <a14:backgroundMark x1="15385" y1="2770" x2="5656" y2="10752"/>
                        <a14:backgroundMark x1="5656" y1="10752" x2="1735" y2="18668"/>
                        <a14:backgroundMark x1="1735" y1="18668" x2="9201" y2="20053"/>
                        <a14:backgroundMark x1="9879" y1="10554" x2="9879" y2="10554"/>
                        <a14:backgroundMark x1="9879" y1="10554" x2="9879" y2="10554"/>
                        <a14:backgroundMark x1="8522" y1="11478" x2="8522" y2="11478"/>
                        <a14:backgroundMark x1="8522" y1="11478" x2="8522" y2="11478"/>
                        <a14:backgroundMark x1="9050" y1="12797" x2="9050" y2="12797"/>
                        <a14:backgroundMark x1="9050" y1="12797" x2="9050" y2="12797"/>
                        <a14:backgroundMark x1="7014" y1="13852" x2="7014" y2="13852"/>
                        <a14:backgroundMark x1="7014" y1="13852" x2="7014" y2="13852"/>
                        <a14:backgroundMark x1="21041" y1="1121" x2="15460" y2="1715"/>
                        <a14:backgroundMark x1="45098" y1="24538" x2="68552" y2="31332"/>
                        <a14:backgroundMark x1="68552" y1="31332" x2="69155" y2="31201"/>
                        <a14:backgroundMark x1="83710" y1="50594" x2="81523" y2="48351"/>
                        <a14:backgroundMark x1="82051" y1="51187" x2="84540" y2="55013"/>
                        <a14:backgroundMark x1="83333" y1="51187" x2="83183" y2="54024"/>
                        <a14:backgroundMark x1="10332" y1="55739" x2="9879" y2="57850"/>
                        <a14:backgroundMark x1="10181" y1="55607" x2="10558" y2="57718"/>
                        <a14:backgroundMark x1="76772" y1="32388" x2="76772" y2="32388"/>
                        <a14:backgroundMark x1="76772" y1="32388" x2="76772" y2="32388"/>
                        <a14:backgroundMark x1="81297" y1="40106" x2="75716" y2="43668"/>
                        <a14:backgroundMark x1="75716" y1="43668" x2="80920" y2="40765"/>
                        <a14:backgroundMark x1="75490" y1="40435" x2="74434" y2="40699"/>
                        <a14:backgroundMark x1="73379" y1="41293" x2="73379" y2="41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008" y="1696516"/>
            <a:ext cx="4642039" cy="530718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66B37DB-AAB0-58E5-DCC3-A1DAD945FB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45" y="1041147"/>
            <a:ext cx="1741695" cy="2235416"/>
          </a:xfrm>
          <a:prstGeom prst="rect">
            <a:avLst/>
          </a:prstGeom>
        </p:spPr>
      </p:pic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F0426B22-BA61-5442-A9BB-4F59E29EDA27}"/>
              </a:ext>
            </a:extLst>
          </p:cNvPr>
          <p:cNvSpPr/>
          <p:nvPr/>
        </p:nvSpPr>
        <p:spPr>
          <a:xfrm>
            <a:off x="9135772" y="5706201"/>
            <a:ext cx="482417" cy="482417"/>
          </a:xfrm>
          <a:prstGeom prst="flowChartConnector">
            <a:avLst/>
          </a:prstGeom>
          <a:noFill/>
          <a:ln w="762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805CB7AE-3453-3EB5-90DA-DA0361005360}"/>
              </a:ext>
            </a:extLst>
          </p:cNvPr>
          <p:cNvSpPr/>
          <p:nvPr/>
        </p:nvSpPr>
        <p:spPr>
          <a:xfrm>
            <a:off x="9266515" y="5833571"/>
            <a:ext cx="220930" cy="220930"/>
          </a:xfrm>
          <a:prstGeom prst="donut">
            <a:avLst>
              <a:gd name="adj" fmla="val 40836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E09705-443B-CAEE-511F-04CAD6F5D42A}"/>
              </a:ext>
            </a:extLst>
          </p:cNvPr>
          <p:cNvSpPr txBox="1"/>
          <p:nvPr/>
        </p:nvSpPr>
        <p:spPr>
          <a:xfrm rot="21441792">
            <a:off x="9723338" y="5796190"/>
            <a:ext cx="1012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ಅಡ್ಯಾರ</a:t>
            </a:r>
            <a:endParaRPr lang="en-IN" b="1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10" name="Equals 9">
            <a:extLst>
              <a:ext uri="{FF2B5EF4-FFF2-40B4-BE49-F238E27FC236}">
                <a16:creationId xmlns:a16="http://schemas.microsoft.com/office/drawing/2014/main" id="{14C12ED0-D2DC-8857-C0D7-6209B1A0EF00}"/>
              </a:ext>
            </a:extLst>
          </p:cNvPr>
          <p:cNvSpPr/>
          <p:nvPr/>
        </p:nvSpPr>
        <p:spPr>
          <a:xfrm rot="10800000" flipH="1">
            <a:off x="-335280" y="3284430"/>
            <a:ext cx="3775261" cy="423710"/>
          </a:xfrm>
          <a:prstGeom prst="mathEqual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pic>
        <p:nvPicPr>
          <p:cNvPr id="47" name="Picture 46" descr="A black and yellow emblem with symbols&#10;&#10;Description automatically generated">
            <a:extLst>
              <a:ext uri="{FF2B5EF4-FFF2-40B4-BE49-F238E27FC236}">
                <a16:creationId xmlns:a16="http://schemas.microsoft.com/office/drawing/2014/main" id="{21EC77F4-F920-3F87-49BE-7A3191843B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53" b="89575" l="2577" r="95361">
                        <a14:foregroundMark x1="11856" y1="42085" x2="11856" y2="42085"/>
                        <a14:foregroundMark x1="95876" y1="45174" x2="95876" y2="45174"/>
                        <a14:foregroundMark x1="2577" y1="45946" x2="2577" y2="459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177" y="3229385"/>
            <a:ext cx="3075991" cy="4106607"/>
          </a:xfrm>
          <a:prstGeom prst="rect">
            <a:avLst/>
          </a:prstGeom>
        </p:spPr>
      </p:pic>
      <p:pic>
        <p:nvPicPr>
          <p:cNvPr id="49" name="Picture 48" descr="A human head with a hand touching it&#10;&#10;Description automatically generated">
            <a:extLst>
              <a:ext uri="{FF2B5EF4-FFF2-40B4-BE49-F238E27FC236}">
                <a16:creationId xmlns:a16="http://schemas.microsoft.com/office/drawing/2014/main" id="{86468124-88D1-F195-FCE4-AD7CFD80D0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141" y="3742317"/>
            <a:ext cx="3149859" cy="3149859"/>
          </a:xfrm>
          <a:prstGeom prst="rect">
            <a:avLst/>
          </a:prstGeom>
        </p:spPr>
      </p:pic>
      <p:pic>
        <p:nvPicPr>
          <p:cNvPr id="51" name="Picture 50" descr="A person and person sitting outside&#10;&#10;Description automatically generated">
            <a:extLst>
              <a:ext uri="{FF2B5EF4-FFF2-40B4-BE49-F238E27FC236}">
                <a16:creationId xmlns:a16="http://schemas.microsoft.com/office/drawing/2014/main" id="{FD58A3A4-9E16-A35F-EF04-5F524392301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2" t="11736" r="12271" b="8517"/>
          <a:stretch/>
        </p:blipFill>
        <p:spPr>
          <a:xfrm>
            <a:off x="2725053" y="3881246"/>
            <a:ext cx="3282424" cy="2874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206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25" grpId="0"/>
      <p:bldP spid="15" grpId="0"/>
      <p:bldP spid="16" grpId="0" animBg="1"/>
      <p:bldP spid="16" grpId="1" animBg="1"/>
      <p:bldP spid="16" grpId="2" animBg="1"/>
      <p:bldP spid="16" grpId="3" animBg="1"/>
      <p:bldP spid="17" grpId="0" animBg="1"/>
      <p:bldP spid="17" grpId="1" animBg="1"/>
      <p:bldP spid="17" grpId="2" animBg="1"/>
      <p:bldP spid="17" grpId="3" animBg="1"/>
      <p:bldP spid="18" grpId="0"/>
      <p:bldP spid="18" grpId="1"/>
      <p:bldP spid="18" grpId="2"/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F06E1E7-F76C-F1B4-DD37-A505D9B8A072}"/>
              </a:ext>
            </a:extLst>
          </p:cNvPr>
          <p:cNvSpPr/>
          <p:nvPr/>
        </p:nvSpPr>
        <p:spPr>
          <a:xfrm>
            <a:off x="2704567" y="2185078"/>
            <a:ext cx="991297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ಉಪನ್ಯಾಸಗಳ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ಮೂಲಕ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ಭಾರತೀಯ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ಸಂಸ್ಕೃತಿಯ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ಬಗ್ಗೆ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ಅಭಿಮಾನ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ಬಿತ್ತಿದರು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ಸಮಾಜದಲ್ಲಿ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ಸಮಾನತೆ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ವಿಶ್ವಸೋದರತೆಯನ್ನು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ವೃದ್ಧಿಸುವುದು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ಸಾಮರಸ್ಯ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ಸಾಧಿಸಲು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ಪ್ರಯತ್ನಿಸಿದರು</a:t>
            </a:r>
            <a:r>
              <a:rPr lang="en-IN" sz="54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05AB8E-EB2A-7B98-D2C6-B4B66B1D96BC}"/>
              </a:ext>
            </a:extLst>
          </p:cNvPr>
          <p:cNvSpPr/>
          <p:nvPr/>
        </p:nvSpPr>
        <p:spPr>
          <a:xfrm>
            <a:off x="2686607" y="101986"/>
            <a:ext cx="9172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“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ಸಾಮಾಜಿಕ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ಮತ್ತು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ಧಾರ್ಮಿಕ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ಸುಧಾರಣಾ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ಚಳವಳಿಗಳು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4A9097-3E33-85AD-B6A3-5AE38D0024BA}"/>
              </a:ext>
            </a:extLst>
          </p:cNvPr>
          <p:cNvCxnSpPr/>
          <p:nvPr/>
        </p:nvCxnSpPr>
        <p:spPr>
          <a:xfrm>
            <a:off x="2946401" y="629920"/>
            <a:ext cx="8544559" cy="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72C8B6F-17A5-8086-CDCC-302EA522AE05}"/>
              </a:ext>
            </a:extLst>
          </p:cNvPr>
          <p:cNvSpPr/>
          <p:nvPr/>
        </p:nvSpPr>
        <p:spPr>
          <a:xfrm>
            <a:off x="1578568" y="725865"/>
            <a:ext cx="4039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ಥಿಯೊಸಾಫಿಕಲ್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‌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ಸೊಸೈಟಿ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:-</a:t>
            </a:r>
          </a:p>
        </p:txBody>
      </p:sp>
      <p:sp>
        <p:nvSpPr>
          <p:cNvPr id="2" name="Equals 1">
            <a:extLst>
              <a:ext uri="{FF2B5EF4-FFF2-40B4-BE49-F238E27FC236}">
                <a16:creationId xmlns:a16="http://schemas.microsoft.com/office/drawing/2014/main" id="{1DD4042F-406E-E03D-FA25-3FBD37335411}"/>
              </a:ext>
            </a:extLst>
          </p:cNvPr>
          <p:cNvSpPr/>
          <p:nvPr/>
        </p:nvSpPr>
        <p:spPr>
          <a:xfrm rot="5400000">
            <a:off x="649221" y="2410637"/>
            <a:ext cx="3911372" cy="409214"/>
          </a:xfrm>
          <a:prstGeom prst="mathEqual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E84C8B3-6F0C-10F6-BE0F-69C784986C51}"/>
              </a:ext>
            </a:extLst>
          </p:cNvPr>
          <p:cNvSpPr/>
          <p:nvPr/>
        </p:nvSpPr>
        <p:spPr>
          <a:xfrm>
            <a:off x="-61582" y="3077630"/>
            <a:ext cx="28793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4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ಅನಿಬೆಸಂಟ್</a:t>
            </a:r>
            <a:endParaRPr lang="en-US" sz="4000" b="1" dirty="0">
              <a:solidFill>
                <a:srgbClr val="FF0000"/>
              </a:solidFill>
              <a:latin typeface="NudiUni17e" pitchFamily="2" charset="0"/>
              <a:ea typeface="Calibri" panose="020F0502020204030204" pitchFamily="34" charset="0"/>
              <a:cs typeface="NudiUni17e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9AD891-2D41-EB0D-C6BA-6AE3F0942566}"/>
              </a:ext>
            </a:extLst>
          </p:cNvPr>
          <p:cNvSpPr/>
          <p:nvPr/>
        </p:nvSpPr>
        <p:spPr>
          <a:xfrm>
            <a:off x="2698279" y="1285020"/>
            <a:ext cx="962128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60000">
              <a:buFont typeface="Wingdings" panose="05000000000000000000" pitchFamily="2" charset="2"/>
              <a:buChar char="Ø"/>
            </a:pPr>
            <a:r>
              <a:rPr lang="en-IN" sz="2800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ಐರ್ಲೆಂಡ್</a:t>
            </a:r>
            <a:r>
              <a:rPr lang="en-IN" sz="2800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ದೇಶದ</a:t>
            </a:r>
            <a:r>
              <a:rPr lang="en-IN" sz="2800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ಮಹಿಳೆ</a:t>
            </a:r>
            <a:r>
              <a:rPr lang="en-IN" sz="2800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ಆನಿಬೆಸೆಂಟ್‍ರವರು</a:t>
            </a:r>
            <a:r>
              <a:rPr lang="en-IN" sz="2800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ಥಿಯೊಸಾಫಿಕಲ್</a:t>
            </a:r>
            <a:r>
              <a:rPr lang="e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ಸೊಸೈಟಿಯ</a:t>
            </a:r>
            <a:r>
              <a:rPr lang="e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ಕಾರ್ಯ</a:t>
            </a:r>
            <a:r>
              <a:rPr lang="e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ಚಟುವಟಿಕೆಗಳನ್ನು</a:t>
            </a:r>
            <a:r>
              <a:rPr lang="e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ಭಾರತದಲ್ಲಿ</a:t>
            </a:r>
            <a:r>
              <a:rPr lang="e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ಆರಂಭಿಸಿ</a:t>
            </a:r>
            <a:r>
              <a:rPr lang="e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ಅದಕ್ಕೆ</a:t>
            </a:r>
            <a:r>
              <a:rPr lang="e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ನವಚೈತನ್ಯ</a:t>
            </a:r>
            <a:r>
              <a:rPr lang="e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ನೀಡಿದರು</a:t>
            </a:r>
            <a:r>
              <a:rPr lang="e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r>
              <a:rPr lang="en-IN" sz="54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r>
              <a:rPr lang="en-IN" sz="72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366B37DB-AAB0-58E5-DCC3-A1DAD945FB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45" y="1041147"/>
            <a:ext cx="1741695" cy="2235416"/>
          </a:xfrm>
          <a:prstGeom prst="rect">
            <a:avLst/>
          </a:prstGeom>
        </p:spPr>
      </p:pic>
      <p:sp>
        <p:nvSpPr>
          <p:cNvPr id="10" name="Equals 9">
            <a:extLst>
              <a:ext uri="{FF2B5EF4-FFF2-40B4-BE49-F238E27FC236}">
                <a16:creationId xmlns:a16="http://schemas.microsoft.com/office/drawing/2014/main" id="{14C12ED0-D2DC-8857-C0D7-6209B1A0EF00}"/>
              </a:ext>
            </a:extLst>
          </p:cNvPr>
          <p:cNvSpPr/>
          <p:nvPr/>
        </p:nvSpPr>
        <p:spPr>
          <a:xfrm rot="10800000" flipH="1">
            <a:off x="-335280" y="3284430"/>
            <a:ext cx="3775261" cy="423710"/>
          </a:xfrm>
          <a:prstGeom prst="mathEqual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pic>
        <p:nvPicPr>
          <p:cNvPr id="5" name="Picture 4" descr="A person in a black dress&#10;&#10;Description automatically generated">
            <a:extLst>
              <a:ext uri="{FF2B5EF4-FFF2-40B4-BE49-F238E27FC236}">
                <a16:creationId xmlns:a16="http://schemas.microsoft.com/office/drawing/2014/main" id="{F5007F27-86FD-E7B8-4979-C55143447D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754" y="2004536"/>
            <a:ext cx="3171604" cy="48534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C23970-AFEE-5C66-49EA-B87FCEFE2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758" y="2178744"/>
            <a:ext cx="6938508" cy="4505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B514794E-7CB0-2736-90BB-3EFED4B60C0A}"/>
              </a:ext>
            </a:extLst>
          </p:cNvPr>
          <p:cNvSpPr/>
          <p:nvPr/>
        </p:nvSpPr>
        <p:spPr>
          <a:xfrm>
            <a:off x="5707464" y="3473993"/>
            <a:ext cx="808084" cy="808084"/>
          </a:xfrm>
          <a:prstGeom prst="flowChartConnector">
            <a:avLst/>
          </a:prstGeom>
          <a:noFill/>
          <a:ln w="762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Circle: Hollow 15">
            <a:extLst>
              <a:ext uri="{FF2B5EF4-FFF2-40B4-BE49-F238E27FC236}">
                <a16:creationId xmlns:a16="http://schemas.microsoft.com/office/drawing/2014/main" id="{C7B0BEB8-B9F9-9246-D285-A44E7B214296}"/>
              </a:ext>
            </a:extLst>
          </p:cNvPr>
          <p:cNvSpPr/>
          <p:nvPr/>
        </p:nvSpPr>
        <p:spPr>
          <a:xfrm>
            <a:off x="6020558" y="3802593"/>
            <a:ext cx="150884" cy="150884"/>
          </a:xfrm>
          <a:prstGeom prst="donut">
            <a:avLst>
              <a:gd name="adj" fmla="val 40836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50AA6E-C10C-76E9-3C2E-66814F64C214}"/>
              </a:ext>
            </a:extLst>
          </p:cNvPr>
          <p:cNvSpPr txBox="1"/>
          <p:nvPr/>
        </p:nvSpPr>
        <p:spPr>
          <a:xfrm rot="21441792">
            <a:off x="6488369" y="3617927"/>
            <a:ext cx="1012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err="1">
                <a:solidFill>
                  <a:sysClr val="windowText" lastClr="000000"/>
                </a:solidFill>
                <a:latin typeface="NudiUni01e" pitchFamily="2" charset="0"/>
                <a:cs typeface="NudiUni01e" pitchFamily="2" charset="0"/>
              </a:rPr>
              <a:t>ಐರ್ಲೆಂಡ್</a:t>
            </a:r>
            <a:endParaRPr lang="en-IN" b="1" dirty="0">
              <a:solidFill>
                <a:sysClr val="windowText" lastClr="000000"/>
              </a:solidFill>
              <a:latin typeface="NudiUni01e" pitchFamily="2" charset="0"/>
              <a:cs typeface="NudiUni01e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EB60BF0-A5F2-EFE2-5E5F-D07E23E57E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44958" y="3357913"/>
            <a:ext cx="2572198" cy="348271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EFD119-5EEF-B499-9CF6-E02C0F1E10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364" y="3735042"/>
            <a:ext cx="3171604" cy="3171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FB7070A-AD89-0030-1392-B83D6B3FEE6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5"/>
          <a:stretch/>
        </p:blipFill>
        <p:spPr>
          <a:xfrm>
            <a:off x="4868462" y="3708141"/>
            <a:ext cx="4306506" cy="3198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967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15" grpId="0"/>
      <p:bldP spid="10" grpId="0" animBg="1"/>
      <p:bldP spid="14" grpId="0" animBg="1"/>
      <p:bldP spid="14" grpId="1" animBg="1"/>
      <p:bldP spid="14" grpId="2" animBg="1"/>
      <p:bldP spid="14" grpId="3" animBg="1"/>
      <p:bldP spid="16" grpId="0" animBg="1"/>
      <p:bldP spid="16" grpId="1" animBg="1"/>
      <p:bldP spid="16" grpId="2" animBg="1"/>
      <p:bldP spid="16" grpId="3" animBg="1"/>
      <p:bldP spid="17" grpId="0"/>
      <p:bldP spid="17" grpId="1"/>
      <p:bldP spid="17" grpId="2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329368FB-9132-A898-F223-42858E06E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4" y="3406659"/>
            <a:ext cx="2740901" cy="3349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F06E1E7-F76C-F1B4-DD37-A505D9B8A072}"/>
              </a:ext>
            </a:extLst>
          </p:cNvPr>
          <p:cNvSpPr/>
          <p:nvPr/>
        </p:nvSpPr>
        <p:spPr>
          <a:xfrm>
            <a:off x="2686607" y="2051537"/>
            <a:ext cx="99129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1916ರಲ್ಲಿ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ಹೋಂರೂಲ್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ಚಳುವಳಿಯನ್ನು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ಪ್ರಾರಂಭಿಸಿದರು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1917ರ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ಕಾಂಗ್ರೆಸ್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ಅಧಿವೇಶನದಲ್ಲಿ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ಅಧ್ಯಕ್ಷೆ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ಯಾಗಿದ್ದರು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05AB8E-EB2A-7B98-D2C6-B4B66B1D96BC}"/>
              </a:ext>
            </a:extLst>
          </p:cNvPr>
          <p:cNvSpPr/>
          <p:nvPr/>
        </p:nvSpPr>
        <p:spPr>
          <a:xfrm>
            <a:off x="2686607" y="101986"/>
            <a:ext cx="9172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“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ಸಾಮಾಜಿಕ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ಮತ್ತು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ಧಾರ್ಮಿಕ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ಸುಧಾರಣಾ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ಚಳವಳಿಗಳು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4A9097-3E33-85AD-B6A3-5AE38D0024BA}"/>
              </a:ext>
            </a:extLst>
          </p:cNvPr>
          <p:cNvCxnSpPr/>
          <p:nvPr/>
        </p:nvCxnSpPr>
        <p:spPr>
          <a:xfrm>
            <a:off x="2946401" y="629920"/>
            <a:ext cx="8544559" cy="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72C8B6F-17A5-8086-CDCC-302EA522AE05}"/>
              </a:ext>
            </a:extLst>
          </p:cNvPr>
          <p:cNvSpPr/>
          <p:nvPr/>
        </p:nvSpPr>
        <p:spPr>
          <a:xfrm>
            <a:off x="1578568" y="725865"/>
            <a:ext cx="4039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ಥಿಯೊಸಾಫಿಕಲ್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‌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ಸೊಸೈಟಿ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:-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9AD891-2D41-EB0D-C6BA-6AE3F0942566}"/>
              </a:ext>
            </a:extLst>
          </p:cNvPr>
          <p:cNvSpPr/>
          <p:nvPr/>
        </p:nvSpPr>
        <p:spPr>
          <a:xfrm>
            <a:off x="2604907" y="1157855"/>
            <a:ext cx="9621283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440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ಆನಿಬೆಸೆಂಟರು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ಸ್ವಾತಂತ್ರ್ಯ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ಚಳುವಳಿ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ಯನ್ನು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ವ್ಯಾಪಕವಾಗಿ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ಬೆಂಬಲಿಸಿದರು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‘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ನ್ಯೂ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ಇಂಡಿಯಾ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’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ಎಂಬ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ಪತ್ರಿಕೆಯನ್ನು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ಪ್ರಾರಂಭಿಸಿದರು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</a:p>
          <a:p>
            <a:pPr marL="97200"/>
            <a:r>
              <a:rPr lang="en-IN" sz="72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96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366B37DB-AAB0-58E5-DCC3-A1DAD945FB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45" y="1041147"/>
            <a:ext cx="1741695" cy="2235416"/>
          </a:xfrm>
          <a:prstGeom prst="rect">
            <a:avLst/>
          </a:prstGeom>
        </p:spPr>
      </p:pic>
      <p:sp>
        <p:nvSpPr>
          <p:cNvPr id="10" name="Equals 9">
            <a:extLst>
              <a:ext uri="{FF2B5EF4-FFF2-40B4-BE49-F238E27FC236}">
                <a16:creationId xmlns:a16="http://schemas.microsoft.com/office/drawing/2014/main" id="{14C12ED0-D2DC-8857-C0D7-6209B1A0EF00}"/>
              </a:ext>
            </a:extLst>
          </p:cNvPr>
          <p:cNvSpPr/>
          <p:nvPr/>
        </p:nvSpPr>
        <p:spPr>
          <a:xfrm rot="10800000" flipH="1">
            <a:off x="-335280" y="3284430"/>
            <a:ext cx="3775261" cy="423710"/>
          </a:xfrm>
          <a:prstGeom prst="mathEqual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9B9D15-3366-79B1-A76E-278775F91ADE}"/>
              </a:ext>
            </a:extLst>
          </p:cNvPr>
          <p:cNvSpPr/>
          <p:nvPr/>
        </p:nvSpPr>
        <p:spPr>
          <a:xfrm>
            <a:off x="2686607" y="2983166"/>
            <a:ext cx="99129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ಭಾರತೀಯ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00B0F0"/>
                </a:solidFill>
                <a:latin typeface="NudiUni01e" pitchFamily="2" charset="0"/>
                <a:cs typeface="NudiUni01e" pitchFamily="2" charset="0"/>
              </a:rPr>
              <a:t>ತಾತ್ವಿಕತೆಗೆ</a:t>
            </a:r>
            <a:r>
              <a:rPr lang="en-IN" sz="2800" b="1" dirty="0">
                <a:solidFill>
                  <a:srgbClr val="00B0F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00B0F0"/>
                </a:solidFill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IN" sz="2800" b="1" dirty="0">
                <a:solidFill>
                  <a:srgbClr val="00B0F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00B0F0"/>
                </a:solidFill>
                <a:latin typeface="NudiUni01e" pitchFamily="2" charset="0"/>
                <a:cs typeface="NudiUni01e" pitchFamily="2" charset="0"/>
              </a:rPr>
              <a:t>ಸ್ವಾತಂತ್ರ್ಯ</a:t>
            </a:r>
            <a:r>
              <a:rPr lang="en-IN" sz="2800" b="1" dirty="0">
                <a:solidFill>
                  <a:srgbClr val="00B0F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00B0F0"/>
                </a:solidFill>
                <a:latin typeface="NudiUni01e" pitchFamily="2" charset="0"/>
                <a:cs typeface="NudiUni01e" pitchFamily="2" charset="0"/>
              </a:rPr>
              <a:t>ಚಳವಳಿಗೆ</a:t>
            </a:r>
            <a:r>
              <a:rPr lang="en-IN" sz="2800" b="1" dirty="0">
                <a:solidFill>
                  <a:srgbClr val="00B0F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00B0F0"/>
                </a:solidFill>
                <a:latin typeface="NudiUni01e" pitchFamily="2" charset="0"/>
                <a:cs typeface="NudiUni01e" pitchFamily="2" charset="0"/>
              </a:rPr>
              <a:t>ಇವರು</a:t>
            </a:r>
            <a:r>
              <a:rPr lang="en-IN" sz="2800" b="1" dirty="0">
                <a:solidFill>
                  <a:srgbClr val="00B0F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00B0F0"/>
                </a:solidFill>
                <a:latin typeface="NudiUni01e" pitchFamily="2" charset="0"/>
                <a:cs typeface="NudiUni01e" pitchFamily="2" charset="0"/>
              </a:rPr>
              <a:t>ಅಪಾರ</a:t>
            </a:r>
            <a:r>
              <a:rPr lang="en-IN" sz="2800" b="1" dirty="0">
                <a:solidFill>
                  <a:srgbClr val="00B0F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00B0F0"/>
                </a:solidFill>
                <a:latin typeface="NudiUni01e" pitchFamily="2" charset="0"/>
                <a:cs typeface="NudiUni01e" pitchFamily="2" charset="0"/>
              </a:rPr>
              <a:t>ಕೊಡುಗೆಯನ್ನು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ನೀಡಿದರು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471CDA0-1DC7-8BC1-EF0B-6A3F2F6EBC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214" y="2126574"/>
            <a:ext cx="4823379" cy="4629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4556300-5C22-AA02-43F2-3BDD0972F7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23"/>
          <a:stretch/>
        </p:blipFill>
        <p:spPr>
          <a:xfrm>
            <a:off x="7781368" y="1985729"/>
            <a:ext cx="4307926" cy="2636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27A700C-7A8C-EE95-EEE2-5D47379772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481" y="4687948"/>
            <a:ext cx="4307926" cy="208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5F72133-5F65-B7FC-A3A0-9336F40751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511" y="3716008"/>
            <a:ext cx="4823379" cy="3040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A9468D2-AAC5-E05B-38F8-E4128C82EC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794" y="3735131"/>
            <a:ext cx="4570358" cy="3020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3DEA01A-8624-66C5-0BEF-C11D8071C9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26" y="3721268"/>
            <a:ext cx="2705100" cy="3034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Equals 1">
            <a:extLst>
              <a:ext uri="{FF2B5EF4-FFF2-40B4-BE49-F238E27FC236}">
                <a16:creationId xmlns:a16="http://schemas.microsoft.com/office/drawing/2014/main" id="{1DD4042F-406E-E03D-FA25-3FBD37335411}"/>
              </a:ext>
            </a:extLst>
          </p:cNvPr>
          <p:cNvSpPr/>
          <p:nvPr/>
        </p:nvSpPr>
        <p:spPr>
          <a:xfrm rot="5400000">
            <a:off x="649221" y="2410637"/>
            <a:ext cx="3911372" cy="409214"/>
          </a:xfrm>
          <a:prstGeom prst="mathEqual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9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0" grpId="0" animBg="1"/>
      <p:bldP spid="3" grpId="0"/>
      <p:bldP spid="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4D75687-DF4A-BB82-293B-1665FFE52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562" y="-33487"/>
            <a:ext cx="3255712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70C115A-4B5A-6982-41E1-6C126A751303}"/>
              </a:ext>
            </a:extLst>
          </p:cNvPr>
          <p:cNvSpPr/>
          <p:nvPr/>
        </p:nvSpPr>
        <p:spPr>
          <a:xfrm>
            <a:off x="183384" y="-3462487"/>
            <a:ext cx="4593458" cy="692497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79400" h="203200"/>
              <a:bevelB w="247650" h="107950"/>
            </a:sp3d>
          </a:bodyPr>
          <a:lstStyle/>
          <a:p>
            <a:pPr algn="ctr"/>
            <a:r>
              <a:rPr lang="en-US" sz="22200" b="1" dirty="0">
                <a:ln/>
                <a:solidFill>
                  <a:srgbClr val="FFC000"/>
                </a:solidFill>
                <a:latin typeface="NudiUni17e" pitchFamily="2" charset="0"/>
                <a:cs typeface="NudiUni17e" pitchFamily="2" charset="0"/>
              </a:rPr>
              <a:t>  </a:t>
            </a:r>
            <a:r>
              <a:rPr lang="en-US" sz="22200" b="1" dirty="0" err="1">
                <a:ln/>
                <a:solidFill>
                  <a:srgbClr val="FFC000"/>
                </a:solidFill>
                <a:latin typeface="NudiUni17e" pitchFamily="2" charset="0"/>
                <a:cs typeface="NudiUni17e" pitchFamily="2" charset="0"/>
              </a:rPr>
              <a:t>ಶ್ರೀ</a:t>
            </a:r>
            <a:r>
              <a:rPr lang="en-US" sz="22200" b="1" dirty="0">
                <a:ln/>
                <a:solidFill>
                  <a:srgbClr val="FFC000"/>
                </a:solidFill>
                <a:latin typeface="NudiUni17e" pitchFamily="2" charset="0"/>
                <a:cs typeface="NudiUni17e" pitchFamily="2" charset="0"/>
              </a:rPr>
              <a:t>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A2E209-86F0-7C9E-69EA-D20A330FC705}"/>
              </a:ext>
            </a:extLst>
          </p:cNvPr>
          <p:cNvSpPr/>
          <p:nvPr/>
        </p:nvSpPr>
        <p:spPr>
          <a:xfrm>
            <a:off x="-4183336" y="2169574"/>
            <a:ext cx="15965213" cy="350865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79400" h="203200"/>
              <a:bevelB w="247650" h="107950"/>
            </a:sp3d>
          </a:bodyPr>
          <a:lstStyle/>
          <a:p>
            <a:pPr algn="ctr"/>
            <a:r>
              <a:rPr lang="en-US" sz="22200" b="1" dirty="0">
                <a:ln/>
                <a:solidFill>
                  <a:srgbClr val="FFC000"/>
                </a:solidFill>
                <a:latin typeface="NudiUni17e" pitchFamily="2" charset="0"/>
                <a:cs typeface="NudiUni17e" pitchFamily="2" charset="0"/>
              </a:rPr>
              <a:t>  </a:t>
            </a:r>
            <a:r>
              <a:rPr lang="en-US" sz="22200" b="1" dirty="0" err="1">
                <a:ln/>
                <a:solidFill>
                  <a:srgbClr val="FFC000"/>
                </a:solidFill>
                <a:latin typeface="NudiUni17e" pitchFamily="2" charset="0"/>
                <a:cs typeface="NudiUni17e" pitchFamily="2" charset="0"/>
              </a:rPr>
              <a:t>ನಾರಾಯಣ</a:t>
            </a:r>
            <a:endParaRPr lang="en-US" sz="22200" b="1" dirty="0">
              <a:ln/>
              <a:solidFill>
                <a:srgbClr val="FFC000"/>
              </a:solidFill>
              <a:latin typeface="NudiUni17e" pitchFamily="2" charset="0"/>
              <a:cs typeface="NudiUni17e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21CCFF-EA40-7722-1759-C2A269208B4A}"/>
              </a:ext>
            </a:extLst>
          </p:cNvPr>
          <p:cNvSpPr/>
          <p:nvPr/>
        </p:nvSpPr>
        <p:spPr>
          <a:xfrm>
            <a:off x="3225802" y="4386154"/>
            <a:ext cx="5917760" cy="350865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79400" h="203200"/>
              <a:bevelB w="247650" h="107950"/>
            </a:sp3d>
          </a:bodyPr>
          <a:lstStyle/>
          <a:p>
            <a:pPr algn="ctr"/>
            <a:r>
              <a:rPr lang="en-US" sz="22200" b="1" dirty="0" err="1">
                <a:ln/>
                <a:solidFill>
                  <a:srgbClr val="FFC000"/>
                </a:solidFill>
                <a:latin typeface="NudiUni17e" pitchFamily="2" charset="0"/>
                <a:cs typeface="NudiUni17e" pitchFamily="2" charset="0"/>
              </a:rPr>
              <a:t>ಗುರು</a:t>
            </a:r>
            <a:endParaRPr lang="en-US" sz="22200" b="1" dirty="0">
              <a:ln/>
              <a:solidFill>
                <a:srgbClr val="FFC000"/>
              </a:solidFill>
              <a:latin typeface="NudiUni17e" pitchFamily="2" charset="0"/>
              <a:cs typeface="NudiUni17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2303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7BE323A-39A1-F23E-6602-F7A283527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99" y="3708140"/>
            <a:ext cx="5308265" cy="3047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05AB8E-EB2A-7B98-D2C6-B4B66B1D96BC}"/>
              </a:ext>
            </a:extLst>
          </p:cNvPr>
          <p:cNvSpPr/>
          <p:nvPr/>
        </p:nvSpPr>
        <p:spPr>
          <a:xfrm>
            <a:off x="2686607" y="101986"/>
            <a:ext cx="9172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“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ಸಾಮಾಜಿಕ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ಮತ್ತು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ಧಾರ್ಮಿಕ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ಸುಧಾರಣಾ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ಚಳವಳಿಗಳು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4A9097-3E33-85AD-B6A3-5AE38D0024BA}"/>
              </a:ext>
            </a:extLst>
          </p:cNvPr>
          <p:cNvCxnSpPr/>
          <p:nvPr/>
        </p:nvCxnSpPr>
        <p:spPr>
          <a:xfrm>
            <a:off x="2946401" y="629920"/>
            <a:ext cx="8544559" cy="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72C8B6F-17A5-8086-CDCC-302EA522AE05}"/>
              </a:ext>
            </a:extLst>
          </p:cNvPr>
          <p:cNvSpPr/>
          <p:nvPr/>
        </p:nvSpPr>
        <p:spPr>
          <a:xfrm>
            <a:off x="1578567" y="725865"/>
            <a:ext cx="82131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ಧರ್ಮ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ಪರಿಪಾಲನಾ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ಯೋಗಂ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(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ಶ್ರೀ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ನಾರಾಯಣ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ಗುರು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)</a:t>
            </a:r>
          </a:p>
        </p:txBody>
      </p:sp>
      <p:sp>
        <p:nvSpPr>
          <p:cNvPr id="2" name="Equals 1">
            <a:extLst>
              <a:ext uri="{FF2B5EF4-FFF2-40B4-BE49-F238E27FC236}">
                <a16:creationId xmlns:a16="http://schemas.microsoft.com/office/drawing/2014/main" id="{1DD4042F-406E-E03D-FA25-3FBD37335411}"/>
              </a:ext>
            </a:extLst>
          </p:cNvPr>
          <p:cNvSpPr/>
          <p:nvPr/>
        </p:nvSpPr>
        <p:spPr>
          <a:xfrm rot="5400000">
            <a:off x="649221" y="2410637"/>
            <a:ext cx="3911372" cy="409214"/>
          </a:xfrm>
          <a:prstGeom prst="mathEqual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E84C8B3-6F0C-10F6-BE0F-69C784986C51}"/>
              </a:ext>
            </a:extLst>
          </p:cNvPr>
          <p:cNvSpPr/>
          <p:nvPr/>
        </p:nvSpPr>
        <p:spPr>
          <a:xfrm>
            <a:off x="93398" y="3045731"/>
            <a:ext cx="28793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ಶ್ರೀ</a:t>
            </a:r>
            <a:r>
              <a:rPr lang="en-IN" sz="2400" b="1" dirty="0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IN" sz="24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ನಾರಾಯಣ</a:t>
            </a:r>
            <a:r>
              <a:rPr lang="en-IN" sz="2400" b="1" dirty="0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IN" sz="24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ಗುರು</a:t>
            </a:r>
            <a:endParaRPr lang="en-US" sz="4000" b="1" dirty="0">
              <a:solidFill>
                <a:srgbClr val="FF0000"/>
              </a:solidFill>
              <a:latin typeface="NudiUni17e" pitchFamily="2" charset="0"/>
              <a:ea typeface="Calibri" panose="020F0502020204030204" pitchFamily="34" charset="0"/>
              <a:cs typeface="NudiUni17e" pitchFamily="2" charset="0"/>
            </a:endParaRPr>
          </a:p>
        </p:txBody>
      </p:sp>
      <p:sp>
        <p:nvSpPr>
          <p:cNvPr id="10" name="Equals 9">
            <a:extLst>
              <a:ext uri="{FF2B5EF4-FFF2-40B4-BE49-F238E27FC236}">
                <a16:creationId xmlns:a16="http://schemas.microsoft.com/office/drawing/2014/main" id="{14C12ED0-D2DC-8857-C0D7-6209B1A0EF00}"/>
              </a:ext>
            </a:extLst>
          </p:cNvPr>
          <p:cNvSpPr/>
          <p:nvPr/>
        </p:nvSpPr>
        <p:spPr>
          <a:xfrm rot="10800000" flipH="1">
            <a:off x="-335280" y="3284430"/>
            <a:ext cx="3775261" cy="423710"/>
          </a:xfrm>
          <a:prstGeom prst="mathEqual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9AD891-2D41-EB0D-C6BA-6AE3F0942566}"/>
              </a:ext>
            </a:extLst>
          </p:cNvPr>
          <p:cNvSpPr/>
          <p:nvPr/>
        </p:nvSpPr>
        <p:spPr>
          <a:xfrm>
            <a:off x="2809515" y="1249860"/>
            <a:ext cx="92885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ಶ್ರೀ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ನಾರಾಯಣಗುರು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ಅವರು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 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1903ರಲ್ಲಿ 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ಧರ್ಮ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ಪರಿಪಾಲನಾ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ಯೋಗಂ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ಆರಂಭಿಸಿದರು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ಇವರು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ಕೇರಳದ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ಚೆಂಬಳಾಂತಿ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/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ಚೆಂಬಳಂಡಿ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ಎಂಬಲ್ಲಿ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ಹುಟ್ಟಿದರು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06E1E7-F76C-F1B4-DD37-A505D9B8A072}"/>
              </a:ext>
            </a:extLst>
          </p:cNvPr>
          <p:cNvSpPr/>
          <p:nvPr/>
        </p:nvSpPr>
        <p:spPr>
          <a:xfrm>
            <a:off x="2751012" y="2553289"/>
            <a:ext cx="92885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ಈ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ಸಂಘಟನೆಯ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ಪ್ರಮುಖ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ಉದ್ದೇಶವೆಂದರೆ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ಹಿಂದುಳಿದ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ಶೋಷಣೆಗೊಳಗಾದ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ಸಮುದಾಯಗಳ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ಸಬಲೀಕರಣ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95A2E6-957C-42F6-B405-10A04D45451F}"/>
              </a:ext>
            </a:extLst>
          </p:cNvPr>
          <p:cNvSpPr/>
          <p:nvPr/>
        </p:nvSpPr>
        <p:spPr>
          <a:xfrm>
            <a:off x="2698279" y="3415839"/>
            <a:ext cx="92885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ನಾರಾಯಣಗುರು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(1854-1928)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ಹಾಗೂ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ಅವರ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ಒಡನಾಡಿಗಳಾದ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</a:p>
          <a:p>
            <a:pPr lvl="0"/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ಡಾ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||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ಪಲ್ಪು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ಕುಮಾರನ್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ಆಸನ್‍ರವರು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ಈ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ಚಳವಳಿಯನ್ನು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ಮುನ್ನಡೆಸಿದರು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55278D-A8FD-B093-88D4-704DA52F2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43" y="813734"/>
            <a:ext cx="1914637" cy="2622654"/>
          </a:xfrm>
          <a:prstGeom prst="rect">
            <a:avLst/>
          </a:prstGeom>
        </p:spPr>
      </p:pic>
      <p:pic>
        <p:nvPicPr>
          <p:cNvPr id="28" name="Picture 27" descr="A map of india with different colored states&#10;&#10;Description automatically generated">
            <a:extLst>
              <a:ext uri="{FF2B5EF4-FFF2-40B4-BE49-F238E27FC236}">
                <a16:creationId xmlns:a16="http://schemas.microsoft.com/office/drawing/2014/main" id="{96A26512-BB6C-F0F4-E0D2-7FA3C9E52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8" b="92216" l="2866" r="97587">
                        <a14:foregroundMark x1="27451" y1="4947" x2="27451" y2="4947"/>
                        <a14:foregroundMark x1="25641" y1="1253" x2="25641" y2="1253"/>
                        <a14:foregroundMark x1="8371" y1="33971" x2="8371" y2="33971"/>
                        <a14:foregroundMark x1="5807" y1="44789" x2="5807" y2="44789"/>
                        <a14:foregroundMark x1="4449" y1="49868" x2="4449" y2="49868"/>
                        <a14:foregroundMark x1="2941" y1="45251" x2="2941" y2="45251"/>
                        <a14:foregroundMark x1="93363" y1="28496" x2="93363" y2="28496"/>
                        <a14:foregroundMark x1="97587" y1="29683" x2="97587" y2="29683"/>
                        <a14:foregroundMark x1="32579" y1="92216" x2="32579" y2="92216"/>
                        <a14:backgroundMark x1="13725" y1="3892" x2="13725" y2="3892"/>
                        <a14:backgroundMark x1="13725" y1="6464" x2="13725" y2="6464"/>
                        <a14:backgroundMark x1="14781" y1="2704" x2="12368" y2="9499"/>
                        <a14:backgroundMark x1="12368" y1="9499" x2="377" y2="18865"/>
                        <a14:backgroundMark x1="377" y1="18865" x2="377" y2="18865"/>
                        <a14:backgroundMark x1="5958" y1="22889" x2="5958" y2="22889"/>
                        <a14:backgroundMark x1="5958" y1="22889" x2="5958" y2="22889"/>
                        <a14:backgroundMark x1="5958" y1="22889" x2="15988" y2="3166"/>
                        <a14:backgroundMark x1="15988" y1="3166" x2="6033" y2="6464"/>
                        <a14:backgroundMark x1="6033" y1="6464" x2="1885" y2="13984"/>
                        <a14:backgroundMark x1="1885" y1="13984" x2="5656" y2="21108"/>
                        <a14:backgroundMark x1="5656" y1="21108" x2="6637" y2="21108"/>
                        <a14:backgroundMark x1="6637" y1="21108" x2="6637" y2="21108"/>
                        <a14:backgroundMark x1="6637" y1="21108" x2="12821" y2="12203"/>
                        <a14:backgroundMark x1="12821" y1="12203" x2="15385" y2="2770"/>
                        <a14:backgroundMark x1="15385" y1="2770" x2="5656" y2="10752"/>
                        <a14:backgroundMark x1="5656" y1="10752" x2="1735" y2="18668"/>
                        <a14:backgroundMark x1="1735" y1="18668" x2="9201" y2="20053"/>
                        <a14:backgroundMark x1="9879" y1="10554" x2="9879" y2="10554"/>
                        <a14:backgroundMark x1="9879" y1="10554" x2="9879" y2="10554"/>
                        <a14:backgroundMark x1="8522" y1="11478" x2="8522" y2="11478"/>
                        <a14:backgroundMark x1="8522" y1="11478" x2="8522" y2="11478"/>
                        <a14:backgroundMark x1="9050" y1="12797" x2="9050" y2="12797"/>
                        <a14:backgroundMark x1="9050" y1="12797" x2="9050" y2="12797"/>
                        <a14:backgroundMark x1="7014" y1="13852" x2="7014" y2="13852"/>
                        <a14:backgroundMark x1="7014" y1="13852" x2="7014" y2="13852"/>
                        <a14:backgroundMark x1="21041" y1="1121" x2="15460" y2="1715"/>
                        <a14:backgroundMark x1="45098" y1="24538" x2="68552" y2="31332"/>
                        <a14:backgroundMark x1="68552" y1="31332" x2="69155" y2="31201"/>
                        <a14:backgroundMark x1="83710" y1="50594" x2="81523" y2="48351"/>
                        <a14:backgroundMark x1="82051" y1="51187" x2="84540" y2="55013"/>
                        <a14:backgroundMark x1="83333" y1="51187" x2="83183" y2="54024"/>
                        <a14:backgroundMark x1="10332" y1="55739" x2="9879" y2="57850"/>
                        <a14:backgroundMark x1="10181" y1="55607" x2="10558" y2="57718"/>
                        <a14:backgroundMark x1="76772" y1="32388" x2="76772" y2="32388"/>
                        <a14:backgroundMark x1="76772" y1="32388" x2="76772" y2="32388"/>
                        <a14:backgroundMark x1="81297" y1="40106" x2="75716" y2="43668"/>
                        <a14:backgroundMark x1="75716" y1="43668" x2="80920" y2="40765"/>
                        <a14:backgroundMark x1="75490" y1="40435" x2="74434" y2="40699"/>
                        <a14:backgroundMark x1="73379" y1="41293" x2="73379" y2="41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009" y="1951744"/>
            <a:ext cx="4418798" cy="5051959"/>
          </a:xfrm>
          <a:prstGeom prst="rect">
            <a:avLst/>
          </a:prstGeom>
        </p:spPr>
      </p:pic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31B3FF72-AD04-DBB7-7030-215AAA6A2487}"/>
              </a:ext>
            </a:extLst>
          </p:cNvPr>
          <p:cNvSpPr/>
          <p:nvPr/>
        </p:nvSpPr>
        <p:spPr>
          <a:xfrm>
            <a:off x="8657878" y="6331541"/>
            <a:ext cx="459217" cy="459217"/>
          </a:xfrm>
          <a:prstGeom prst="flowChartConnector">
            <a:avLst/>
          </a:prstGeom>
          <a:noFill/>
          <a:ln w="762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2" name="Circle: Hollow 31">
            <a:extLst>
              <a:ext uri="{FF2B5EF4-FFF2-40B4-BE49-F238E27FC236}">
                <a16:creationId xmlns:a16="http://schemas.microsoft.com/office/drawing/2014/main" id="{9409DC19-F7D8-C629-E743-B16254E54D24}"/>
              </a:ext>
            </a:extLst>
          </p:cNvPr>
          <p:cNvSpPr/>
          <p:nvPr/>
        </p:nvSpPr>
        <p:spPr>
          <a:xfrm>
            <a:off x="8825528" y="6499191"/>
            <a:ext cx="123919" cy="123919"/>
          </a:xfrm>
          <a:prstGeom prst="donut">
            <a:avLst>
              <a:gd name="adj" fmla="val 40836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EDAE5E2-5CC5-224C-8967-C200ED86C127}"/>
              </a:ext>
            </a:extLst>
          </p:cNvPr>
          <p:cNvSpPr txBox="1"/>
          <p:nvPr/>
        </p:nvSpPr>
        <p:spPr>
          <a:xfrm>
            <a:off x="7594890" y="6386466"/>
            <a:ext cx="1138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ಚೆಂಬಳಾಂತಿ</a:t>
            </a:r>
            <a:endParaRPr lang="en-IN" b="1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08D22BE-A831-CFDC-941F-291529A79C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885" y="4810825"/>
            <a:ext cx="2058540" cy="205854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9CEEBCA-7F8C-F3CC-771E-6EB2A8735B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364" y="1954378"/>
            <a:ext cx="2834877" cy="483638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1C97020-3098-4EFD-DFB5-EFDCB73AF7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808" y="3732564"/>
            <a:ext cx="2921820" cy="3109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C3BBBE0-3CDB-71F1-57FD-BB0532B59C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157" y="3748798"/>
            <a:ext cx="3120770" cy="3109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E9115EC-FBE8-7D6A-9337-02E7D5B358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837" y="3748798"/>
            <a:ext cx="3010867" cy="3109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0070DC3-99A9-D1F4-4B14-5D5B2DFAD4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3681" y="3733321"/>
            <a:ext cx="3090078" cy="3069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7169B0AF-4408-0DBA-E458-6CF29F19729C}"/>
              </a:ext>
            </a:extLst>
          </p:cNvPr>
          <p:cNvGrpSpPr/>
          <p:nvPr/>
        </p:nvGrpSpPr>
        <p:grpSpPr>
          <a:xfrm>
            <a:off x="6933789" y="4268569"/>
            <a:ext cx="2732721" cy="2744980"/>
            <a:chOff x="12508254" y="2807787"/>
            <a:chExt cx="2732721" cy="3531132"/>
          </a:xfrm>
        </p:grpSpPr>
        <p:pic>
          <p:nvPicPr>
            <p:cNvPr id="22" name="Picture 3" descr="C:\Users\Admin\Desktop\10nth ppt making\photos\palpu.jpg">
              <a:extLst>
                <a:ext uri="{FF2B5EF4-FFF2-40B4-BE49-F238E27FC236}">
                  <a16:creationId xmlns:a16="http://schemas.microsoft.com/office/drawing/2014/main" id="{53D9AB80-2F01-E263-0F2C-A37CEEDD5C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2508254" y="2807787"/>
              <a:ext cx="2732721" cy="3403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1B3F643-5E1F-4429-547B-2ABAD21BE330}"/>
                </a:ext>
              </a:extLst>
            </p:cNvPr>
            <p:cNvSpPr txBox="1"/>
            <p:nvPr/>
          </p:nvSpPr>
          <p:spPr>
            <a:xfrm>
              <a:off x="13395384" y="5586667"/>
              <a:ext cx="1697465" cy="752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kern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/>
                  <a:latin typeface="NudiUni17e" pitchFamily="2" charset="0"/>
                  <a:ea typeface="Times New Roman" panose="02020603050405020304" pitchFamily="18" charset="0"/>
                  <a:cs typeface="NudiUni17e" pitchFamily="2" charset="0"/>
                </a:rPr>
                <a:t>ಡಾ</a:t>
              </a:r>
              <a:r>
                <a:rPr lang="en-US" sz="3200" b="1" kern="0" dirty="0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/>
                  <a:latin typeface="NudiUni17e" pitchFamily="2" charset="0"/>
                  <a:ea typeface="Times New Roman" panose="02020603050405020304" pitchFamily="18" charset="0"/>
                  <a:cs typeface="NudiUni17e" pitchFamily="2" charset="0"/>
                </a:rPr>
                <a:t>|| </a:t>
              </a:r>
              <a:r>
                <a:rPr lang="en-US" sz="3200" b="1" kern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/>
                  <a:latin typeface="NudiUni17e" pitchFamily="2" charset="0"/>
                  <a:ea typeface="Times New Roman" panose="02020603050405020304" pitchFamily="18" charset="0"/>
                  <a:cs typeface="NudiUni17e" pitchFamily="2" charset="0"/>
                </a:rPr>
                <a:t>ಪಲ್ಪು</a:t>
              </a:r>
              <a:r>
                <a:rPr lang="en-US" sz="3200" b="1" kern="0" dirty="0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/>
                  <a:latin typeface="NudiUni17e" pitchFamily="2" charset="0"/>
                  <a:ea typeface="Times New Roman" panose="02020603050405020304" pitchFamily="18" charset="0"/>
                  <a:cs typeface="NudiUni17e" pitchFamily="2" charset="0"/>
                </a:rPr>
                <a:t> </a:t>
              </a:r>
              <a:endParaRPr lang="en-IN" sz="32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2F1C65E-E03F-6A53-C698-B23DEEDE9E73}"/>
              </a:ext>
            </a:extLst>
          </p:cNvPr>
          <p:cNvGrpSpPr/>
          <p:nvPr/>
        </p:nvGrpSpPr>
        <p:grpSpPr>
          <a:xfrm>
            <a:off x="9701819" y="4236368"/>
            <a:ext cx="2476500" cy="2635968"/>
            <a:chOff x="13887445" y="1180029"/>
            <a:chExt cx="2476500" cy="3390901"/>
          </a:xfrm>
        </p:grpSpPr>
        <p:pic>
          <p:nvPicPr>
            <p:cNvPr id="26" name="Picture 25" descr="C:\Users\Admin\Desktop\10nth ppt making\photos\kumaranashan.jpg">
              <a:extLst>
                <a:ext uri="{FF2B5EF4-FFF2-40B4-BE49-F238E27FC236}">
                  <a16:creationId xmlns:a16="http://schemas.microsoft.com/office/drawing/2014/main" id="{5CA9F5A7-701C-A32E-E486-635C3E103882}"/>
                </a:ext>
              </a:extLst>
            </p:cNvPr>
            <p:cNvPicPr/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3887445" y="1180029"/>
              <a:ext cx="2476500" cy="33909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6C3F2E5-3F83-4AB4-1B5E-C1F1258C1660}"/>
                </a:ext>
              </a:extLst>
            </p:cNvPr>
            <p:cNvSpPr txBox="1"/>
            <p:nvPr/>
          </p:nvSpPr>
          <p:spPr>
            <a:xfrm>
              <a:off x="13937510" y="3871512"/>
              <a:ext cx="2420881" cy="673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kern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/>
                  <a:latin typeface="NudiUni17e" pitchFamily="2" charset="0"/>
                  <a:ea typeface="Times New Roman" panose="02020603050405020304" pitchFamily="18" charset="0"/>
                  <a:cs typeface="NudiUni17e" pitchFamily="2" charset="0"/>
                </a:rPr>
                <a:t>ಕುಮಾರನ್</a:t>
              </a:r>
              <a:r>
                <a:rPr lang="en-US" sz="2800" b="1" kern="0" dirty="0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/>
                  <a:latin typeface="NudiUni17e" pitchFamily="2" charset="0"/>
                  <a:ea typeface="Times New Roman" panose="02020603050405020304" pitchFamily="18" charset="0"/>
                  <a:cs typeface="NudiUni17e" pitchFamily="2" charset="0"/>
                </a:rPr>
                <a:t>‌ </a:t>
              </a:r>
              <a:r>
                <a:rPr lang="en-US" sz="2800" b="1" kern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/>
                  <a:latin typeface="NudiUni17e" pitchFamily="2" charset="0"/>
                  <a:ea typeface="Times New Roman" panose="02020603050405020304" pitchFamily="18" charset="0"/>
                  <a:cs typeface="NudiUni17e" pitchFamily="2" charset="0"/>
                </a:rPr>
                <a:t>ಆಸನ್</a:t>
              </a:r>
              <a:endParaRPr lang="en-IN" sz="28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endParaRPr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A4ED8CFA-260D-3F23-FBB9-466C78EBB0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369" y="4271384"/>
            <a:ext cx="2734449" cy="2583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EA69CF8E-6E99-BDBA-509C-C72E0B0C9A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0" y="3982004"/>
            <a:ext cx="2734572" cy="273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94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0"/>
                            </p:stCondLst>
                            <p:childTnLst>
                              <p:par>
                                <p:cTn id="1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/>
      <p:bldP spid="10" grpId="0" animBg="1"/>
      <p:bldP spid="15" grpId="0"/>
      <p:bldP spid="4" grpId="0"/>
      <p:bldP spid="5" grpId="0"/>
      <p:bldP spid="30" grpId="0" animBg="1"/>
      <p:bldP spid="30" grpId="1" animBg="1"/>
      <p:bldP spid="30" grpId="2" animBg="1"/>
      <p:bldP spid="30" grpId="3" animBg="1"/>
      <p:bldP spid="32" grpId="0" animBg="1"/>
      <p:bldP spid="32" grpId="1" animBg="1"/>
      <p:bldP spid="32" grpId="2" animBg="1"/>
      <p:bldP spid="32" grpId="3" animBg="1"/>
      <p:bldP spid="33" grpId="0"/>
      <p:bldP spid="33" grpId="1"/>
      <p:bldP spid="33" grpId="2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05AB8E-EB2A-7B98-D2C6-B4B66B1D96BC}"/>
              </a:ext>
            </a:extLst>
          </p:cNvPr>
          <p:cNvSpPr/>
          <p:nvPr/>
        </p:nvSpPr>
        <p:spPr>
          <a:xfrm>
            <a:off x="2686607" y="101986"/>
            <a:ext cx="9172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“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ಸಾಮಾಜಿಕ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ಮತ್ತು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ಧಾರ್ಮಿಕ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ಸುಧಾರಣಾ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ಚಳವಳಿಗಳು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4A9097-3E33-85AD-B6A3-5AE38D0024BA}"/>
              </a:ext>
            </a:extLst>
          </p:cNvPr>
          <p:cNvCxnSpPr/>
          <p:nvPr/>
        </p:nvCxnSpPr>
        <p:spPr>
          <a:xfrm>
            <a:off x="2946401" y="629920"/>
            <a:ext cx="8544559" cy="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72C8B6F-17A5-8086-CDCC-302EA522AE05}"/>
              </a:ext>
            </a:extLst>
          </p:cNvPr>
          <p:cNvSpPr/>
          <p:nvPr/>
        </p:nvSpPr>
        <p:spPr>
          <a:xfrm>
            <a:off x="1578567" y="725865"/>
            <a:ext cx="82131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ಧರ್ಮ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ಪರಿಪಾಲನಾ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ಯೋಗಂ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(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ಶ್ರೀ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ನಾರಾಯಣ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ಗುರು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)</a:t>
            </a:r>
          </a:p>
        </p:txBody>
      </p:sp>
      <p:sp>
        <p:nvSpPr>
          <p:cNvPr id="2" name="Equals 1">
            <a:extLst>
              <a:ext uri="{FF2B5EF4-FFF2-40B4-BE49-F238E27FC236}">
                <a16:creationId xmlns:a16="http://schemas.microsoft.com/office/drawing/2014/main" id="{1DD4042F-406E-E03D-FA25-3FBD37335411}"/>
              </a:ext>
            </a:extLst>
          </p:cNvPr>
          <p:cNvSpPr/>
          <p:nvPr/>
        </p:nvSpPr>
        <p:spPr>
          <a:xfrm rot="5400000">
            <a:off x="649221" y="2410637"/>
            <a:ext cx="3911372" cy="409214"/>
          </a:xfrm>
          <a:prstGeom prst="mathEqual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E84C8B3-6F0C-10F6-BE0F-69C784986C51}"/>
              </a:ext>
            </a:extLst>
          </p:cNvPr>
          <p:cNvSpPr/>
          <p:nvPr/>
        </p:nvSpPr>
        <p:spPr>
          <a:xfrm>
            <a:off x="93398" y="3045731"/>
            <a:ext cx="28793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ಶ್ರೀ</a:t>
            </a:r>
            <a:r>
              <a:rPr lang="en-IN" sz="2400" b="1" dirty="0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IN" sz="24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ನಾರಾಯಣ</a:t>
            </a:r>
            <a:r>
              <a:rPr lang="en-IN" sz="2400" b="1" dirty="0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IN" sz="24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ಗುರು</a:t>
            </a:r>
            <a:endParaRPr lang="en-US" sz="4000" b="1" dirty="0">
              <a:solidFill>
                <a:srgbClr val="FF0000"/>
              </a:solidFill>
              <a:latin typeface="NudiUni17e" pitchFamily="2" charset="0"/>
              <a:ea typeface="Calibri" panose="020F0502020204030204" pitchFamily="34" charset="0"/>
              <a:cs typeface="NudiUni17e" pitchFamily="2" charset="0"/>
            </a:endParaRPr>
          </a:p>
        </p:txBody>
      </p:sp>
      <p:sp>
        <p:nvSpPr>
          <p:cNvPr id="10" name="Equals 9">
            <a:extLst>
              <a:ext uri="{FF2B5EF4-FFF2-40B4-BE49-F238E27FC236}">
                <a16:creationId xmlns:a16="http://schemas.microsoft.com/office/drawing/2014/main" id="{14C12ED0-D2DC-8857-C0D7-6209B1A0EF00}"/>
              </a:ext>
            </a:extLst>
          </p:cNvPr>
          <p:cNvSpPr/>
          <p:nvPr/>
        </p:nvSpPr>
        <p:spPr>
          <a:xfrm rot="10800000" flipH="1">
            <a:off x="-335280" y="3284430"/>
            <a:ext cx="3775261" cy="423710"/>
          </a:xfrm>
          <a:prstGeom prst="mathEqual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9AD891-2D41-EB0D-C6BA-6AE3F0942566}"/>
              </a:ext>
            </a:extLst>
          </p:cNvPr>
          <p:cNvSpPr/>
          <p:nvPr/>
        </p:nvSpPr>
        <p:spPr>
          <a:xfrm>
            <a:off x="2809515" y="1249860"/>
            <a:ext cx="92885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IN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ಕೇರಳದ</a:t>
            </a:r>
            <a:r>
              <a:rPr lang="e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ಸಮಾಜದಲ್ಲೂ</a:t>
            </a:r>
            <a:r>
              <a:rPr lang="e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ಜಾತಿ</a:t>
            </a:r>
            <a:r>
              <a:rPr lang="en-IN" sz="2800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ಅಂತರಗಳ</a:t>
            </a:r>
            <a:r>
              <a:rPr lang="en-IN" sz="2800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ಸಮಸ್ಯೆಗಳು</a:t>
            </a:r>
            <a:r>
              <a:rPr lang="en-IN" sz="2800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ಅತೀ</a:t>
            </a:r>
            <a:r>
              <a:rPr lang="en-IN" sz="2800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ವ್ಯಾಪಕವಾಗಿದ್ದು</a:t>
            </a:r>
            <a:r>
              <a:rPr lang="en-IN" sz="2800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, </a:t>
            </a:r>
            <a:r>
              <a:rPr lang="en-IN" sz="2800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ಅನೇಕ</a:t>
            </a:r>
            <a:r>
              <a:rPr lang="en-IN" sz="2800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ಹಿಂದುಳಿದ</a:t>
            </a:r>
            <a:r>
              <a:rPr lang="en-IN" sz="2800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IN" sz="2800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ದಲಿತ</a:t>
            </a:r>
            <a:r>
              <a:rPr lang="en-IN" sz="2800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 </a:t>
            </a:r>
            <a:r>
              <a:rPr lang="en-IN" sz="2800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ಸಮುದಾಯಗಳಿಗೆ</a:t>
            </a:r>
            <a:r>
              <a:rPr lang="en-IN" sz="2800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ಸಾಮಾಜಿಕ</a:t>
            </a:r>
            <a:r>
              <a:rPr lang="en-IN" sz="2800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ನಿರ್ಬಂಧಗಳ</a:t>
            </a:r>
            <a:r>
              <a:rPr lang="en-IN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ನ್ನು</a:t>
            </a:r>
            <a:r>
              <a:rPr lang="e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ಹೇರಲಾಗಿತ್ತು</a:t>
            </a:r>
            <a:r>
              <a:rPr lang="e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06E1E7-F76C-F1B4-DD37-A505D9B8A072}"/>
              </a:ext>
            </a:extLst>
          </p:cNvPr>
          <p:cNvSpPr/>
          <p:nvPr/>
        </p:nvSpPr>
        <p:spPr>
          <a:xfrm>
            <a:off x="2806744" y="1249860"/>
            <a:ext cx="95665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ಈ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ಸಮುದಾಯಗಳು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ಎಲ್ಲರೂ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ಬಳಸಲು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ಇದ್ದ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ಕೆರೆ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ಬಾವಿಗಳಲ್ಲಿ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ನೀರನ್ನು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ತೆಗೆದುಕೊಳ್ಳಲಾಗುತ್ತಿರಲಿಲ್ಲ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r>
              <a:rPr lang="en-US" sz="2800" b="1" dirty="0" err="1">
                <a:solidFill>
                  <a:srgbClr val="00B0F0"/>
                </a:solidFill>
                <a:latin typeface="NudiUni01e" pitchFamily="2" charset="0"/>
                <a:cs typeface="NudiUni01e" pitchFamily="2" charset="0"/>
              </a:rPr>
              <a:t>ರಸ್ತೆಗಳ</a:t>
            </a:r>
            <a:r>
              <a:rPr lang="en-US" sz="2800" b="1" dirty="0">
                <a:solidFill>
                  <a:srgbClr val="00B0F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NudiUni01e" pitchFamily="2" charset="0"/>
                <a:cs typeface="NudiUni01e" pitchFamily="2" charset="0"/>
              </a:rPr>
              <a:t>ಮೂಲಕ</a:t>
            </a:r>
            <a:r>
              <a:rPr lang="en-US" sz="2800" b="1" dirty="0">
                <a:solidFill>
                  <a:srgbClr val="00B0F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NudiUni01e" pitchFamily="2" charset="0"/>
                <a:cs typeface="NudiUni01e" pitchFamily="2" charset="0"/>
              </a:rPr>
              <a:t>ಓಡಾಡಲಾಗುತ್ತಿರಲಿಲ್ಲ</a:t>
            </a:r>
            <a:r>
              <a:rPr lang="en-US" sz="2800" b="1" dirty="0">
                <a:solidFill>
                  <a:srgbClr val="00B0F0"/>
                </a:solidFill>
                <a:latin typeface="NudiUni01e" pitchFamily="2" charset="0"/>
                <a:cs typeface="NudiUni01e" pitchFamily="2" charset="0"/>
              </a:rPr>
              <a:t>, </a:t>
            </a:r>
            <a:r>
              <a:rPr lang="en-US" sz="2800" b="1" dirty="0" err="1">
                <a:solidFill>
                  <a:srgbClr val="00B0F0"/>
                </a:solidFill>
                <a:latin typeface="NudiUni01e" pitchFamily="2" charset="0"/>
                <a:cs typeface="NudiUni01e" pitchFamily="2" charset="0"/>
              </a:rPr>
              <a:t>ಚಪ್ಪಲಿಗಳನ್ನು</a:t>
            </a:r>
            <a:r>
              <a:rPr lang="en-US" sz="2800" b="1" dirty="0">
                <a:solidFill>
                  <a:srgbClr val="00B0F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NudiUni01e" pitchFamily="2" charset="0"/>
                <a:cs typeface="NudiUni01e" pitchFamily="2" charset="0"/>
              </a:rPr>
              <a:t>ಹಾಕುವಂತಿರಲಿಲ್ಲ</a:t>
            </a:r>
            <a:r>
              <a:rPr lang="en-US" sz="2800" b="1" dirty="0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. </a:t>
            </a:r>
            <a:r>
              <a:rPr lang="en-US" sz="2800" b="1" dirty="0" err="1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ದೇವಸ್ಥಾನಕ್ಕೆ</a:t>
            </a:r>
            <a:r>
              <a:rPr lang="en-US" sz="2800" b="1" dirty="0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ಪ್ರವೇಶಿಸುವಂತಿರಲಿಲ್ಲ</a:t>
            </a:r>
            <a:r>
              <a:rPr lang="en-US" sz="2800" b="1" dirty="0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. </a:t>
            </a:r>
            <a:r>
              <a:rPr lang="en-US" sz="2800" b="1" dirty="0" err="1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ಮಹಿಳೆಯರ</a:t>
            </a:r>
            <a:r>
              <a:rPr lang="en-US" sz="2800" b="1" dirty="0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ಉಡುಪುಗಳ</a:t>
            </a:r>
            <a:r>
              <a:rPr lang="en-US" sz="2800" b="1" dirty="0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ಮೇಲೂ</a:t>
            </a:r>
            <a:r>
              <a:rPr lang="en-US" sz="2800" b="1" dirty="0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ನಿರ್ಬಂಧಗಳನ್ನು</a:t>
            </a:r>
            <a:r>
              <a:rPr lang="en-US" sz="2800" b="1" dirty="0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ಹೇರಲಾಗಿತ್ತು</a:t>
            </a:r>
            <a:endParaRPr lang="en-IN" sz="4000" b="1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55278D-A8FD-B093-88D4-704DA52F2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43" y="813734"/>
            <a:ext cx="1914637" cy="26226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FEC7D5-12C4-79C2-06B5-4C2DB5D264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720" y="3430965"/>
            <a:ext cx="1872322" cy="33585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06C87EB-71FD-CC92-22B9-D6A46380F8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350" y="3400162"/>
            <a:ext cx="1977129" cy="34578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3A73905-8545-D6FC-C944-A20CF45EBF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975" y="3418666"/>
            <a:ext cx="2014249" cy="33708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FFA3BF6-2937-C767-9F13-5727927534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16"/>
          <a:stretch/>
        </p:blipFill>
        <p:spPr>
          <a:xfrm>
            <a:off x="37401" y="3402557"/>
            <a:ext cx="1947327" cy="345544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4DC9362-2156-BF06-6337-B211D91118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222" y="3400162"/>
            <a:ext cx="2091246" cy="34578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1DC9F6C-65B7-4493-0B54-1889BD2BA4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648" y="3416309"/>
            <a:ext cx="1977129" cy="34578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25E319AF-F2CC-EB1A-9025-B7A551580C16}"/>
              </a:ext>
            </a:extLst>
          </p:cNvPr>
          <p:cNvSpPr/>
          <p:nvPr/>
        </p:nvSpPr>
        <p:spPr>
          <a:xfrm>
            <a:off x="2806744" y="1220748"/>
            <a:ext cx="95665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ಇಷ್ಟೇ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ಅಲ್ಲದೆ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ಶಾಲೆಗಳಿಗೂ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ಇವರಿಗೆ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ಪ್ರವೇಶವಿರಲಿಲ್ಲ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ಕನಿಷ್ಠ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ಪ್ರಮಾಣದ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ಮಾನವ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ಹಕ್ಕುಗಳನ್ನೂ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ಪಡೆಯದ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ಈ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ಸಮುದಾಯಗಳು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ಉಸಿರುಗಟ್ಟಿ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ಬದುಕಬೇಕಾದ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ಪರಿಸ್ಥಿತಿ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ಇತ್ತು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ACF5534C-8CEE-2869-4EFA-7CFD2B9F4E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281" y="2003090"/>
            <a:ext cx="5245761" cy="139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78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/>
      <p:bldP spid="10" grpId="0" animBg="1"/>
      <p:bldP spid="15" grpId="0"/>
      <p:bldP spid="15" grpId="1"/>
      <p:bldP spid="4" grpId="0"/>
      <p:bldP spid="4" grpId="1"/>
      <p:bldP spid="5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05AB8E-EB2A-7B98-D2C6-B4B66B1D96BC}"/>
              </a:ext>
            </a:extLst>
          </p:cNvPr>
          <p:cNvSpPr/>
          <p:nvPr/>
        </p:nvSpPr>
        <p:spPr>
          <a:xfrm>
            <a:off x="2686607" y="101986"/>
            <a:ext cx="9172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“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ಸಾಮಾಜಿಕ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ಮತ್ತು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ಧಾರ್ಮಿಕ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ಸುಧಾರಣಾ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ಚಳವಳಿಗಳು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4A9097-3E33-85AD-B6A3-5AE38D0024BA}"/>
              </a:ext>
            </a:extLst>
          </p:cNvPr>
          <p:cNvCxnSpPr/>
          <p:nvPr/>
        </p:nvCxnSpPr>
        <p:spPr>
          <a:xfrm>
            <a:off x="2946401" y="629920"/>
            <a:ext cx="8544559" cy="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72C8B6F-17A5-8086-CDCC-302EA522AE05}"/>
              </a:ext>
            </a:extLst>
          </p:cNvPr>
          <p:cNvSpPr/>
          <p:nvPr/>
        </p:nvSpPr>
        <p:spPr>
          <a:xfrm>
            <a:off x="1578567" y="725865"/>
            <a:ext cx="82131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ಧರ್ಮ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ಪರಿಪಾಲನಾ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ಯೋಗಂ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(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ಶ್ರೀ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ನಾರಾಯಣ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ಗುರು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)</a:t>
            </a:r>
          </a:p>
        </p:txBody>
      </p:sp>
      <p:sp>
        <p:nvSpPr>
          <p:cNvPr id="2" name="Equals 1">
            <a:extLst>
              <a:ext uri="{FF2B5EF4-FFF2-40B4-BE49-F238E27FC236}">
                <a16:creationId xmlns:a16="http://schemas.microsoft.com/office/drawing/2014/main" id="{1DD4042F-406E-E03D-FA25-3FBD37335411}"/>
              </a:ext>
            </a:extLst>
          </p:cNvPr>
          <p:cNvSpPr/>
          <p:nvPr/>
        </p:nvSpPr>
        <p:spPr>
          <a:xfrm rot="5400000">
            <a:off x="649221" y="2410637"/>
            <a:ext cx="3911372" cy="409214"/>
          </a:xfrm>
          <a:prstGeom prst="mathEqual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E84C8B3-6F0C-10F6-BE0F-69C784986C51}"/>
              </a:ext>
            </a:extLst>
          </p:cNvPr>
          <p:cNvSpPr/>
          <p:nvPr/>
        </p:nvSpPr>
        <p:spPr>
          <a:xfrm>
            <a:off x="93398" y="3045731"/>
            <a:ext cx="28793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ಶ್ರೀ</a:t>
            </a:r>
            <a:r>
              <a:rPr lang="en-IN" sz="2400" b="1" dirty="0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IN" sz="24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ನಾರಾಯಣ</a:t>
            </a:r>
            <a:r>
              <a:rPr lang="en-IN" sz="2400" b="1" dirty="0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IN" sz="24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ಗುರು</a:t>
            </a:r>
            <a:endParaRPr lang="en-US" sz="4000" b="1" dirty="0">
              <a:solidFill>
                <a:srgbClr val="FF0000"/>
              </a:solidFill>
              <a:latin typeface="NudiUni17e" pitchFamily="2" charset="0"/>
              <a:ea typeface="Calibri" panose="020F0502020204030204" pitchFamily="34" charset="0"/>
              <a:cs typeface="NudiUni17e" pitchFamily="2" charset="0"/>
            </a:endParaRPr>
          </a:p>
        </p:txBody>
      </p:sp>
      <p:sp>
        <p:nvSpPr>
          <p:cNvPr id="10" name="Equals 9">
            <a:extLst>
              <a:ext uri="{FF2B5EF4-FFF2-40B4-BE49-F238E27FC236}">
                <a16:creationId xmlns:a16="http://schemas.microsoft.com/office/drawing/2014/main" id="{14C12ED0-D2DC-8857-C0D7-6209B1A0EF00}"/>
              </a:ext>
            </a:extLst>
          </p:cNvPr>
          <p:cNvSpPr/>
          <p:nvPr/>
        </p:nvSpPr>
        <p:spPr>
          <a:xfrm rot="10800000" flipH="1">
            <a:off x="-335280" y="3284430"/>
            <a:ext cx="3775261" cy="423710"/>
          </a:xfrm>
          <a:prstGeom prst="mathEqual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9AD891-2D41-EB0D-C6BA-6AE3F0942566}"/>
              </a:ext>
            </a:extLst>
          </p:cNvPr>
          <p:cNvSpPr/>
          <p:nvPr/>
        </p:nvSpPr>
        <p:spPr>
          <a:xfrm>
            <a:off x="2809515" y="1249860"/>
            <a:ext cx="92885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ಈ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ವಿಷಯಗಳನ್ನು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ಕೈಗೆತ್ತಿಕೊಂಡು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ಶ್ರೀ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ನಾರಾಯಣಗುರು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ಅವರು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ತಮ್ಮ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ಧರ್ಮ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ಪರಿಪಾಲನಾ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ಯೋಗಂ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ಮೂಲಕ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ಸಾಮಾಜಿಕ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ಪ್ರತಿರೋಧದ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ಚಳವಳಿಗಳನ್ನು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ಪ್ರಾರಂಭಿಸಿದರು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55278D-A8FD-B093-88D4-704DA52F2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43" y="813734"/>
            <a:ext cx="1914637" cy="26226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E2FF74D-156F-5406-85AC-7045EC62D2C9}"/>
              </a:ext>
            </a:extLst>
          </p:cNvPr>
          <p:cNvSpPr/>
          <p:nvPr/>
        </p:nvSpPr>
        <p:spPr>
          <a:xfrm>
            <a:off x="2809514" y="2499929"/>
            <a:ext cx="9288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ಮನುಷ್ಯನು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ಘನತೆಯಿಂದ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ಬದುಕುವ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ಸಮಾಜದ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ನಿರ್ಮಾಣವೇ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 ಈ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ಸಂಘಟನೆಯ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ಉದ್ದೇಶವಾಗಿತ್ತು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A5FD99-BCF3-F8AE-06E2-FC57A5B5BF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87" y="2806910"/>
            <a:ext cx="2346017" cy="40023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24E93F-017B-D9E2-B719-FA3584EB0E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715" y="3824144"/>
            <a:ext cx="2734572" cy="2734572"/>
          </a:xfrm>
          <a:prstGeom prst="rect">
            <a:avLst/>
          </a:prstGeom>
        </p:spPr>
      </p:pic>
      <p:pic>
        <p:nvPicPr>
          <p:cNvPr id="14" name="Picture 1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4E04035-1DFA-424D-09B6-1BA85F5939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543" y="3021784"/>
            <a:ext cx="3771152" cy="3734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82410F6-F39C-253B-F8B1-C23ED556FF33}"/>
              </a:ext>
            </a:extLst>
          </p:cNvPr>
          <p:cNvSpPr/>
          <p:nvPr/>
        </p:nvSpPr>
        <p:spPr>
          <a:xfrm>
            <a:off x="2822341" y="1237250"/>
            <a:ext cx="92885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ನಾರಾಯಣಗುರು</a:t>
            </a:r>
            <a:r>
              <a:rPr lang="en-US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ಅವರ</a:t>
            </a:r>
            <a:r>
              <a:rPr lang="en-US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ಪ್ರಮುಖ</a:t>
            </a:r>
            <a:r>
              <a:rPr lang="en-US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ಆಶಯ</a:t>
            </a:r>
            <a:r>
              <a:rPr lang="en-US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ಮಾನವ</a:t>
            </a:r>
            <a:r>
              <a:rPr lang="en-US" sz="2800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ಕುಲಕ್ಕೆ</a:t>
            </a:r>
            <a:r>
              <a:rPr lang="en-US" sz="2800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ಒಂದೇ</a:t>
            </a:r>
            <a:r>
              <a:rPr lang="en-US" sz="2800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ಜಾತಿ</a:t>
            </a:r>
            <a:r>
              <a:rPr lang="en-US" sz="2800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ಒಂದೇ</a:t>
            </a:r>
            <a:r>
              <a:rPr lang="en-US" sz="2800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ಧರ್ಮ</a:t>
            </a:r>
            <a:r>
              <a:rPr lang="en-US" sz="2800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US" sz="2800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ಒಬ್ಬನೇ</a:t>
            </a:r>
            <a:r>
              <a:rPr lang="en-US" sz="2800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ದೇವರು</a:t>
            </a:r>
            <a:r>
              <a:rPr lang="en-US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ಎಂಬುದು</a:t>
            </a:r>
            <a:r>
              <a:rPr lang="en-US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ಇದನ್ನು</a:t>
            </a:r>
            <a:r>
              <a:rPr lang="en-US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ಸಾಧಿಸಲು</a:t>
            </a:r>
            <a:r>
              <a:rPr lang="en-US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ಶಿಕ್ಷಣವೇ</a:t>
            </a:r>
            <a:r>
              <a:rPr lang="en-US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ಮಾರ್ಗವೆಂದು</a:t>
            </a:r>
            <a:r>
              <a:rPr lang="en-US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ಸಾರಿದರು</a:t>
            </a:r>
            <a:r>
              <a:rPr lang="en-IN" sz="40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</a:p>
        </p:txBody>
      </p:sp>
      <p:pic>
        <p:nvPicPr>
          <p:cNvPr id="24" name="Picture 23" descr="A yellow and black logo&#10;&#10;Description automatically generated">
            <a:extLst>
              <a:ext uri="{FF2B5EF4-FFF2-40B4-BE49-F238E27FC236}">
                <a16:creationId xmlns:a16="http://schemas.microsoft.com/office/drawing/2014/main" id="{86C3157B-A4B1-43B7-FBC7-2CD3F82C01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228" y="3352712"/>
            <a:ext cx="3890502" cy="389050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ADA39C7-2145-8E60-BB5A-E742A69C19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7" b="9722"/>
          <a:stretch/>
        </p:blipFill>
        <p:spPr>
          <a:xfrm>
            <a:off x="3273658" y="2615243"/>
            <a:ext cx="8850035" cy="4140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952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/>
      <p:bldP spid="10" grpId="0" animBg="1"/>
      <p:bldP spid="15" grpId="0"/>
      <p:bldP spid="15" grpId="1"/>
      <p:bldP spid="3" grpId="0"/>
      <p:bldP spid="3" grpId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952056-5115-972C-A4B1-6B4B585C7301}"/>
              </a:ext>
            </a:extLst>
          </p:cNvPr>
          <p:cNvSpPr/>
          <p:nvPr/>
        </p:nvSpPr>
        <p:spPr>
          <a:xfrm>
            <a:off x="339194" y="5017557"/>
            <a:ext cx="11730883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ಭಾರತದಲ್ಲಿ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ಬ್ರಿಟೀಷರ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ಆಡಳಿತ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ಸ್ಥಾಪನೆಯಾಗುವ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ವೇಳೆಗೆ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ಈ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ಅನಿಷ್ಠಗಳು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ಪರಾಕಾಷ್ಟೆ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ತಲುಪಿದವು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</a:p>
          <a:p>
            <a:pPr>
              <a:lnSpc>
                <a:spcPct val="107000"/>
              </a:lnSpc>
            </a:pP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ಮೂಢನಂಬಿಕೆ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ಮತ್ತು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ಸಂಪ್ರದಾಯವಾದದ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ಕತ್ತಲೇ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ಇಡೀ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ದೇಶವನ್ನು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ಆವರಿಸಿತು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F3052D-6D56-702D-3D7F-4888AA6D6121}"/>
              </a:ext>
            </a:extLst>
          </p:cNvPr>
          <p:cNvSpPr/>
          <p:nvPr/>
        </p:nvSpPr>
        <p:spPr>
          <a:xfrm>
            <a:off x="339195" y="5898330"/>
            <a:ext cx="11730883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ಈ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ಅನಿಷ್ಠಗಳನ್ನು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ಕೊನೆಗೊಳಿಸಲು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ಸಂಘಟಿತ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ಸಾಮಾಜಿಕ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ಮತ್ತು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ಧಾರ್ಮಿಕ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ಸುಧಾರಣಾ</a:t>
            </a:r>
            <a:endParaRPr lang="en-US" sz="2800" b="1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  <a:p>
            <a:pPr>
              <a:lnSpc>
                <a:spcPct val="107000"/>
              </a:lnSpc>
            </a:pP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ಚಳುವಳಿಯನ್ನು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ಪ್ರಾರಂಭಿಸಲಾಯಿತು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6779E7-C899-1C7E-59F6-F7FB20B4D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772" y="52540"/>
            <a:ext cx="4991100" cy="4533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AD66DF-A55B-41C0-2644-11321193C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309" y="2749675"/>
            <a:ext cx="3840326" cy="2355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5D00EB-CC95-5FD7-13BA-3418ED05A9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519" y="2751703"/>
            <a:ext cx="3766791" cy="2326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EC5F93-CDB9-B521-6315-08E363B91C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9"/>
          <a:stretch/>
        </p:blipFill>
        <p:spPr>
          <a:xfrm>
            <a:off x="4597307" y="680721"/>
            <a:ext cx="3840323" cy="2180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77AB64-568E-4921-E8A2-BC3D454F8A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519" y="680720"/>
            <a:ext cx="3766791" cy="2180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923032F-26B4-A66A-E1D1-2AB3792D6CC8}"/>
              </a:ext>
            </a:extLst>
          </p:cNvPr>
          <p:cNvSpPr/>
          <p:nvPr/>
        </p:nvSpPr>
        <p:spPr>
          <a:xfrm>
            <a:off x="2686607" y="101986"/>
            <a:ext cx="9172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“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ಸಾಮಾಜಿಕ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ಮತ್ತು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ಧಾರ್ಮಿಕ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ಸುಧಾರಣಾ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ಚಳವಳಿಗಳು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”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88270C1-5791-C77B-B2F4-7BCD16F45443}"/>
              </a:ext>
            </a:extLst>
          </p:cNvPr>
          <p:cNvCxnSpPr/>
          <p:nvPr/>
        </p:nvCxnSpPr>
        <p:spPr>
          <a:xfrm>
            <a:off x="2946401" y="629920"/>
            <a:ext cx="8544559" cy="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239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alking up the stairs of a temple&#10;&#10;Description automatically generated">
            <a:extLst>
              <a:ext uri="{FF2B5EF4-FFF2-40B4-BE49-F238E27FC236}">
                <a16:creationId xmlns:a16="http://schemas.microsoft.com/office/drawing/2014/main" id="{BA509446-04AB-CE65-E8EF-AF56161D9B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776" y="2265584"/>
            <a:ext cx="4578224" cy="4490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05AB8E-EB2A-7B98-D2C6-B4B66B1D96BC}"/>
              </a:ext>
            </a:extLst>
          </p:cNvPr>
          <p:cNvSpPr/>
          <p:nvPr/>
        </p:nvSpPr>
        <p:spPr>
          <a:xfrm>
            <a:off x="2686607" y="101986"/>
            <a:ext cx="9172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“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ಸಾಮಾಜಿಕ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ಮತ್ತು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ಧಾರ್ಮಿಕ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ಸುಧಾರಣಾ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ಚಳವಳಿಗಳು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4A9097-3E33-85AD-B6A3-5AE38D0024BA}"/>
              </a:ext>
            </a:extLst>
          </p:cNvPr>
          <p:cNvCxnSpPr/>
          <p:nvPr/>
        </p:nvCxnSpPr>
        <p:spPr>
          <a:xfrm>
            <a:off x="2946401" y="629920"/>
            <a:ext cx="8544559" cy="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72C8B6F-17A5-8086-CDCC-302EA522AE05}"/>
              </a:ext>
            </a:extLst>
          </p:cNvPr>
          <p:cNvSpPr/>
          <p:nvPr/>
        </p:nvSpPr>
        <p:spPr>
          <a:xfrm>
            <a:off x="1578567" y="725865"/>
            <a:ext cx="82131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ಧರ್ಮ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ಪರಿಪಾಲನಾ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ಯೋಗಂ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(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ಶ್ರೀ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ನಾರಾಯಣ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ಗುರು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)</a:t>
            </a:r>
          </a:p>
        </p:txBody>
      </p:sp>
      <p:sp>
        <p:nvSpPr>
          <p:cNvPr id="2" name="Equals 1">
            <a:extLst>
              <a:ext uri="{FF2B5EF4-FFF2-40B4-BE49-F238E27FC236}">
                <a16:creationId xmlns:a16="http://schemas.microsoft.com/office/drawing/2014/main" id="{1DD4042F-406E-E03D-FA25-3FBD37335411}"/>
              </a:ext>
            </a:extLst>
          </p:cNvPr>
          <p:cNvSpPr/>
          <p:nvPr/>
        </p:nvSpPr>
        <p:spPr>
          <a:xfrm rot="5400000">
            <a:off x="649221" y="2410637"/>
            <a:ext cx="3911372" cy="409214"/>
          </a:xfrm>
          <a:prstGeom prst="mathEqual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E84C8B3-6F0C-10F6-BE0F-69C784986C51}"/>
              </a:ext>
            </a:extLst>
          </p:cNvPr>
          <p:cNvSpPr/>
          <p:nvPr/>
        </p:nvSpPr>
        <p:spPr>
          <a:xfrm>
            <a:off x="93398" y="3045731"/>
            <a:ext cx="28793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ಶ್ರೀ</a:t>
            </a:r>
            <a:r>
              <a:rPr lang="en-IN" sz="2400" b="1" dirty="0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IN" sz="24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ನಾರಾಯಣ</a:t>
            </a:r>
            <a:r>
              <a:rPr lang="en-IN" sz="2400" b="1" dirty="0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IN" sz="24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ಗುರು</a:t>
            </a:r>
            <a:endParaRPr lang="en-US" sz="4000" b="1" dirty="0">
              <a:solidFill>
                <a:srgbClr val="FF0000"/>
              </a:solidFill>
              <a:latin typeface="NudiUni17e" pitchFamily="2" charset="0"/>
              <a:ea typeface="Calibri" panose="020F0502020204030204" pitchFamily="34" charset="0"/>
              <a:cs typeface="NudiUni17e" pitchFamily="2" charset="0"/>
            </a:endParaRPr>
          </a:p>
        </p:txBody>
      </p:sp>
      <p:sp>
        <p:nvSpPr>
          <p:cNvPr id="10" name="Equals 9">
            <a:extLst>
              <a:ext uri="{FF2B5EF4-FFF2-40B4-BE49-F238E27FC236}">
                <a16:creationId xmlns:a16="http://schemas.microsoft.com/office/drawing/2014/main" id="{14C12ED0-D2DC-8857-C0D7-6209B1A0EF00}"/>
              </a:ext>
            </a:extLst>
          </p:cNvPr>
          <p:cNvSpPr/>
          <p:nvPr/>
        </p:nvSpPr>
        <p:spPr>
          <a:xfrm rot="10800000" flipH="1">
            <a:off x="-335280" y="3284430"/>
            <a:ext cx="3775261" cy="423710"/>
          </a:xfrm>
          <a:prstGeom prst="mathEqual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9AD891-2D41-EB0D-C6BA-6AE3F0942566}"/>
              </a:ext>
            </a:extLst>
          </p:cNvPr>
          <p:cNvSpPr/>
          <p:nvPr/>
        </p:nvSpPr>
        <p:spPr>
          <a:xfrm>
            <a:off x="2809515" y="1249860"/>
            <a:ext cx="92885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ಕೆಳಸಮುದಾಯಗಳಿಗೆ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ಪ್ರವೇಶ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ನಿರಾಕರಿಸುತ್ತಿದ್ದ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ದೇವಾಲಯಗಳಿಗೆ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ಪರ್ಯಾಯ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ದೇವಾಲಯಗಳನ್ನು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ಕಟ್ಟಿದರು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55278D-A8FD-B093-88D4-704DA52F2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43" y="813734"/>
            <a:ext cx="1914637" cy="26226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E2FF74D-156F-5406-85AC-7045EC62D2C9}"/>
              </a:ext>
            </a:extLst>
          </p:cNvPr>
          <p:cNvSpPr/>
          <p:nvPr/>
        </p:nvSpPr>
        <p:spPr>
          <a:xfrm>
            <a:off x="2817410" y="1276848"/>
            <a:ext cx="92885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ನಾರಾಯಣಗುರು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ಅವರ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ಅನುಯಾಯಿಗಳು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1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924ರಲ್ಲಿ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ವೈಕಂ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ಸತ್ಯಾಗ್ರಹವೆಂಬ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ಶಿವ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ದೇವಾಲಯ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ಪ್ರವೇಶ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ಚಳವಳಿಯನ್ನು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ನಡೆಸಿದರು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ಇದರಲ್ಲಿ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ಗಾಂಧೀಜಿಯವರು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ಹಾಗೂ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ಆತ್ಮಗೌರವ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ಚಳವಳಿಯ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ರೂವಾರಿಗಳಾದ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ಪೆರಿಯಾರ್‍ರು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ಭಾಗವಹಿಸಿದ್ದರು</a:t>
            </a:r>
            <a:endParaRPr lang="en-IN" sz="4000" b="1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DACAE4D-6270-5ACD-84A6-35E77E1DFF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688" y="2295913"/>
            <a:ext cx="4696566" cy="4490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A group of people walking in front of a building&#10;&#10;Description automatically generated">
            <a:extLst>
              <a:ext uri="{FF2B5EF4-FFF2-40B4-BE49-F238E27FC236}">
                <a16:creationId xmlns:a16="http://schemas.microsoft.com/office/drawing/2014/main" id="{D6F103B0-D681-AED2-91E7-CEA03985D6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902" y="4529610"/>
            <a:ext cx="4439154" cy="2145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 descr="A group of people sitting on the ground&#10;&#10;Description automatically generated">
            <a:extLst>
              <a:ext uri="{FF2B5EF4-FFF2-40B4-BE49-F238E27FC236}">
                <a16:creationId xmlns:a16="http://schemas.microsoft.com/office/drawing/2014/main" id="{F8CDE0AD-DDB1-1FD1-E01A-F2D33C8DA1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" y="3758282"/>
            <a:ext cx="2857500" cy="2997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 descr="A group of people in a line&#10;&#10;Description automatically generated">
            <a:extLst>
              <a:ext uri="{FF2B5EF4-FFF2-40B4-BE49-F238E27FC236}">
                <a16:creationId xmlns:a16="http://schemas.microsoft.com/office/drawing/2014/main" id="{B01A917F-D51A-3F02-560D-AFB2FA7A81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038" y="2881017"/>
            <a:ext cx="4720955" cy="3874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0ED78C9-DCE7-C214-6B21-265B3D2F76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903" y="2476594"/>
            <a:ext cx="4387243" cy="2063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358A2DD-F228-829B-5C27-3956FF0CC151}"/>
              </a:ext>
            </a:extLst>
          </p:cNvPr>
          <p:cNvSpPr/>
          <p:nvPr/>
        </p:nvSpPr>
        <p:spPr>
          <a:xfrm>
            <a:off x="2817409" y="1249860"/>
            <a:ext cx="92885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ಗುರುವಾಯೂರು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ದೇವಾಲಯ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ಪ್ರವೇಶ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ಚಳವಳಿಯು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ಮತ್ತೊಂದು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ಮಹತ್ವದ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ಘಟನೆ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328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/>
      <p:bldP spid="10" grpId="0" animBg="1"/>
      <p:bldP spid="15" grpId="0"/>
      <p:bldP spid="15" grpId="1"/>
      <p:bldP spid="15" grpId="2"/>
      <p:bldP spid="3" grpId="0"/>
      <p:bldP spid="3" grpId="1"/>
      <p:bldP spid="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ith a white beard and white clothes&#10;&#10;Description automatically generated">
            <a:extLst>
              <a:ext uri="{FF2B5EF4-FFF2-40B4-BE49-F238E27FC236}">
                <a16:creationId xmlns:a16="http://schemas.microsoft.com/office/drawing/2014/main" id="{BF7E7D5F-F3D7-7D57-918D-4C46467A2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101" y="115614"/>
            <a:ext cx="12143881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8A2E209-86F0-7C9E-69EA-D20A330FC705}"/>
              </a:ext>
            </a:extLst>
          </p:cNvPr>
          <p:cNvSpPr/>
          <p:nvPr/>
        </p:nvSpPr>
        <p:spPr>
          <a:xfrm>
            <a:off x="-4311649" y="1370543"/>
            <a:ext cx="15965213" cy="350865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79400" h="203200"/>
              <a:bevelB w="247650" h="107950"/>
            </a:sp3d>
          </a:bodyPr>
          <a:lstStyle/>
          <a:p>
            <a:pPr algn="ctr"/>
            <a:r>
              <a:rPr lang="en-US" sz="22200" b="1" dirty="0">
                <a:ln/>
                <a:solidFill>
                  <a:srgbClr val="FFC000"/>
                </a:solidFill>
                <a:latin typeface="NudiUni17e" pitchFamily="2" charset="0"/>
                <a:cs typeface="NudiUni17e" pitchFamily="2" charset="0"/>
              </a:rPr>
              <a:t>  </a:t>
            </a:r>
            <a:r>
              <a:rPr lang="en-US" sz="22200" b="1" dirty="0" err="1">
                <a:ln/>
                <a:solidFill>
                  <a:srgbClr val="FFC000"/>
                </a:solidFill>
                <a:latin typeface="NudiUni17e" pitchFamily="2" charset="0"/>
                <a:cs typeface="NudiUni17e" pitchFamily="2" charset="0"/>
              </a:rPr>
              <a:t>ಪೆರಿಯಾರ್</a:t>
            </a:r>
            <a:endParaRPr lang="en-US" sz="22200" b="1" dirty="0">
              <a:ln/>
              <a:solidFill>
                <a:srgbClr val="FFC000"/>
              </a:solidFill>
              <a:latin typeface="NudiUni17e" pitchFamily="2" charset="0"/>
              <a:cs typeface="NudiUni17e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143680-A57B-CB19-58D8-95FE0F8268A6}"/>
              </a:ext>
            </a:extLst>
          </p:cNvPr>
          <p:cNvSpPr/>
          <p:nvPr/>
        </p:nvSpPr>
        <p:spPr>
          <a:xfrm>
            <a:off x="-4424006" y="3544614"/>
            <a:ext cx="15965213" cy="350865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>
              <a:bevelT w="279400" h="203200"/>
              <a:bevelB w="247650" h="107950"/>
            </a:sp3d>
          </a:bodyPr>
          <a:lstStyle/>
          <a:p>
            <a:pPr algn="ctr"/>
            <a:r>
              <a:rPr lang="en-US" sz="22200" b="1" dirty="0">
                <a:ln/>
                <a:solidFill>
                  <a:srgbClr val="FFC000"/>
                </a:solidFill>
                <a:latin typeface="NudiUni17e" pitchFamily="2" charset="0"/>
                <a:cs typeface="NudiUni17e" pitchFamily="2" charset="0"/>
              </a:rPr>
              <a:t>  </a:t>
            </a:r>
            <a:r>
              <a:rPr lang="en-US" sz="22200" b="1" dirty="0" err="1">
                <a:ln/>
                <a:solidFill>
                  <a:srgbClr val="FFC000"/>
                </a:solidFill>
                <a:latin typeface="NudiUni17e" pitchFamily="2" charset="0"/>
                <a:cs typeface="NudiUni17e" pitchFamily="2" charset="0"/>
              </a:rPr>
              <a:t>ಚಳವಳಿ</a:t>
            </a:r>
            <a:endParaRPr lang="en-US" sz="22200" b="1" dirty="0">
              <a:ln/>
              <a:solidFill>
                <a:srgbClr val="FFC000"/>
              </a:solidFill>
              <a:latin typeface="NudiUni17e" pitchFamily="2" charset="0"/>
              <a:cs typeface="NudiUni17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6632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5121BBE-6094-6C23-FA76-32F4C607BF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92" y="3484577"/>
            <a:ext cx="5663008" cy="3197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05AB8E-EB2A-7B98-D2C6-B4B66B1D96BC}"/>
              </a:ext>
            </a:extLst>
          </p:cNvPr>
          <p:cNvSpPr/>
          <p:nvPr/>
        </p:nvSpPr>
        <p:spPr>
          <a:xfrm>
            <a:off x="2686607" y="101986"/>
            <a:ext cx="9172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“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ಸಾಮಾಜಿಕ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ಮತ್ತು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ಧಾರ್ಮಿಕ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ಸುಧಾರಣಾ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ಚಳವಳಿಗಳು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4A9097-3E33-85AD-B6A3-5AE38D0024BA}"/>
              </a:ext>
            </a:extLst>
          </p:cNvPr>
          <p:cNvCxnSpPr/>
          <p:nvPr/>
        </p:nvCxnSpPr>
        <p:spPr>
          <a:xfrm>
            <a:off x="2946401" y="629920"/>
            <a:ext cx="8544559" cy="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72C8B6F-17A5-8086-CDCC-302EA522AE05}"/>
              </a:ext>
            </a:extLst>
          </p:cNvPr>
          <p:cNvSpPr/>
          <p:nvPr/>
        </p:nvSpPr>
        <p:spPr>
          <a:xfrm>
            <a:off x="1578567" y="725865"/>
            <a:ext cx="82131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ಧರ್ಮ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ಪರಿಪಾಲನಾ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ಯೋಗಂ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(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ಶ್ರೀ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ನಾರಾಯಣ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ಗುರು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)</a:t>
            </a:r>
          </a:p>
        </p:txBody>
      </p:sp>
      <p:sp>
        <p:nvSpPr>
          <p:cNvPr id="2" name="Equals 1">
            <a:extLst>
              <a:ext uri="{FF2B5EF4-FFF2-40B4-BE49-F238E27FC236}">
                <a16:creationId xmlns:a16="http://schemas.microsoft.com/office/drawing/2014/main" id="{1DD4042F-406E-E03D-FA25-3FBD37335411}"/>
              </a:ext>
            </a:extLst>
          </p:cNvPr>
          <p:cNvSpPr/>
          <p:nvPr/>
        </p:nvSpPr>
        <p:spPr>
          <a:xfrm rot="5400000">
            <a:off x="649221" y="2410637"/>
            <a:ext cx="3911372" cy="409214"/>
          </a:xfrm>
          <a:prstGeom prst="mathEqual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E84C8B3-6F0C-10F6-BE0F-69C784986C51}"/>
              </a:ext>
            </a:extLst>
          </p:cNvPr>
          <p:cNvSpPr/>
          <p:nvPr/>
        </p:nvSpPr>
        <p:spPr>
          <a:xfrm>
            <a:off x="93398" y="3045731"/>
            <a:ext cx="28793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4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ಪೆರಿಯಾರ್</a:t>
            </a:r>
            <a:endParaRPr lang="en-US" sz="4000" b="1" dirty="0">
              <a:solidFill>
                <a:srgbClr val="FF0000"/>
              </a:solidFill>
              <a:latin typeface="NudiUni17e" pitchFamily="2" charset="0"/>
              <a:ea typeface="Calibri" panose="020F0502020204030204" pitchFamily="34" charset="0"/>
              <a:cs typeface="NudiUni17e" pitchFamily="2" charset="0"/>
            </a:endParaRPr>
          </a:p>
        </p:txBody>
      </p:sp>
      <p:sp>
        <p:nvSpPr>
          <p:cNvPr id="10" name="Equals 9">
            <a:extLst>
              <a:ext uri="{FF2B5EF4-FFF2-40B4-BE49-F238E27FC236}">
                <a16:creationId xmlns:a16="http://schemas.microsoft.com/office/drawing/2014/main" id="{14C12ED0-D2DC-8857-C0D7-6209B1A0EF00}"/>
              </a:ext>
            </a:extLst>
          </p:cNvPr>
          <p:cNvSpPr/>
          <p:nvPr/>
        </p:nvSpPr>
        <p:spPr>
          <a:xfrm rot="10800000" flipH="1">
            <a:off x="-335280" y="3284430"/>
            <a:ext cx="3775261" cy="423710"/>
          </a:xfrm>
          <a:prstGeom prst="mathEqual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9AD891-2D41-EB0D-C6BA-6AE3F0942566}"/>
              </a:ext>
            </a:extLst>
          </p:cNvPr>
          <p:cNvSpPr/>
          <p:nvPr/>
        </p:nvSpPr>
        <p:spPr>
          <a:xfrm>
            <a:off x="2809515" y="1249860"/>
            <a:ext cx="92885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ಇಪ್ಪತ್ತನೆಯ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ಶತಮಾನದ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ಆರಂಭದಲ್ಲಿ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ಬ್ರಾಹ್ಮಣೇತರ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ಚಳವಳಿಯೆಂಬ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ಹೊಸ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ಬಗೆಯ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ಚಳವಳಿ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ದಕ್ಷಿಣ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ಭಾರತದಲ್ಲಿ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ಆರಂಭವಾಯಿತು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  <a:endParaRPr lang="en-IN" sz="4000" b="1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06E1E7-F76C-F1B4-DD37-A505D9B8A072}"/>
              </a:ext>
            </a:extLst>
          </p:cNvPr>
          <p:cNvSpPr/>
          <p:nvPr/>
        </p:nvSpPr>
        <p:spPr>
          <a:xfrm>
            <a:off x="2775477" y="2118809"/>
            <a:ext cx="92885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ಬಹುಸಂಖ್ಯಾತರಾಗಿದ್ದ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ಬ್ರಾಹ್ಮಣೇತರರು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ಸರ್ಕಾರಿ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ರಂಗದಲ್ಲಿ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ಇದ್ದ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ಅವಕಾಶಗಳಲ್ಲಿ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ತಮ್ಮ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ಜನಸಂಖ್ಯೆಗೆ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ಅನುಗುಣವಾಗಿ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ತಮಗೆ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ಪ್ರಾತಿನಿದ್ಯ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ಸಿಗಬೇಕೆಂದು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ಹೋರಾಟವನ್ನು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ಆರಂಭಿಸಿದರು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</a:p>
        </p:txBody>
      </p:sp>
      <p:pic>
        <p:nvPicPr>
          <p:cNvPr id="9" name="Picture 8" descr="A person with a long white beard and glasses&#10;&#10;Description automatically generated">
            <a:extLst>
              <a:ext uri="{FF2B5EF4-FFF2-40B4-BE49-F238E27FC236}">
                <a16:creationId xmlns:a16="http://schemas.microsoft.com/office/drawing/2014/main" id="{68A71143-260F-C6F8-B91C-BBE65647B7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3173" y="1065359"/>
            <a:ext cx="1940285" cy="1940285"/>
          </a:xfrm>
          <a:prstGeom prst="rect">
            <a:avLst/>
          </a:prstGeom>
        </p:spPr>
      </p:pic>
      <p:pic>
        <p:nvPicPr>
          <p:cNvPr id="16" name="Picture 15" descr="A cartoon of a person drinking from straws&#10;&#10;Description automatically generated">
            <a:extLst>
              <a:ext uri="{FF2B5EF4-FFF2-40B4-BE49-F238E27FC236}">
                <a16:creationId xmlns:a16="http://schemas.microsoft.com/office/drawing/2014/main" id="{22E73578-E7BA-BD46-7A97-0423882A0E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96" y="3389398"/>
            <a:ext cx="5805949" cy="3366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A group of men marching in a street&#10;&#10;Description automatically generated">
            <a:extLst>
              <a:ext uri="{FF2B5EF4-FFF2-40B4-BE49-F238E27FC236}">
                <a16:creationId xmlns:a16="http://schemas.microsoft.com/office/drawing/2014/main" id="{DA7A40E9-BC54-62C8-F29C-283690CCEA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026" y="3475917"/>
            <a:ext cx="6242016" cy="3225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871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/>
      <p:bldP spid="10" grpId="0" animBg="1"/>
      <p:bldP spid="15" grpId="0"/>
      <p:bldP spid="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05AB8E-EB2A-7B98-D2C6-B4B66B1D96BC}"/>
              </a:ext>
            </a:extLst>
          </p:cNvPr>
          <p:cNvSpPr/>
          <p:nvPr/>
        </p:nvSpPr>
        <p:spPr>
          <a:xfrm>
            <a:off x="2686607" y="101986"/>
            <a:ext cx="9172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“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ಸಾಮಾಜಿಕ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ಮತ್ತು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ಧಾರ್ಮಿಕ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ಸುಧಾರಣಾ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ಚಳವಳಿಗಳು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4A9097-3E33-85AD-B6A3-5AE38D0024BA}"/>
              </a:ext>
            </a:extLst>
          </p:cNvPr>
          <p:cNvCxnSpPr/>
          <p:nvPr/>
        </p:nvCxnSpPr>
        <p:spPr>
          <a:xfrm>
            <a:off x="2946401" y="629920"/>
            <a:ext cx="8544559" cy="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72C8B6F-17A5-8086-CDCC-302EA522AE05}"/>
              </a:ext>
            </a:extLst>
          </p:cNvPr>
          <p:cNvSpPr/>
          <p:nvPr/>
        </p:nvSpPr>
        <p:spPr>
          <a:xfrm>
            <a:off x="1578567" y="725865"/>
            <a:ext cx="82131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ಧರ್ಮ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ಪರಿಪಾಲನಾ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ಯೋಗಂ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(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ಶ್ರೀ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ನಾರಾಯಣ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ಗುರು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)</a:t>
            </a:r>
          </a:p>
        </p:txBody>
      </p:sp>
      <p:sp>
        <p:nvSpPr>
          <p:cNvPr id="2" name="Equals 1">
            <a:extLst>
              <a:ext uri="{FF2B5EF4-FFF2-40B4-BE49-F238E27FC236}">
                <a16:creationId xmlns:a16="http://schemas.microsoft.com/office/drawing/2014/main" id="{1DD4042F-406E-E03D-FA25-3FBD37335411}"/>
              </a:ext>
            </a:extLst>
          </p:cNvPr>
          <p:cNvSpPr/>
          <p:nvPr/>
        </p:nvSpPr>
        <p:spPr>
          <a:xfrm rot="5400000">
            <a:off x="649221" y="2410637"/>
            <a:ext cx="3911372" cy="409214"/>
          </a:xfrm>
          <a:prstGeom prst="mathEqual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E84C8B3-6F0C-10F6-BE0F-69C784986C51}"/>
              </a:ext>
            </a:extLst>
          </p:cNvPr>
          <p:cNvSpPr/>
          <p:nvPr/>
        </p:nvSpPr>
        <p:spPr>
          <a:xfrm>
            <a:off x="93398" y="3045731"/>
            <a:ext cx="28793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4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ಪೆರಿಯಾರ್</a:t>
            </a:r>
            <a:endParaRPr lang="en-US" sz="4000" b="1" dirty="0">
              <a:solidFill>
                <a:srgbClr val="FF0000"/>
              </a:solidFill>
              <a:latin typeface="NudiUni17e" pitchFamily="2" charset="0"/>
              <a:ea typeface="Calibri" panose="020F0502020204030204" pitchFamily="34" charset="0"/>
              <a:cs typeface="NudiUni17e" pitchFamily="2" charset="0"/>
            </a:endParaRPr>
          </a:p>
        </p:txBody>
      </p:sp>
      <p:sp>
        <p:nvSpPr>
          <p:cNvPr id="10" name="Equals 9">
            <a:extLst>
              <a:ext uri="{FF2B5EF4-FFF2-40B4-BE49-F238E27FC236}">
                <a16:creationId xmlns:a16="http://schemas.microsoft.com/office/drawing/2014/main" id="{14C12ED0-D2DC-8857-C0D7-6209B1A0EF00}"/>
              </a:ext>
            </a:extLst>
          </p:cNvPr>
          <p:cNvSpPr/>
          <p:nvPr/>
        </p:nvSpPr>
        <p:spPr>
          <a:xfrm rot="10800000" flipH="1">
            <a:off x="-335280" y="3284430"/>
            <a:ext cx="3775261" cy="423710"/>
          </a:xfrm>
          <a:prstGeom prst="mathEqual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06E1E7-F76C-F1B4-DD37-A505D9B8A072}"/>
              </a:ext>
            </a:extLst>
          </p:cNvPr>
          <p:cNvSpPr/>
          <p:nvPr/>
        </p:nvSpPr>
        <p:spPr>
          <a:xfrm>
            <a:off x="2757592" y="2458752"/>
            <a:ext cx="92885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ಇದಕ್ಕೆ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ಪ್ರಮುಖ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ಕಾರಣವಾದದ್ದು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ಇಂಗ್ಲಿಷ್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ವಿದ್ಯಾಭ್ಯಾಸದ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ವಿಸ್ತರಣೆ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ಇದರ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ಜೊತೆಗೆ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ಬ್ರಿಟಿಷರು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1870ರ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ನಂತರ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ತಂದ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ಜನಗಣತಿ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ವರದಿಗಳು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 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ಎಲ್ಲಾ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ವರ್ಗದವರಿಗೂ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ತಮ್ಮ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ಜನಸಂಖ್ಯೆಯ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ಅರಿವನ್ನು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ತಂದುಕೊಟ್ಟವು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95A2E6-957C-42F6-B405-10A04D45451F}"/>
              </a:ext>
            </a:extLst>
          </p:cNvPr>
          <p:cNvSpPr/>
          <p:nvPr/>
        </p:nvSpPr>
        <p:spPr>
          <a:xfrm>
            <a:off x="2833155" y="1158474"/>
            <a:ext cx="92885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ಕರ್ನಾಟಕವೂ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ಸೇರಿದಂತೆ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ವಿವಿಧ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ರಾಜ್ಯಗಳಲ್ಲಿ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ಇದೊಂದು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ಪ್ರಮುಖ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ಚಳವಳಿಯಾಯಿತು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ಬ್ರಾಹ್ಮಣೇತರ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ಸಮುದಾಯಗಳು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ತಮ್ಮ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ಮೇಲೆ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ಹೇರಲಾಗಿದ್ದ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ಸಾಮಾಜಿಕ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ನಿರ್ಬಂಧಗಳನ್ನು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ವಿರೋಧಿಸತೊಡಗಿದರು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. </a:t>
            </a:r>
          </a:p>
        </p:txBody>
      </p:sp>
      <p:pic>
        <p:nvPicPr>
          <p:cNvPr id="9" name="Picture 8" descr="A person with a long white beard and glasses&#10;&#10;Description automatically generated">
            <a:extLst>
              <a:ext uri="{FF2B5EF4-FFF2-40B4-BE49-F238E27FC236}">
                <a16:creationId xmlns:a16="http://schemas.microsoft.com/office/drawing/2014/main" id="{68A71143-260F-C6F8-B91C-BBE65647B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3173" y="1065359"/>
            <a:ext cx="1940285" cy="1940285"/>
          </a:xfrm>
          <a:prstGeom prst="rect">
            <a:avLst/>
          </a:prstGeom>
        </p:spPr>
      </p:pic>
      <p:pic>
        <p:nvPicPr>
          <p:cNvPr id="11" name="Picture 10" descr="A group of people marching in a street&#10;&#10;Description automatically generated">
            <a:extLst>
              <a:ext uri="{FF2B5EF4-FFF2-40B4-BE49-F238E27FC236}">
                <a16:creationId xmlns:a16="http://schemas.microsoft.com/office/drawing/2014/main" id="{ECC77EC9-2729-A683-A08D-786A41D9B4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1" y="3585313"/>
            <a:ext cx="5702300" cy="3218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7DBD546-A76A-721A-1259-490914C9BAAA}"/>
              </a:ext>
            </a:extLst>
          </p:cNvPr>
          <p:cNvGrpSpPr/>
          <p:nvPr/>
        </p:nvGrpSpPr>
        <p:grpSpPr>
          <a:xfrm>
            <a:off x="5866885" y="3551902"/>
            <a:ext cx="6179234" cy="3242342"/>
            <a:chOff x="5866885" y="3551902"/>
            <a:chExt cx="6179234" cy="3242342"/>
          </a:xfrm>
        </p:grpSpPr>
        <p:pic>
          <p:nvPicPr>
            <p:cNvPr id="13" name="Picture 12" descr="A group of people holding signs&#10;&#10;Description automatically generated">
              <a:extLst>
                <a:ext uri="{FF2B5EF4-FFF2-40B4-BE49-F238E27FC236}">
                  <a16:creationId xmlns:a16="http://schemas.microsoft.com/office/drawing/2014/main" id="{4FF4C977-3BC5-9EBF-6FF4-16E76638B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6885" y="3551902"/>
              <a:ext cx="6179234" cy="324234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DA1EEF2-CA87-8AB0-4FD8-28DF33ED784E}"/>
                </a:ext>
              </a:extLst>
            </p:cNvPr>
            <p:cNvSpPr/>
            <p:nvPr/>
          </p:nvSpPr>
          <p:spPr>
            <a:xfrm rot="203437">
              <a:off x="7095293" y="5562255"/>
              <a:ext cx="2799058" cy="123082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23B0ABF-9F68-DDA4-5724-EA9928B5F0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60" y="3689756"/>
            <a:ext cx="5702300" cy="3104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102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/>
      <p:bldP spid="10" grpId="0" animBg="1"/>
      <p:bldP spid="4" grpId="0"/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oup of men with heads&#10;&#10;Description automatically generated">
            <a:extLst>
              <a:ext uri="{FF2B5EF4-FFF2-40B4-BE49-F238E27FC236}">
                <a16:creationId xmlns:a16="http://schemas.microsoft.com/office/drawing/2014/main" id="{E5C717EF-E0C5-5C74-22E8-31F8A61AF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80" y="3610578"/>
            <a:ext cx="4338269" cy="3145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05AB8E-EB2A-7B98-D2C6-B4B66B1D96BC}"/>
              </a:ext>
            </a:extLst>
          </p:cNvPr>
          <p:cNvSpPr/>
          <p:nvPr/>
        </p:nvSpPr>
        <p:spPr>
          <a:xfrm>
            <a:off x="2686607" y="101986"/>
            <a:ext cx="9172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“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ಸಾಮಾಜಿಕ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ಮತ್ತು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ಧಾರ್ಮಿಕ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ಸುಧಾರಣಾ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ಚಳವಳಿಗಳು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4A9097-3E33-85AD-B6A3-5AE38D0024BA}"/>
              </a:ext>
            </a:extLst>
          </p:cNvPr>
          <p:cNvCxnSpPr/>
          <p:nvPr/>
        </p:nvCxnSpPr>
        <p:spPr>
          <a:xfrm>
            <a:off x="2946401" y="629920"/>
            <a:ext cx="8544559" cy="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72C8B6F-17A5-8086-CDCC-302EA522AE05}"/>
              </a:ext>
            </a:extLst>
          </p:cNvPr>
          <p:cNvSpPr/>
          <p:nvPr/>
        </p:nvSpPr>
        <p:spPr>
          <a:xfrm>
            <a:off x="1578567" y="725865"/>
            <a:ext cx="82131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ಧರ್ಮ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ಪರಿಪಾಲನಾ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ಯೋಗಂ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(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ಶ್ರೀ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ನಾರಾಯಣ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ಗುರು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)</a:t>
            </a:r>
          </a:p>
        </p:txBody>
      </p:sp>
      <p:sp>
        <p:nvSpPr>
          <p:cNvPr id="2" name="Equals 1">
            <a:extLst>
              <a:ext uri="{FF2B5EF4-FFF2-40B4-BE49-F238E27FC236}">
                <a16:creationId xmlns:a16="http://schemas.microsoft.com/office/drawing/2014/main" id="{1DD4042F-406E-E03D-FA25-3FBD37335411}"/>
              </a:ext>
            </a:extLst>
          </p:cNvPr>
          <p:cNvSpPr/>
          <p:nvPr/>
        </p:nvSpPr>
        <p:spPr>
          <a:xfrm rot="5400000">
            <a:off x="649221" y="2410637"/>
            <a:ext cx="3911372" cy="409214"/>
          </a:xfrm>
          <a:prstGeom prst="mathEqual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E84C8B3-6F0C-10F6-BE0F-69C784986C51}"/>
              </a:ext>
            </a:extLst>
          </p:cNvPr>
          <p:cNvSpPr/>
          <p:nvPr/>
        </p:nvSpPr>
        <p:spPr>
          <a:xfrm>
            <a:off x="93398" y="3045731"/>
            <a:ext cx="28793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4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ಪೆರಿಯಾರ್</a:t>
            </a:r>
            <a:endParaRPr lang="en-US" sz="4000" b="1" dirty="0">
              <a:solidFill>
                <a:srgbClr val="FF0000"/>
              </a:solidFill>
              <a:latin typeface="NudiUni17e" pitchFamily="2" charset="0"/>
              <a:ea typeface="Calibri" panose="020F0502020204030204" pitchFamily="34" charset="0"/>
              <a:cs typeface="NudiUni17e" pitchFamily="2" charset="0"/>
            </a:endParaRPr>
          </a:p>
        </p:txBody>
      </p:sp>
      <p:sp>
        <p:nvSpPr>
          <p:cNvPr id="10" name="Equals 9">
            <a:extLst>
              <a:ext uri="{FF2B5EF4-FFF2-40B4-BE49-F238E27FC236}">
                <a16:creationId xmlns:a16="http://schemas.microsoft.com/office/drawing/2014/main" id="{14C12ED0-D2DC-8857-C0D7-6209B1A0EF00}"/>
              </a:ext>
            </a:extLst>
          </p:cNvPr>
          <p:cNvSpPr/>
          <p:nvPr/>
        </p:nvSpPr>
        <p:spPr>
          <a:xfrm rot="10800000" flipH="1">
            <a:off x="-335280" y="3284430"/>
            <a:ext cx="3775261" cy="423710"/>
          </a:xfrm>
          <a:prstGeom prst="mathEqual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06E1E7-F76C-F1B4-DD37-A505D9B8A072}"/>
              </a:ext>
            </a:extLst>
          </p:cNvPr>
          <p:cNvSpPr/>
          <p:nvPr/>
        </p:nvSpPr>
        <p:spPr>
          <a:xfrm>
            <a:off x="2757592" y="2458752"/>
            <a:ext cx="92885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ಇದು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ಹೆಚ್ಚು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ಕ್ರಾಂತಿಕಾರಕವಾದ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ಹೆಜ್ಜೆಯಾಗಿತ್ತು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ಆ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ಹೊಸರೂಪವೇ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ಇ.ವಿ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ರಾಮಸ್ವಾಮಿ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ನಾಯ್ಕರ್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ಅವರ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ನೇತೃತ್ವದಲ್ಲಿ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ಆರಂಭಗೊಂಡ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‘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ಆತ್ಮಗೌರವ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ಚಳವಳಿ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’ </a:t>
            </a:r>
            <a:endParaRPr lang="en-IN" sz="2800" b="1" dirty="0">
              <a:solidFill>
                <a:srgbClr val="FFFF00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95A2E6-957C-42F6-B405-10A04D45451F}"/>
              </a:ext>
            </a:extLst>
          </p:cNvPr>
          <p:cNvSpPr/>
          <p:nvPr/>
        </p:nvSpPr>
        <p:spPr>
          <a:xfrm>
            <a:off x="2833155" y="1158474"/>
            <a:ext cx="92885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ತಮಿಳುನಾಡಿನಲ್ಲಿ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1916ರಲ್ಲಿ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ಪ್ರಾರಂಭವಾದ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‘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ಜಸ್ಟೀಸ್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ಪಾರ್ಟಿ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’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ಯು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ಈ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ಚಳವಳಿಯನ್ನು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ಮುನ್ನಡೆಸಿತು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ಜಸ್ಟೀಸ್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ಪಾರ್ಟಿಯ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ಮೂಲಕ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ಸಾಮಾಜಿಕ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ಚಳವಳಿಯು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ಹೊಸರೂಪವನ್ನು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ಪಡೆಯಿತು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</a:p>
        </p:txBody>
      </p:sp>
      <p:pic>
        <p:nvPicPr>
          <p:cNvPr id="9" name="Picture 8" descr="A person with a long white beard and glasses&#10;&#10;Description automatically generated">
            <a:extLst>
              <a:ext uri="{FF2B5EF4-FFF2-40B4-BE49-F238E27FC236}">
                <a16:creationId xmlns:a16="http://schemas.microsoft.com/office/drawing/2014/main" id="{68A71143-260F-C6F8-B91C-BBE65647B7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3173" y="1065359"/>
            <a:ext cx="1940285" cy="1940285"/>
          </a:xfrm>
          <a:prstGeom prst="rect">
            <a:avLst/>
          </a:prstGeom>
        </p:spPr>
      </p:pic>
      <p:pic>
        <p:nvPicPr>
          <p:cNvPr id="22" name="Picture 21" descr="A group of men standing together&#10;&#10;Description automatically generated">
            <a:extLst>
              <a:ext uri="{FF2B5EF4-FFF2-40B4-BE49-F238E27FC236}">
                <a16:creationId xmlns:a16="http://schemas.microsoft.com/office/drawing/2014/main" id="{9510A58F-9AF2-BB01-7D7F-5475E79C88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078" y="2377440"/>
            <a:ext cx="3985633" cy="4378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 descr="A collage of men with different facial hair styles&#10;&#10;Description automatically generated">
            <a:extLst>
              <a:ext uri="{FF2B5EF4-FFF2-40B4-BE49-F238E27FC236}">
                <a16:creationId xmlns:a16="http://schemas.microsoft.com/office/drawing/2014/main" id="{3CE3493D-4FC6-E027-F4C9-AAA56D2FDB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640" y="1939601"/>
            <a:ext cx="3536042" cy="481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 descr="A painting of a person walking&#10;&#10;Description automatically generated">
            <a:extLst>
              <a:ext uri="{FF2B5EF4-FFF2-40B4-BE49-F238E27FC236}">
                <a16:creationId xmlns:a16="http://schemas.microsoft.com/office/drawing/2014/main" id="{CA0521D2-1A0A-F4C3-C21E-0988136D02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3" y="3683617"/>
            <a:ext cx="2879368" cy="3072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30" descr="A group of men posing for a photo&#10;&#10;Description automatically generated">
            <a:extLst>
              <a:ext uri="{FF2B5EF4-FFF2-40B4-BE49-F238E27FC236}">
                <a16:creationId xmlns:a16="http://schemas.microsoft.com/office/drawing/2014/main" id="{16910D71-F50C-48E3-D299-8D65DA09BD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0" y="3683616"/>
            <a:ext cx="4425531" cy="3072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EB26DCE-4639-A833-F2EB-264C7DE889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860" y="3708142"/>
            <a:ext cx="4691822" cy="3047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B95A2E6-957C-42F6-B405-10A04D45451F}"/>
              </a:ext>
            </a:extLst>
          </p:cNvPr>
          <p:cNvSpPr/>
          <p:nvPr/>
        </p:nvSpPr>
        <p:spPr>
          <a:xfrm>
            <a:off x="2833155" y="1161236"/>
            <a:ext cx="92885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1925ರಲ್ಲಿ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ಕಾಂಗ್ರೆಸ್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ಪಕ್ಷದಿಂದ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ಹೊರಬಂದ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ರಾಮಸ್ವಾಮಿಯವರು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1926ರಲ್ಲಿ </a:t>
            </a:r>
            <a:r>
              <a:rPr lang="en-US" sz="2800" b="1" dirty="0" err="1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ಸೆಲ್ಫ್</a:t>
            </a:r>
            <a:r>
              <a:rPr lang="en-US" sz="2800" b="1" dirty="0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ರೆಸ್ಪೆಕ್ಟ್</a:t>
            </a:r>
            <a:r>
              <a:rPr lang="en-US" sz="2800" b="1" dirty="0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ಲೀಗ್</a:t>
            </a:r>
            <a:r>
              <a:rPr lang="en-US" sz="2800" b="1" dirty="0"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ಅನ್ನು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ಆರಂಭಿಸಿದರು.ಇವರನ್ನು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ಜನರು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ಪ್ರೀತಿಯಿಂದ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ಪೆರಿಯಾರ್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(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ಹಿರಿಯರು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)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ಎಂದು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ಕರೆದರು</a:t>
            </a:r>
            <a:r>
              <a:rPr lang="en-IN" sz="40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8861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/>
      <p:bldP spid="10" grpId="0" animBg="1"/>
      <p:bldP spid="4" grpId="0"/>
      <p:bldP spid="4" grpId="1"/>
      <p:bldP spid="5" grpId="0"/>
      <p:bldP spid="5" grpId="1"/>
      <p:bldP spid="3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05AB8E-EB2A-7B98-D2C6-B4B66B1D96BC}"/>
              </a:ext>
            </a:extLst>
          </p:cNvPr>
          <p:cNvSpPr/>
          <p:nvPr/>
        </p:nvSpPr>
        <p:spPr>
          <a:xfrm>
            <a:off x="2686607" y="101986"/>
            <a:ext cx="9172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“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ಸಾಮಾಜಿಕ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ಮತ್ತು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ಧಾರ್ಮಿಕ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ಸುಧಾರಣಾ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ಚಳವಳಿಗಳು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4A9097-3E33-85AD-B6A3-5AE38D0024BA}"/>
              </a:ext>
            </a:extLst>
          </p:cNvPr>
          <p:cNvCxnSpPr/>
          <p:nvPr/>
        </p:nvCxnSpPr>
        <p:spPr>
          <a:xfrm>
            <a:off x="2946401" y="629920"/>
            <a:ext cx="8544559" cy="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72C8B6F-17A5-8086-CDCC-302EA522AE05}"/>
              </a:ext>
            </a:extLst>
          </p:cNvPr>
          <p:cNvSpPr/>
          <p:nvPr/>
        </p:nvSpPr>
        <p:spPr>
          <a:xfrm>
            <a:off x="1578567" y="725865"/>
            <a:ext cx="82131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ಧರ್ಮ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ಪರಿಪಾಲನಾ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ಯೋಗಂ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(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ಶ್ರೀ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ನಾರಾಯಣ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ಗುರು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)</a:t>
            </a:r>
          </a:p>
        </p:txBody>
      </p:sp>
      <p:sp>
        <p:nvSpPr>
          <p:cNvPr id="2" name="Equals 1">
            <a:extLst>
              <a:ext uri="{FF2B5EF4-FFF2-40B4-BE49-F238E27FC236}">
                <a16:creationId xmlns:a16="http://schemas.microsoft.com/office/drawing/2014/main" id="{1DD4042F-406E-E03D-FA25-3FBD37335411}"/>
              </a:ext>
            </a:extLst>
          </p:cNvPr>
          <p:cNvSpPr/>
          <p:nvPr/>
        </p:nvSpPr>
        <p:spPr>
          <a:xfrm rot="5400000">
            <a:off x="649221" y="2410637"/>
            <a:ext cx="3911372" cy="409214"/>
          </a:xfrm>
          <a:prstGeom prst="mathEqual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E84C8B3-6F0C-10F6-BE0F-69C784986C51}"/>
              </a:ext>
            </a:extLst>
          </p:cNvPr>
          <p:cNvSpPr/>
          <p:nvPr/>
        </p:nvSpPr>
        <p:spPr>
          <a:xfrm>
            <a:off x="93398" y="3045731"/>
            <a:ext cx="28793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4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ಪೆರಿಯಾರ್</a:t>
            </a:r>
            <a:endParaRPr lang="en-US" sz="4000" b="1" dirty="0">
              <a:solidFill>
                <a:srgbClr val="FF0000"/>
              </a:solidFill>
              <a:latin typeface="NudiUni17e" pitchFamily="2" charset="0"/>
              <a:ea typeface="Calibri" panose="020F0502020204030204" pitchFamily="34" charset="0"/>
              <a:cs typeface="NudiUni17e" pitchFamily="2" charset="0"/>
            </a:endParaRPr>
          </a:p>
        </p:txBody>
      </p:sp>
      <p:sp>
        <p:nvSpPr>
          <p:cNvPr id="10" name="Equals 9">
            <a:extLst>
              <a:ext uri="{FF2B5EF4-FFF2-40B4-BE49-F238E27FC236}">
                <a16:creationId xmlns:a16="http://schemas.microsoft.com/office/drawing/2014/main" id="{14C12ED0-D2DC-8857-C0D7-6209B1A0EF00}"/>
              </a:ext>
            </a:extLst>
          </p:cNvPr>
          <p:cNvSpPr/>
          <p:nvPr/>
        </p:nvSpPr>
        <p:spPr>
          <a:xfrm rot="10800000" flipH="1">
            <a:off x="-335280" y="3284430"/>
            <a:ext cx="3775261" cy="423710"/>
          </a:xfrm>
          <a:prstGeom prst="mathEqual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06E1E7-F76C-F1B4-DD37-A505D9B8A072}"/>
              </a:ext>
            </a:extLst>
          </p:cNvPr>
          <p:cNvSpPr/>
          <p:nvPr/>
        </p:nvSpPr>
        <p:spPr>
          <a:xfrm>
            <a:off x="2686607" y="1252730"/>
            <a:ext cx="9288527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ಪೆರಿಯಾರ್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ತಮಿಳುನಾಡಿನ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ಈರೋಡಿ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ನಲ್ಲಿ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ಶ್ರೀಮಂತ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ಕುಟುಂಬವೊಂದರಲ್ಲಿ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ಜನಿಸಿದರು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ವರ್ಣಾಶ್ರಮ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ಧರ್ಮದ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ಪರವಾಗಿ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ಕಾಂಗ್ರೆಸ್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ಇದೆ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ಎಂದು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ಅದಕ್ಕೆ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ಪರ್ಯಾಯವಾದ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ದ್ರಾವಿಡ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ಚಳವಳಿಯೆಂಬ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ಜನಾಂಗೀಯ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ಪರಿಕಲ್ಪನೆ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ಕೇಂದ್ರಿತ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ಚಳವಳಿಯನ್ನು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ರೂಪಿಸತೊಡಗಿದರು</a:t>
            </a:r>
            <a:r>
              <a:rPr lang="en-US" sz="40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’ </a:t>
            </a:r>
            <a:endParaRPr lang="en-IN" sz="4000" b="1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pic>
        <p:nvPicPr>
          <p:cNvPr id="9" name="Picture 8" descr="A person with a long white beard and glasses&#10;&#10;Description automatically generated">
            <a:extLst>
              <a:ext uri="{FF2B5EF4-FFF2-40B4-BE49-F238E27FC236}">
                <a16:creationId xmlns:a16="http://schemas.microsoft.com/office/drawing/2014/main" id="{68A71143-260F-C6F8-B91C-BBE65647B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3173" y="1065359"/>
            <a:ext cx="1940285" cy="19402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7CBC74-5EA9-2965-58D7-BFB47EC32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884" y="2253004"/>
            <a:ext cx="4879316" cy="4879316"/>
          </a:xfrm>
          <a:prstGeom prst="rect">
            <a:avLst/>
          </a:prstGeom>
        </p:spPr>
      </p:pic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4A35DF76-ABA5-5E14-6BC3-2BAD63058101}"/>
              </a:ext>
            </a:extLst>
          </p:cNvPr>
          <p:cNvSpPr/>
          <p:nvPr/>
        </p:nvSpPr>
        <p:spPr>
          <a:xfrm>
            <a:off x="9054118" y="6060430"/>
            <a:ext cx="459217" cy="459217"/>
          </a:xfrm>
          <a:prstGeom prst="flowChartConnector">
            <a:avLst/>
          </a:prstGeom>
          <a:noFill/>
          <a:ln w="762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0CDB5EA9-5208-1FD6-6B4E-F6E8A0DF477C}"/>
              </a:ext>
            </a:extLst>
          </p:cNvPr>
          <p:cNvSpPr/>
          <p:nvPr/>
        </p:nvSpPr>
        <p:spPr>
          <a:xfrm>
            <a:off x="9221768" y="6228080"/>
            <a:ext cx="123919" cy="123919"/>
          </a:xfrm>
          <a:prstGeom prst="donut">
            <a:avLst>
              <a:gd name="adj" fmla="val 40836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800415-A09F-539E-37D4-88F0E2778944}"/>
              </a:ext>
            </a:extLst>
          </p:cNvPr>
          <p:cNvSpPr txBox="1"/>
          <p:nvPr/>
        </p:nvSpPr>
        <p:spPr>
          <a:xfrm>
            <a:off x="9680985" y="6132135"/>
            <a:ext cx="1138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ಈರೋಡು</a:t>
            </a:r>
            <a:endParaRPr lang="en-IN" b="1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pic>
        <p:nvPicPr>
          <p:cNvPr id="16" name="Picture 15" descr="A person with a white beard and white clothes&#10;&#10;Description automatically generated">
            <a:extLst>
              <a:ext uri="{FF2B5EF4-FFF2-40B4-BE49-F238E27FC236}">
                <a16:creationId xmlns:a16="http://schemas.microsoft.com/office/drawing/2014/main" id="{7C519B29-9E38-3885-04B0-7C15CEFA62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2" r="36123"/>
          <a:stretch/>
        </p:blipFill>
        <p:spPr>
          <a:xfrm>
            <a:off x="5226913" y="2909912"/>
            <a:ext cx="2728668" cy="3967970"/>
          </a:xfrm>
          <a:prstGeom prst="rect">
            <a:avLst/>
          </a:prstGeom>
        </p:spPr>
      </p:pic>
      <p:pic>
        <p:nvPicPr>
          <p:cNvPr id="20" name="Picture 19" descr="A close-up of two men&#10;&#10;Description automatically generated">
            <a:extLst>
              <a:ext uri="{FF2B5EF4-FFF2-40B4-BE49-F238E27FC236}">
                <a16:creationId xmlns:a16="http://schemas.microsoft.com/office/drawing/2014/main" id="{F9154792-BD22-B274-734B-8A6C7218AA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9" y="3604722"/>
            <a:ext cx="6078854" cy="3151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78AD8AC-884B-BE87-A799-E9150FE5CF49}"/>
              </a:ext>
            </a:extLst>
          </p:cNvPr>
          <p:cNvSpPr/>
          <p:nvPr/>
        </p:nvSpPr>
        <p:spPr>
          <a:xfrm>
            <a:off x="2686607" y="1252730"/>
            <a:ext cx="92885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ತಮಿಳು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ಭಾಷೆಯನ್ನು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ದ್ರಾವಿಡರ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ಭಾಷೆಯೆಂದರು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ಜಾತಿ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ಲಿಂಗ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ತಾರತಮ್ಯಗಳನ್ನು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ವಿರೋಧಿಸಿ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ಸಮಾನತೆಯ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ಆಶಯವನ್ನು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ಎತ್ತಿಹಿಡಿದರು</a:t>
            </a:r>
            <a:endParaRPr lang="en-IN" sz="5400" b="1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02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/>
      <p:bldP spid="10" grpId="0" animBg="1"/>
      <p:bldP spid="4" grpId="0"/>
      <p:bldP spid="4" grpId="1"/>
      <p:bldP spid="12" grpId="0" animBg="1"/>
      <p:bldP spid="12" grpId="1" animBg="1"/>
      <p:bldP spid="13" grpId="0" animBg="1"/>
      <p:bldP spid="13" grpId="1" animBg="1"/>
      <p:bldP spid="14" grpId="0"/>
      <p:bldP spid="2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05AB8E-EB2A-7B98-D2C6-B4B66B1D96BC}"/>
              </a:ext>
            </a:extLst>
          </p:cNvPr>
          <p:cNvSpPr/>
          <p:nvPr/>
        </p:nvSpPr>
        <p:spPr>
          <a:xfrm>
            <a:off x="2686607" y="101986"/>
            <a:ext cx="9172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“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ಸಾಮಾಜಿಕ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ಮತ್ತು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ಧಾರ್ಮಿಕ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ಸುಧಾರಣಾ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ಚಳವಳಿಗಳು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4A9097-3E33-85AD-B6A3-5AE38D0024BA}"/>
              </a:ext>
            </a:extLst>
          </p:cNvPr>
          <p:cNvCxnSpPr/>
          <p:nvPr/>
        </p:nvCxnSpPr>
        <p:spPr>
          <a:xfrm>
            <a:off x="2946401" y="629920"/>
            <a:ext cx="8544559" cy="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72C8B6F-17A5-8086-CDCC-302EA522AE05}"/>
              </a:ext>
            </a:extLst>
          </p:cNvPr>
          <p:cNvSpPr/>
          <p:nvPr/>
        </p:nvSpPr>
        <p:spPr>
          <a:xfrm>
            <a:off x="1578567" y="725865"/>
            <a:ext cx="82131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ಧರ್ಮ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ಪರಿಪಾಲನಾ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ಯೋಗಂ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(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ಶ್ರೀ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ನಾರಾಯಣ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ಗುರು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)</a:t>
            </a:r>
          </a:p>
        </p:txBody>
      </p:sp>
      <p:sp>
        <p:nvSpPr>
          <p:cNvPr id="2" name="Equals 1">
            <a:extLst>
              <a:ext uri="{FF2B5EF4-FFF2-40B4-BE49-F238E27FC236}">
                <a16:creationId xmlns:a16="http://schemas.microsoft.com/office/drawing/2014/main" id="{1DD4042F-406E-E03D-FA25-3FBD37335411}"/>
              </a:ext>
            </a:extLst>
          </p:cNvPr>
          <p:cNvSpPr/>
          <p:nvPr/>
        </p:nvSpPr>
        <p:spPr>
          <a:xfrm rot="5400000">
            <a:off x="649221" y="2410637"/>
            <a:ext cx="3911372" cy="409214"/>
          </a:xfrm>
          <a:prstGeom prst="mathEqual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E84C8B3-6F0C-10F6-BE0F-69C784986C51}"/>
              </a:ext>
            </a:extLst>
          </p:cNvPr>
          <p:cNvSpPr/>
          <p:nvPr/>
        </p:nvSpPr>
        <p:spPr>
          <a:xfrm>
            <a:off x="93398" y="3045731"/>
            <a:ext cx="28793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4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ಪೆರಿಯಾರ್</a:t>
            </a:r>
            <a:endParaRPr lang="en-US" sz="4000" b="1" dirty="0">
              <a:solidFill>
                <a:srgbClr val="FF0000"/>
              </a:solidFill>
              <a:latin typeface="NudiUni17e" pitchFamily="2" charset="0"/>
              <a:ea typeface="Calibri" panose="020F0502020204030204" pitchFamily="34" charset="0"/>
              <a:cs typeface="NudiUni17e" pitchFamily="2" charset="0"/>
            </a:endParaRPr>
          </a:p>
        </p:txBody>
      </p:sp>
      <p:sp>
        <p:nvSpPr>
          <p:cNvPr id="10" name="Equals 9">
            <a:extLst>
              <a:ext uri="{FF2B5EF4-FFF2-40B4-BE49-F238E27FC236}">
                <a16:creationId xmlns:a16="http://schemas.microsoft.com/office/drawing/2014/main" id="{14C12ED0-D2DC-8857-C0D7-6209B1A0EF00}"/>
              </a:ext>
            </a:extLst>
          </p:cNvPr>
          <p:cNvSpPr/>
          <p:nvPr/>
        </p:nvSpPr>
        <p:spPr>
          <a:xfrm rot="10800000" flipH="1">
            <a:off x="-335280" y="3284430"/>
            <a:ext cx="3775261" cy="423710"/>
          </a:xfrm>
          <a:prstGeom prst="mathEqual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06E1E7-F76C-F1B4-DD37-A505D9B8A072}"/>
              </a:ext>
            </a:extLst>
          </p:cNvPr>
          <p:cNvSpPr/>
          <p:nvPr/>
        </p:nvSpPr>
        <p:spPr>
          <a:xfrm>
            <a:off x="2686607" y="1252730"/>
            <a:ext cx="92885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1924ರಲ್ಲಿ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ಕೇರಳದ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ವೈಕಂನಲ್ಲಿ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ಅಸ್ಪೃಷ್ಯರಿಗೆರ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ದೇವಾಲಯ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ಪ್ರವೇಶದ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ಹಕ್ಕಿನ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ಹೋರಾಟದಲ್ಲಿ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ಭಾಗವಹಿಸಿದ್ದರು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1939ರಲ್ಲಿ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ಜಸ್ಟೀಸ್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ಪಕ್ಷದ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ಅಧ್ಯಕ್ಷರಾದರು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</a:p>
        </p:txBody>
      </p:sp>
      <p:pic>
        <p:nvPicPr>
          <p:cNvPr id="9" name="Picture 8" descr="A person with a long white beard and glasses&#10;&#10;Description automatically generated">
            <a:extLst>
              <a:ext uri="{FF2B5EF4-FFF2-40B4-BE49-F238E27FC236}">
                <a16:creationId xmlns:a16="http://schemas.microsoft.com/office/drawing/2014/main" id="{68A71143-260F-C6F8-B91C-BBE65647B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3173" y="1065359"/>
            <a:ext cx="1940285" cy="1940285"/>
          </a:xfrm>
          <a:prstGeom prst="rect">
            <a:avLst/>
          </a:prstGeom>
        </p:spPr>
      </p:pic>
      <p:pic>
        <p:nvPicPr>
          <p:cNvPr id="5" name="Picture 4" descr="A group of people sitting on the ground&#10;&#10;Description automatically generated">
            <a:extLst>
              <a:ext uri="{FF2B5EF4-FFF2-40B4-BE49-F238E27FC236}">
                <a16:creationId xmlns:a16="http://schemas.microsoft.com/office/drawing/2014/main" id="{CA69FECA-7316-4EA8-CF96-55FEAB829B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0" y="2156140"/>
            <a:ext cx="4570843" cy="2273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A group of people in a line&#10;&#10;Description automatically generated">
            <a:extLst>
              <a:ext uri="{FF2B5EF4-FFF2-40B4-BE49-F238E27FC236}">
                <a16:creationId xmlns:a16="http://schemas.microsoft.com/office/drawing/2014/main" id="{9E607A26-8CCC-C65D-FB27-DC471AAC1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1" y="4570931"/>
            <a:ext cx="4559917" cy="2185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 descr="A person with a white beard and glasses&#10;&#10;Description automatically generated">
            <a:extLst>
              <a:ext uri="{FF2B5EF4-FFF2-40B4-BE49-F238E27FC236}">
                <a16:creationId xmlns:a16="http://schemas.microsoft.com/office/drawing/2014/main" id="{C087F04B-6AF5-7F44-8061-9A30117664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130" y="2203260"/>
            <a:ext cx="4457890" cy="4441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DA7131D-4CB2-0EDA-8F49-875A8DB35BA6}"/>
              </a:ext>
            </a:extLst>
          </p:cNvPr>
          <p:cNvSpPr/>
          <p:nvPr/>
        </p:nvSpPr>
        <p:spPr>
          <a:xfrm>
            <a:off x="2686607" y="2029881"/>
            <a:ext cx="92885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ದ್ರಾವಿಡ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ಕಳಗಂ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”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ಎಂಬ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ಸಂಘಟನೆಯನ್ನು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ಹುಟ್ಟುಹಾಕಿದರು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‘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ರಿವೋಲ್ಟ್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’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ಪತ್ರಿಕೆಯನ್ನು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ಹುಟ್ಟುಹಾಕಿದರು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</a:p>
        </p:txBody>
      </p:sp>
      <p:pic>
        <p:nvPicPr>
          <p:cNvPr id="23" name="Picture 22" descr="A flag on a pole with a mountain and sun&#10;&#10;Description automatically generated">
            <a:extLst>
              <a:ext uri="{FF2B5EF4-FFF2-40B4-BE49-F238E27FC236}">
                <a16:creationId xmlns:a16="http://schemas.microsoft.com/office/drawing/2014/main" id="{15FE3C0F-8367-4A7A-F2D0-DE34E94419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914" y="2875242"/>
            <a:ext cx="4228571" cy="37968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C112F3E-759D-9443-5B83-431C5493F6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083" y="2499360"/>
            <a:ext cx="4100743" cy="414527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DA7131D-4CB2-0EDA-8F49-875A8DB35BA6}"/>
              </a:ext>
            </a:extLst>
          </p:cNvPr>
          <p:cNvSpPr/>
          <p:nvPr/>
        </p:nvSpPr>
        <p:spPr>
          <a:xfrm>
            <a:off x="2686607" y="1257217"/>
            <a:ext cx="92885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ಇಂದಿಗೂ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ತಮಿಳುನಾಡಿನ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ರಾಜಕೀಯ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ಕ್ಷೇತ್ರಗಳಲ್ಲಿ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ಪೆರಿಯಾರರು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ಸೈದ್ಧಾಂತಿಕ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ಸಂಕೇತವಾಗಿ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ಉಳಿದಿದ್ದಾರೆ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ಅಲ್ಲಿನ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ರಾಜಕೀಯ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ಪಕ್ಷಗಳು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‘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ದ್ರಾವಿಡ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’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ಎನ್ನುವ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ಹೆಸರನ್ನು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ತಮ್ಮ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ಪಕ್ಷಗಳ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ಹೆಸರಿನಲ್ಲಿ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ಉಳಿಸಿಕೊಂಡಿರುವುದೇ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ಇದಕ್ಕೆ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ದೊಡ್ಡ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ಸಾಕ್ಷಿ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B33B8A7-3769-DE24-9A73-022652E153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7040"/>
            <a:ext cx="3346583" cy="2569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600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/>
      <p:bldP spid="10" grpId="0" animBg="1"/>
      <p:bldP spid="4" grpId="0"/>
      <p:bldP spid="4" grpId="1"/>
      <p:bldP spid="21" grpId="0"/>
      <p:bldP spid="21" grpId="1"/>
      <p:bldP spid="27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05AB8E-EB2A-7B98-D2C6-B4B66B1D96BC}"/>
              </a:ext>
            </a:extLst>
          </p:cNvPr>
          <p:cNvSpPr/>
          <p:nvPr/>
        </p:nvSpPr>
        <p:spPr>
          <a:xfrm>
            <a:off x="2686607" y="101986"/>
            <a:ext cx="9172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“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ಸಾಮಾಜಿಕ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ಮತ್ತು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ಧಾರ್ಮಿಕ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ಸುಧಾರಣಾ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ಚಳವಳಿಗಳು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4A9097-3E33-85AD-B6A3-5AE38D0024BA}"/>
              </a:ext>
            </a:extLst>
          </p:cNvPr>
          <p:cNvCxnSpPr/>
          <p:nvPr/>
        </p:nvCxnSpPr>
        <p:spPr>
          <a:xfrm>
            <a:off x="2946401" y="629920"/>
            <a:ext cx="8544559" cy="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72C8B6F-17A5-8086-CDCC-302EA522AE05}"/>
              </a:ext>
            </a:extLst>
          </p:cNvPr>
          <p:cNvSpPr/>
          <p:nvPr/>
        </p:nvSpPr>
        <p:spPr>
          <a:xfrm>
            <a:off x="1578567" y="725865"/>
            <a:ext cx="82131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ಧರ್ಮ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ಪರಿಪಾಲನಾ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ಯೋಗಂ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(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ಶ್ರೀ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ನಾರಾಯಣ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ಗುರು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CC"/>
                </a:solidFill>
                <a:latin typeface="NudiUni01e" pitchFamily="2" charset="0"/>
                <a:cs typeface="NudiUni01e" pitchFamily="2" charset="0"/>
              </a:rPr>
              <a:t>)</a:t>
            </a:r>
          </a:p>
        </p:txBody>
      </p:sp>
      <p:sp>
        <p:nvSpPr>
          <p:cNvPr id="2" name="Equals 1">
            <a:extLst>
              <a:ext uri="{FF2B5EF4-FFF2-40B4-BE49-F238E27FC236}">
                <a16:creationId xmlns:a16="http://schemas.microsoft.com/office/drawing/2014/main" id="{1DD4042F-406E-E03D-FA25-3FBD37335411}"/>
              </a:ext>
            </a:extLst>
          </p:cNvPr>
          <p:cNvSpPr/>
          <p:nvPr/>
        </p:nvSpPr>
        <p:spPr>
          <a:xfrm rot="5400000">
            <a:off x="649221" y="2410637"/>
            <a:ext cx="3911372" cy="409214"/>
          </a:xfrm>
          <a:prstGeom prst="mathEqual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E84C8B3-6F0C-10F6-BE0F-69C784986C51}"/>
              </a:ext>
            </a:extLst>
          </p:cNvPr>
          <p:cNvSpPr/>
          <p:nvPr/>
        </p:nvSpPr>
        <p:spPr>
          <a:xfrm>
            <a:off x="93398" y="3045731"/>
            <a:ext cx="28793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400" b="1" dirty="0" err="1">
                <a:solidFill>
                  <a:srgbClr val="FF0000"/>
                </a:solidFill>
                <a:latin typeface="NudiUni17e" pitchFamily="2" charset="0"/>
                <a:cs typeface="NudiUni17e" pitchFamily="2" charset="0"/>
              </a:rPr>
              <a:t>ಪೆರಿಯಾರ್</a:t>
            </a:r>
            <a:endParaRPr lang="en-US" sz="4000" b="1" dirty="0">
              <a:solidFill>
                <a:srgbClr val="FF0000"/>
              </a:solidFill>
              <a:latin typeface="NudiUni17e" pitchFamily="2" charset="0"/>
              <a:ea typeface="Calibri" panose="020F0502020204030204" pitchFamily="34" charset="0"/>
              <a:cs typeface="NudiUni17e" pitchFamily="2" charset="0"/>
            </a:endParaRPr>
          </a:p>
        </p:txBody>
      </p:sp>
      <p:sp>
        <p:nvSpPr>
          <p:cNvPr id="10" name="Equals 9">
            <a:extLst>
              <a:ext uri="{FF2B5EF4-FFF2-40B4-BE49-F238E27FC236}">
                <a16:creationId xmlns:a16="http://schemas.microsoft.com/office/drawing/2014/main" id="{14C12ED0-D2DC-8857-C0D7-6209B1A0EF00}"/>
              </a:ext>
            </a:extLst>
          </p:cNvPr>
          <p:cNvSpPr/>
          <p:nvPr/>
        </p:nvSpPr>
        <p:spPr>
          <a:xfrm rot="10800000" flipH="1">
            <a:off x="-335280" y="3284430"/>
            <a:ext cx="3775261" cy="423710"/>
          </a:xfrm>
          <a:prstGeom prst="mathEqual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06E1E7-F76C-F1B4-DD37-A505D9B8A072}"/>
              </a:ext>
            </a:extLst>
          </p:cNvPr>
          <p:cNvSpPr/>
          <p:nvPr/>
        </p:nvSpPr>
        <p:spPr>
          <a:xfrm>
            <a:off x="2686607" y="1252730"/>
            <a:ext cx="92885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ಸಿ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.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ಅಯೋಥಿದಾಸ್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ಪಂಡಿತ್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ಟಿ.ಎಂ.ನಾಯರ್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ಮುಂತಾದವರು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ಆರಂಭಿಸಿ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ಸೈದ್ಧಾಂತಿಕವಾಗಿ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ರೂಪಿಸಿದ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ಬ್ರಾಹ್ಮಣೇತರ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ಚಳವಳಿಯನ್ನು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ಪೆರಿಯಾರರು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ಸಾಂಸ್ಕೃತಿಕಕ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ಚಳವಳಿಯನ್ನಾಗಿ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ಪರಿವರ್ತಿಸಿದರು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IN" sz="4000" b="1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pic>
        <p:nvPicPr>
          <p:cNvPr id="9" name="Picture 8" descr="A person with a long white beard and glasses&#10;&#10;Description automatically generated">
            <a:extLst>
              <a:ext uri="{FF2B5EF4-FFF2-40B4-BE49-F238E27FC236}">
                <a16:creationId xmlns:a16="http://schemas.microsoft.com/office/drawing/2014/main" id="{68A71143-260F-C6F8-B91C-BBE65647B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3173" y="1065359"/>
            <a:ext cx="1940285" cy="194028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14A5C96-9362-815A-CC4B-3CD72F6F8303}"/>
              </a:ext>
            </a:extLst>
          </p:cNvPr>
          <p:cNvSpPr/>
          <p:nvPr/>
        </p:nvSpPr>
        <p:spPr>
          <a:xfrm>
            <a:off x="2686607" y="2584065"/>
            <a:ext cx="92885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ಎಲ್ಲ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ಬಗೆಯ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ಶೋಷಣೆಗಳಿಂದ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ಮುಕ್ತವಾಗಿ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ಜಾತಿ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ಲಿಂಗ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ಅಸಮಾನತೆಗಳಿಂದ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ಹೊರಬಂದು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‘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ಸರ್ವಧರ್ಮ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ಸಹಿಷ್ಣುತೆಯ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ಸಮಾಜ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ರೂಪುಗೊಳ್ಳಬೇಕು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ಎನ್ನುವುದೇ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ಅವರ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ಬದುಕಿನ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ಧ್ಯೇಯವಾಗಿತ್ತು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</a:p>
        </p:txBody>
      </p:sp>
      <p:pic>
        <p:nvPicPr>
          <p:cNvPr id="12" name="Picture 11" descr="A person with a mustache&#10;&#10;Description automatically generated">
            <a:extLst>
              <a:ext uri="{FF2B5EF4-FFF2-40B4-BE49-F238E27FC236}">
                <a16:creationId xmlns:a16="http://schemas.microsoft.com/office/drawing/2014/main" id="{B42F9B91-0961-B9DA-0B58-337A7A5C03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295" y="3860894"/>
            <a:ext cx="2370465" cy="2846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person with a white turban&#10;&#10;Description automatically generated">
            <a:extLst>
              <a:ext uri="{FF2B5EF4-FFF2-40B4-BE49-F238E27FC236}">
                <a16:creationId xmlns:a16="http://schemas.microsoft.com/office/drawing/2014/main" id="{0CFCE103-13CE-9BCF-D9E7-FD27E0EC2C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692" y="3888816"/>
            <a:ext cx="2674547" cy="2805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A person with a white beard and glasses&#10;&#10;Description automatically generated">
            <a:extLst>
              <a:ext uri="{FF2B5EF4-FFF2-40B4-BE49-F238E27FC236}">
                <a16:creationId xmlns:a16="http://schemas.microsoft.com/office/drawing/2014/main" id="{D61D5439-8F8F-9955-321E-3E3208377D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4" r="10143"/>
          <a:stretch/>
        </p:blipFill>
        <p:spPr>
          <a:xfrm flipH="1">
            <a:off x="3483493" y="3860894"/>
            <a:ext cx="2446295" cy="2833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516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/>
      <p:bldP spid="10" grpId="0" animBg="1"/>
      <p:bldP spid="4" grpId="0"/>
      <p:bldP spid="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ollage of a group of men&#10;&#10;Description automatically generated">
            <a:extLst>
              <a:ext uri="{FF2B5EF4-FFF2-40B4-BE49-F238E27FC236}">
                <a16:creationId xmlns:a16="http://schemas.microsoft.com/office/drawing/2014/main" id="{2C061A99-5207-26DB-B935-B795E5B2D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0434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men and women&#10;&#10;Description automatically generated">
            <a:extLst>
              <a:ext uri="{FF2B5EF4-FFF2-40B4-BE49-F238E27FC236}">
                <a16:creationId xmlns:a16="http://schemas.microsoft.com/office/drawing/2014/main" id="{0D29FD3D-6545-7809-9B40-BA3EE321D7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05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 descr="A bronze statue of a person&#10;&#10;Description automatically generated">
            <a:extLst>
              <a:ext uri="{FF2B5EF4-FFF2-40B4-BE49-F238E27FC236}">
                <a16:creationId xmlns:a16="http://schemas.microsoft.com/office/drawing/2014/main" id="{E8601049-E3CA-8F12-CFC1-39C2928C1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394" y="2368830"/>
            <a:ext cx="2385936" cy="2439673"/>
          </a:xfrm>
          <a:prstGeom prst="flowChartConnector">
            <a:avLst/>
          </a:prstGeom>
          <a:effectLst>
            <a:glow rad="38100">
              <a:schemeClr val="bg1"/>
            </a:glo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952056-5115-972C-A4B1-6B4B585C7301}"/>
              </a:ext>
            </a:extLst>
          </p:cNvPr>
          <p:cNvSpPr/>
          <p:nvPr/>
        </p:nvSpPr>
        <p:spPr>
          <a:xfrm>
            <a:off x="339195" y="4591675"/>
            <a:ext cx="11730883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ಈ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ಸಮಯದಲ್ಲಿ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ಭಾರತದ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ರಂಗಭೂಮಿಯಲ್ಲಿ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ಅನೇಕ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ಸಾಮಾಜಿಕ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ಧಾರ್ಮಿಕ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ಸುಧಾರಕರು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ಕಾಣಿಸಿಕೊಂಡರು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ಅವರು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ಈ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ಚಳುವಳಿಗೆ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ಸಮಗ್ರ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ರೂಪವನ್ನು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ನೀಡಿದರು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F3052D-6D56-702D-3D7F-4888AA6D6121}"/>
              </a:ext>
            </a:extLst>
          </p:cNvPr>
          <p:cNvSpPr/>
          <p:nvPr/>
        </p:nvSpPr>
        <p:spPr>
          <a:xfrm>
            <a:off x="339195" y="5534935"/>
            <a:ext cx="11730883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ಅವರಲ್ಲಿ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ಪ್ರಮುಖರೆಂದರೆ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:-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ರಾಜಾರಾಮ್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‌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ಮೋಹನರಾಯ್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ದಯಾನಂದ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ಸರಸ್ವತಿ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ಮಹಾದೇವ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ಗೋವಿಂದ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ರಾನಡೆ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ಜ್ಯೋತಿ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ಬಾ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ಫುಲೆ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ಸ್ವಾಮಿ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ವಿವೇಕಾನಂದ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ಅನಿಬೆಸಂಟ್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‌,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ಸೈಯದ್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‌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ಅಹಮದ್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‌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ಖಾನ್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‌,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ನಾರಾಯಣ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ಗುರು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ಪೆರಿಯಾರ್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‌ </a:t>
            </a:r>
            <a:r>
              <a:rPr lang="en-US" sz="28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ಮೊದಲಾದವರು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84E686-E43B-22F4-4E74-07142F09F52C}"/>
              </a:ext>
            </a:extLst>
          </p:cNvPr>
          <p:cNvSpPr/>
          <p:nvPr/>
        </p:nvSpPr>
        <p:spPr>
          <a:xfrm>
            <a:off x="2686607" y="101986"/>
            <a:ext cx="9172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“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ಸಾಮಾಜಿಕ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ಮತ್ತು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ಧಾರ್ಮಿಕ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ಸುಧಾರಣಾ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ಚಳವಳಿಗಳು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”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95FFE28-CD99-3D64-6F6C-252587C710A3}"/>
              </a:ext>
            </a:extLst>
          </p:cNvPr>
          <p:cNvCxnSpPr/>
          <p:nvPr/>
        </p:nvCxnSpPr>
        <p:spPr>
          <a:xfrm>
            <a:off x="2946401" y="629920"/>
            <a:ext cx="8544559" cy="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78D5D4C4-3E10-04F4-CB72-5328DECFF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584" y="2683554"/>
            <a:ext cx="1955850" cy="1959667"/>
          </a:xfrm>
          <a:prstGeom prst="flowChartConnector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EFB2D42-6C95-00CF-28FF-444A5B8957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590" y="739557"/>
            <a:ext cx="1851470" cy="1934261"/>
          </a:xfrm>
          <a:prstGeom prst="flowChartConnector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87CD77F-A15E-55F0-4C61-A0BDF27CD7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222" y="2420137"/>
            <a:ext cx="1658764" cy="2223085"/>
          </a:xfrm>
          <a:prstGeom prst="flowChartConnector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890BB48-66A4-CDD3-2A78-5AEB0A6475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44" y="854343"/>
            <a:ext cx="2857500" cy="1704690"/>
          </a:xfrm>
          <a:prstGeom prst="flowChartConnector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7B30996-66B7-D752-9F56-4E106FB133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099" y="661591"/>
            <a:ext cx="1753469" cy="2021964"/>
          </a:xfrm>
          <a:prstGeom prst="flowChartConnector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FD3E458-11F3-EB43-B8BD-8ED6771F63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849" y="2664827"/>
            <a:ext cx="1585078" cy="1902094"/>
          </a:xfrm>
          <a:prstGeom prst="flowChartConnector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9515410-6DDB-CBF8-97B2-F2911B54F6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625" y="2631340"/>
            <a:ext cx="1658764" cy="2027581"/>
          </a:xfrm>
          <a:prstGeom prst="flowChartConnector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890AE04-7244-DA73-1343-A8924A9C32A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6" t="2117" r="23537" b="43080"/>
          <a:stretch/>
        </p:blipFill>
        <p:spPr>
          <a:xfrm>
            <a:off x="5964059" y="790926"/>
            <a:ext cx="1721538" cy="1934261"/>
          </a:xfrm>
          <a:prstGeom prst="flowChartConnector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5A82226-917A-755F-4760-84F6FC12DC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466" y="751626"/>
            <a:ext cx="2466975" cy="1847850"/>
          </a:xfrm>
          <a:prstGeom prst="flowChartConnector">
            <a:avLst/>
          </a:prstGeom>
          <a:effectLst>
            <a:glow rad="381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369594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8" grpId="0" uiExpand="1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9699" y="4546218"/>
            <a:ext cx="96260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https://socialsciencedigitalgroup.blogspot.in</a:t>
            </a:r>
          </a:p>
        </p:txBody>
      </p:sp>
      <p:sp>
        <p:nvSpPr>
          <p:cNvPr id="7" name="Rectangle 6"/>
          <p:cNvSpPr/>
          <p:nvPr/>
        </p:nvSpPr>
        <p:spPr>
          <a:xfrm>
            <a:off x="2934718" y="127639"/>
            <a:ext cx="632256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1500" b="1" dirty="0" err="1">
                <a:ln/>
                <a:solidFill>
                  <a:schemeClr val="accent4"/>
                </a:solidFill>
                <a:latin typeface="NudiUni06e" pitchFamily="2" charset="0"/>
                <a:cs typeface="NudiUni06e" pitchFamily="2" charset="0"/>
              </a:rPr>
              <a:t>ಧನ್ಯವಾದಗಳು</a:t>
            </a:r>
            <a:endParaRPr lang="en-US" sz="11500" b="1" cap="none" spc="0" dirty="0">
              <a:ln/>
              <a:solidFill>
                <a:schemeClr val="accent4"/>
              </a:solidFill>
              <a:effectLst/>
              <a:latin typeface="NudiUni06e" pitchFamily="2" charset="0"/>
              <a:cs typeface="NudiUni06e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356" y="1555816"/>
            <a:ext cx="2441100" cy="29020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3820" y="1455930"/>
            <a:ext cx="2327639" cy="2767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488" y="1620108"/>
            <a:ext cx="2072456" cy="20318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B32732-CC5E-4BBD-9785-DA058DF02C88}"/>
              </a:ext>
            </a:extLst>
          </p:cNvPr>
          <p:cNvSpPr txBox="1"/>
          <p:nvPr/>
        </p:nvSpPr>
        <p:spPr>
          <a:xfrm>
            <a:off x="2725365" y="5254104"/>
            <a:ext cx="67412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https://geniuscsk.blogspot.com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4762B5-EE8E-45DE-9AF0-730EB2A2398F}"/>
              </a:ext>
            </a:extLst>
          </p:cNvPr>
          <p:cNvSpPr txBox="1"/>
          <p:nvPr/>
        </p:nvSpPr>
        <p:spPr>
          <a:xfrm>
            <a:off x="2725365" y="5900435"/>
            <a:ext cx="63350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https://hsmitra.blogspot.com</a:t>
            </a:r>
          </a:p>
        </p:txBody>
      </p:sp>
      <p:sp>
        <p:nvSpPr>
          <p:cNvPr id="4" name="Rectangle 3"/>
          <p:cNvSpPr/>
          <p:nvPr/>
        </p:nvSpPr>
        <p:spPr>
          <a:xfrm>
            <a:off x="2129209" y="3899887"/>
            <a:ext cx="793358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 err="1">
                <a:ln/>
                <a:solidFill>
                  <a:schemeClr val="accent4"/>
                </a:solidFill>
                <a:effectLst/>
                <a:latin typeface="NudiUni06e" pitchFamily="2" charset="0"/>
                <a:cs typeface="NudiUni06e" pitchFamily="2" charset="0"/>
              </a:rPr>
              <a:t>ಸಮಾಜವಿಜ್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NudiUni06e" pitchFamily="2" charset="0"/>
                <a:cs typeface="NudiUni06e" pitchFamily="2" charset="0"/>
              </a:rPr>
              <a:t>ಞಾನದ</a:t>
            </a:r>
            <a:r>
              <a:rPr lang="en-US" sz="3600" b="1" dirty="0">
                <a:ln/>
                <a:solidFill>
                  <a:schemeClr val="accent4"/>
                </a:solidFill>
                <a:latin typeface="NudiUni06e" pitchFamily="2" charset="0"/>
                <a:cs typeface="NudiUni06e" pitchFamily="2" charset="0"/>
              </a:rPr>
              <a:t>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NudiUni06e" pitchFamily="2" charset="0"/>
                <a:cs typeface="NudiUni06e" pitchFamily="2" charset="0"/>
              </a:rPr>
              <a:t>ಇತರ</a:t>
            </a:r>
            <a:r>
              <a:rPr lang="en-US" sz="3600" b="1" dirty="0">
                <a:ln/>
                <a:solidFill>
                  <a:schemeClr val="accent4"/>
                </a:solidFill>
                <a:latin typeface="NudiUni06e" pitchFamily="2" charset="0"/>
                <a:cs typeface="NudiUni06e" pitchFamily="2" charset="0"/>
              </a:rPr>
              <a:t>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NudiUni06e" pitchFamily="2" charset="0"/>
                <a:cs typeface="NudiUni06e" pitchFamily="2" charset="0"/>
              </a:rPr>
              <a:t>ಸಂಪನ್ಮೂಲಗಳಿಗಾಗಿ</a:t>
            </a:r>
            <a:r>
              <a:rPr lang="en-US" sz="3600" b="1" dirty="0">
                <a:ln/>
                <a:solidFill>
                  <a:schemeClr val="accent4"/>
                </a:solidFill>
                <a:latin typeface="NudiUni06e" pitchFamily="2" charset="0"/>
                <a:cs typeface="NudiUni06e" pitchFamily="2" charset="0"/>
              </a:rPr>
              <a:t>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NudiUni06e" pitchFamily="2" charset="0"/>
                <a:cs typeface="NudiUni06e" pitchFamily="2" charset="0"/>
              </a:rPr>
              <a:t>ಬೇಟಿ</a:t>
            </a:r>
            <a:r>
              <a:rPr lang="en-US" sz="3600" b="1" dirty="0">
                <a:ln/>
                <a:solidFill>
                  <a:schemeClr val="accent4"/>
                </a:solidFill>
                <a:latin typeface="NudiUni06e" pitchFamily="2" charset="0"/>
                <a:cs typeface="NudiUni06e" pitchFamily="2" charset="0"/>
              </a:rPr>
              <a:t>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NudiUni06e" pitchFamily="2" charset="0"/>
                <a:cs typeface="NudiUni06e" pitchFamily="2" charset="0"/>
              </a:rPr>
              <a:t>ನೀಡಿ</a:t>
            </a:r>
            <a:endParaRPr lang="en-US" sz="3600" b="1" cap="none" spc="0" dirty="0">
              <a:ln/>
              <a:solidFill>
                <a:schemeClr val="accent4"/>
              </a:solidFill>
              <a:effectLst/>
              <a:latin typeface="NudiUni06e" pitchFamily="2" charset="0"/>
              <a:cs typeface="NudiUni0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77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5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50"/>
                            </p:stCondLst>
                            <p:childTnLst>
                              <p:par>
                                <p:cTn id="1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42 -0.00533 L -0.48138 0.007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40" y="62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052 0.05602 L 0.47786 0.0465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19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45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973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50"/>
                            </p:stCondLst>
                            <p:childTnLst>
                              <p:par>
                                <p:cTn id="3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450"/>
                            </p:stCondLst>
                            <p:childTnLst>
                              <p:par>
                                <p:cTn id="4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400"/>
                            </p:stCondLst>
                            <p:childTnLst>
                              <p:par>
                                <p:cTn id="4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/>
      <p:bldP spid="8" grpId="0" build="p"/>
      <p:bldP spid="9" grpId="0" build="p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quals 26">
            <a:extLst>
              <a:ext uri="{FF2B5EF4-FFF2-40B4-BE49-F238E27FC236}">
                <a16:creationId xmlns:a16="http://schemas.microsoft.com/office/drawing/2014/main" id="{8AE382C6-BA2C-0EB7-6894-D84F3C75157C}"/>
              </a:ext>
            </a:extLst>
          </p:cNvPr>
          <p:cNvSpPr/>
          <p:nvPr/>
        </p:nvSpPr>
        <p:spPr>
          <a:xfrm rot="5400000">
            <a:off x="2584398" y="3484735"/>
            <a:ext cx="6678083" cy="308032"/>
          </a:xfrm>
          <a:prstGeom prst="math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05AB8E-EB2A-7B98-D2C6-B4B66B1D96BC}"/>
              </a:ext>
            </a:extLst>
          </p:cNvPr>
          <p:cNvSpPr/>
          <p:nvPr/>
        </p:nvSpPr>
        <p:spPr>
          <a:xfrm>
            <a:off x="2686607" y="101986"/>
            <a:ext cx="9172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“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ಸಾಮಾಜಿಕ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ಮತ್ತು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ಧಾರ್ಮಿಕ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ಸುಧಾರಣಾ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ಚಳವಳಿಗಳು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4A9097-3E33-85AD-B6A3-5AE38D0024BA}"/>
              </a:ext>
            </a:extLst>
          </p:cNvPr>
          <p:cNvCxnSpPr/>
          <p:nvPr/>
        </p:nvCxnSpPr>
        <p:spPr>
          <a:xfrm>
            <a:off x="2946401" y="629920"/>
            <a:ext cx="8544559" cy="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72C8B6F-17A5-8086-CDCC-302EA522AE05}"/>
              </a:ext>
            </a:extLst>
          </p:cNvPr>
          <p:cNvSpPr/>
          <p:nvPr/>
        </p:nvSpPr>
        <p:spPr>
          <a:xfrm>
            <a:off x="1371714" y="753031"/>
            <a:ext cx="68153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ಸುಧಾರಣಾ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ಚಳುವಳಿಗೆ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ಕಾರಣವಾದ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ಸಂಗತಿಗಳು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50"/>
                </a:solidFill>
                <a:latin typeface="NudiUni01e" pitchFamily="2" charset="0"/>
                <a:cs typeface="NudiUni01e" pitchFamily="2" charset="0"/>
              </a:rPr>
              <a:t>:-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E71A17-42AE-E286-7FC3-2DD448C54FF5}"/>
              </a:ext>
            </a:extLst>
          </p:cNvPr>
          <p:cNvSpPr/>
          <p:nvPr/>
        </p:nvSpPr>
        <p:spPr>
          <a:xfrm>
            <a:off x="57997" y="6059704"/>
            <a:ext cx="117308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19ನೆಯ </a:t>
            </a:r>
            <a:r>
              <a:rPr lang="en-IN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ಶತಮಾನವನ್ನು</a:t>
            </a:r>
            <a:r>
              <a:rPr lang="e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‘</a:t>
            </a:r>
            <a:r>
              <a:rPr lang="en-IN" sz="2800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ಭಾರತೀಯ</a:t>
            </a:r>
            <a:r>
              <a:rPr lang="en-IN" sz="2800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ಪುನರುಜ್ಜೀವನ</a:t>
            </a:r>
            <a:r>
              <a:rPr lang="e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’ </a:t>
            </a:r>
            <a:r>
              <a:rPr lang="en-IN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ಹಾಗೂ</a:t>
            </a:r>
            <a:r>
              <a:rPr lang="e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ಸಮಾಜ</a:t>
            </a:r>
            <a:r>
              <a:rPr lang="en-IN" sz="2800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ಸುಧಾರಣಾ</a:t>
            </a:r>
            <a:r>
              <a:rPr lang="en-IN" sz="2800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ಕಾಲವೆಂದು</a:t>
            </a:r>
            <a:r>
              <a:rPr lang="en-IN" sz="2800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ಕರೆಯಲಾಗಿದೆ</a:t>
            </a:r>
            <a:r>
              <a:rPr lang="e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800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pic>
        <p:nvPicPr>
          <p:cNvPr id="3" name="Picture 2" descr="A group of women sitting on a step&#10;&#10;Description automatically generated">
            <a:extLst>
              <a:ext uri="{FF2B5EF4-FFF2-40B4-BE49-F238E27FC236}">
                <a16:creationId xmlns:a16="http://schemas.microsoft.com/office/drawing/2014/main" id="{96D77D16-50F9-BC36-F5A6-A66639E61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114" y="3650602"/>
            <a:ext cx="2743196" cy="2314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cartoon of a person pouring water into a person's face&#10;&#10;Description automatically generated">
            <a:extLst>
              <a:ext uri="{FF2B5EF4-FFF2-40B4-BE49-F238E27FC236}">
                <a16:creationId xmlns:a16="http://schemas.microsoft.com/office/drawing/2014/main" id="{A433C671-25A9-4645-3901-6CCE58C37A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36" y="3637764"/>
            <a:ext cx="2743196" cy="2314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erson and person standing in a room&#10;&#10;Description automatically generated">
            <a:extLst>
              <a:ext uri="{FF2B5EF4-FFF2-40B4-BE49-F238E27FC236}">
                <a16:creationId xmlns:a16="http://schemas.microsoft.com/office/drawing/2014/main" id="{B9DF5796-13D6-5B34-890C-DD3DB708A9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04" y="1367806"/>
            <a:ext cx="2761106" cy="2214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person teaching a group of children&#10;&#10;Description automatically generated">
            <a:extLst>
              <a:ext uri="{FF2B5EF4-FFF2-40B4-BE49-F238E27FC236}">
                <a16:creationId xmlns:a16="http://schemas.microsoft.com/office/drawing/2014/main" id="{0F2A74E0-5A18-E50F-8B3B-9FE048B8A9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227" y="1367805"/>
            <a:ext cx="2743196" cy="226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07A4BF-583C-D27D-38BD-A9A74D62F7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546" y="3583339"/>
            <a:ext cx="1921225" cy="2382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6EFCD94-9BA2-8DB7-5A6D-DF9C8DDCE3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9" r="17153"/>
          <a:stretch/>
        </p:blipFill>
        <p:spPr>
          <a:xfrm>
            <a:off x="8144631" y="1354349"/>
            <a:ext cx="1805777" cy="2315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5FDFC4A-C27E-6365-8004-61B22E5F67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551" y="3750799"/>
            <a:ext cx="1736477" cy="2277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A6CD65D-2E05-E1C3-F364-4269228E17D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0" r="16439"/>
          <a:stretch/>
        </p:blipFill>
        <p:spPr>
          <a:xfrm>
            <a:off x="6109206" y="1353158"/>
            <a:ext cx="1921225" cy="2304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E34BD04-6D3F-24CF-FA00-A2B73FDE2F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326" y="3626824"/>
            <a:ext cx="1774081" cy="2234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7A3D5BF-4C70-ED27-27E0-4AF193F437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516" y="1337806"/>
            <a:ext cx="1805777" cy="2345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137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8" grpId="0"/>
      <p:bldP spid="10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05AB8E-EB2A-7B98-D2C6-B4B66B1D96BC}"/>
              </a:ext>
            </a:extLst>
          </p:cNvPr>
          <p:cNvSpPr/>
          <p:nvPr/>
        </p:nvSpPr>
        <p:spPr>
          <a:xfrm>
            <a:off x="2686607" y="101986"/>
            <a:ext cx="9172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“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ಸಾಮಾಜಿಕ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ಮತ್ತು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ಧಾರ್ಮಿಕ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ಸುಧಾರಣಾ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ಚಳವಳಿಗಳು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17e" pitchFamily="2" charset="0"/>
                <a:cs typeface="NudiUni17e" pitchFamily="2" charset="0"/>
              </a:rPr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4A9097-3E33-85AD-B6A3-5AE38D0024BA}"/>
              </a:ext>
            </a:extLst>
          </p:cNvPr>
          <p:cNvCxnSpPr/>
          <p:nvPr/>
        </p:nvCxnSpPr>
        <p:spPr>
          <a:xfrm>
            <a:off x="2946401" y="629920"/>
            <a:ext cx="8544559" cy="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72C8B6F-17A5-8086-CDCC-302EA522AE05}"/>
              </a:ext>
            </a:extLst>
          </p:cNvPr>
          <p:cNvSpPr/>
          <p:nvPr/>
        </p:nvSpPr>
        <p:spPr>
          <a:xfrm>
            <a:off x="1371714" y="753031"/>
            <a:ext cx="68153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ಸುಧಾರಣಾ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ಚಳುವಳಿಗೆ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ಕಾರಣವಾದ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ಸಂಗತಿಗಳು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:-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0B029A-E499-61B4-FB12-79F4CAE9C31D}"/>
              </a:ext>
            </a:extLst>
          </p:cNvPr>
          <p:cNvSpPr/>
          <p:nvPr/>
        </p:nvSpPr>
        <p:spPr>
          <a:xfrm>
            <a:off x="139332" y="5543103"/>
            <a:ext cx="117308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ಈ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ಕಾಲಾವಧಿಯಲ್ಲಿ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ಪಾಶ್ಚಾತ್ಯ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ನಾಗರಿಕತೆಯ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ಸಂಪರ್ಕವು</a:t>
            </a:r>
            <a:r>
              <a:rPr lang="en-IN" sz="2800" b="1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ಭಾರತೀಯರಿಗೆ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ದೊರೆಯಿತು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ಈ</a:t>
            </a:r>
          </a:p>
          <a:p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ಅವಕಾಶದಿಂದ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ಇಂಗ್ಲೀಷ್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ವಿದ್ಯಾಭ್ಯಾಸದ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ಸೌಲಭ್ಯ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ದೊರೆಯಿತಲ್ಲದೇ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C00000"/>
                </a:solidFill>
                <a:latin typeface="NudiUni01e" pitchFamily="2" charset="0"/>
                <a:cs typeface="NudiUni01e" pitchFamily="2" charset="0"/>
              </a:rPr>
              <a:t>ಪ್ರಜಾಪ್ರಭುತ್ವ</a:t>
            </a:r>
            <a:r>
              <a:rPr lang="en-IN" sz="2800" b="1" dirty="0">
                <a:solidFill>
                  <a:srgbClr val="C00000"/>
                </a:solidFill>
                <a:latin typeface="NudiUni01e" pitchFamily="2" charset="0"/>
                <a:cs typeface="NudiUni01e" pitchFamily="2" charset="0"/>
              </a:rPr>
              <a:t>, </a:t>
            </a:r>
            <a:r>
              <a:rPr lang="en-IN" sz="2800" b="1" dirty="0" err="1">
                <a:solidFill>
                  <a:srgbClr val="C00000"/>
                </a:solidFill>
                <a:latin typeface="NudiUni01e" pitchFamily="2" charset="0"/>
                <a:cs typeface="NudiUni01e" pitchFamily="2" charset="0"/>
              </a:rPr>
              <a:t>ರಾಷ್ಟ್ರೀಯತೆ</a:t>
            </a:r>
            <a:r>
              <a:rPr lang="en-IN" sz="2800" b="1" dirty="0">
                <a:solidFill>
                  <a:srgbClr val="C000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C00000"/>
                </a:solidFill>
                <a:latin typeface="NudiUni01e" pitchFamily="2" charset="0"/>
                <a:cs typeface="NudiUni01e" pitchFamily="2" charset="0"/>
              </a:rPr>
              <a:t>ಮುಂತಾದ</a:t>
            </a:r>
            <a:r>
              <a:rPr lang="en-IN" sz="2800" b="1" dirty="0">
                <a:solidFill>
                  <a:srgbClr val="C000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C00000"/>
                </a:solidFill>
                <a:latin typeface="NudiUni01e" pitchFamily="2" charset="0"/>
                <a:cs typeface="NudiUni01e" pitchFamily="2" charset="0"/>
              </a:rPr>
              <a:t>ಪಾಶ್ಚಾತ್ಯ</a:t>
            </a:r>
            <a:r>
              <a:rPr lang="en-IN" sz="2800" b="1" dirty="0">
                <a:solidFill>
                  <a:srgbClr val="C000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rgbClr val="C00000"/>
                </a:solidFill>
                <a:latin typeface="NudiUni01e" pitchFamily="2" charset="0"/>
                <a:cs typeface="NudiUni01e" pitchFamily="2" charset="0"/>
              </a:rPr>
              <a:t>ಪರಿಕಲ್ಪನೆ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ಗಳು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8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ಪರಿಚಯವಾಗಲಾರಂಭಿಸಿದವು</a:t>
            </a:r>
            <a:r>
              <a:rPr lang="en-IN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  <a:endParaRPr lang="en-US" sz="2800" b="1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sp>
        <p:nvSpPr>
          <p:cNvPr id="27" name="Equals 26">
            <a:extLst>
              <a:ext uri="{FF2B5EF4-FFF2-40B4-BE49-F238E27FC236}">
                <a16:creationId xmlns:a16="http://schemas.microsoft.com/office/drawing/2014/main" id="{8AE382C6-BA2C-0EB7-6894-D84F3C75157C}"/>
              </a:ext>
            </a:extLst>
          </p:cNvPr>
          <p:cNvSpPr/>
          <p:nvPr/>
        </p:nvSpPr>
        <p:spPr>
          <a:xfrm rot="5400000">
            <a:off x="1169771" y="3183827"/>
            <a:ext cx="5843502" cy="329192"/>
          </a:xfrm>
          <a:prstGeom prst="math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pic>
        <p:nvPicPr>
          <p:cNvPr id="4" name="Picture 3" descr="A group of people sitting in a circle eating outside&#10;&#10;Description automatically generated">
            <a:extLst>
              <a:ext uri="{FF2B5EF4-FFF2-40B4-BE49-F238E27FC236}">
                <a16:creationId xmlns:a16="http://schemas.microsoft.com/office/drawing/2014/main" id="{C500700B-E45A-62E1-A416-27D0593AE1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8"/>
          <a:stretch/>
        </p:blipFill>
        <p:spPr>
          <a:xfrm>
            <a:off x="187948" y="1386044"/>
            <a:ext cx="3695786" cy="39009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Picture 12" descr="A group of children sitting on the floor&#10;&#10;Description automatically generated">
            <a:extLst>
              <a:ext uri="{FF2B5EF4-FFF2-40B4-BE49-F238E27FC236}">
                <a16:creationId xmlns:a16="http://schemas.microsoft.com/office/drawing/2014/main" id="{747537B9-0961-5FD6-D30D-1DE861945F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17"/>
          <a:stretch/>
        </p:blipFill>
        <p:spPr>
          <a:xfrm>
            <a:off x="8351746" y="1353386"/>
            <a:ext cx="3652306" cy="39335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Picture 16" descr="A person standing in front of a classroom with a group of children&#10;&#10;Description automatically generated">
            <a:extLst>
              <a:ext uri="{FF2B5EF4-FFF2-40B4-BE49-F238E27FC236}">
                <a16:creationId xmlns:a16="http://schemas.microsoft.com/office/drawing/2014/main" id="{0010CE1D-FDEE-A7DB-58B7-47191D7066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2"/>
          <a:stretch/>
        </p:blipFill>
        <p:spPr>
          <a:xfrm>
            <a:off x="4310774" y="1353387"/>
            <a:ext cx="3652306" cy="39335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9" name="Equals 18">
            <a:extLst>
              <a:ext uri="{FF2B5EF4-FFF2-40B4-BE49-F238E27FC236}">
                <a16:creationId xmlns:a16="http://schemas.microsoft.com/office/drawing/2014/main" id="{FC1EFA3C-D1E9-B8BE-DF49-DEBCF809F851}"/>
              </a:ext>
            </a:extLst>
          </p:cNvPr>
          <p:cNvSpPr/>
          <p:nvPr/>
        </p:nvSpPr>
        <p:spPr>
          <a:xfrm rot="5400000">
            <a:off x="5232742" y="3183826"/>
            <a:ext cx="5843500" cy="329192"/>
          </a:xfrm>
          <a:prstGeom prst="math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1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7" grpId="0" animBg="1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6345</TotalTime>
  <Words>2669</Words>
  <Application>Microsoft Office PowerPoint</Application>
  <PresentationFormat>Widescreen</PresentationFormat>
  <Paragraphs>363</Paragraphs>
  <Slides>70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83" baseType="lpstr">
      <vt:lpstr>Arial</vt:lpstr>
      <vt:lpstr>Calibri</vt:lpstr>
      <vt:lpstr>Calibri Light</vt:lpstr>
      <vt:lpstr>NudiUni01e</vt:lpstr>
      <vt:lpstr>NudiUni02e</vt:lpstr>
      <vt:lpstr>NudiUni03e</vt:lpstr>
      <vt:lpstr>NudiUni06e</vt:lpstr>
      <vt:lpstr>NudiUni08e</vt:lpstr>
      <vt:lpstr>NudiUni10e</vt:lpstr>
      <vt:lpstr>NudiUni17e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santhosh kumar csk</dc:creator>
  <cp:lastModifiedBy>E4240</cp:lastModifiedBy>
  <cp:revision>443</cp:revision>
  <dcterms:created xsi:type="dcterms:W3CDTF">2018-05-05T18:09:03Z</dcterms:created>
  <dcterms:modified xsi:type="dcterms:W3CDTF">2024-07-25T20:23:32Z</dcterms:modified>
</cp:coreProperties>
</file>