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61" r:id="rId2"/>
    <p:sldId id="497" r:id="rId3"/>
    <p:sldId id="390" r:id="rId4"/>
    <p:sldId id="498" r:id="rId5"/>
    <p:sldId id="364" r:id="rId6"/>
    <p:sldId id="545" r:id="rId7"/>
    <p:sldId id="519" r:id="rId8"/>
    <p:sldId id="518" r:id="rId9"/>
    <p:sldId id="546" r:id="rId10"/>
    <p:sldId id="517" r:id="rId11"/>
    <p:sldId id="511" r:id="rId12"/>
    <p:sldId id="521" r:id="rId13"/>
    <p:sldId id="552" r:id="rId14"/>
    <p:sldId id="520" r:id="rId15"/>
    <p:sldId id="553" r:id="rId16"/>
    <p:sldId id="513" r:id="rId17"/>
    <p:sldId id="514" r:id="rId18"/>
    <p:sldId id="504" r:id="rId19"/>
    <p:sldId id="505" r:id="rId20"/>
    <p:sldId id="512" r:id="rId21"/>
    <p:sldId id="506" r:id="rId22"/>
    <p:sldId id="515" r:id="rId23"/>
    <p:sldId id="507" r:id="rId24"/>
    <p:sldId id="508" r:id="rId25"/>
    <p:sldId id="509" r:id="rId26"/>
    <p:sldId id="510" r:id="rId27"/>
    <p:sldId id="499" r:id="rId28"/>
    <p:sldId id="516" r:id="rId29"/>
    <p:sldId id="522" r:id="rId30"/>
    <p:sldId id="523" r:id="rId31"/>
    <p:sldId id="524" r:id="rId32"/>
    <p:sldId id="547" r:id="rId33"/>
    <p:sldId id="525" r:id="rId34"/>
    <p:sldId id="548" r:id="rId35"/>
    <p:sldId id="526" r:id="rId36"/>
    <p:sldId id="527" r:id="rId37"/>
    <p:sldId id="528" r:id="rId38"/>
    <p:sldId id="549" r:id="rId39"/>
    <p:sldId id="529" r:id="rId40"/>
    <p:sldId id="530" r:id="rId41"/>
    <p:sldId id="531" r:id="rId42"/>
    <p:sldId id="532" r:id="rId43"/>
    <p:sldId id="533" r:id="rId44"/>
    <p:sldId id="534" r:id="rId45"/>
    <p:sldId id="535" r:id="rId46"/>
    <p:sldId id="536" r:id="rId47"/>
    <p:sldId id="537" r:id="rId48"/>
    <p:sldId id="538" r:id="rId49"/>
    <p:sldId id="539" r:id="rId50"/>
    <p:sldId id="540" r:id="rId51"/>
    <p:sldId id="551" r:id="rId52"/>
    <p:sldId id="30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/G+esDDt1LY5mTuhCw1M/w==" hashData="dcgoLzmD+5msD0slla5wvmZKiwLgwUOd+By9c8XUUlvZJ58kBUy0yyFWyGNYaP9hHXv3kqkycvUTSS8BfLo1h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FF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2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9B68D-6022-498D-BFEC-1EC3A3238C85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C3B08-12DC-40BF-8A8D-3AFA318CF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7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997FA-23E6-45E8-9C98-2F36BAD2A68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1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8207-C406-419C-B682-FE6D2ED34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B49AC-FAD0-487A-80AE-C2B4A38FF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CBE0C-6C2A-4B76-B5E4-77196F877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F86E9-1BE2-4722-85EE-E0B5C1A1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C38D6-C2EA-450C-A1EA-888D579C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10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89739-ED6B-4BE3-BB97-6FAAC02F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DC640-1266-4CF6-801F-BCC9E8E07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EF369-25B8-4D2F-9639-742FA1D7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6F01A-888E-47CC-AC28-429FCED21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6BBC6-0820-404D-BB71-F480117A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85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69E58F-42F5-46CB-978D-BD1358A26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74290-D34D-4B1F-A357-87D5A4A82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3022F-A797-4243-A4A7-8190FF71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56BE6-9B82-4E72-84C6-1DC98EDF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BAE9E-4689-4036-927F-2BCA81E3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9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4783-9869-428A-A69D-D3AEE3048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A3AF0-02C9-4DC9-9995-7CCCA74AE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CA4F1-9B25-432E-8CB7-35DC2FB18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99523-8034-49A4-B1BD-7BF0037D0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EE895-9DAA-450C-9475-7B39FD0F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40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C196-32DC-4706-A3DC-2A6946AC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B8493-4E25-4CB7-94B0-BC2CBA72A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303C4-1B26-4EAB-B25F-2CEDBC27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3183A-EF7E-46B7-AB61-3335BEB6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9CFD2-EB4D-4E99-8EE1-E0427806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5C17-7F55-4483-92C3-9E5CF8991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88032-7306-497C-9162-A90A3FF59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E886C-CE14-4003-BDC8-C6C411DDD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01F46-BB60-4FE6-A000-89B698CEB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22A31-B218-4EF2-81BF-C0E160C95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89636-4538-43C7-8D9E-84553A96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45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626B-8650-4C6B-AD1D-C616A78CA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342D-6B93-44E9-9EFF-A724E9F88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324F8-F50A-4B49-80DB-98837FA3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0B014-AEC3-4C80-972D-BB51EAC8D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020D8-F866-4C50-807F-B5F1D93EF0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CEDE44-5048-4BD2-9952-64896570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69544-9C96-48F5-AFFF-E78D55F6B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48CCA1-8B24-4018-999B-D951D48C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4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1E991-E91E-4D15-B395-ED78A080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53A0D-0B64-4277-9D38-6DCE9D56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630CC-55B9-4FFF-B716-A4290378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097978-8A86-43DF-B9A2-59966E6E7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30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EDA249-3192-42EA-A04D-BC7072B54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78BC95-C95D-4CB3-80D5-78AB3CFB3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C3B7E-6088-4274-9063-876BF643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28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62673-040D-4C45-8C31-C03809CB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A8CDF-2774-4DC0-82D0-5A75C703A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EE80E-0DCB-421D-B7C9-6F10D5820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50407-74C9-492C-BC52-7A707E84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09C47-7172-444E-8585-52D154FF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7387C-E85A-4FE2-A6A2-1A701C9B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4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35E66-7C84-4C1D-BDF8-2B3CA21F1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88ECF-AFB9-4C5F-A671-1CF3EFF1B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148D4-9B70-4086-BC92-0BA0EC9F2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56B06-B04D-4E3F-A400-0E89258E2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3A5BE-318D-47B9-A9D8-703D9C46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5DFD5-964D-4DEF-AD28-B6DD7FCF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2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7484B-3E10-4C2C-B4B4-1BE86A8D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F467C-A90A-4486-AA86-DE07D8D9F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CB86A-788C-4B82-B7C3-F4E0AF2CE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E3AD2-7753-4B14-978B-82B60D7A531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E129C-08F9-44FC-B9AA-DA85531CC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A107D-6B2A-45B8-8AF4-17CF98A0B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4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bin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755" y="879382"/>
            <a:ext cx="5866972" cy="6974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7878" y="851036"/>
            <a:ext cx="6046062" cy="7187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14" y="1297124"/>
            <a:ext cx="4466758" cy="43791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80038" y="0"/>
            <a:ext cx="24481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ಪ</a:t>
            </a:r>
            <a:r>
              <a:rPr lang="k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್</a:t>
            </a:r>
            <a:r>
              <a:rPr lang="e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ರ</a:t>
            </a:r>
            <a:r>
              <a:rPr lang="k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ಸ</a:t>
            </a:r>
            <a:r>
              <a:rPr lang="e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್</a:t>
            </a:r>
            <a:r>
              <a:rPr lang="k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ತ</a:t>
            </a:r>
            <a:r>
              <a:rPr lang="e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ು</a:t>
            </a:r>
            <a:r>
              <a:rPr lang="k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ತ</a:t>
            </a:r>
            <a:r>
              <a:rPr lang="e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ಿ</a:t>
            </a:r>
            <a:endParaRPr lang="en-US" sz="88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227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42 -0.00532 L -0.48138 0.0074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6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52 0.05602 L 0.47787 0.0465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1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6" presetClass="emph" presetSubtype="0" repeatCount="44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17AB70-BDF4-A4C8-1D7D-68A8D6F87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98600"/>
            <a:ext cx="6968958" cy="51819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275A5D-7EFD-0DBF-1257-ED41EF700FFC}"/>
              </a:ext>
            </a:extLst>
          </p:cNvPr>
          <p:cNvSpPr txBox="1"/>
          <p:nvPr/>
        </p:nvSpPr>
        <p:spPr>
          <a:xfrm>
            <a:off x="6968958" y="1498600"/>
            <a:ext cx="522304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ಅರ್ಥವ್ಯವಸ್ಥೆಯಲ್ಲಿ 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kn-IN" sz="32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ರಾಷ್ಟ್ರೀಯ ಆದಾಯ</a:t>
            </a:r>
            <a:r>
              <a:rPr lang="en-IN" sz="32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kn-IN" sz="32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ಉತ್ಪಾದನೆ</a:t>
            </a:r>
            <a:r>
              <a:rPr lang="en-IN" sz="32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kn-IN" sz="32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ಉದ್ಯೋಗ</a:t>
            </a:r>
            <a:r>
              <a:rPr lang="en-IN" sz="32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kn-IN" sz="32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ಹೂಡಿಕೆ</a:t>
            </a:r>
            <a:r>
              <a:rPr lang="en-IN" sz="32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kn-IN" sz="32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ಬೆಲೆ </a:t>
            </a:r>
            <a:endParaRPr lang="en-US" sz="3200" dirty="0">
              <a:solidFill>
                <a:srgbClr val="FFC00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ಮುಂತಾದುವುಗಳು ನಿರಂತರವಾಗಿ ಏರಿಳಿತಗಳಿಂದ ಕೂಡಿರುತ್ತವೆ. ಇಂತಹ ಏರಿಳಿತಗಳಿಗೆ </a:t>
            </a:r>
            <a:r>
              <a:rPr lang="kn-IN" sz="3200" dirty="0">
                <a:solidFill>
                  <a:srgbClr val="FFFF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ಆರ್ಥಿಕ ಏರಿಳಿತಗಳು ಎನ್ನುತ್ತಾರೆ</a:t>
            </a:r>
            <a:endParaRPr lang="en-IN" sz="3200" dirty="0">
              <a:solidFill>
                <a:srgbClr val="FFFF00"/>
              </a:solidFill>
              <a:latin typeface="NudiUni16e" pitchFamily="2" charset="0"/>
              <a:cs typeface="NudiUni16e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1A624-685E-C762-1655-B5DCC2B14711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27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FA4983-F214-1FCF-93CF-F7F7122931D0}"/>
              </a:ext>
            </a:extLst>
          </p:cNvPr>
          <p:cNvSpPr txBox="1"/>
          <p:nvPr/>
        </p:nvSpPr>
        <p:spPr>
          <a:xfrm>
            <a:off x="7185125" y="4375513"/>
            <a:ext cx="50068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36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ಅರ್ಥವ್ಯವಸ್ಥೆಯು ಹೆಚ್ಚಿನ ಏರಿಳಿತಗಳಿಲ್ಲದೆ ಪ್ರಗತಿಯತ್ತ ಸಾಗುವುದನ್ನು ಆರ್ಥಿಕ ಸ್ಥಿರತೆ ಎನ್ನುತ್ತಾರೆ</a:t>
            </a:r>
            <a:r>
              <a:rPr lang="kn-IN" sz="2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. </a:t>
            </a:r>
            <a:endParaRPr lang="en-IN" sz="2800" dirty="0">
              <a:solidFill>
                <a:schemeClr val="accent4">
                  <a:lumMod val="20000"/>
                  <a:lumOff val="80000"/>
                </a:schemeClr>
              </a:solidFill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9108C-249D-B43F-E4CE-A4A3A25B1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876"/>
            <a:ext cx="6908800" cy="5166961"/>
          </a:xfrm>
          <a:prstGeom prst="rect">
            <a:avLst/>
          </a:prstGeom>
        </p:spPr>
      </p:pic>
      <p:pic>
        <p:nvPicPr>
          <p:cNvPr id="5" name="Picture 4" descr="A person walking on a tightrope&#10;&#10;Description automatically generated">
            <a:extLst>
              <a:ext uri="{FF2B5EF4-FFF2-40B4-BE49-F238E27FC236}">
                <a16:creationId xmlns:a16="http://schemas.microsoft.com/office/drawing/2014/main" id="{B4309705-97B2-2A29-85B4-A90CF3B30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68" y="1457154"/>
            <a:ext cx="5168232" cy="2918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10FB0A-BD81-D4D8-C041-16EC6B6272E7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7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77E970-9DDA-E949-798F-A5005837A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11" y="768482"/>
            <a:ext cx="6477089" cy="4007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CD4787-9FCE-50E0-318C-BE4CD80C94D1}"/>
              </a:ext>
            </a:extLst>
          </p:cNvPr>
          <p:cNvSpPr txBox="1"/>
          <p:nvPr/>
        </p:nvSpPr>
        <p:spPr>
          <a:xfrm>
            <a:off x="286530" y="4699644"/>
            <a:ext cx="116189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ದೇಶದಲ್ಲಿ ಉತ್ಪಾದನೆಯಾಗುವ </a:t>
            </a:r>
            <a:r>
              <a:rPr lang="kn-IN" sz="32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ಆದಾಯ ಮತ್ತು ಸಂಪತ್ತು </a:t>
            </a:r>
            <a:r>
              <a:rPr lang="kn-IN" sz="3200" dirty="0">
                <a:solidFill>
                  <a:srgbClr val="00B0F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ಜಾತಿ</a:t>
            </a:r>
            <a:r>
              <a:rPr lang="en-IN" sz="3200" dirty="0">
                <a:solidFill>
                  <a:srgbClr val="00B0F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rgbClr val="00B0F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ವರ್ಗ</a:t>
            </a:r>
            <a:r>
              <a:rPr lang="en-IN" sz="3200" dirty="0">
                <a:solidFill>
                  <a:srgbClr val="00B0F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rgbClr val="00B0F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ಅಕ್ಷರಸ್ಥ</a:t>
            </a:r>
            <a:r>
              <a:rPr lang="en-IN" sz="3200" dirty="0">
                <a:solidFill>
                  <a:srgbClr val="00B0F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rgbClr val="00B0F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ಅನಕ್ಷರಸ್ಥ</a:t>
            </a:r>
            <a:r>
              <a:rPr lang="en-IN" sz="3200" dirty="0">
                <a:solidFill>
                  <a:srgbClr val="00B0F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rgbClr val="00B0F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ಬಡವ-ಬಲ್ಲಿದ</a:t>
            </a:r>
            <a:r>
              <a:rPr lang="en-IN" sz="3200" dirty="0">
                <a:solidFill>
                  <a:srgbClr val="00B0F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rgbClr val="00B0F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ನಗರ-ಗ್ರಾಮೀಣ</a:t>
            </a:r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ಎಂಬ ಯಾವುದೇ ತಾರತಮ್ಯವಿಲ್ಲದೆ ಸಮಾಜದ ಎಲ್ಲ ಜನರಲ್ಲಿ ಆದಷ್ಟು ಸಮಾನವಾಗಿ ಹಂಚಿಕೆಯಾಗಬೇಕಾಗುತ್ತದೆ.</a:t>
            </a:r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ಇದನ್ನೇ </a:t>
            </a:r>
            <a:r>
              <a:rPr lang="kn-IN" sz="32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ಸಾಮಾಜಿಕ ನ್ಯಾಯ </a:t>
            </a:r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ಎನ್ನುತ್ತಾರೆ. </a:t>
            </a:r>
            <a:endParaRPr lang="en-IN" sz="3200" dirty="0">
              <a:solidFill>
                <a:srgbClr val="CCFF99"/>
              </a:solidFill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3A4ACA-4048-1C47-0994-9729A92D6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7" y="672228"/>
            <a:ext cx="6494316" cy="39367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D07BB6-E2E0-A2BA-0DAD-35FCD651B394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CD4787-9FCE-50E0-318C-BE4CD80C94D1}"/>
              </a:ext>
            </a:extLst>
          </p:cNvPr>
          <p:cNvSpPr txBox="1"/>
          <p:nvPr/>
        </p:nvSpPr>
        <p:spPr>
          <a:xfrm>
            <a:off x="479303" y="5589515"/>
            <a:ext cx="116189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32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ಆರ್ಥಿಕ ಸ್ಥಿರತೆ ಮತ್ತು ಸಾಮಾಜಿಕ ನ್ಯಾಯದೊಂದಿಗೆ  ಆರ್ಥಿಕ ಅಭಿವೃದ್ಧಿಯನ್ನು ಸಾಧಿಸಬೇಕಾದಲ್ಲಿ ಸರಕಾರದ ಪಾತ್ರ ಪ್ರಮುಖವಾದುದು.</a:t>
            </a:r>
            <a:endParaRPr lang="en-IN" sz="3200" dirty="0">
              <a:solidFill>
                <a:srgbClr val="CCFF99"/>
              </a:solidFill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5" name="Picture 4" descr="A group of hands holding a bowl of scales&#10;&#10;Description automatically generated">
            <a:extLst>
              <a:ext uri="{FF2B5EF4-FFF2-40B4-BE49-F238E27FC236}">
                <a16:creationId xmlns:a16="http://schemas.microsoft.com/office/drawing/2014/main" id="{106CD901-3725-0C96-F67D-7506357E6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98" y="990563"/>
            <a:ext cx="5591175" cy="4048125"/>
          </a:xfrm>
          <a:prstGeom prst="rect">
            <a:avLst/>
          </a:prstGeom>
        </p:spPr>
      </p:pic>
      <p:pic>
        <p:nvPicPr>
          <p:cNvPr id="8" name="Picture 7" descr="A hand holding a scale over stacks of coins&#10;&#10;Description automatically generated">
            <a:extLst>
              <a:ext uri="{FF2B5EF4-FFF2-40B4-BE49-F238E27FC236}">
                <a16:creationId xmlns:a16="http://schemas.microsoft.com/office/drawing/2014/main" id="{A845DA99-7EF8-B23B-B470-D9616B979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27" y="1396962"/>
            <a:ext cx="6048375" cy="3743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6B42A2-B298-34E1-6143-82959BFF4A0D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9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A90657-DFC8-1887-B2B9-8543FF8DB18D}"/>
              </a:ext>
            </a:extLst>
          </p:cNvPr>
          <p:cNvSpPr txBox="1"/>
          <p:nvPr/>
        </p:nvSpPr>
        <p:spPr>
          <a:xfrm>
            <a:off x="5960177" y="1944676"/>
            <a:ext cx="6333423" cy="441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20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ನೆಯ ಶತಮಾನದಲ್ಲಿ ಸರಕಾರಗಳು ಶೀಘ್ರ ಆರ್ಥಿಕ ಅಭಿವೃದ್ಧಿಯನ್ನು ಸಾಧಿಸುವ ಪ್ರಮುಖ ತಂತ್ರವಾಗಿ ಆರ್ಥಿಕ ಯೋಜನೆಗಳನ್ನು ಬಳಕೆಗೆ ತಂದವು. </a:t>
            </a:r>
            <a:endParaRPr lang="en-US" sz="3200" kern="1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kern="1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1929</a:t>
            </a:r>
            <a:r>
              <a:rPr lang="kn-IN" sz="3200" kern="1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ರಲ್ಲಿ ಸೋವಿಯತ್ ರಷ್ಯಾ ಮೊಟ್ಟಮೊದಲು ಆರ್ಥಿಕ ಯೋಜನೆಗಳನ್ನು ಜಾರಿಗೊಳಿಸುವ ಮೂಲಕ ಶೀಘ್ರ ಆರ್ಥಿಕ ಪ್ರಗತಿಯನ್ನು ಸಾಧಿಸುವಲ್ಲಿ ಯಶಸ್ವಿಯಾಯಿತು. </a:t>
            </a:r>
            <a:endParaRPr lang="en-IN" sz="3200" kern="10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9A857-A613-5C5E-4527-998379E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71" y="1505104"/>
            <a:ext cx="5615806" cy="52236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334FBE-4F5B-3605-FDF8-D724879DAC73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4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A90657-DFC8-1887-B2B9-8543FF8DB18D}"/>
              </a:ext>
            </a:extLst>
          </p:cNvPr>
          <p:cNvSpPr txBox="1"/>
          <p:nvPr/>
        </p:nvSpPr>
        <p:spPr>
          <a:xfrm>
            <a:off x="355600" y="5513376"/>
            <a:ext cx="11836400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ಎರಡನೆಯ ಮಹಾಯುದ್ಧದ ನಂತರ ವಿಶ್ವದ ಬಹುತೇಕ ದೇಶಗಳ ಸರಕಾರಗಳು ತಮ್ಮ ಆರ್ಥಿಕ ಸಂಕಷ್ಟಗಳಿಂದ ಹೊರಬರಲು ಆರ್ಥಿಕ ಯೋಜನೆಗಳ ಮೊರೆ ಹೋದವು.</a:t>
            </a:r>
            <a:endParaRPr lang="en-IN" sz="3200" kern="10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AB8E26AE-F89E-BDC4-105D-927DF76E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783166"/>
            <a:ext cx="10007600" cy="5291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10354F-A652-16B4-84F8-FDF2B7DBA9D1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29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33474-914A-ACD1-E1FF-CE0A80917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52" y="573993"/>
            <a:ext cx="6407883" cy="4390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17FC68-741F-4786-E3D1-F0F7A0A6087F}"/>
              </a:ext>
            </a:extLst>
          </p:cNvPr>
          <p:cNvSpPr txBox="1"/>
          <p:nvPr/>
        </p:nvSpPr>
        <p:spPr>
          <a:xfrm>
            <a:off x="96252" y="4657911"/>
            <a:ext cx="11964203" cy="220008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ಭಾರತದಲ್ಲಿ ಯೋಜನೆ </a:t>
            </a:r>
            <a:r>
              <a:rPr lang="kn-IN" sz="3200" b="1" kern="100" dirty="0">
                <a:solidFill>
                  <a:srgbClr val="C00000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NudiUni16e" pitchFamily="2" charset="0"/>
              </a:rPr>
              <a:t>(</a:t>
            </a:r>
            <a:r>
              <a:rPr lang="en-IN" sz="3200" b="1" kern="100" dirty="0">
                <a:solidFill>
                  <a:srgbClr val="C00000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NudiUni16e" pitchFamily="2" charset="0"/>
              </a:rPr>
              <a:t>Planning in India) :</a:t>
            </a:r>
            <a:r>
              <a:rPr lang="en-IN" sz="3200" kern="1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e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ಸರಕಾರವು ಕೆಲವು ನಿರ್ಧಿಷ್ಟ ಧೈಯೋದ್ದೇಶಗಳೊಂದಿಗೆ</a:t>
            </a:r>
            <a:r>
              <a:rPr lang="e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ದೇಶದಲ್ಲಿರುವ ಸಂಪನ್ಮೂಲಗಳನ್ನು ಸಮರ್ಥವಾಗಿ ಬಳಸಿಕೊಂಡು</a:t>
            </a:r>
            <a:r>
              <a:rPr lang="e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ಜನರ ಸುಖವನ್ನು ಗರಿಷ್ಠ ಮಟ್ಟಕ್ಕೆ ಹೆಚ್ಚಿಸಲು</a:t>
            </a:r>
            <a:r>
              <a:rPr lang="e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ಪ್ರಜ್ಞಾಪೂರ್ವಕವಾಗಿ ಮತ್ತು ವಿವೇಕಯುತವಾಗಿ ಜಾರಿಗೊಳಿಸುವ ಪ್ರಕ್ರಿಯೆಯನ್ನು </a:t>
            </a:r>
            <a:r>
              <a:rPr lang="kn-IN" sz="32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ಯೋಜನೆ </a:t>
            </a:r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ಎನ್ನುತ್ತೇವೆ</a:t>
            </a:r>
            <a:r>
              <a:rPr lang="e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'. </a:t>
            </a:r>
            <a:endParaRPr lang="en-IN" sz="32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0D1963-6414-3892-04FD-AE1CF3875CBE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63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99EC99-72C3-54D1-3CD7-122562FE6120}"/>
              </a:ext>
            </a:extLst>
          </p:cNvPr>
          <p:cNvSpPr txBox="1"/>
          <p:nvPr/>
        </p:nvSpPr>
        <p:spPr>
          <a:xfrm>
            <a:off x="175265" y="4194826"/>
            <a:ext cx="6552799" cy="2397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28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ಸರಕಾರವು ದೇಶದ ಜನರ ಹಿತದೃಷ್ಟಿಯಿಂದ</a:t>
            </a:r>
            <a:r>
              <a:rPr lang="en-IN" sz="28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28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ಲಭ್ಯವಿರುವ ಸಂಪನ್ಮೂಲಗಳನ್ನು ಗಮನದಲ್ಲಿಟ್ಟುಕೊಂಡು</a:t>
            </a:r>
            <a:r>
              <a:rPr lang="en-IN" sz="28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2800" kern="1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ಏನನ್ನು ಉತ್ಪಾದಿಸಬೇಕು</a:t>
            </a:r>
            <a:r>
              <a:rPr lang="en-IN" sz="2800" kern="1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? </a:t>
            </a:r>
            <a:r>
              <a:rPr lang="kn-IN" sz="2800" kern="1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ಎಷ್ಟು ಉತ್ಪಾದಿಸಬೇಕು</a:t>
            </a:r>
            <a:r>
              <a:rPr lang="en-IN" sz="2800" kern="1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? </a:t>
            </a:r>
            <a:r>
              <a:rPr lang="kn-IN" sz="2800" kern="1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ಹಾಗೂ ಉತ್ಪಾದಿಸಿದ್ದನ್ನು ಹೇಗೆ ವಿತರಿಸಬೇಕು</a:t>
            </a:r>
            <a:r>
              <a:rPr lang="en-IN" sz="2800" kern="1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?</a:t>
            </a:r>
            <a:r>
              <a:rPr lang="en-IN" sz="28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28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ಎಂಬ ಮಹತ್ವದ ನಿರ್ಧಾರಗಳನ್ನು ಆದ್ಯತೆಯ ಮೇಲೆ ಕೈಗೊಳ್ಳುತ್ತದೆ. </a:t>
            </a:r>
            <a:endParaRPr lang="en-IN" sz="2800" kern="1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17EFAF-6930-F797-BD38-4D5D151B2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060" y="1352325"/>
            <a:ext cx="5505675" cy="5505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0E5090-B755-65CD-D959-968E05631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9" b="7381"/>
          <a:stretch/>
        </p:blipFill>
        <p:spPr>
          <a:xfrm>
            <a:off x="331305" y="1124072"/>
            <a:ext cx="6511059" cy="30782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FFD510-9CA0-612B-B979-31ABA8C93AE5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30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0D2BAF-F883-F3F8-F67F-45D4102D5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200" y="587074"/>
            <a:ext cx="3034899" cy="3672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C961D3-80F3-822C-2C49-9A1FB74390E4}"/>
              </a:ext>
            </a:extLst>
          </p:cNvPr>
          <p:cNvSpPr txBox="1"/>
          <p:nvPr/>
        </p:nvSpPr>
        <p:spPr>
          <a:xfrm>
            <a:off x="296779" y="4120923"/>
            <a:ext cx="11598441" cy="27270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ಭಾರತದಲ್ಲಿ ಮೊಟ್ಟಮೊದಲು ಆಧುನಿಕ ಯೋಜನೆಯ ಬಗ್ಗೆ ಚಿಂತಿಸಿದವರು </a:t>
            </a:r>
            <a:r>
              <a:rPr lang="kn-IN" sz="3200" kern="1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ಭಾರತ ರತ್ನ ಸರ್ ಎಂ. ವಿಶ್ವೇಶ್ವರಯ್ಯನವರು. </a:t>
            </a:r>
            <a:r>
              <a:rPr lang="en-IN" sz="3200" kern="100" dirty="0">
                <a:solidFill>
                  <a:schemeClr val="accent6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1934</a:t>
            </a:r>
            <a:r>
              <a:rPr lang="kn-IN" sz="3200" kern="100" dirty="0">
                <a:solidFill>
                  <a:schemeClr val="accent6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ರಲ್ಲಿ </a:t>
            </a:r>
            <a:r>
              <a:rPr lang="en-IN" sz="3200" kern="100" dirty="0">
                <a:solidFill>
                  <a:schemeClr val="accent6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3200" kern="100" dirty="0">
                <a:solidFill>
                  <a:schemeClr val="accent6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ಭಾರತಕ್ಕೆ ಯೋಜಿತ ಅರ್ಥವ್ಯವಸ್ಥೆ</a:t>
            </a:r>
            <a:r>
              <a:rPr lang="en-IN" sz="3200" kern="100" dirty="0">
                <a:solidFill>
                  <a:schemeClr val="accent6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 </a:t>
            </a:r>
            <a:r>
              <a:rPr lang="en-IN" sz="3200" b="1" kern="100" dirty="0">
                <a:solidFill>
                  <a:srgbClr val="002060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NudiUni16e" pitchFamily="2" charset="0"/>
              </a:rPr>
              <a:t>(Planned Economy for India)</a:t>
            </a:r>
            <a:r>
              <a:rPr lang="e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ಎಂಬ ಪುಸ್ತಕವನ್ನು ಪ್ರಕಟಿಸಿ</a:t>
            </a:r>
            <a:r>
              <a:rPr lang="e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ಭಾರತದ ಆರ್ಥಿಕ ಅಭಿವೃದ್ಧಿಗೆ ಯೋಜನೆಯ ಅಗತ್ಯವನ್ನು ಒತ್ತಿ ಹೇಳಿದರು. ಹಾಗಾಗಿ ಅವರನ್ನು </a:t>
            </a:r>
            <a:r>
              <a:rPr lang="en-IN" sz="3200" kern="100" dirty="0">
                <a:solidFill>
                  <a:srgbClr val="FF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3200" kern="100" dirty="0">
                <a:solidFill>
                  <a:srgbClr val="FF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ಭಾರತದ ಆರ್ಥಿಕ ಯೋಜನೆಯ ಪಿತಾಮಹ</a:t>
            </a:r>
            <a:r>
              <a:rPr lang="en-IN" sz="3200" kern="100" dirty="0">
                <a:solidFill>
                  <a:srgbClr val="FF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 </a:t>
            </a: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ಎಂದು ಕರೆಯಲಾಗುತ್ತಿದೆ.</a:t>
            </a:r>
            <a:endParaRPr lang="en-IN" sz="32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DC9E1E-A5B4-8980-43D4-DB3ADCF55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53" y="738985"/>
            <a:ext cx="2554547" cy="3381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0AFB05-8D24-BEED-CB44-772924AB9480}"/>
              </a:ext>
            </a:extLst>
          </p:cNvPr>
          <p:cNvSpPr txBox="1"/>
          <p:nvPr/>
        </p:nvSpPr>
        <p:spPr>
          <a:xfrm>
            <a:off x="4216400" y="1800001"/>
            <a:ext cx="3594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800" kern="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2800" kern="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ಭಾರತದ ಆರ್ಥಿಕ ಯೋಜನೆಯ ಪಿತಾಮಹ</a:t>
            </a:r>
            <a:r>
              <a:rPr lang="en-IN" sz="2800" kern="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 </a:t>
            </a:r>
            <a:endParaRPr lang="en-IN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49225-6B73-17A1-16A3-E78F25723B86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7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62CC5-58F1-E3F1-9981-AE9827F39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00" y="3791342"/>
            <a:ext cx="5295900" cy="2990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44D105-7480-C4F4-935B-E63FC0EF4346}"/>
              </a:ext>
            </a:extLst>
          </p:cNvPr>
          <p:cNvSpPr txBox="1"/>
          <p:nvPr/>
        </p:nvSpPr>
        <p:spPr>
          <a:xfrm>
            <a:off x="0" y="1972253"/>
            <a:ext cx="12127557" cy="1673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ಸ್ವಾತಂತ್ರ್ಯಾನಂತರ ಭಾರತ ಸರಕಾರವು </a:t>
            </a:r>
            <a:r>
              <a:rPr lang="en-IN" sz="3200" kern="1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1950 </a:t>
            </a:r>
            <a:r>
              <a:rPr lang="kn-IN" sz="3200" kern="1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ರಲ್ಲಿ </a:t>
            </a: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ರಾಷ್ಟ್ರೀಯ ಯೋಜನಾ ಆಯೋಗ</a:t>
            </a: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ವನ್ನು </a:t>
            </a:r>
            <a:r>
              <a:rPr lang="kn-IN" sz="3200" b="1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NudiUni16e" pitchFamily="2" charset="0"/>
              </a:rPr>
              <a:t>(</a:t>
            </a:r>
            <a:r>
              <a:rPr lang="en-IN" sz="3200" b="1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NudiUni16e" pitchFamily="2" charset="0"/>
              </a:rPr>
              <a:t>National Planning Commission)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ರಚಿಸಿತು. </a:t>
            </a:r>
            <a:r>
              <a:rPr lang="kn-IN" sz="3200" kern="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ಪ್ರಧಾನ ಮಂತ್ರಿ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ಯವರು ಇದರ ಅಧ್ಯಕ್ಷರಾಗಿರುತ್ತಾರೆ. </a:t>
            </a:r>
            <a:endParaRPr lang="en-IN" sz="3200" kern="1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0FBB93-DC77-3573-54F7-6F042D7AA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808" y="3791342"/>
            <a:ext cx="3963884" cy="3066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093A3-DB14-E94D-6289-3DD0799ED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02" y="3791342"/>
            <a:ext cx="2488398" cy="31074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F34ABA-7CFE-3352-FA74-96F27960F3BF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08F120-15B4-4D7F-707D-6E32C6022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30D93B-A804-45D3-AEA0-90287690BA15}"/>
              </a:ext>
            </a:extLst>
          </p:cNvPr>
          <p:cNvSpPr/>
          <p:nvPr/>
        </p:nvSpPr>
        <p:spPr>
          <a:xfrm>
            <a:off x="6331525" y="1152181"/>
            <a:ext cx="4153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ಪ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್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ರ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ಸ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್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ತ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ು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ತ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ಿ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ಪ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ಡ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ಿ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ಸ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ು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ವ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ವ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ರ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ು</a:t>
            </a:r>
            <a:endParaRPr kumimoji="0" lang="en-US" sz="5400" i="0" u="none" strike="noStrike" kern="1200" normalizeH="0" baseline="0" noProof="0" dirty="0">
              <a:solidFill>
                <a:srgbClr val="00B0F0"/>
              </a:solidFill>
              <a:uLnTx/>
              <a:uFillTx/>
              <a:latin typeface="NudiUni08e" pitchFamily="2" charset="0"/>
              <a:ea typeface="+mn-ea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1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7E763-81EA-00A7-2467-6BECFDAB8E52}"/>
              </a:ext>
            </a:extLst>
          </p:cNvPr>
          <p:cNvSpPr txBox="1"/>
          <p:nvPr/>
        </p:nvSpPr>
        <p:spPr>
          <a:xfrm>
            <a:off x="279134" y="4244371"/>
            <a:ext cx="11790947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1952 </a:t>
            </a:r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ರಲ್ಲಿ </a:t>
            </a:r>
            <a:r>
              <a:rPr lang="e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ರಾಷ್ಟ್ರೀಯ ಅಭಿವೃದ್ಧಿ ಮಂಡಳಿ</a:t>
            </a:r>
            <a:r>
              <a:rPr lang="en-IN" sz="3200" b="1" dirty="0">
                <a:solidFill>
                  <a:srgbClr val="002060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NudiUni16e" pitchFamily="2" charset="0"/>
              </a:rPr>
              <a:t>' (National Development Council)</a:t>
            </a:r>
            <a:r>
              <a:rPr lang="e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ಯನ್ನು ಸ್ಥಾಪಿಸಲಾಗಿದೆ. ಇದರಲ್ಲಿ ಎಲ್ಲ ರಾಜ್ಯಗಳ ಮುಖ್ಯಮಂತ್ರಿಗಳು ಸದಸ್ಯರಾಗಿರುತ್ತಾರೆ. ಇದು ರಾಷ್ಟ್ರೀಯ ಯೋಜನಾ ಆಯೋಗವು ತಯಾರಿಸಿದ ಪಂಚವಾರ್ಷಿಕ ಯೋಜನೆಯ ಕರಡಿಗೆ ಅನುಮೋದನೆ ನೀಡುತ್ತದೆ. ಅಲ್ಲದೆ ಎಲ್ಲ ರಾಜ್ಯಗಳು ಸಮತೋಲನವಾಗಿ ಅಭಿವೃದ್ಧಿಗೊಳ್ಳುವಂತೆ ಗಮನಹರಿಸುತ್ತದೆ</a:t>
            </a:r>
            <a:endParaRPr lang="en-IN" sz="3200" dirty="0">
              <a:solidFill>
                <a:srgbClr val="002060"/>
              </a:solidFill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40429E-A4AC-A96F-554D-736573A9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792" y="790795"/>
            <a:ext cx="7773292" cy="3453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AB8D16-983D-2202-BF99-8BB8CF2906C5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4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1B293B-640F-F7BA-BEF5-24D2F1EB8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828" y="709932"/>
            <a:ext cx="5555048" cy="4035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C9C69D-BEF4-C3BC-78D3-CEE5C1F67842}"/>
              </a:ext>
            </a:extLst>
          </p:cNvPr>
          <p:cNvSpPr txBox="1"/>
          <p:nvPr/>
        </p:nvSpPr>
        <p:spPr>
          <a:xfrm>
            <a:off x="0" y="3925787"/>
            <a:ext cx="12192000" cy="29322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ಪಂಚವಾರ್ಷಿಕ ಯೋಜನೆಗಳು</a:t>
            </a:r>
            <a:r>
              <a:rPr lang="en-US" sz="3200" kern="1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:</a:t>
            </a:r>
            <a:r>
              <a:rPr lang="kn-IN" sz="3200" kern="1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3200" b="1" kern="100" dirty="0">
                <a:solidFill>
                  <a:srgbClr val="C00000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NudiUni16e" pitchFamily="2" charset="0"/>
              </a:rPr>
              <a:t>(</a:t>
            </a:r>
            <a:r>
              <a:rPr lang="en-IN" sz="3200" b="1" kern="100" dirty="0">
                <a:solidFill>
                  <a:srgbClr val="C00000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NudiUni16e" pitchFamily="2" charset="0"/>
              </a:rPr>
              <a:t>Five year plan)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ಭಾರತದಲ್ಲಿ ಮೊಟ್ಟಮೊದಲ ಪಂಚವಾರ್ಷಿಕ ಯೋಜನೆಯು ಏಪ್ರಿಲ್ </a:t>
            </a:r>
            <a:r>
              <a:rPr lang="e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1. 1951</a:t>
            </a: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ರಲ್ಲಿ ಜಾರಿಗೆ ಬಂದಿತು. ಇಲ್ಲಿಯವರೆಗೆ ಹನ್ನೆರಡು ಪಂಚವಾರ್ಷಿಕ ಯೋಜನೆಗಳು ಜಾರಿಗೊಂಡಿವೆ. </a:t>
            </a:r>
            <a:endParaRPr lang="en-US" sz="32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2015</a:t>
            </a: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ರಲ್ಲಿ ರಾಷ್ಟ್ರೀಯ ಯೋಜನಾ ಆಯೋಗದ ಬದಲು </a:t>
            </a:r>
            <a:r>
              <a:rPr lang="kn-IN" sz="3200" kern="100" dirty="0">
                <a:solidFill>
                  <a:srgbClr val="FF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ನೀತಿ ಆಯೋಗ</a:t>
            </a: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ವನ್ನು ಸ್ಥಾಪಿಸಲಾಯಿತು.</a:t>
            </a:r>
            <a:endParaRPr lang="en-IN" sz="32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26B51-0F8D-4086-804E-38986C80340D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62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CB4688-4D79-F6F6-99B5-AD10167AC5EF}"/>
              </a:ext>
            </a:extLst>
          </p:cNvPr>
          <p:cNvSpPr txBox="1"/>
          <p:nvPr/>
        </p:nvSpPr>
        <p:spPr>
          <a:xfrm>
            <a:off x="1638165" y="2080286"/>
            <a:ext cx="9512435" cy="416203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600" kern="1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ಪಂಚವಾರ್ಷಿಕ ಯೋಜನೆಗಳ ಉದ್ದೇಶಗ</a:t>
            </a:r>
            <a:r>
              <a:rPr lang="en-US" sz="3600" kern="100" dirty="0" err="1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ಳು</a:t>
            </a:r>
            <a:r>
              <a:rPr lang="en-US" sz="3600" kern="1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:</a:t>
            </a:r>
            <a:r>
              <a:rPr lang="kn-IN" sz="3600" kern="1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endParaRPr lang="en-IN" sz="3600" kern="100" dirty="0">
              <a:solidFill>
                <a:srgbClr val="C0000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1. </a:t>
            </a:r>
            <a:r>
              <a:rPr lang="k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ಉತ್ಪಾದನೆಯನ್ನು ಗರಿಷ್ಠ ಮಟ್ಟಕ್ಕೆ ಹೆಚ್ಚಿಸುವುದು.</a:t>
            </a:r>
            <a:endParaRPr lang="en-IN" sz="36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2. </a:t>
            </a:r>
            <a:r>
              <a:rPr lang="k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ಉದ್ಯೋಗವಕಾಶಗಳನ್ನು ಹೆಚ್ಚಿಸುವುದು.</a:t>
            </a:r>
            <a:endParaRPr lang="en-IN" sz="36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3. </a:t>
            </a:r>
            <a:r>
              <a:rPr lang="k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ಆರ್ಥಿಕ ಅಸಮಾನತೆಯನ್ನು ಕಡಿಮೆ ಮಾಡುವುದು.</a:t>
            </a:r>
            <a:endParaRPr lang="en-IN" sz="36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4. </a:t>
            </a:r>
            <a:r>
              <a:rPr lang="k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ಆರ್ಥಿಕ ಸ್ಥಿರತೆಯನ್ನು ಕಾಯ್ದುಕೊಳ್ಳುವುದು.</a:t>
            </a:r>
            <a:endParaRPr lang="en-IN" sz="36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5. </a:t>
            </a:r>
            <a:r>
              <a:rPr lang="k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ಅರ್ಥವ್ಯವಸ್ಥೆಯನ್ನು ಆಧುನೀಕರಣಗೊಳಿಸುವುದು ಇತ್ಯಾದಿ.</a:t>
            </a:r>
            <a:endParaRPr lang="en-IN" sz="36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55FB57-8042-B526-A1D1-B0F314C5395E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6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762160-A97B-1ACE-23BF-D0AEE616DCF7}"/>
              </a:ext>
            </a:extLst>
          </p:cNvPr>
          <p:cNvSpPr txBox="1"/>
          <p:nvPr/>
        </p:nvSpPr>
        <p:spPr>
          <a:xfrm>
            <a:off x="89836" y="1225689"/>
            <a:ext cx="12012328" cy="56323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n-IN" sz="36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ಪಂಚವಾರ್ಷಿಕ ಯೋಜನೆಗಳ ಸಾಧನೆ</a:t>
            </a:r>
            <a:r>
              <a:rPr lang="en-US" sz="3600" dirty="0" err="1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ಗಳು</a:t>
            </a:r>
            <a:r>
              <a:rPr lang="en-US" sz="36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:</a:t>
            </a:r>
          </a:p>
          <a:p>
            <a:r>
              <a:rPr lang="kn-IN" sz="3600" dirty="0">
                <a:solidFill>
                  <a:schemeClr val="accent6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ಯೋಜನೆಯ ಪ್ರಾರಂಭದ </a:t>
            </a:r>
            <a:r>
              <a:rPr lang="en-IN" sz="3600" dirty="0">
                <a:solidFill>
                  <a:schemeClr val="accent6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20</a:t>
            </a:r>
            <a:r>
              <a:rPr lang="kn-IN" sz="3600" dirty="0">
                <a:solidFill>
                  <a:schemeClr val="accent6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ವರ್ಷಗಳ ಅವಧಿಯಲ್ಲಿ ನಮ್ಮ ರಾಷ್ಟ್ರೀಯ ಆದಾಯವು ಸರಾಸರಿ ವಾರ್ಷಿಕ ಶೇ.</a:t>
            </a:r>
            <a:r>
              <a:rPr lang="en-IN" sz="3600" dirty="0">
                <a:solidFill>
                  <a:schemeClr val="accent6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3.5</a:t>
            </a:r>
            <a:r>
              <a:rPr lang="kn-IN" sz="3600" dirty="0">
                <a:solidFill>
                  <a:schemeClr val="accent6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ರ ದರದಲ್ಲಿ ಹೆಚ್ಚಳವಾದರೆ</a:t>
            </a:r>
            <a:r>
              <a:rPr lang="en-IN" sz="3600" dirty="0">
                <a:solidFill>
                  <a:schemeClr val="accent6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600" dirty="0">
                <a:solidFill>
                  <a:schemeClr val="accent6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ನಂತರದ </a:t>
            </a:r>
            <a:r>
              <a:rPr lang="en-IN" sz="3600" dirty="0">
                <a:solidFill>
                  <a:schemeClr val="accent6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20</a:t>
            </a:r>
            <a:r>
              <a:rPr lang="kn-IN" sz="3600" dirty="0">
                <a:solidFill>
                  <a:schemeClr val="accent6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ವರ್ಷಗಳ ಅವಧಿಯಲ್ಲಿ ಅದು ಶೇ. </a:t>
            </a:r>
            <a:r>
              <a:rPr lang="en-IN" sz="3600" dirty="0">
                <a:solidFill>
                  <a:schemeClr val="accent6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5</a:t>
            </a:r>
            <a:r>
              <a:rPr lang="kn-IN" sz="3600" dirty="0">
                <a:solidFill>
                  <a:schemeClr val="accent6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ರ ದರದಲ್ಲಿ ಹೆಚ್ಚಳವಾಗಿದೆ. </a:t>
            </a:r>
            <a:endParaRPr lang="en-US" sz="3600" dirty="0">
              <a:solidFill>
                <a:schemeClr val="accent6">
                  <a:lumMod val="75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r>
              <a:rPr lang="en-IN" sz="36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1991-2000</a:t>
            </a:r>
            <a:r>
              <a:rPr lang="kn-IN" sz="36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ರ ಅವಧಿಯಲ್ಲಿ ಸರಾಸರಿ ವಾರ್ಷಿಕ ಶೇ.</a:t>
            </a:r>
            <a:r>
              <a:rPr lang="en-IN" sz="36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5.6</a:t>
            </a:r>
            <a:r>
              <a:rPr lang="kn-IN" sz="36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ರ ದರದಲ್ಲಿ ಹೆಚ್ಚಿದರೆ</a:t>
            </a:r>
            <a:r>
              <a:rPr lang="en-IN" sz="36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</a:t>
            </a:r>
            <a:r>
              <a:rPr lang="kn-IN" sz="36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endParaRPr lang="en-US" sz="36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r>
              <a:rPr lang="en-IN" sz="36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2001-2010</a:t>
            </a:r>
            <a:r>
              <a:rPr lang="kn-IN" sz="36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ರ ಅವಧಿಯಲ್ಲಿ ಶೇ.</a:t>
            </a:r>
            <a:r>
              <a:rPr lang="en-IN" sz="36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7.3</a:t>
            </a:r>
            <a:r>
              <a:rPr lang="kn-IN" sz="36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ರ ದರದಲ್ಲಿ ಹೆಚ್ಚಳವಾಗಿದೆ.</a:t>
            </a:r>
            <a:endParaRPr lang="en-US" sz="36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r>
              <a:rPr lang="kn-IN" sz="36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ರಾಷ್ಟ್ರೀಯ ಆದಾಯದ ಬೆಳವಣಿಗೆಯ ವೇಗ ಕ್ರಮೇಣ ಹೆಚ್ಚಿದೆ.ಅದಕ್ಕೆ ತಕ್ಕಂತೆ ತಲಾ ಆದಾಯದ ಬೆಳವಣಿಗೆಯೂ ಹೆಚ್ಚಿದೆ</a:t>
            </a:r>
            <a:r>
              <a:rPr lang="en-IN" sz="36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endParaRPr lang="en-US" sz="3600" dirty="0">
              <a:solidFill>
                <a:srgbClr val="C0000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r>
              <a:rPr lang="en-IN" sz="36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2001- 2010</a:t>
            </a:r>
            <a:r>
              <a:rPr lang="kn-IN" sz="36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ರ ಅವಧಿಯಲ್ಲಿ ತಲಾ ಆದಾಯವು ವಾರ್ಷಿಕ ಸರಾಸರಿ ಶೇ.</a:t>
            </a:r>
            <a:r>
              <a:rPr lang="en-IN" sz="36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5.6</a:t>
            </a:r>
            <a:r>
              <a:rPr lang="kn-IN" sz="36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ರ ದರದಲ್ಲಿ ಹೆಚ್ಚಿದೆ</a:t>
            </a:r>
            <a:endParaRPr lang="en-IN" sz="3600" dirty="0">
              <a:solidFill>
                <a:srgbClr val="C00000"/>
              </a:solidFill>
              <a:latin typeface="NudiUni16e" pitchFamily="2" charset="0"/>
              <a:cs typeface="NudiUni16e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912ED5-11BB-0986-A271-CDAD27ED81E5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35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991275-A629-6349-5388-CF85B699A404}"/>
              </a:ext>
            </a:extLst>
          </p:cNvPr>
          <p:cNvSpPr txBox="1"/>
          <p:nvPr/>
        </p:nvSpPr>
        <p:spPr>
          <a:xfrm>
            <a:off x="103070" y="4130971"/>
            <a:ext cx="11985859" cy="2727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ರಾಷ್ಟ್ರೀಯ ಆದಾಯದ ಬೆಳವಣಿಗೆಯಲ್ಲಿ ಅರ್ಥವ್ಯವಸ್ಥೆಯ ಮೂರೂ ವಲಯಗಳಾದ </a:t>
            </a:r>
            <a:r>
              <a:rPr lang="kn-IN" sz="3200" kern="1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ಕೃಷಿ </a:t>
            </a:r>
            <a:r>
              <a:rPr lang="kn-IN" sz="3200" kern="100" dirty="0">
                <a:solidFill>
                  <a:srgbClr val="00B0F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ಕೈಗಾರಿಕೆ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ಮತ್ತು </a:t>
            </a:r>
            <a:r>
              <a:rPr lang="kn-IN" sz="3200" kern="100" dirty="0">
                <a:solidFill>
                  <a:schemeClr val="accent2">
                    <a:lumMod val="75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ಸೇವಾವಲಯಗಳ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ಕೊಡುಗೆ ಇರುತ್ತದೆ. ಯೋಜನೆಯ ಪ್ರಾರಂಭದಲ್ಲಿ ರಾಷ್ಟ್ರೀಯ ಆದಾಯಕ್ಕೆ ಕೃಷಿ ವಲಯದಿಂದ </a:t>
            </a:r>
            <a:r>
              <a:rPr lang="kn-IN" sz="3200" kern="1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ಶೇ.</a:t>
            </a:r>
            <a:r>
              <a:rPr lang="en-IN" sz="3200" kern="1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50</a:t>
            </a:r>
            <a:r>
              <a:rPr lang="kn-IN" sz="3200" kern="1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ಕ್ಕಿಂತ ಹೆಚ್ಚಿನ ಆದಾಯ ಬರುತ್ತಿತ್ತು. ಆದರೆ </a:t>
            </a: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2022-23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ರಲ್ಲಿ ಈ ವಲಯದ ಪಾಲು ಶೇ. </a:t>
            </a:r>
            <a:r>
              <a:rPr lang="en-IN" sz="3200" kern="1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18.3</a:t>
            </a:r>
            <a:r>
              <a:rPr lang="kn-IN" sz="3200" kern="1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ಆಗಿದೆ. ಸದ್ಯದಲ್ಲಿ ರಾಷ್ಟ್ರೀಯ ಆದಾಯಕ್ಕೆ </a:t>
            </a:r>
            <a:r>
              <a:rPr lang="kn-IN" sz="3200" kern="1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ಸೇವಾ ವಲಯದಿಂದ ಅತಿಹೆಚ್ಚು ಆದಾಯ ಬರುತ್ತಿದೆ.</a:t>
            </a:r>
            <a:endParaRPr lang="en-IN" sz="3200" kern="1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76DD2A-12CA-22D5-8347-C2CAEE7EE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833" y="801191"/>
            <a:ext cx="5143367" cy="33297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94A4E7-C3BE-452A-BCF2-BC279B45C42F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8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BA8DEE-18B3-331E-CA32-FB6465D145F2}"/>
              </a:ext>
            </a:extLst>
          </p:cNvPr>
          <p:cNvSpPr txBox="1"/>
          <p:nvPr/>
        </p:nvSpPr>
        <p:spPr>
          <a:xfrm>
            <a:off x="263091" y="4814086"/>
            <a:ext cx="11434813" cy="18707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ಆಹಾರ ಧಾನ್ಯಗಳ ಉತ್ಪಾದನೆಯಲ್ಲಿ ಸ್ವಾವಲಂಬನೆಯನ್ನು ಸಾಧಿಸಲಾಗಿದೆ. ಯೋಜನೆಗಳ ಅವಧಿಯಲ್ಲಿ ಆಹಾರ ಧಾನ್ಯಗಳ ಉತ್ಪಾದನೆಯು ಸುಮಾರು ಐದು ಪಟ್ಟು ಹೆಚ್ಚಳವಾಗಿದ್ದು</a:t>
            </a:r>
            <a:r>
              <a:rPr lang="e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2021-22</a:t>
            </a:r>
            <a:r>
              <a:rPr lang="k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ರಲ್ಲಿ </a:t>
            </a:r>
            <a:r>
              <a:rPr lang="e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315.7</a:t>
            </a:r>
            <a:r>
              <a:rPr lang="k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ದಶಲಕ್ಷ ಟನ್ನುಗಳಿಗೆ ಹೆಚ್ಚಿದೆ.</a:t>
            </a:r>
            <a:endParaRPr lang="en-IN" sz="36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0807E0-5384-3215-5ACE-6EC50A0BD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631" y="878056"/>
            <a:ext cx="5982769" cy="3809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C38C6C-2D85-58DF-0221-B5F3D2296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99" y="873164"/>
            <a:ext cx="5126823" cy="3752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2B36FB-35BF-7843-8E1E-148E9D1CAEFB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2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905249-6EFD-83CD-C82E-00ED3952F80B}"/>
              </a:ext>
            </a:extLst>
          </p:cNvPr>
          <p:cNvSpPr txBox="1"/>
          <p:nvPr/>
        </p:nvSpPr>
        <p:spPr>
          <a:xfrm>
            <a:off x="154004" y="3604032"/>
            <a:ext cx="6564430" cy="32539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ಕೈಗಾರಿಕೆ ಮತ್ತು ಸೇವಾ ವಲಯಗಳ ವಿಸ್ತರಣೆಯಿಂದ ಉದ್ಯೋಗಾವಕಾಶಗಳು ಹೆಚ್ಚಿವೆ. ಬಡತನ ನಿರ್ಮೂಲನೆ ಹಾಗೂ ಉದ್ಯೋಗ ಸೃಷ್ಟಿ ಕಾರ್ಯಕ್ರಮಗಳನ್ನು ಜಾರಿಗೆ ತರುವ ಮೂಲಕ ಗ್ರಾಮೀಣ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ಬಡಜನರಿಗೆ ಉದ್ಯೋಗವಕಾಶಗಳನ್ನು ಒದಗಿಸಿಕೊಡಲು ಪ್ರಯತ್ನಿಸಲಾಗಿದೆ.</a:t>
            </a:r>
            <a:endParaRPr lang="en-IN" sz="32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9D9C8B-62F7-BC78-FA20-EE33EBC73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1" y="705862"/>
            <a:ext cx="5039700" cy="2876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27362F-C1FA-297E-7D0B-C097DFFBA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702" y="687472"/>
            <a:ext cx="3657398" cy="2895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D9AFF-EBAA-2FFF-1C95-B6CE51159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100" y="633715"/>
            <a:ext cx="3186898" cy="2970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587742-93E7-AE05-7BA3-81819F62C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311" y="3604032"/>
            <a:ext cx="5290689" cy="3253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724C0C-5443-CF0C-6AF7-A3A33C616BA2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5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B59644-0982-D35A-CB2F-6ABCC6448426}"/>
              </a:ext>
            </a:extLst>
          </p:cNvPr>
          <p:cNvSpPr txBox="1"/>
          <p:nvPr/>
        </p:nvSpPr>
        <p:spPr>
          <a:xfrm>
            <a:off x="304801" y="4533365"/>
            <a:ext cx="11887199" cy="220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ವಿಜ್ಞಾನ ಮತ್ತು ತಂತ್ರಜ್ಞಾನ ಕ್ಷೇತ್ರದಲ್ಲಿ ಅಗಾಧ ಪ್ರಗತಿ ಕಂಡುಬಂದಿದೆ. ಕೃಷಿ</a:t>
            </a: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ಕೈಗಾರಿಕೆ ಮತ್ತು ಸೇವಾ ವಲಯಗಳಲ್ಲಿ ಆಧುನಿಕ ತಂತ್ರಜ್ಞಾನದ ಬಳಕೆ ಹೆಚ್ಚುತ್ತಿದೆ. ನಮ್ಮ ತಂತ್ರಜ್ಞರ ಸೇವೆಯನ್ನು ಹೊರ ದೇಶಗಳಿಗೆ ರಫ್ತು ಮಾಡಲಾಗುತ್ತಿದೆ. ಭಾರತದ ರಫ್ತು ಕ್ಷೇತ್ರದಲ್ಲಿ ತಯಾರಿಕಾ ಮತ್ತು ಎಂಜಿನಿಯರಿಂಗ್‌ ಸರಕುಗಳ ರಫ್ತು ಪ್ರಮಾಣ ಅಗಾಧವಾಗಿ ಹೆಚ್ಚಿದೆ.</a:t>
            </a:r>
            <a:endParaRPr lang="en-IN" sz="3200" kern="1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8F5E81-81FB-B05F-91D6-1DD2C6AC9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41739"/>
            <a:ext cx="5791199" cy="34159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C8547-F5EA-9135-9285-179821A2B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1" y="1027268"/>
            <a:ext cx="5638798" cy="3389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39754D-3BC6-656B-56C2-CB28C2A4D9F9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44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F35601-16E0-2E9C-D825-E20D1DD445F4}"/>
              </a:ext>
            </a:extLst>
          </p:cNvPr>
          <p:cNvSpPr txBox="1"/>
          <p:nvPr/>
        </p:nvSpPr>
        <p:spPr>
          <a:xfrm>
            <a:off x="6269773" y="2550154"/>
            <a:ext cx="5854850" cy="430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ಭಾರತದ ಅರ್ಥವ್ಯವಸ್ಥೆಯಲ್ಲಿ ಹೆಚ್ಚುತ್ತಿರುವ ಅಸಮಾನತೆಯನ್ನು ಕಡಿಮೆ ಮಾಡಲು</a:t>
            </a: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ಅಭಿವೃದ್ಧಿಯ ಪ್ರಕ್ರಿಯೆಯಲ್ಲಿ ಎಲ್ಲ ವರ್ಗದ ಜನರನ್ನು ಸೇರಿಸಿಕೊಳ್ಳುವ ಸಲುವಾಗಿ</a:t>
            </a: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ಹನ್ನೊಂದನೆಯ ಪಂಚವಾರ್ಷಿಕ ಯೋಜನೆಯಲ್ಲಿ </a:t>
            </a:r>
            <a:r>
              <a:rPr lang="en-IN" sz="3200" kern="1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3200" kern="1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ಎಲ್ಲರನ್ನು ಒಳಗೊಂಡ ಬೆಳವಣಿಗೆಗೆ</a:t>
            </a:r>
            <a:r>
              <a:rPr lang="en-IN" sz="3200" kern="1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 </a:t>
            </a:r>
            <a:r>
              <a:rPr lang="en-IN" sz="3200" kern="100" dirty="0">
                <a:solidFill>
                  <a:srgbClr val="CCFF99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NudiUni16e" pitchFamily="2" charset="0"/>
              </a:rPr>
              <a:t>(Inclusive Growth) </a:t>
            </a:r>
            <a:r>
              <a:rPr lang="kn-IN" sz="3200" kern="1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ಪ್ರಾಮುಖ್ಯತೆ ನೀಡಲಾಯಿತು.</a:t>
            </a:r>
            <a:endParaRPr lang="en-IN" sz="3200" kern="100" dirty="0">
              <a:solidFill>
                <a:srgbClr val="CCFF99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533DD5-5B16-666C-DDA3-69CF235F3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7" y="1053966"/>
            <a:ext cx="6099727" cy="5804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41B40D-400F-B4AF-8519-AC4F0654EEC9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2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564F78-17FE-C89E-6D76-4FFD1EF5148C}"/>
              </a:ext>
            </a:extLst>
          </p:cNvPr>
          <p:cNvSpPr txBox="1"/>
          <p:nvPr/>
        </p:nvSpPr>
        <p:spPr>
          <a:xfrm>
            <a:off x="0" y="3530868"/>
            <a:ext cx="8750300" cy="32539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ಅಭಿವೃದ್ಧಿಯ ಇತರೆ ಮಾನದಂಡಗಳನ್ನು ಗಮನಿಸಿದಾಗ ಬಹಳಷ್ಟು ಸುಧಾರಣೆ ಕಂಡುಬರುತ್ತಿದೆ. </a:t>
            </a:r>
            <a:r>
              <a:rPr lang="kn-IN" sz="3200" kern="1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ಜನರ ನಿರೀಕ್ಷಿತ ಜೀವಿತಾವಧಿ ಮತ್ತು ಸಾಕ್ಷರತಾ ಪ್ರಮಾಣ ಹೆಚ್ಚುತ್ತಿದೆ. ಶಿಶು ಮರಣ ಮತ್ತು ತಾಯಂದಿರ ಮರಣದರಗಳು ಕಡಿಮೆಯಾಗುತ್ತಿವೆ.</a:t>
            </a: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ಜನನ ಮತ್ತು ಮರಣ ದರಗಳೆರಡೂ ಕಡಿಮೆಯಾಗುತ್ತಿದ್ದು</a:t>
            </a:r>
            <a:r>
              <a:rPr lang="e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ಜನಸಂಖ್ಯಾ ಬೆಳವಣಿಗೆ ದರ ಇಳಿಕೆಯಾಗುತ್ತಿದೆ.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endParaRPr lang="en-IN" sz="32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C76DEF-7EFE-47DD-224A-9CCF10095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" y="715782"/>
            <a:ext cx="2815086" cy="2815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39A26E-A7AC-331E-CC20-7075BDDA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532" y="674885"/>
            <a:ext cx="3211393" cy="2713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5EA46-7845-137D-9F74-5033F4922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015" y="3510027"/>
            <a:ext cx="3162300" cy="3295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55781-D54C-4E29-A291-BBED60B10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600" y="735857"/>
            <a:ext cx="4061193" cy="2591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4D9493-7DDB-7EFB-A1D6-9178964024B4}"/>
              </a:ext>
            </a:extLst>
          </p:cNvPr>
          <p:cNvSpPr txBox="1"/>
          <p:nvPr/>
        </p:nvSpPr>
        <p:spPr>
          <a:xfrm rot="18728928">
            <a:off x="4143373" y="1213080"/>
            <a:ext cx="20264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2000" dirty="0">
                <a:solidFill>
                  <a:srgbClr val="FF0000"/>
                </a:solidFill>
                <a:latin typeface="NudiUni16e" pitchFamily="2" charset="0"/>
                <a:cs typeface="NudiUni16e" pitchFamily="2" charset="0"/>
              </a:rPr>
              <a:t>ಸಾಕ್ಷರತಾ ಪ್ರಮಾಣ </a:t>
            </a:r>
            <a:endParaRPr lang="en-IN" sz="2000" dirty="0">
              <a:solidFill>
                <a:srgbClr val="FF0000"/>
              </a:solidFill>
              <a:latin typeface="NudiUni16e" pitchFamily="2" charset="0"/>
              <a:cs typeface="NudiUni16e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B5A02-97F2-CDEB-5C5F-A1BF14666603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91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1" y="149894"/>
            <a:ext cx="11741238" cy="66905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336110" y="624915"/>
            <a:ext cx="3211773" cy="84616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3e" pitchFamily="2" charset="0"/>
              <a:cs typeface="NudiUni03e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>
                  <a:noFill/>
                </a:ln>
                <a:solidFill>
                  <a:schemeClr val="bg1"/>
                </a:solidFill>
                <a:effectLst/>
                <a:latin typeface="NudiUni03e" pitchFamily="2" charset="0"/>
                <a:cs typeface="NudiUni03e" pitchFamily="2" charset="0"/>
              </a:rPr>
              <a:t>ಅರ್ಥಶಾಸ್ತ್ರ</a:t>
            </a:r>
            <a:endParaRPr kumimoji="0" lang="en-US" sz="48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3e" pitchFamily="2" charset="0"/>
              <a:cs typeface="NudiUni03e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8000" y="2107506"/>
            <a:ext cx="11277600" cy="223266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kumimoji="0" lang="en-US" sz="4800" i="0" u="none" strike="noStrike" kern="1200" normalizeH="0" baseline="0" noProof="0" dirty="0">
              <a:ln w="38100">
                <a:solidFill>
                  <a:schemeClr val="bg1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Nudi 15 e" pitchFamily="2" charset="0"/>
              <a:cs typeface="NudiUni06e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BFD2F5-C1C5-4877-BF97-A98251F63AA9}"/>
              </a:ext>
            </a:extLst>
          </p:cNvPr>
          <p:cNvSpPr txBox="1">
            <a:spLocks/>
          </p:cNvSpPr>
          <p:nvPr/>
        </p:nvSpPr>
        <p:spPr>
          <a:xfrm>
            <a:off x="3782559" y="1306406"/>
            <a:ext cx="4728482" cy="160219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ln>
                  <a:noFill/>
                </a:ln>
                <a:solidFill>
                  <a:schemeClr val="bg1"/>
                </a:solidFill>
                <a:effectLst/>
                <a:latin typeface="NudiUni08e" pitchFamily="2" charset="0"/>
                <a:cs typeface="NudiUni08e" pitchFamily="2" charset="0"/>
              </a:rPr>
              <a:t>ಅಧ್ಯಾಯ</a:t>
            </a:r>
            <a:r>
              <a:rPr lang="en-US" sz="6000" b="1" noProof="0" dirty="0">
                <a:ln>
                  <a:noFill/>
                </a:ln>
                <a:solidFill>
                  <a:schemeClr val="bg1"/>
                </a:solidFill>
                <a:effectLst/>
                <a:latin typeface="NudiUni08e" pitchFamily="2" charset="0"/>
                <a:cs typeface="NudiUni08e" pitchFamily="2" charset="0"/>
              </a:rPr>
              <a:t>:-15</a:t>
            </a:r>
            <a:endParaRPr kumimoji="0" lang="en-US" sz="60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081CDB-012B-8CB6-4023-A979FA20C7EA}"/>
              </a:ext>
            </a:extLst>
          </p:cNvPr>
          <p:cNvSpPr txBox="1"/>
          <p:nvPr/>
        </p:nvSpPr>
        <p:spPr>
          <a:xfrm>
            <a:off x="1041400" y="3047890"/>
            <a:ext cx="94937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7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7200" b="1" dirty="0">
              <a:solidFill>
                <a:schemeClr val="accent6">
                  <a:lumMod val="20000"/>
                  <a:lumOff val="80000"/>
                </a:schemeClr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7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9BE4C5-8DF3-4DBC-9208-D65139E868CB}"/>
              </a:ext>
            </a:extLst>
          </p:cNvPr>
          <p:cNvSpPr txBox="1"/>
          <p:nvPr/>
        </p:nvSpPr>
        <p:spPr>
          <a:xfrm>
            <a:off x="333677" y="1273741"/>
            <a:ext cx="11858323" cy="52450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600" kern="100" dirty="0">
                <a:solidFill>
                  <a:srgbClr val="FF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ಪಂಚವಾರ್ಷಿಕ ಯೋಜನೆಗಳ 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en-US" sz="3600" kern="100" dirty="0" err="1">
                <a:solidFill>
                  <a:srgbClr val="FF0000"/>
                </a:solidFill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ವಿಫಲತೆಗಳು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:</a:t>
            </a:r>
            <a:r>
              <a:rPr lang="kn-IN" sz="3600" kern="100" dirty="0">
                <a:solidFill>
                  <a:srgbClr val="FF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endParaRPr lang="en-IN" sz="3600" kern="100" dirty="0">
              <a:solidFill>
                <a:srgbClr val="FF000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k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ಪಂಚವಾರ್ಷಿಕ ಯೋಜನೆಗಳು ದುಡಿಯಲು ಸಮರ್ಥರಿರುವ ಎಲ್ಲ ಜನರಿಗೂ ಉದ್ಯೋಗ ಒದಗಿಸುವಲ್ಲಿ ವಿಫಲವಾಗಿವೆ. </a:t>
            </a:r>
            <a:endParaRPr lang="en-US" sz="36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k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ಬಡತನದ ಪ್ರಮಾಣ ಕಡಿಮೆಯಾಗಿದ್ದರೂ</a:t>
            </a:r>
            <a:r>
              <a:rPr lang="e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ಅದನ್ನು ಸಂಪೂರ್ಣವಾಗಿ ಹೋಗಲಾಡಿಸಲಾಗಿಲ್ಲ. </a:t>
            </a:r>
            <a:endParaRPr lang="en-US" sz="36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k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ಬಡವ ಮತ್ತು ಶ್ರೀಮಂತರ ನಡುವಿನ ಅಸಮಾನತೆ ದಿನೇ ದಿವೇ ಹೆಚ್ಚುತ್ತಿದ್ದು</a:t>
            </a:r>
            <a:r>
              <a:rPr lang="e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ಸಾಮಾಜಿಕ ನ್ಯಾಯ ಕನಸಿನ ಮಾತಾಗಿದೆ. </a:t>
            </a:r>
            <a:endParaRPr lang="en-US" sz="36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kn-IN" sz="36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ಮೂಲ ಸೌಕರ್ಯಗಳ ಕೊರತೆ ಹೆಚ್ಚಾಗಿದೆ.</a:t>
            </a:r>
            <a:endParaRPr lang="en-IN" sz="36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B81498-17E3-6879-7F12-F05708B99D02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5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41A4B0-8F43-19FF-DE6F-B0387AA890BA}"/>
              </a:ext>
            </a:extLst>
          </p:cNvPr>
          <p:cNvSpPr txBox="1"/>
          <p:nvPr/>
        </p:nvSpPr>
        <p:spPr>
          <a:xfrm>
            <a:off x="118175" y="1840102"/>
            <a:ext cx="6727125" cy="5171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600" kern="1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3. </a:t>
            </a:r>
            <a:r>
              <a:rPr lang="en-IN" sz="3600" kern="100" dirty="0" err="1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ಹಸಿರು</a:t>
            </a:r>
            <a:r>
              <a:rPr lang="en-IN" sz="3600" kern="1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en-IN" sz="3600" kern="100" dirty="0" err="1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ಕ್ರಾಂತಿ</a:t>
            </a:r>
            <a:r>
              <a:rPr lang="en-IN" sz="3600" kern="1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en-IN" sz="3600" b="1" kern="100" dirty="0">
                <a:solidFill>
                  <a:srgbClr val="99FF66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NudiUni16e" pitchFamily="2" charset="0"/>
              </a:rPr>
              <a:t>(Green Revolution)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ಪಂಚವಾರ್ಷಿಕ ಯೋಜನೆಗಳ ಅತಿ ದೊಡ್ಡ ಸಾಧನೆಯೆಂದರೆ </a:t>
            </a: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ಹಸಿರು ಕ್ರಾಂತಿ</a:t>
            </a: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’.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kern="1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3200" kern="1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ಕ್ರಾಂತಿ</a:t>
            </a:r>
            <a:r>
              <a:rPr lang="en-IN" sz="3200" kern="1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 </a:t>
            </a:r>
            <a:r>
              <a:rPr lang="kn-IN" sz="3200" kern="1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ಎಂದರೆ </a:t>
            </a:r>
            <a:r>
              <a:rPr lang="en-IN" sz="3200" kern="1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3200" kern="1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ಶೀಘ್ರ ಬದಲಾವಣೆ ಅಥವಾ ಪ್ರಗತಿ</a:t>
            </a:r>
            <a:r>
              <a:rPr lang="en-IN" sz="3200" kern="1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ಎಂದರ್ಥ. </a:t>
            </a: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1967-70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 ಅವಧಿಯಲ್ಲಿ ಭಾರತದ ಆಹಾರ ಧಾನ್ಯಗಳ ಉತ್ಪಾದನೆಯಲ್ಲಿ ಆದಂತಹ ಶೀಘ್ರ ಪ್ರಗತಿಯನ್ನು </a:t>
            </a: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ಹಸಿರು ಕ್ರಾಂತಿ</a:t>
            </a: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ಎಂದು ಗುರುತಿಸಲಾಗುತ್ತಿದೆ. </a:t>
            </a:r>
            <a:endParaRPr lang="en-US" sz="3200" kern="1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001D56-DEA7-25BA-56BE-4DF1644F9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40102"/>
            <a:ext cx="5977825" cy="45054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2819C-E748-E702-2E57-D0D249640E75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7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8D89F0-EC13-F1D0-A5D2-B89018F35BC4}"/>
              </a:ext>
            </a:extLst>
          </p:cNvPr>
          <p:cNvSpPr txBox="1"/>
          <p:nvPr/>
        </p:nvSpPr>
        <p:spPr>
          <a:xfrm>
            <a:off x="135556" y="1812033"/>
            <a:ext cx="645574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NudiUni16e" pitchFamily="2" charset="0"/>
                <a:cs typeface="NudiUni16e" pitchFamily="2" charset="0"/>
              </a:rPr>
              <a:t>1967 ರಲ್ಲಿ 74 ದಶಲಕ್ಷ ಟನ್ನುಗಳಷ್ಟಿದ್ದ ಆಹಾರ ಧಾನ್ಯಗಳ ಉತ್ಪಾದನೆಯು 1970 ರ ವೇಳೆಗೆ 108 ದಶಲಕ್ಷ ಟನ್ನುಗಳಿಗೆ ಹೆಚ್ಚಳವಾಯಿತು. 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NudiUni16e" pitchFamily="2" charset="0"/>
              <a:cs typeface="NudiUni16e" pitchFamily="2" charset="0"/>
            </a:endParaRPr>
          </a:p>
          <a:p>
            <a:r>
              <a:rPr lang="kn-IN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NudiUni16e" pitchFamily="2" charset="0"/>
                <a:cs typeface="NudiUni16e" pitchFamily="2" charset="0"/>
              </a:rPr>
              <a:t>ಕೇವಲ ಮೂರು ವರ್ಷಗಳ ಅವಧಿಯಲ್ಲಿ ಆಹಾರ ಧಾನ್ಯಗಳ ಉತ್ಪಾದನೆಯು ಅಗಾಧ ಪ್ರಮಾಣದಲ್ಲಿ ಹೆಚ್ಚಳವಾಯಿತು. 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NudiUni16e" pitchFamily="2" charset="0"/>
              <a:cs typeface="NudiUni16e" pitchFamily="2" charset="0"/>
            </a:endParaRPr>
          </a:p>
          <a:p>
            <a:r>
              <a:rPr lang="kn-IN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NudiUni16e" pitchFamily="2" charset="0"/>
                <a:cs typeface="NudiUni16e" pitchFamily="2" charset="0"/>
              </a:rPr>
              <a:t>ಇದು ಹಸಿರು ಬೆಳೆಗಳಲ್ಲಾದ ಪ್ರಗತಿಯಾದುದರಿಂದ ಇದಕ್ಕೆ </a:t>
            </a:r>
            <a:r>
              <a:rPr lang="kn-IN" sz="3200" dirty="0">
                <a:solidFill>
                  <a:srgbClr val="FFFF00"/>
                </a:solidFill>
                <a:latin typeface="NudiUni16e" pitchFamily="2" charset="0"/>
                <a:cs typeface="NudiUni16e" pitchFamily="2" charset="0"/>
              </a:rPr>
              <a:t>ಹಸಿರು ಕ್ರಾಂತಿ </a:t>
            </a:r>
            <a:r>
              <a:rPr lang="kn-IN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NudiUni16e" pitchFamily="2" charset="0"/>
                <a:cs typeface="NudiUni16e" pitchFamily="2" charset="0"/>
              </a:rPr>
              <a:t>ಎಂದು ಹೆಸರಿಸಲಾಗಿದೆ.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FE5E30-6418-956F-1910-9CCEE0A64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100" y="1747110"/>
            <a:ext cx="5668344" cy="48524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6901C9-E620-DE7D-20A3-A28BAD9C7D5A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14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D61356-268E-9081-7F0C-999A3CB6B501}"/>
              </a:ext>
            </a:extLst>
          </p:cNvPr>
          <p:cNvSpPr txBox="1"/>
          <p:nvPr/>
        </p:nvSpPr>
        <p:spPr>
          <a:xfrm>
            <a:off x="261486" y="4657911"/>
            <a:ext cx="11669027" cy="220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ಹಸಿರು ಕ್ರಾಂತಿಯು </a:t>
            </a: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ಹೆಚ್ಚು ಇಳುವರಿ ಬೀಜ</a:t>
            </a: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ಗಳ ಬಳಕೆಯ ಪರಿಣಾಮವಾಗಿದೆ. </a:t>
            </a:r>
            <a:r>
              <a:rPr lang="en-IN" sz="3200" kern="1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1960</a:t>
            </a:r>
            <a:r>
              <a:rPr lang="kn-IN" sz="3200" kern="1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ಪ್ರಾರಂಭದಲ್ಲಿ </a:t>
            </a:r>
            <a:r>
              <a:rPr lang="kn-IN" sz="3200" kern="1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ಡಾ. ನಾರ್ಮನ್ ಬೋರ್ಲಾಗ್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ಎಂಬ </a:t>
            </a:r>
            <a:r>
              <a:rPr lang="kn-IN" sz="3200" kern="1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ಜರ್ಮನ್ ಕೃಷಿ ವಿಜ್ಞಾನಿ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ಮೆಕ್ಸಿಕೋ ದೇಶದಲ್ಲಿ ನಡೆಸಿದ ಪ್ರಯೋಗದ ಫಲವಾಗಿ ಗೋಧಿಯಲ್ಲಿ ಹೆಚ್ಚು ಇಳುವರಿ ಬೀಜಗಳ ಸಂಶೋಧನೆಯಾಯಿತು. </a:t>
            </a:r>
            <a:endParaRPr lang="en-IN" sz="3200" kern="1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C622FB-537B-43E6-5430-AAEDF0672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01" y="785873"/>
            <a:ext cx="3301999" cy="3783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402925-66F8-5CAC-6E53-C9344D580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75" y="914618"/>
            <a:ext cx="6601926" cy="3743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E45962-2C26-D23D-5D92-9BD72AF4F529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2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AB8DAD-4A40-3C3F-DCDA-17EB15740259}"/>
              </a:ext>
            </a:extLst>
          </p:cNvPr>
          <p:cNvSpPr txBox="1"/>
          <p:nvPr/>
        </p:nvSpPr>
        <p:spPr>
          <a:xfrm>
            <a:off x="1489108" y="5272989"/>
            <a:ext cx="94423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NudiUni16e" pitchFamily="2" charset="0"/>
                <a:cs typeface="NudiUni16e" pitchFamily="2" charset="0"/>
              </a:rPr>
              <a:t>ಈ ಬೀಜಗಳನ್ನು ಬಳಕೆಗೆ ತಂದ ಮೆಕ್ಸಿಕೋ ಮತ್ತು ತೈವಾನ್ ದೇಶಗಳು ಗೋಧಿಯ ಉತ್ಪಾದನೆಯಲ್ಲಿ ಅತಿಹೆಚ್ಚಿನ ಪ್ರಗತಿಯನ್ನು ಸಾಧಿಸಿದವು.</a:t>
            </a:r>
            <a:endParaRPr lang="en-IN" sz="3200" dirty="0">
              <a:solidFill>
                <a:schemeClr val="accent4">
                  <a:lumMod val="40000"/>
                  <a:lumOff val="60000"/>
                </a:schemeClr>
              </a:solidFill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5E8A21-547C-3817-0504-47C94C0F4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609578"/>
            <a:ext cx="5804034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280E79-6B86-F679-74D3-9E7D325F1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935" y="1609578"/>
            <a:ext cx="6123558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D5558C-9AC5-AC31-50B5-263941FC86B3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38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C9FBDD-4BB5-8EDA-C5BB-DA4BC4184C18}"/>
              </a:ext>
            </a:extLst>
          </p:cNvPr>
          <p:cNvSpPr txBox="1"/>
          <p:nvPr/>
        </p:nvSpPr>
        <p:spPr>
          <a:xfrm>
            <a:off x="86404" y="3912895"/>
            <a:ext cx="63560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1965-66</a:t>
            </a:r>
            <a:r>
              <a:rPr lang="kn-IN" sz="24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ರ ಅವಧಿಯಲ್ಲಿ ಭಾರತದಲ್ಲಿ ಸಂಭವಿಸಿದ ಭೀಕರ ಬರಗಾಲದ ಪರಿಣಾಮವಾಗಿ ಕೃಷಿ ಉತ್ಪಾದನೆ ಅತ್ಯಂತ ಕಡಿಮೆಯಾಯಿತು. ಆಹಾರ ಧಾನ್ಯಗಳ ಕೊರತೆ ಅಗಾಧವಾಗಿ ಹೆಚ್ಚಿತು. ಈ ಸಮಸ್ಯೆಗೆ ಪರಿಹಾರವೆಂಬಂತೆ ಭಾರತ ಸರಕಾರವು </a:t>
            </a:r>
            <a:r>
              <a:rPr lang="en-IN" sz="24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1966</a:t>
            </a:r>
            <a:r>
              <a:rPr lang="kn-IN" sz="24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ರಲ್ಲಿ ಗೋಧಿಯ ಹೆಚ್ಚು ಇಳುವರಿ ಬೀಜಗಳನ್ನು </a:t>
            </a:r>
            <a:r>
              <a:rPr lang="kn-IN" sz="24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ಪಂಜಾಬ್</a:t>
            </a:r>
            <a:r>
              <a:rPr lang="en-IN" sz="24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24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ಹರಿಯಾಣ</a:t>
            </a:r>
            <a:r>
              <a:rPr lang="en-IN" sz="24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24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ದೆಹಲಿ</a:t>
            </a:r>
            <a:r>
              <a:rPr lang="en-IN" sz="24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24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ರಾಜಸ್ಥಾನ ಮತ್ತು ಉತ್ತರ ಪ್ರದೇಶದ ಆಯ್ದ ಜಿಲ್ಲೆಗಳಲ್ಲಿ ಬಳಕೆಗೆ ತಂದಿತು</a:t>
            </a:r>
            <a:endParaRPr lang="en-IN" sz="2400" dirty="0">
              <a:solidFill>
                <a:srgbClr val="99FF66"/>
              </a:solidFill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1C0E81-80C0-BB68-1278-D7CFA4199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039" y="744912"/>
            <a:ext cx="4881836" cy="3096777"/>
          </a:xfrm>
          <a:prstGeom prst="rect">
            <a:avLst/>
          </a:prstGeom>
        </p:spPr>
      </p:pic>
      <p:pic>
        <p:nvPicPr>
          <p:cNvPr id="7" name="Picture 6" descr="A map of india with red squares&#10;&#10;Description automatically generated">
            <a:extLst>
              <a:ext uri="{FF2B5EF4-FFF2-40B4-BE49-F238E27FC236}">
                <a16:creationId xmlns:a16="http://schemas.microsoft.com/office/drawing/2014/main" id="{D047771B-5F48-D8F2-A2E0-7C013E8C9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424" y="911103"/>
            <a:ext cx="5625751" cy="5861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ABA3A-352D-56C0-C218-7CF06AFC1336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55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E9F184-8A86-E4C5-630A-3250483E9471}"/>
              </a:ext>
            </a:extLst>
          </p:cNvPr>
          <p:cNvSpPr txBox="1"/>
          <p:nvPr/>
        </p:nvSpPr>
        <p:spPr>
          <a:xfrm>
            <a:off x="173055" y="4183280"/>
            <a:ext cx="790414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2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ಹೆಚ್ಚು ಇಳುವರಿ ಬೀಜಗಳ ಬಳಕೆಯ ಜೊತೆಗೆ ರಾಸಾಯನಿಕ ಗೊಬ್ಬರ</a:t>
            </a:r>
            <a:r>
              <a:rPr lang="en-IN" sz="2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2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ಕ್ರಿಮಿನಾಶಕಗಳನ್ನು ಬಳಕೆಗೆ ತರಲಾಯಿತು. ನೀರಾವರಿ ಸೌಲಭ್ಯಗಳನ್ನು ವಿಸ್ತರಿಸಲಾಯಿತು. ಇದರಿಂದ ಗೋಧಿಯ ಉತ್ಪಾದನೆ ಅಗಾಧವಾಗಿ ಹೆಚ್ಚಿತು. ಕೃಷಿ ಉತ್ಪಾದನೆಯಲ್ಲಿ ಬಳಸಲಾದ ಈ ಸುಧಾರಿತ ತಂತ್ರಜ್ಞಾನವನ್ನು </a:t>
            </a:r>
            <a:r>
              <a:rPr lang="en-IN" sz="28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28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ಸುಗ್ಗಿ ಪೂರ್ವ ತಂತ್ರಜ್ಞಾನ</a:t>
            </a:r>
            <a:r>
              <a:rPr lang="en-IN" sz="28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 </a:t>
            </a:r>
            <a:r>
              <a:rPr lang="en-IN" sz="2800" b="1" dirty="0">
                <a:solidFill>
                  <a:srgbClr val="99FF66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NudiUni16e" pitchFamily="2" charset="0"/>
              </a:rPr>
              <a:t>(Pre-harvest Technology)</a:t>
            </a:r>
            <a:r>
              <a:rPr lang="en-IN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2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ಎನ್ನುತ್ತಾರೆ. </a:t>
            </a:r>
            <a:endParaRPr lang="en-IN" sz="2800" dirty="0">
              <a:solidFill>
                <a:schemeClr val="accent4">
                  <a:lumMod val="20000"/>
                  <a:lumOff val="80000"/>
                </a:schemeClr>
              </a:solidFill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2F81AF-048F-C05A-9A69-B0EE4654D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6353"/>
            <a:ext cx="2233581" cy="28569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7FD2D6-6FF3-BD36-EEE2-AC04A6E7C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581" y="1326353"/>
            <a:ext cx="4709593" cy="286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BCE261-7BFA-4098-A4E8-F2A11A329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404" y="1314951"/>
            <a:ext cx="5127057" cy="2868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EEEDF2-DB5F-3AC2-0BFC-F2C165B36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475" y="4194682"/>
            <a:ext cx="4200525" cy="23129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B38489-F02A-93D7-CFD6-76E3B31C3E0B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49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80C3D3-3EBD-9004-154D-BBAD8F4E9E36}"/>
              </a:ext>
            </a:extLst>
          </p:cNvPr>
          <p:cNvSpPr txBox="1"/>
          <p:nvPr/>
        </p:nvSpPr>
        <p:spPr>
          <a:xfrm>
            <a:off x="163028" y="1502277"/>
            <a:ext cx="5609122" cy="5464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ಭಾರತದ ಕೃಷಿಯಲ್ಲಿ ಸುಧಾರಿತ ತಂತ್ರಜ್ಞಾನವನ್ನು ಬಳಕೆಗೆ ತರುವಲ್ಲಿ ಕೃಷಿ ವಿಜ್ಞಾನಿ ಡಾ. ಎಂ.ಎಸ್. ಸ್ವಾಮಿನಾಥನ್‌ರವರ ಪಾತ್ರ ಪ್ರಮುಖವಾದುದು. ಹಾಗಾಗಿ ಇವರು ಭಾರತದ </a:t>
            </a:r>
            <a:r>
              <a:rPr lang="en-IN" sz="3200" kern="1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3200" kern="1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ಹಸಿರು ಕ್ರಾಂತಿಯ ಪಿತಾಮಹ</a:t>
            </a:r>
            <a:r>
              <a:rPr lang="en-IN" sz="3200" kern="1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ಎನಿಸಿದ್ದಾರೆ. ಇವರು ಡಾ. ಎಂ.ಎಸ್. ಸ್ವಾಮಿನಾಥನ್ </a:t>
            </a:r>
            <a:r>
              <a:rPr lang="kn-IN" sz="3200" kern="1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ದಿನಾಂಕ </a:t>
            </a:r>
            <a:r>
              <a:rPr lang="en-IN" sz="3200" kern="1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28</a:t>
            </a:r>
            <a:r>
              <a:rPr lang="kn-IN" sz="3200" kern="1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ಸೆಪ್ಟೆಂಬರ್ </a:t>
            </a:r>
            <a:r>
              <a:rPr lang="en-IN" sz="3200" kern="1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2023</a:t>
            </a:r>
            <a:r>
              <a:rPr lang="kn-IN" sz="3200" kern="100" dirty="0">
                <a:solidFill>
                  <a:srgbClr val="99FF66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ರಂದು ನಿಧನರಾದರು.</a:t>
            </a:r>
            <a:endParaRPr lang="en-US" sz="3200" kern="100" dirty="0">
              <a:solidFill>
                <a:srgbClr val="99FF66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endParaRPr lang="en-IN" sz="3200" kern="1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727AE0-2751-6751-978B-1E450E65C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817" y="1659256"/>
            <a:ext cx="6699183" cy="3801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1958F3-F545-9B7D-6CF9-89F365A81028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1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7CF36F-0461-9FD6-BF90-43B343303963}"/>
              </a:ext>
            </a:extLst>
          </p:cNvPr>
          <p:cNvSpPr txBox="1"/>
          <p:nvPr/>
        </p:nvSpPr>
        <p:spPr>
          <a:xfrm>
            <a:off x="265814" y="5131591"/>
            <a:ext cx="112808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NudiUni16e" pitchFamily="2" charset="0"/>
                <a:cs typeface="NudiUni16e" pitchFamily="2" charset="0"/>
              </a:rPr>
              <a:t>ಕೃಷಿ ಕ್ಷೇತ್ರಕ್ಕೆ ಇವರ ಕೊಡುಗೆಯು ಸದಾ ಸ್ಮರಣೀಯವಾದುದು. </a:t>
            </a:r>
            <a:r>
              <a:rPr lang="kn-IN" sz="2400" dirty="0">
                <a:solidFill>
                  <a:srgbClr val="FF99FF"/>
                </a:solidFill>
                <a:latin typeface="NudiUni16e" pitchFamily="2" charset="0"/>
                <a:cs typeface="NudiUni16e" pitchFamily="2" charset="0"/>
              </a:rPr>
              <a:t>1987ರಲ್ಲಿ ಸ್ವಾಮಿನಾಥನ್‌ರವರಿಗೆ ಮೊದಲ 'ವಿಶ್ವ ಆಹಾರ ಪ್ರಶಸ್ತಿ'ಯನ್ನು ನೀಡಿ ಗೌರವಿಸಲಾಯಿತು. </a:t>
            </a:r>
            <a:r>
              <a:rPr lang="en-US" sz="2400" dirty="0">
                <a:solidFill>
                  <a:srgbClr val="FF99FF"/>
                </a:solidFill>
                <a:latin typeface="NudiUni16e" pitchFamily="2" charset="0"/>
                <a:cs typeface="NudiUni16e" pitchFamily="2" charset="0"/>
              </a:rPr>
              <a:t>    </a:t>
            </a:r>
            <a:r>
              <a:rPr lang="en-US" sz="2400" dirty="0">
                <a:solidFill>
                  <a:srgbClr val="FFFF00"/>
                </a:solidFill>
                <a:latin typeface="NudiUni16e" pitchFamily="2" charset="0"/>
                <a:cs typeface="NudiUni16e" pitchFamily="2" charset="0"/>
              </a:rPr>
              <a:t>			</a:t>
            </a:r>
          </a:p>
          <a:p>
            <a:r>
              <a:rPr lang="kn-IN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NudiUni16e" pitchFamily="2" charset="0"/>
                <a:cs typeface="NudiUni16e" pitchFamily="2" charset="0"/>
              </a:rPr>
              <a:t>ಹಸಿರು ಕ್ರಾಂತಿಗೆ ಎಂ.ಎಸ್. ಸ್ವಾಮಿನಾಥನ್‌ರವರ ಕೊಡುಗೆಯನ್ನು ಪರಿಗಣಿಸಿ ಭಾರತ ಸರ್ಕಾರವು ದೇಶದ ಅತ್ಯುನ್ನತ ನಾಗರಿಕ ಗೌರವವಾದ </a:t>
            </a:r>
            <a:r>
              <a:rPr lang="kn-IN" sz="2400" dirty="0">
                <a:solidFill>
                  <a:srgbClr val="CCFF99"/>
                </a:solidFill>
                <a:latin typeface="NudiUni16e" pitchFamily="2" charset="0"/>
                <a:cs typeface="NudiUni16e" pitchFamily="2" charset="0"/>
              </a:rPr>
              <a:t>'ಭಾರತರತ್ನ' ಪ್ರಶಸ್ತಿಯನ್ನು ಮರಣೋತ್ತರವಾಗಿ 2024ರಲ್ಲಿ ನೀಡಿದೆ.</a:t>
            </a:r>
            <a:endParaRPr lang="en-IN" sz="2400" dirty="0">
              <a:solidFill>
                <a:srgbClr val="CCFF99"/>
              </a:solidFill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BE542B-20B6-2EE7-3DA3-14E6C9D9F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3" y="819954"/>
            <a:ext cx="4167739" cy="4235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8DEA0-5AA5-75DA-8CF5-EC6B45E57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122" y="785784"/>
            <a:ext cx="7725878" cy="43458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818473-41A4-3657-2050-4AD6820DAA07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B0CBB1-BC43-4856-59E7-E5A85B4DAFBB}"/>
              </a:ext>
            </a:extLst>
          </p:cNvPr>
          <p:cNvSpPr txBox="1"/>
          <p:nvPr/>
        </p:nvSpPr>
        <p:spPr>
          <a:xfrm>
            <a:off x="192371" y="4450674"/>
            <a:ext cx="118072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ಹಸಿರು ಕ್ರಾಂತಿಯ ಪ್ರಾರಂಭದಲ್ಲಿ ಸುಧಾರಿತ ತಂತ್ರಜ್ಞಾನವನ್ನು ಗೋಧಿ ಬೆಳೆಯಲ್ಲಿ ಮಾತ್ರ ಬಳಸಲಾಯಿತು. ಅದರ ಯಶಸ್ಸಿನಿಂದ ಪ್ರೇರಿತವಾದ ಸರಕಾರವು </a:t>
            </a:r>
            <a:r>
              <a:rPr lang="kn-IN" sz="32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ಭತ್ತ</a:t>
            </a:r>
            <a:r>
              <a:rPr lang="en-IN" sz="32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ಜೋಳ</a:t>
            </a:r>
            <a:r>
              <a:rPr lang="en-IN" sz="32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ರಾಗಿ</a:t>
            </a:r>
            <a:r>
              <a:rPr lang="en-IN" sz="32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ಕಬ್ಬು </a:t>
            </a:r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ಮುಂತಾದ ಬೆಳೆಗಳಲ್ಲಿಯೂ ಹೆಚ್ಚು ಇಳುವರಿ ಬೀಜಗಳನ್ನು ಬಳಸಲು ಪ್ರೇರಣೆ ನೀಡಿತು. 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r>
              <a:rPr lang="en-IN" sz="3200" kern="1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80</a:t>
            </a:r>
            <a:r>
              <a:rPr lang="kn-IN" sz="3200" kern="1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 ದಶಕದ ವೇಳೆಗೆ ಭಾರತವು ಆಹಾರ ಧಾನ್ಯಗಳ ಉತ್ಪಾದನೆಯಲ್ಲಿ ಸ್ವಾವಲಂಬನೆಯನ್ನು ಸಾಧಿಸಿತು. </a:t>
            </a:r>
            <a:endParaRPr lang="en-IN" sz="3200" kern="100" dirty="0">
              <a:solidFill>
                <a:srgbClr val="FF99FF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endParaRPr lang="en-IN" sz="3200" dirty="0">
              <a:solidFill>
                <a:schemeClr val="accent4">
                  <a:lumMod val="20000"/>
                  <a:lumOff val="80000"/>
                </a:schemeClr>
              </a:solidFill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D0990B-1ABB-19DB-1C31-052AD7A01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1790"/>
            <a:ext cx="4568792" cy="2569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203532-C0DE-3D40-E282-33B8740B1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635" y="1758412"/>
            <a:ext cx="4025365" cy="2643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2BED3C-972E-D4C0-17CB-7AA70D8BF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690" y="1694779"/>
            <a:ext cx="5082139" cy="2731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508BC0-8C98-580A-BD5C-0AEA0D76C427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71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523461" y="2733155"/>
            <a:ext cx="111450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NudiUni08e" pitchFamily="2" charset="0"/>
                <a:cs typeface="NudiUni08e" pitchFamily="2" charset="0"/>
              </a:rPr>
              <a:t>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NudiUni08e" pitchFamily="2" charset="0"/>
                <a:cs typeface="NudiUni08e" pitchFamily="2" charset="0"/>
              </a:rPr>
              <a:t> 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3200" b="1" dirty="0">
              <a:solidFill>
                <a:schemeClr val="bg1"/>
              </a:solidFill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206681" y="1485365"/>
            <a:ext cx="9778639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40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ಅಧ್ಯಾಯದಲ್ಲಿ</a:t>
            </a:r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ಈ </a:t>
            </a:r>
            <a:r>
              <a:rPr lang="en-US" sz="40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ಕೆಳಕಂಡ</a:t>
            </a:r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ಅಂಶಗಳನ್ನು</a:t>
            </a:r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ತಿಳಿಯುತ್ತೇವೆ</a:t>
            </a:r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D205FC-D3A7-F470-6672-EC5C68043D12}"/>
              </a:ext>
            </a:extLst>
          </p:cNvPr>
          <p:cNvSpPr txBox="1"/>
          <p:nvPr/>
        </p:nvSpPr>
        <p:spPr>
          <a:xfrm>
            <a:off x="1584961" y="2510313"/>
            <a:ext cx="94003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NudiUni16e" pitchFamily="2" charset="0"/>
                <a:cs typeface="NudiUni16e" pitchFamily="2" charset="0"/>
              </a:rPr>
              <a:t>ಅರ್ಥವ್ಯವಸ್ಥೆ ಮತ್ತು ಸರಕಾರದ ನಡುವಿನ ಸಂಬಂಧ</a:t>
            </a:r>
          </a:p>
          <a:p>
            <a:r>
              <a:rPr lang="kn-IN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NudiUni16e" pitchFamily="2" charset="0"/>
                <a:cs typeface="NudiUni16e" pitchFamily="2" charset="0"/>
              </a:rPr>
              <a:t>ಭಾರತದಲ್ಲಿ ಯೋಜನೆ</a:t>
            </a:r>
          </a:p>
          <a:p>
            <a:r>
              <a:rPr lang="kn-IN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NudiUni16e" pitchFamily="2" charset="0"/>
                <a:cs typeface="NudiUni16e" pitchFamily="2" charset="0"/>
              </a:rPr>
              <a:t>ಭಾರತದಲ್ಲಿ ಪಂಚವಾರ್ಷಿಕ ಯೋಜನೆಗಳು ಮತ್ತು ಸಾಧನೆಗಳು</a:t>
            </a:r>
          </a:p>
          <a:p>
            <a:r>
              <a:rPr lang="kn-IN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NudiUni16e" pitchFamily="2" charset="0"/>
                <a:cs typeface="NudiUni16e" pitchFamily="2" charset="0"/>
              </a:rPr>
              <a:t>ಹಸಿರು </a:t>
            </a:r>
            <a:r>
              <a:rPr lang="en-IN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NudiUni16e" pitchFamily="2" charset="0"/>
                <a:cs typeface="NudiUni16e" pitchFamily="2" charset="0"/>
              </a:rPr>
              <a:t>ಕ್ರಾಂ</a:t>
            </a:r>
            <a:r>
              <a:rPr lang="kn-IN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NudiUni16e" pitchFamily="2" charset="0"/>
                <a:cs typeface="NudiUni16e" pitchFamily="2" charset="0"/>
              </a:rPr>
              <a:t>ತಿ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BD5CE-31A8-A281-2D67-E2ADBD00FA91}"/>
              </a:ext>
            </a:extLst>
          </p:cNvPr>
          <p:cNvSpPr txBox="1"/>
          <p:nvPr/>
        </p:nvSpPr>
        <p:spPr>
          <a:xfrm>
            <a:off x="2895600" y="26746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6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F3AAFA-19B9-2876-744C-0D4B929AEC27}"/>
              </a:ext>
            </a:extLst>
          </p:cNvPr>
          <p:cNvSpPr txBox="1"/>
          <p:nvPr/>
        </p:nvSpPr>
        <p:spPr>
          <a:xfrm>
            <a:off x="229402" y="2082401"/>
            <a:ext cx="11733196" cy="45243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ಹಸಿರು ಕ್ರಾಂತಿಯ ಲಾಭ ಕೇವಲ ದೊಡ್ಡ ಹಾಗೂ ಶ್ರೀಮಂತ ರೈತರಿಗೆ ಮಾತ್ರ ತಲುಪಿದೆ ಬಡ ರೈತರಿಗೆ ಇದರ ಲಾಭ ತಲುಪಿಲ್ಲ ಎಂಬ ಕೂಗು ಎಲ್ಲೆಡೆ ಕೇಳಲಾರಂಭಿಸಿತು. </a:t>
            </a:r>
            <a:endParaRPr lang="en-US" sz="32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endParaRPr lang="en-US" sz="32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ಏಕೆಂದರೆ ಸುಧಾರಿತ ಬೀಜ</a:t>
            </a:r>
            <a:r>
              <a:rPr lang="e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ರಾಸಾಯನಿಕ ಗೊಬ್ಬರ</a:t>
            </a:r>
            <a:r>
              <a:rPr lang="e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ಕ್ರಿಮಿನಾಶಕ ಮುಂತಾದುವುಗಳನ್ನು ಕೊಳ್ಳುವ ಶಕ್ತಿ ಬಡ ರೈತರಿಗೆ ಇರಲಿಲ್ಲ. </a:t>
            </a:r>
            <a:endParaRPr lang="en-US" sz="32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endParaRPr lang="en-US" sz="32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ಈ ತಾರತಮ್ಯವನ್ನು ಹೋಗಲಾಡಿಸುವುದು ಅವಶ್ಯಕವಾಗಿದೆ.</a:t>
            </a:r>
            <a:r>
              <a:rPr lang="en-US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ಸರಕಾರವು ಸಣ್ಣ ಮತ್ತು ಬಡ ರೈತರಿಗೂ ಸುಧಾರಿತ ತಂತ್ರಜ್ಞಾನದ ಲಾಭ ದೊರೆಯುವಂತೆ ಮಾಡಲು </a:t>
            </a:r>
            <a:r>
              <a:rPr lang="kn-IN" sz="32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“ಸಹಾಯ ಧನ</a:t>
            </a:r>
            <a:r>
              <a:rPr lang="en-IN" sz="3200" dirty="0">
                <a:solidFill>
                  <a:srgbClr val="C00000"/>
                </a:solidFill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”</a:t>
            </a:r>
            <a:r>
              <a:rPr lang="en-IN" sz="32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ವ್ಯವಸ್ಥೆಯನ್ನು ಜಾರಿಗೊಳಿಸಿತು</a:t>
            </a:r>
            <a:endParaRPr lang="en-IN" sz="3200" dirty="0">
              <a:solidFill>
                <a:srgbClr val="002060"/>
              </a:solidFill>
              <a:latin typeface="NudiUni16e" pitchFamily="2" charset="0"/>
              <a:cs typeface="NudiUni16e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A18E4-4AC9-B9FC-BED8-B368AECBD162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59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64E79E-804C-450F-5FC2-D1D6116628AD}"/>
              </a:ext>
            </a:extLst>
          </p:cNvPr>
          <p:cNvSpPr txBox="1"/>
          <p:nvPr/>
        </p:nvSpPr>
        <p:spPr>
          <a:xfrm>
            <a:off x="183182" y="1854679"/>
            <a:ext cx="5560495" cy="4613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ಕೃಷಿ ಉತ್ಪಾದನೆಯ ಹೆಚ್ಚಳದಿಂದ ಕೃಷಿ ವಸ್ತುಗಳ ಬೆಲೆಗಳು ಇಳಿಕೆಯಾಗಿ</a:t>
            </a:r>
            <a:r>
              <a:rPr lang="e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ರೈತರಿಗೆ ನಷ್ಟವಾಗುವ ಆತಂಕ ಸೃಷ್ಟಿಯಾಯಿತು.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ರೈತರ ಉತ್ಪನ್ನಗಳಿಗೆ ನ್ಯಾಯೋಚಿತ ಬೆಲೆ ದೊರಕಿಸಿಕೊಡಬೇಕಾದ ಅನಿವಾರ್ಯತೆ ಉಂಟಾಯಿತು. 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ರೈತರ ಉತ್ಪನ್ನಗಳಿಗೆ ಉತ್ತಮ ಬೆಲೆ ದೊರಕಿಸಿಕೊಡುವ ಸಲುವಾಗಿ ಕೃಷಿ ಮಾರುಕಟ್ಟೆಗಳನ್ನು ಸುಧಾರಿಸಬೇಕಾಯಿತು.</a:t>
            </a:r>
            <a:endParaRPr lang="en-IN" sz="3200" dirty="0">
              <a:solidFill>
                <a:schemeClr val="accent4">
                  <a:lumMod val="20000"/>
                  <a:lumOff val="80000"/>
                </a:schemeClr>
              </a:solidFill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6B5C15-EBFD-6E68-A7A0-0CF9FB5C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554" y="1784189"/>
            <a:ext cx="5993331" cy="4613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65CFD-562E-314D-DDD7-02B49B5CE545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2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6D9DF2-1D38-B26B-4251-F38155559218}"/>
              </a:ext>
            </a:extLst>
          </p:cNvPr>
          <p:cNvSpPr txBox="1"/>
          <p:nvPr/>
        </p:nvSpPr>
        <p:spPr>
          <a:xfrm>
            <a:off x="462012" y="4669667"/>
            <a:ext cx="1153266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ಹೆಚ್ಚುವರಿ ಉತ್ಪನ್ನಗಳನ್ನು ಸಂಸ್ಕರಿಸಿ ಅವುಗಳಿಂದ ವಿವಿಧ ಉತ್ಪನ್ನಗಳನ್ನು ತಯಾರಿಸಲು ಕ್ರಮ ಕೈಗೊಳ್ಳಬೇಕಾಯಿತು. 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ಹೆಚ್ಚುವರಿ ಉತ್ಪನ್ನಗಳನ್ನು ಕೆಡದಂತೆ ಸಂಗ್ರಹಿಸಲು </a:t>
            </a:r>
            <a:r>
              <a:rPr lang="kn-IN" sz="32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ಉಗ್ರಾಣಗಳು</a:t>
            </a:r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ಮತ್ತು </a:t>
            </a:r>
            <a:r>
              <a:rPr lang="kn-IN" sz="32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ಶೈತ್ಯಾಗಾರಗಳನ್ನು</a:t>
            </a:r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ನಿರ್ಮಿಸುವ ಅವಶ್ಯಕತೆ ಉಂಟಾಯಿತು. </a:t>
            </a:r>
            <a:endParaRPr lang="en-IN" sz="3200" dirty="0">
              <a:solidFill>
                <a:schemeClr val="accent4">
                  <a:lumMod val="20000"/>
                  <a:lumOff val="80000"/>
                </a:schemeClr>
              </a:solidFill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CE309-8A5A-B69D-B2B5-47A526C17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509"/>
            <a:ext cx="6429676" cy="37249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5DB7C3-1AB7-8561-D20D-46E7793AA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053" y="819509"/>
            <a:ext cx="5694947" cy="365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AF0589-6280-886A-E18F-181AA2139E24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64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5623E7-331B-4E8E-1811-A2C0E5C93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879" y="1176471"/>
            <a:ext cx="5192618" cy="5494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7F1B63-8621-2FE1-C539-C92C6BEB8FD5}"/>
              </a:ext>
            </a:extLst>
          </p:cNvPr>
          <p:cNvSpPr txBox="1"/>
          <p:nvPr/>
        </p:nvSpPr>
        <p:spPr>
          <a:xfrm>
            <a:off x="115503" y="1907864"/>
            <a:ext cx="6768376" cy="403187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ಕೃಷಿ ಉತ್ಪನ್ನಗಳ ಸಂಗ್ರಹಣೆ</a:t>
            </a:r>
            <a:r>
              <a:rPr lang="e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ಸಂಸ್ಕರಣೆ ಮತ್ತು ಮಾರಾಟದಲ್ಲಿ ತರಲಾದ ಸುಧಾರಿತ ತಂತ್ರಜ್ಞಾನವನ್ನು </a:t>
            </a:r>
            <a:r>
              <a:rPr lang="kn-IN" sz="32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“ಸುಗ್ಗಿ ನಂತರದ ತಂತ್ರಜ್ಞಾನ</a:t>
            </a:r>
            <a:r>
              <a:rPr lang="en-IN" sz="3200" dirty="0">
                <a:solidFill>
                  <a:srgbClr val="C00000"/>
                </a:solidFill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”</a:t>
            </a:r>
            <a:r>
              <a:rPr lang="en-IN" sz="32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en-IN" sz="3200" b="1" dirty="0">
                <a:solidFill>
                  <a:srgbClr val="002060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NudiUni16e" pitchFamily="2" charset="0"/>
              </a:rPr>
              <a:t>(Post-harvest Technology) </a:t>
            </a:r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ಎಂದು ಕರೆಯುತ್ತಾರೆ. </a:t>
            </a:r>
            <a:endParaRPr lang="en-US" sz="32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endParaRPr lang="en-US" sz="3200" dirty="0">
              <a:solidFill>
                <a:srgbClr val="002060"/>
              </a:solidFill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r>
              <a:rPr lang="kn-IN" sz="32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ಹಸಿರು ಕ್ರಾಂತಿಗೆ ಸುಗ್ಗಿ ಪೂರ್ವ ಮತ್ತು ಸುಗ್ಗಿ ನಂತರದ ತಂತ್ರಜ್ಞಾನಗಳೆರಡೂ ಪ್ರೇರಕ ಅಂಶಗಳಾಗಿವೆ.</a:t>
            </a:r>
            <a:endParaRPr lang="en-IN" sz="3200" dirty="0">
              <a:solidFill>
                <a:srgbClr val="002060"/>
              </a:solidFill>
              <a:latin typeface="NudiUni16e" pitchFamily="2" charset="0"/>
              <a:cs typeface="NudiUni16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43C79-CACC-4897-2B15-490179F529B7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0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965738-5E1F-2CDC-486F-8C134A66EE24}"/>
              </a:ext>
            </a:extLst>
          </p:cNvPr>
          <p:cNvSpPr txBox="1"/>
          <p:nvPr/>
        </p:nvSpPr>
        <p:spPr>
          <a:xfrm>
            <a:off x="344240" y="2449512"/>
            <a:ext cx="641453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ಕೃಷಿ ವಲಯವು ಸದ್ಯದಲ್ಲಿ ಎದುರಿಸುತ್ತಿರುವ ಸಮಸ್ಯೆಗಳಿಗೆ ಪರಿಹಾರವೆಂಬಂತೆ ಸರಕಾರವು ರೈತರಿಗೆ ಸಾವಯವ ಕೃಷಿ ವಿಧಾನವನ್ನು ಬಳಸುವಂತೆ ಪ್ರೋತ್ಸಾಹಿಸುತ್ತಿದೆ. ರಾಸಾಯನಿಕ ಗೊಬ್ಬರಗಳಿಗೆ ಬದಲಾಗಿ ಜೈವಿಕ ಗೊಬ್ಬರ</a:t>
            </a:r>
            <a:r>
              <a:rPr lang="e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ರಾಸಾಯನಿಕ ಕ್ರಿಮಿನಾಶಕಗಳಿಗೆ ಬದಲಾಗಿ ಜೈವಿಕ ಕ್ರಿಮಿನಾಶಕಗಳ ಬಳಕೆಗೆ ಪ್ರೋತ್ಸಾಹಿಸಲಾಗುತ್ತಿದೆ. </a:t>
            </a:r>
            <a:endParaRPr lang="en-IN" sz="3200" dirty="0">
              <a:solidFill>
                <a:schemeClr val="accent4">
                  <a:lumMod val="20000"/>
                  <a:lumOff val="80000"/>
                </a:schemeClr>
              </a:solidFill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072BD2-C692-74EB-3D2A-202C4B624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223" y="1932317"/>
            <a:ext cx="5710088" cy="481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16AD13-EAEE-01BF-605A-58D9133ACF96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7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8086D1-74A8-3414-8225-0D7876B92989}"/>
              </a:ext>
            </a:extLst>
          </p:cNvPr>
          <p:cNvSpPr txBox="1"/>
          <p:nvPr/>
        </p:nvSpPr>
        <p:spPr>
          <a:xfrm>
            <a:off x="2017582" y="3159137"/>
            <a:ext cx="92595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36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ಕೃಷಿಯಲ್ಲಿ ಎಲ್ಲ ರೀತಿಯ ಪರಸರ ಸ್ನೇಹಿ ತಂತ್ರಗಳನ್ನು ಬಳಸುವ ಮೂಲಕ ಕೃಷಿ ಉತ್ಪಾದನೆಯನ್ನು ದ್ವಿಗುಣಗೊಳಿಸಲು ಪ್ರಯತ್ನಿಸಲಾಗುತ್ತಿದೆ. ಇದನ್ನು </a:t>
            </a:r>
            <a:r>
              <a:rPr lang="en-IN" sz="36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36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ಎರಡನೇ ಹಸಿರು ಕ್ರಾಂತಿ</a:t>
            </a:r>
            <a:r>
              <a:rPr lang="en-IN" sz="36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 </a:t>
            </a:r>
            <a:r>
              <a:rPr lang="kn-IN" sz="36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ಅಥವಾ </a:t>
            </a:r>
            <a:r>
              <a:rPr lang="en-IN" sz="36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</a:t>
            </a:r>
            <a:r>
              <a:rPr lang="kn-IN" sz="36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ಸದಾ ಹಸಿರು ಕ್ರಾಂತಿ</a:t>
            </a:r>
            <a:r>
              <a:rPr lang="en-IN" sz="36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' </a:t>
            </a:r>
            <a:r>
              <a:rPr lang="kn-IN" sz="36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ಎಂದು ಗುರುತಿಸಲಾಗುತ್ತಿದೆ. </a:t>
            </a:r>
            <a:endParaRPr lang="en-IN" sz="3600" dirty="0">
              <a:solidFill>
                <a:schemeClr val="accent4">
                  <a:lumMod val="20000"/>
                  <a:lumOff val="80000"/>
                </a:schemeClr>
              </a:solidFill>
              <a:latin typeface="NudiUni16e" pitchFamily="2" charset="0"/>
              <a:cs typeface="NudiUni16e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AAADBF-DA5E-B785-6F08-6F22226653CD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E38FC6-D93C-3A7D-B977-8F6FB046722B}"/>
              </a:ext>
            </a:extLst>
          </p:cNvPr>
          <p:cNvSpPr txBox="1"/>
          <p:nvPr/>
        </p:nvSpPr>
        <p:spPr>
          <a:xfrm>
            <a:off x="1665171" y="5288340"/>
            <a:ext cx="86651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ಕೆಲವು ಉತ್ಸಾಹಿ ರೈತರು </a:t>
            </a:r>
            <a:r>
              <a:rPr lang="kn-IN" sz="32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ಸಾವಯವ ಕೃಷಿ</a:t>
            </a:r>
            <a:r>
              <a:rPr lang="en-IN" sz="32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ಶೂನ್ಯ ಬಂಡವಾಳ ಕೃಷಿ ಮುಂತಾದ ಪರಿಸರ ಸ್ನೇಹಿ ಹಾಗೂ ಸುಸ್ಥಿರ ಕೃಷಿ </a:t>
            </a:r>
            <a:r>
              <a:rPr lang="kn-IN" sz="3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ವಿಧಾನಗಳನ್ನು ಅಳವಡಿಸಿಕೊಂಡು ಅನುಕೂಲ ಪಡೆಯುತ್ತಿದ್ದಾರೆ.</a:t>
            </a:r>
            <a:endParaRPr lang="en-IN" sz="3200" dirty="0">
              <a:solidFill>
                <a:schemeClr val="accent4">
                  <a:lumMod val="20000"/>
                  <a:lumOff val="80000"/>
                </a:schemeClr>
              </a:solidFill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104DC9-627C-848D-9870-FF6645E41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707" y="732396"/>
            <a:ext cx="4607293" cy="4452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ECC02E-48DC-EBEC-A96D-E0BEEF43B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2396"/>
            <a:ext cx="4302493" cy="4555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F9A1D1-FC6C-4752-CC52-4BDCDC9ED92C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14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F2A8EE-5240-EC90-E60E-0E3CD1642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090" y="2311878"/>
            <a:ext cx="5785449" cy="3254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695078-2676-9484-EA84-4F3C3F794E23}"/>
              </a:ext>
            </a:extLst>
          </p:cNvPr>
          <p:cNvSpPr txBox="1"/>
          <p:nvPr/>
        </p:nvSpPr>
        <p:spPr>
          <a:xfrm>
            <a:off x="224287" y="1660782"/>
            <a:ext cx="6570967" cy="5039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m-KH" sz="24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DaunPenh" panose="01010101010101010101" pitchFamily="2" charset="0"/>
              </a:rPr>
              <a:t> </a:t>
            </a:r>
            <a:r>
              <a:rPr lang="km-KH" sz="2400" b="1" kern="100" dirty="0">
                <a:solidFill>
                  <a:srgbClr val="FF99FF"/>
                </a:solidFill>
                <a:effectLst/>
                <a:latin typeface="NudiUni16e" pitchFamily="2" charset="0"/>
                <a:ea typeface="Calibri" panose="020F0502020204030204" pitchFamily="34" charset="0"/>
                <a:cs typeface="Tunga" panose="020B0502040204020203" pitchFamily="34" charset="0"/>
              </a:rPr>
              <a:t>ನೀತಿ ಆಯೋಗ </a:t>
            </a:r>
            <a:r>
              <a:rPr lang="km-KH" sz="2400" b="1" kern="100" dirty="0">
                <a:solidFill>
                  <a:srgbClr val="FF99FF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DaunPenh" panose="01010101010101010101" pitchFamily="2" charset="0"/>
              </a:rPr>
              <a:t>(</a:t>
            </a:r>
            <a:r>
              <a:rPr lang="en-IN" sz="2400" b="1" kern="100" dirty="0">
                <a:solidFill>
                  <a:srgbClr val="FF99FF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NudiUni16e" pitchFamily="2" charset="0"/>
              </a:rPr>
              <a:t>NITI Ayog) – (National Institution for Transforming India)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24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ಭಾರತದ ಪರಿವರ್ತನೆಗಾಗಿನ ರಾಷ್ಟ್ರೀಯ ಸಂಸ್ಥೆಯನ್ನು ಭಾರತದ ಯೋಜನಾ ಆಯೋಗದ ಬದಲಿಗೆ </a:t>
            </a:r>
            <a:r>
              <a:rPr lang="kn-IN" sz="2400" kern="100" dirty="0">
                <a:solidFill>
                  <a:srgbClr val="FF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ಜನವರಿ </a:t>
            </a:r>
            <a:r>
              <a:rPr lang="en-IN" sz="2400" kern="100" dirty="0">
                <a:solidFill>
                  <a:srgbClr val="FF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1, 2015</a:t>
            </a:r>
            <a:r>
              <a:rPr lang="kn-IN" sz="2400" kern="100" dirty="0">
                <a:solidFill>
                  <a:srgbClr val="FF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24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ರಲ್ಲಿ ಸ್ಥಾಪಿಸಲಾಗಿದೆ.</a:t>
            </a:r>
            <a:endParaRPr lang="en-IN" sz="2400" kern="100" dirty="0">
              <a:solidFill>
                <a:srgbClr val="FFC00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24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ನೀತಿ ಆಯೋಗವು ತಳಮಟ್ಟದಿಂದ ನೀತಿ ರಚನೆಯ ಮಾರ್ಗವನ್ನು ಉಪಯೋಗಿಸುತ್ತದೆ. ಇದು </a:t>
            </a:r>
            <a:r>
              <a:rPr lang="en-IN" sz="24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15</a:t>
            </a:r>
            <a:r>
              <a:rPr lang="kn-IN" sz="24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ವರ್ಷಗಳ ದೃಷ್ಟಿ ಕೋನ</a:t>
            </a:r>
            <a:r>
              <a:rPr lang="en-IN" sz="24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7</a:t>
            </a:r>
            <a:r>
              <a:rPr lang="kn-IN" sz="24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ವರ್ಷಗಳ ಕಾರ್ಯತಂತ್ರ ಹಾಗೂ </a:t>
            </a:r>
            <a:r>
              <a:rPr lang="en-IN" sz="24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3</a:t>
            </a:r>
            <a:r>
              <a:rPr lang="kn-IN" sz="24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ವರ್ಷಗಳ ಕ್ರಿಯಾಯೋಜನೆಯನ್ನು ಒಳಗೊಂಡಿದೆ. ದೇಶದ ಪ್ರಧಾನಮಂತ್ರಿಯವರು ಇದರ ನೇತೃತ್ವ ವಹಿಸಿದ್ದಾರೆ. ಆದರೆ ದಿನವಹಿ ಆಡಳಿತವನ್ನು ಉಪಾಧ್ಯಕ್ಷರು ನೆರವೇರಿಸುತ್ತಾರೆ.ಇವರಿಗೆ ನೆರವು ನೀಡಲು ಮುಖ್ಯ ಕಾರ್ಯನಿವಾಹಕ ಅಧಿಕಾರಿ ಇರುತ್ತಾರೆ.</a:t>
            </a:r>
            <a:endParaRPr lang="en-IN" sz="2400" kern="100" dirty="0">
              <a:solidFill>
                <a:srgbClr val="FFC00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8B89B0-8AB0-D41B-89C1-FE7862C4F7BB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57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08BDEB-D0B2-96B5-2688-D478AD803999}"/>
              </a:ext>
            </a:extLst>
          </p:cNvPr>
          <p:cNvSpPr txBox="1"/>
          <p:nvPr/>
        </p:nvSpPr>
        <p:spPr>
          <a:xfrm>
            <a:off x="1484652" y="1848392"/>
            <a:ext cx="9432757" cy="45130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kern="100" dirty="0">
                <a:solidFill>
                  <a:srgbClr val="002060"/>
                </a:solidFill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ಧೈಯೋದ್ದೇಶಗಳು:</a:t>
            </a:r>
            <a:endParaRPr lang="en-IN" sz="32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1) </a:t>
            </a: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ಭಾರತ ಸರಕಾರದ ಅತ್ಯುನ್ನತ ಸಾರ್ವಜನಿಕ ನೀತಿ ಚಿಂತಕರ ಚಾವಡಿಯಾಗಿ ಕಾರ್ಯ ನಿರ್ವಹಿಸುವುದು ಮತ್ತು ಆರ್ಥಿಕ ಅಭಿವೃದ್ಧಿಯನ್ನು ವೇಗಗೊಳಿಸುವ ಕಾರ್ಯವನ್ನು ನೋಡಲ್ ಏಜೆನ್ಸಿಯಾಗಿ ಕಾರ್ಯ ನಿರ್ವಹಿಸುವುದು.</a:t>
            </a:r>
            <a:endParaRPr lang="en-IN" sz="32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2) </a:t>
            </a: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ಕೆಳಮಟ್ಟದಿಂದ ಸಂಪನ್ಮೂಲಗಳನ್ನು ಬಳಸಿಕೊಂಡು ಆರ್ಥಿಕ ನೀತಿ ನಿರೂಪಣೆಯಲ್ಲಿ ಭಾರತದ ರಾಜ್ಯ ಸರಕಾರಗಳ ಒಳಗೊಳ್ಳುವಿಕೆಯ ಮೂಲಕ ಸಹಕಾರಿ ಒಕ್ಕೂಟವನ್ನು ಉತ್ತೇಜಿಸುತ್ತದೆ.</a:t>
            </a:r>
            <a:endParaRPr lang="en-IN" sz="32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B35308-49C8-DFD9-51F2-AA197AC08969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5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44BC2B-2726-6CAA-944B-398B66B7BA43}"/>
              </a:ext>
            </a:extLst>
          </p:cNvPr>
          <p:cNvSpPr txBox="1"/>
          <p:nvPr/>
        </p:nvSpPr>
        <p:spPr>
          <a:xfrm>
            <a:off x="291966" y="1384667"/>
            <a:ext cx="11608068" cy="52451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ವೈಶಿಷ್ಟ್ಯಗಳು : ನೀತಿ ಆಯೋಗವು ವೇಗವಾಗಿ ಕಾರ್ಯ ನಿರ್ವಹಿಸಲು</a:t>
            </a:r>
            <a:r>
              <a:rPr lang="e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ಸಂಶೋಧನೆ</a:t>
            </a:r>
            <a:endParaRPr lang="en-IN" sz="32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ಮತ್ತು ನಾವಿನ್ಯತೆಯನ್ನು ಉತ್ತೇಜಿಸಲು</a:t>
            </a:r>
            <a:r>
              <a:rPr lang="e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ವ್ಯೂಹಾತ್ಮಕ ದೃಷ್ಟಿಕೋನವುಳ್ಳ ನೀತಿಗಳನ್ನು ರೂಪಿಸಲು ಅಗತ್ಯವಾದ ಮಾರ್ಗದರ್ಶನವನ್ನು ಸರ್ಕಾರಕ್ಕೆ ಒದಗಿಸಲು</a:t>
            </a:r>
            <a:r>
              <a:rPr lang="e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ಅನಿರೀಕ್ಷಿತವಾದ ಸನ್ನಿವೇಶಗಳನ್ನು ನಿಭಾಯಿಸಲು ಅಗತ್ಯವಾದ ಜ್ಞಾನ ಹಾಗೂ ಕೌಶಲ್ಯಗಳನ್ನೊಳಗೊಂಡ ಅತ್ಯಾಧುನಿಕ ಸಂಪನ್ಮೂಲ ಕೇಂದ್ರವಾಗಿ ಅಭಿವೃದ್ಧಿಗೊಳ್ಳುತ್ತಿದೆ. </a:t>
            </a:r>
            <a:endParaRPr lang="en-US" sz="32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ಅಟಲ್ ನಾವಿನ್ಯತೆ ಮಿಷನ್</a:t>
            </a:r>
            <a:r>
              <a:rPr lang="en-IN" sz="3200" kern="100" dirty="0">
                <a:solidFill>
                  <a:srgbClr val="C00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kern="100" dirty="0">
                <a:solidFill>
                  <a:schemeClr val="accent6">
                    <a:lumMod val="5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ಅಭಿವೃದ್ಧಿ ಮೇಲ್ವಿಚಾರಣೆ ಮತ್ತು ಮೌಲ್ಯಮಾಪನ ಸಂಸ್ಥೆ </a:t>
            </a: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ಮತ್ತು ಸ್ವಾಯತ್ತ ಸಂಸ್ಥೆಯಾದ </a:t>
            </a:r>
            <a:r>
              <a:rPr lang="kn-IN" sz="3200" kern="100" dirty="0">
                <a:solidFill>
                  <a:srgbClr val="0070C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ಕಾರ್ಮಿಕ ಅರ್ಥಶಾಸ್ತ್ರ ಸಂಶೋಧನೆ ಮತ್ತು ಅಭಿವೃದ್ಧಿಯ ರಾಷ್ಟ್ರೀಯ ಸಂಸ್ಥೆ</a:t>
            </a:r>
            <a:r>
              <a:rPr lang="kn-IN" sz="3200" kern="100" dirty="0">
                <a:solidFill>
                  <a:srgbClr val="00206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ಎಂಬ ಕಛೇರಿಗಳು ಇದನ್ನು ಬೆಂಬಲಿಸುತ್ತವೆ.</a:t>
            </a:r>
            <a:endParaRPr lang="en-IN" sz="3200" kern="100" dirty="0">
              <a:solidFill>
                <a:srgbClr val="00206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5E3DC1-B945-4BB6-93D7-AE594F903F11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25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AC0B95-7B27-9432-D58D-94D3B58855D5}"/>
              </a:ext>
            </a:extLst>
          </p:cNvPr>
          <p:cNvSpPr txBox="1"/>
          <p:nvPr/>
        </p:nvSpPr>
        <p:spPr>
          <a:xfrm>
            <a:off x="125130" y="3094575"/>
            <a:ext cx="459766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36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ಅರ್ಥವ್ಯವಸ್ಥೆಯ ಮೂಲ ಗುರಿ ಮಾನವನ ಕ್ಷೇಮಾಭಿವೃದ್ಧಿ. 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r>
              <a:rPr lang="kn-IN" sz="36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ಸರಕಾರವೂ ಸಹ ಮಾನವನ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ಕ್ಷೇಮಾಭ್ಯುದೆಯದ ದೃಷ್ಟಿಯಿಂದ ಕಾರ್ಯನಿರ್ವಹಿಸುತ್ತದೆ. </a:t>
            </a:r>
            <a:endParaRPr lang="en-IN" sz="36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563940-D510-2886-0949-8F9AA3FFD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086" y="0"/>
            <a:ext cx="4462914" cy="3561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5E7EC-0108-44C5-D0B7-E99445F09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226" y="2873040"/>
            <a:ext cx="7315200" cy="4095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24A900-90F3-C830-3398-379B7450BEF7}"/>
              </a:ext>
            </a:extLst>
          </p:cNvPr>
          <p:cNvSpPr txBox="1"/>
          <p:nvPr/>
        </p:nvSpPr>
        <p:spPr>
          <a:xfrm>
            <a:off x="1309235" y="922760"/>
            <a:ext cx="64104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n-IN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ಮಾನವನ ಎಲ್ಲ ಆರ್ಥಿಕ ಚಟುವಟಿಕೆಗಳ ಒಂದು ಸಂಘಟಿತ ವ್ಯವಸ್ಥೆಯೇ ಅರ್ಥವ್ಯವಸ್ಥೆ.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56B79C-7EA9-4DB0-FC92-F844FFE9D6AE}"/>
              </a:ext>
            </a:extLst>
          </p:cNvPr>
          <p:cNvSpPr txBox="1"/>
          <p:nvPr/>
        </p:nvSpPr>
        <p:spPr>
          <a:xfrm>
            <a:off x="2882900" y="21666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0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15BF2C-B1CC-F8F7-E72A-11FD080DF91C}"/>
              </a:ext>
            </a:extLst>
          </p:cNvPr>
          <p:cNvSpPr txBox="1"/>
          <p:nvPr/>
        </p:nvSpPr>
        <p:spPr>
          <a:xfrm>
            <a:off x="1712662" y="2184452"/>
            <a:ext cx="9442382" cy="36643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rgbClr val="CCFF99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ನೀತಿ ಆಯೋಗದ ವ್ಯಾಪ್ತಿಗೊಳಪಡುವ ಎಲ್ಲಾ ಚಟುವಟಿಕೆಗಳನ್ನು ಈ ಕೆಳಕಂಡಂತೆ ನಾಲ್ಕು ಮುಖ್ಯ ವಿಭಾಗಗಳಾಗಿ ವಿಂಗಡಿಸಬಹುದು.</a:t>
            </a:r>
            <a:endParaRPr lang="en-IN" sz="3200" kern="100" dirty="0">
              <a:solidFill>
                <a:srgbClr val="CCFF99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1)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ನೀತಿ ಮತ್ತು ಕಾರ್ಯಕ್ರಮ ಚೌಕಟ್ಟು</a:t>
            </a:r>
            <a:endParaRPr lang="en-IN" sz="3200" kern="1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2)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ಸಹಕಾರಿ ಒಕ್ಕೂಟ ವ್ಯವಸ್ಥೆ</a:t>
            </a:r>
            <a:endParaRPr lang="en-IN" sz="3200" kern="1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3)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ಮೇಲುಸ್ತುವಾರಿ ಮತ್ತು ಮೌಲ್ಯಮಾಪನ</a:t>
            </a:r>
            <a:endParaRPr lang="en-IN" sz="3200" kern="1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4)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ಚಿಂತಕರ ಚಾವಡಿ ಹಾಗೂ ಜ್ಞಾನ ಮತ್ತು ನಾವಿನ್ಯತೆಯ ಕೇಂದ್ರಸ್ಥಾನ </a:t>
            </a:r>
            <a:endParaRPr lang="en-IN" sz="3200" kern="1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16F9DE-42D2-4738-4439-F6D63FC36B19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08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B8AC78-6A1A-E805-6BFC-752128D8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76"/>
            <a:ext cx="12098956" cy="679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8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9699" y="4546218"/>
            <a:ext cx="9626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https://socialsciencedigitalgroup.blogspot.in</a:t>
            </a:r>
          </a:p>
        </p:txBody>
      </p:sp>
      <p:sp>
        <p:nvSpPr>
          <p:cNvPr id="7" name="Rectangle 6"/>
          <p:cNvSpPr/>
          <p:nvPr/>
        </p:nvSpPr>
        <p:spPr>
          <a:xfrm>
            <a:off x="2934718" y="127639"/>
            <a:ext cx="63225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ಧನ್ಯವಾದಗಳು</a:t>
            </a:r>
            <a:endParaRPr lang="en-US" sz="11500" b="1" cap="none" spc="0" dirty="0">
              <a:ln/>
              <a:solidFill>
                <a:schemeClr val="accent4"/>
              </a:solidFill>
              <a:effectLst/>
              <a:latin typeface="NudiUni06e" pitchFamily="2" charset="0"/>
              <a:cs typeface="NudiUni06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356" y="1555816"/>
            <a:ext cx="2441100" cy="2902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820" y="1455930"/>
            <a:ext cx="2327639" cy="2767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88" y="1620108"/>
            <a:ext cx="2072456" cy="2031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B32732-CC5E-4BBD-9785-DA058DF02C88}"/>
              </a:ext>
            </a:extLst>
          </p:cNvPr>
          <p:cNvSpPr txBox="1"/>
          <p:nvPr/>
        </p:nvSpPr>
        <p:spPr>
          <a:xfrm>
            <a:off x="2725365" y="5254104"/>
            <a:ext cx="6741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https://geniuscsk.blogspot.com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762B5-EE8E-45DE-9AF0-730EB2A2398F}"/>
              </a:ext>
            </a:extLst>
          </p:cNvPr>
          <p:cNvSpPr txBox="1"/>
          <p:nvPr/>
        </p:nvSpPr>
        <p:spPr>
          <a:xfrm>
            <a:off x="2725365" y="5900435"/>
            <a:ext cx="6335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https://hsmitra.blogspot.com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9209" y="3899887"/>
            <a:ext cx="79335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err="1">
                <a:ln/>
                <a:solidFill>
                  <a:schemeClr val="accent4"/>
                </a:solidFill>
                <a:effectLst/>
                <a:latin typeface="NudiUni06e" pitchFamily="2" charset="0"/>
                <a:cs typeface="NudiUni06e" pitchFamily="2" charset="0"/>
              </a:rPr>
              <a:t>ಸಮಾಜವಿಜ್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ಞಾನದ</a:t>
            </a:r>
            <a:r>
              <a:rPr lang="en-US" sz="3600" b="1" dirty="0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ಇತರ</a:t>
            </a:r>
            <a:r>
              <a:rPr lang="en-US" sz="3600" b="1" dirty="0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ಸಂಪನ್ಮೂಲಗಳಿಗಾಗಿ</a:t>
            </a:r>
            <a:r>
              <a:rPr lang="en-US" sz="3600" b="1" dirty="0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ಬೇಟಿ</a:t>
            </a:r>
            <a:r>
              <a:rPr lang="en-US" sz="3600" b="1" dirty="0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ನೀಡಿ</a:t>
            </a:r>
            <a:endParaRPr lang="en-US" sz="3600" b="1" cap="none" spc="0" dirty="0">
              <a:ln/>
              <a:solidFill>
                <a:schemeClr val="accent4"/>
              </a:solidFill>
              <a:effectLst/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77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42 -0.00533 L -0.48138 0.007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62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52 0.05602 L 0.47786 0.0465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1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5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73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45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4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8" grpId="0" build="p"/>
      <p:bldP spid="9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0AD9BB-8120-A3CA-6607-DBB5A496C176}"/>
              </a:ext>
            </a:extLst>
          </p:cNvPr>
          <p:cNvSpPr txBox="1"/>
          <p:nvPr/>
        </p:nvSpPr>
        <p:spPr>
          <a:xfrm>
            <a:off x="1054100" y="913792"/>
            <a:ext cx="111379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44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19</a:t>
            </a:r>
            <a:r>
              <a:rPr lang="kn-IN" sz="44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ನೆಯ ಶತಮಾನದ ಅಂತ್ಯದವರೆಗೆ ಮಾನವನ ಆರ್ಥಿಕ ಚಟುವಟಿಕೆಗಳಲ್ಲಿ ಸರಕಾರದ ಮಧ್ಯಪ್ರವೇಶ ಇರಬಾರದು ಎಂದು ಅಂದಿನ ಹಲವು ಅರ್ಥಶಾಸ್ತ್ರಜ್ಞರ ಅಭಿಪ್ರಾಯವಾಗಿತ್ತು. </a:t>
            </a:r>
            <a:r>
              <a:rPr 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      </a:t>
            </a:r>
          </a:p>
          <a:p>
            <a:r>
              <a:rPr lang="kn-IN" sz="44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ಆಗ ಸರಕಾರಗಳು ಕೇವಲ 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kn-IN" sz="44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ರಾಷ್ಟ್ರರಕ್ಷಣೆ</a:t>
            </a:r>
            <a:r>
              <a:rPr lang="en-IN" sz="44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kn-IN" sz="44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ನ್ಯಾಯನಿರ್ಣಯ ಮತ್ತು </a:t>
            </a:r>
            <a:endParaRPr lang="en-US" sz="4400" dirty="0">
              <a:solidFill>
                <a:srgbClr val="FFC00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kn-IN" sz="44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ಶಾಂತಿ-ಸುವ್ಯವಸ್ಥೆ ಪಾಲನೆ </a:t>
            </a:r>
            <a:endParaRPr lang="en-US" sz="4400" dirty="0">
              <a:solidFill>
                <a:srgbClr val="FFC000"/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r>
              <a:rPr lang="kn-IN" sz="44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ಮುಂತಾದ ಮೂಲಭೂತ ಕಾರ್ಯಗಳನ್ನಷ್ಟೇ ನಿರ್ವಹಿಸುತ್ತಿದ್ದವು. </a:t>
            </a:r>
            <a:endParaRPr lang="en-IN" sz="4400" dirty="0">
              <a:solidFill>
                <a:schemeClr val="accent4">
                  <a:lumMod val="20000"/>
                  <a:lumOff val="80000"/>
                </a:schemeClr>
              </a:solidFill>
              <a:latin typeface="NudiUni16e" pitchFamily="2" charset="0"/>
              <a:cs typeface="NudiUni16e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FD38AD-1486-1A7D-7B2E-07EBB4159570}"/>
              </a:ext>
            </a:extLst>
          </p:cNvPr>
          <p:cNvSpPr txBox="1"/>
          <p:nvPr/>
        </p:nvSpPr>
        <p:spPr>
          <a:xfrm>
            <a:off x="2895600" y="26746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7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062517-B6EE-A3D2-51F7-8453C29EF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992" y="4235116"/>
            <a:ext cx="4765142" cy="26780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C413A1-9722-E33F-F541-1181D1928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009" y="0"/>
            <a:ext cx="5658991" cy="42351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064231-05DC-69E6-76A3-29FF695BD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569" y="4235116"/>
            <a:ext cx="3493431" cy="2533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51B7D-BD73-D358-64C6-D7AD91CAFDB9}"/>
              </a:ext>
            </a:extLst>
          </p:cNvPr>
          <p:cNvSpPr txBox="1"/>
          <p:nvPr/>
        </p:nvSpPr>
        <p:spPr>
          <a:xfrm>
            <a:off x="362882" y="1219265"/>
            <a:ext cx="62611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NudiUni16e" pitchFamily="2" charset="0"/>
                <a:cs typeface="NudiUni16e" pitchFamily="2" charset="0"/>
              </a:rPr>
              <a:t>20 ನೆಯ ಶತಮಾನದಲ್ಲಿ 'ಕಲ್ಯಾಣ ರಾಜ್ಯಗಳ ಉದಯದೊಂದಿಗೆ  ಸರಕಾರಗಳ ಕಾರ್ಯಕ್ಷೇತ್ರ ವಿಸ್ತರಣೆಯಾಯಿತು. 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NudiUni16e" pitchFamily="2" charset="0"/>
              <a:cs typeface="NudiUni16e" pitchFamily="2" charset="0"/>
            </a:endParaRPr>
          </a:p>
          <a:p>
            <a:r>
              <a:rPr lang="kn-IN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NudiUni16e" pitchFamily="2" charset="0"/>
                <a:cs typeface="NudiUni16e" pitchFamily="2" charset="0"/>
              </a:rPr>
              <a:t>ಸರಕಾರಗಳು ಎಲ್ಲ ಪ್ರಜೆಗಳಿಗೆ 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NudiUni16e" pitchFamily="2" charset="0"/>
              <a:cs typeface="NudiUni16e" pitchFamily="2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kn-IN" sz="2800" dirty="0">
                <a:solidFill>
                  <a:srgbClr val="FFC000"/>
                </a:solidFill>
                <a:latin typeface="NudiUni16e" pitchFamily="2" charset="0"/>
                <a:cs typeface="NudiUni16e" pitchFamily="2" charset="0"/>
              </a:rPr>
              <a:t>ಆಹಾರ, </a:t>
            </a:r>
            <a:endParaRPr lang="en-US" sz="2800" dirty="0">
              <a:solidFill>
                <a:srgbClr val="FFC000"/>
              </a:solidFill>
              <a:latin typeface="NudiUni16e" pitchFamily="2" charset="0"/>
              <a:cs typeface="NudiUni16e" pitchFamily="2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kn-IN" sz="2800" dirty="0">
                <a:solidFill>
                  <a:srgbClr val="FFC000"/>
                </a:solidFill>
                <a:latin typeface="NudiUni16e" pitchFamily="2" charset="0"/>
                <a:cs typeface="NudiUni16e" pitchFamily="2" charset="0"/>
              </a:rPr>
              <a:t>ಬಟ್ಟೆ, </a:t>
            </a:r>
            <a:endParaRPr lang="en-US" sz="2800" dirty="0">
              <a:solidFill>
                <a:srgbClr val="FFC000"/>
              </a:solidFill>
              <a:latin typeface="NudiUni16e" pitchFamily="2" charset="0"/>
              <a:cs typeface="NudiUni16e" pitchFamily="2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kn-IN" sz="2800" dirty="0">
                <a:solidFill>
                  <a:srgbClr val="FFC000"/>
                </a:solidFill>
                <a:latin typeface="NudiUni16e" pitchFamily="2" charset="0"/>
                <a:cs typeface="NudiUni16e" pitchFamily="2" charset="0"/>
              </a:rPr>
              <a:t>ವಸತಿ, </a:t>
            </a:r>
            <a:endParaRPr lang="en-US" sz="2800" dirty="0">
              <a:solidFill>
                <a:srgbClr val="FFC000"/>
              </a:solidFill>
              <a:latin typeface="NudiUni16e" pitchFamily="2" charset="0"/>
              <a:cs typeface="NudiUni16e" pitchFamily="2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kn-IN" sz="2800" dirty="0">
                <a:solidFill>
                  <a:srgbClr val="FFC000"/>
                </a:solidFill>
                <a:latin typeface="NudiUni16e" pitchFamily="2" charset="0"/>
                <a:cs typeface="NudiUni16e" pitchFamily="2" charset="0"/>
              </a:rPr>
              <a:t>ಶಿಕ್ಷಣ, </a:t>
            </a:r>
            <a:endParaRPr lang="en-US" sz="2800" dirty="0">
              <a:solidFill>
                <a:srgbClr val="FFC000"/>
              </a:solidFill>
              <a:latin typeface="NudiUni16e" pitchFamily="2" charset="0"/>
              <a:cs typeface="NudiUni16e" pitchFamily="2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kn-IN" sz="2800" dirty="0">
                <a:solidFill>
                  <a:srgbClr val="FFC000"/>
                </a:solidFill>
                <a:latin typeface="NudiUni16e" pitchFamily="2" charset="0"/>
                <a:cs typeface="NudiUni16e" pitchFamily="2" charset="0"/>
              </a:rPr>
              <a:t>ಆರೋಗ್ಯ, </a:t>
            </a:r>
            <a:endParaRPr lang="en-US" sz="2800" dirty="0">
              <a:solidFill>
                <a:srgbClr val="FFC000"/>
              </a:solidFill>
              <a:latin typeface="NudiUni16e" pitchFamily="2" charset="0"/>
              <a:cs typeface="NudiUni16e" pitchFamily="2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kn-IN" sz="2800" dirty="0">
                <a:solidFill>
                  <a:srgbClr val="FFC000"/>
                </a:solidFill>
                <a:latin typeface="NudiUni16e" pitchFamily="2" charset="0"/>
                <a:cs typeface="NudiUni16e" pitchFamily="2" charset="0"/>
              </a:rPr>
              <a:t>ನೈರ್ಮಲ್ಯ, </a:t>
            </a:r>
            <a:endParaRPr lang="en-US" sz="2800" dirty="0">
              <a:solidFill>
                <a:srgbClr val="FFC000"/>
              </a:solidFill>
              <a:latin typeface="NudiUni16e" pitchFamily="2" charset="0"/>
              <a:cs typeface="NudiUni16e" pitchFamily="2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kn-IN" sz="2800" dirty="0">
                <a:solidFill>
                  <a:srgbClr val="FFC000"/>
                </a:solidFill>
                <a:latin typeface="NudiUni16e" pitchFamily="2" charset="0"/>
                <a:cs typeface="NudiUni16e" pitchFamily="2" charset="0"/>
              </a:rPr>
              <a:t>ಸಾರಿಗೆ, ಸಂಪರ್ಕ</a:t>
            </a:r>
            <a:r>
              <a:rPr lang="kn-IN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NudiUni16e" pitchFamily="2" charset="0"/>
                <a:cs typeface="NudiUni16e" pitchFamily="2" charset="0"/>
              </a:rPr>
              <a:t> 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NudiUni16e" pitchFamily="2" charset="0"/>
              <a:cs typeface="NudiUni16e" pitchFamily="2" charset="0"/>
            </a:endParaRPr>
          </a:p>
          <a:p>
            <a:r>
              <a:rPr lang="kn-IN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NudiUni16e" pitchFamily="2" charset="0"/>
                <a:cs typeface="NudiUni16e" pitchFamily="2" charset="0"/>
              </a:rPr>
              <a:t>ಮುಂತಾದ ಹಲವು ಸೌಕರ್ಯಗಳನ್ನು ಒದಗಿಸಿಕೊಡಲು ಮುಂದಾದವು. </a:t>
            </a:r>
            <a:endParaRPr lang="en-IN" sz="2800" dirty="0">
              <a:solidFill>
                <a:schemeClr val="accent4">
                  <a:lumMod val="20000"/>
                  <a:lumOff val="80000"/>
                </a:schemeClr>
              </a:solidFill>
              <a:latin typeface="NudiUni16e" pitchFamily="2" charset="0"/>
              <a:cs typeface="NudiUni16e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35A8E-6277-2571-2FD9-91C682BCF1FA}"/>
              </a:ext>
            </a:extLst>
          </p:cNvPr>
          <p:cNvSpPr txBox="1"/>
          <p:nvPr/>
        </p:nvSpPr>
        <p:spPr>
          <a:xfrm>
            <a:off x="2895600" y="26746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89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912223-8FF9-FE68-909B-EF70C0D39354}"/>
              </a:ext>
            </a:extLst>
          </p:cNvPr>
          <p:cNvSpPr txBox="1"/>
          <p:nvPr/>
        </p:nvSpPr>
        <p:spPr>
          <a:xfrm>
            <a:off x="4847167" y="880692"/>
            <a:ext cx="7522633" cy="3664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ಮುಂದುವರಿಯುತ್ತಿರುವ ದೇಶಗಳಲ್ಲಿ ಸಾಮಾನ್ಯವಾಗಿ </a:t>
            </a:r>
            <a:endParaRPr lang="en-US" sz="3200" kern="1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kn-IN" sz="32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ನಿರುದ್ಯೋಗ</a:t>
            </a:r>
            <a:r>
              <a:rPr lang="en-IN" sz="32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kn-IN" sz="32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ಬಡತನ</a:t>
            </a:r>
            <a:r>
              <a:rPr lang="en-IN" sz="32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kn-IN" sz="32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ಕೃಷಿಯ ಹಿಂದುಳಿದಿರುವಿಕೆ</a:t>
            </a:r>
            <a:r>
              <a:rPr lang="en-IN" sz="32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kn-IN" sz="32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ಆದಾಯ ಮತ್ತು ಸಂಪತ್ತಿನ ಅಸಮಾನ ಹಂಚಿಕೆ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ಯಂತಹ ಸಮಸ್ಯೆಗಳು ಕಂಡುಬರುತ್ತಿವೆ. </a:t>
            </a:r>
            <a:endParaRPr lang="en-IN" sz="3200" kern="1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BBB92C-E41D-D709-0B04-6DD085E03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0" y="1422400"/>
            <a:ext cx="5202166" cy="31226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ED4231-F7CA-DDC6-B09A-F2042D93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" y="4531672"/>
            <a:ext cx="3343621" cy="2326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DB7E31-C79A-F2F9-C2BB-8CDF49B8E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031" y="4545028"/>
            <a:ext cx="3616070" cy="2351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952AB4-58CD-DA85-C9EF-CFFB462C2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33" y="4538296"/>
            <a:ext cx="3311268" cy="2319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E48A52-01FF-19DB-35D5-DF5352ABEB8D}"/>
              </a:ext>
            </a:extLst>
          </p:cNvPr>
          <p:cNvSpPr txBox="1"/>
          <p:nvPr/>
        </p:nvSpPr>
        <p:spPr>
          <a:xfrm>
            <a:off x="2895600" y="26746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76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E3EEE0-974F-170A-CA2C-A0B9614F86C8}"/>
              </a:ext>
            </a:extLst>
          </p:cNvPr>
          <p:cNvSpPr txBox="1"/>
          <p:nvPr/>
        </p:nvSpPr>
        <p:spPr>
          <a:xfrm>
            <a:off x="5228311" y="703929"/>
            <a:ext cx="7550167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ಮೂಲಭೂತ ಸೌಲಭ್ಯಗಳಾದ </a:t>
            </a:r>
            <a:endParaRPr lang="en-US" sz="3200" kern="1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  <a:p>
            <a:r>
              <a:rPr lang="kn-IN" sz="32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ಸಾರಿಗೆ</a:t>
            </a:r>
            <a:r>
              <a:rPr lang="en-IN" sz="32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  <a:r>
              <a:rPr lang="kn-IN" sz="32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ಸಂಪರ್ಕ</a:t>
            </a:r>
            <a:r>
              <a:rPr lang="en-IN" sz="32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</a:p>
          <a:p>
            <a:r>
              <a:rPr lang="kn-IN" sz="32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ವಿದ್ಯುತ್</a:t>
            </a:r>
            <a:r>
              <a:rPr lang="en-IN" sz="32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</a:p>
          <a:p>
            <a:r>
              <a:rPr lang="kn-IN" sz="32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ಶಿಕ್ಷಣ</a:t>
            </a:r>
            <a:r>
              <a:rPr lang="en-IN" sz="32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, </a:t>
            </a:r>
          </a:p>
          <a:p>
            <a:r>
              <a:rPr lang="kn-IN" sz="3200" kern="100" dirty="0">
                <a:solidFill>
                  <a:srgbClr val="FFC000"/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ಆರೋಗ್ಯ </a:t>
            </a:r>
            <a:r>
              <a:rPr lang="kn-IN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ಮುಂತಾದ ಕೊರತೆಯನ್ನು ಎದುರಿಸುತ್ತಿವೆ. </a:t>
            </a:r>
            <a:r>
              <a:rPr lang="en-US" sz="32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 	   </a:t>
            </a:r>
          </a:p>
          <a:p>
            <a:r>
              <a:rPr lang="kn-IN" sz="2800" kern="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ಇಂತಹ ಸಮಸ್ಯೆಗಳನ್ನು ಪರಿಹರಿಸಲು ಸರಕಾರದ ಮಧ್ಯಪ್ರವೇಶ ಅನಿವಾರ್ಯವಾಗಿದ್ದು ಕೊರತೆಗಳನ್ನು ಹೋಗಲಾಡಿಸಲು ಶ್ರಮಿಸುತ್ತಿವೆ.</a:t>
            </a:r>
            <a:endParaRPr lang="en-IN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C53322-D118-F281-B22C-E5CB3D7DF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282"/>
            <a:ext cx="5228311" cy="33592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47A9F1-B2A3-C79E-1CAF-E252A08D0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87" y="4602157"/>
            <a:ext cx="3510613" cy="22558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7FAF7F-8554-72B8-6802-AAD06689B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4555286"/>
            <a:ext cx="3400464" cy="23068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1A36ED-D5BD-32C5-D83D-E4ED6415E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" y="4525625"/>
            <a:ext cx="3590011" cy="2306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369194-E630-4D2A-0342-2B078C796786}"/>
              </a:ext>
            </a:extLst>
          </p:cNvPr>
          <p:cNvSpPr txBox="1"/>
          <p:nvPr/>
        </p:nvSpPr>
        <p:spPr>
          <a:xfrm>
            <a:off x="2981865" y="55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3600" b="1" dirty="0">
                <a:solidFill>
                  <a:srgbClr val="FFFF00"/>
                </a:solidFill>
                <a:latin typeface="NudiUni06e" pitchFamily="2" charset="0"/>
                <a:cs typeface="NudiUni06e" pitchFamily="2" charset="0"/>
              </a:rPr>
              <a:t>ಅರ್ಥವ್ಯವಸ್ಥೆ ಮತ್ತು ಸರಕಾರ</a:t>
            </a:r>
            <a:endParaRPr lang="en-IN" sz="3600" b="1" dirty="0"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59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2426</TotalTime>
  <Words>1814</Words>
  <Application>Microsoft Office PowerPoint</Application>
  <PresentationFormat>Widescreen</PresentationFormat>
  <Paragraphs>190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Arial</vt:lpstr>
      <vt:lpstr>Bell MT</vt:lpstr>
      <vt:lpstr>Calibri</vt:lpstr>
      <vt:lpstr>Calibri Light</vt:lpstr>
      <vt:lpstr>Nudi 15 e</vt:lpstr>
      <vt:lpstr>NudiUni01e</vt:lpstr>
      <vt:lpstr>NudiUni03e</vt:lpstr>
      <vt:lpstr>NudiUni06e</vt:lpstr>
      <vt:lpstr>NudiUni08e</vt:lpstr>
      <vt:lpstr>NudiUni10e</vt:lpstr>
      <vt:lpstr>NudiUni16e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santhosh kumar csk</dc:creator>
  <cp:lastModifiedBy>ramachandra k.s.</cp:lastModifiedBy>
  <cp:revision>220</cp:revision>
  <dcterms:created xsi:type="dcterms:W3CDTF">2018-05-05T18:09:03Z</dcterms:created>
  <dcterms:modified xsi:type="dcterms:W3CDTF">2024-07-16T16:09:04Z</dcterms:modified>
</cp:coreProperties>
</file>