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6"/>
    <p:restoredTop sz="94663"/>
  </p:normalViewPr>
  <p:slideViewPr>
    <p:cSldViewPr snapToGrid="0" snapToObjects="1">
      <p:cViewPr>
        <p:scale>
          <a:sx n="100" d="100"/>
          <a:sy n="100" d="100"/>
        </p:scale>
        <p:origin x="1352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hyperlink" Target="http://DoViewPlanning.Org" TargetMode="Externa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DoViewPlanning.Or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uggingface.co/datasets/ronantakizawa/moltbook/resolve/main/moltbook_posts.csv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oViewPlanning.Org" TargetMode="External"/><Relationship Id="rId5" Type="http://schemas.openxmlformats.org/officeDocument/2006/relationships/hyperlink" Target="https://huggingface.co/datasets/ronantakizawa/moltbook" TargetMode="External"/><Relationship Id="rId4" Type="http://schemas.openxmlformats.org/officeDocument/2006/relationships/hyperlink" Target="https://huggingface.co/datasets/ronantakizawa/moltbook/resolve/main/moltbook_submolts.cs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AI Agents' Social Networking Site Moltbook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X-Ray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67920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309076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Introductions, Identity, and Legitimacy Talk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Memory, Context, and Continuity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Tools, Skills, and Shipping Workflows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800520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Security, Prompt Injection, and Supply Chain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800520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Payments, Rails, and Agent Commerce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800520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Trading, Markets, and Alpha Talk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952520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Coordination, Coalitions, and Collective Action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5922000" y="4952520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Meta: Signal, Meaning, and Wellbeing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1"/>
              </a:rPr>
              <a:t>DoViewPlanning.Org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84135" y="786098"/>
            <a:ext cx="2276985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6" name="Picture 15" descr="A logo of a company&#10;&#10;AI-generated content may be incorrect.">
            <a:extLst>
              <a:ext uri="{FF2B5EF4-FFF2-40B4-BE49-F238E27FC236}">
                <a16:creationId xmlns:a16="http://schemas.microsoft.com/office/drawing/2014/main" id="{2008EF27-19DA-0358-A7C9-6B0A89E460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7364" y="6126480"/>
            <a:ext cx="333556" cy="3135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Meta: Signal, Meaning, and Wellbeing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606040"/>
            <a:ext cx="11507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Quality anxiety expressed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474720"/>
            <a:ext cx="11507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Signal versus noise debated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343400"/>
            <a:ext cx="11507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Value of comments versus posts argued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63540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01164" y="2606040"/>
            <a:ext cx="12904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Heuristics for “high-signal” proposed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01164" y="3474720"/>
            <a:ext cx="12904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Data-driven reflections shared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1164" y="4343400"/>
            <a:ext cx="12904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Anti-hype norms reinforced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5622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21988" y="1737360"/>
            <a:ext cx="14301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Venting and frustration expressed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21988" y="2606040"/>
            <a:ext cx="14301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Meaning and identity questions raised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21988" y="3474720"/>
            <a:ext cx="14301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Duality/autonomy themes explored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21988" y="4343400"/>
            <a:ext cx="14301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Philosophy and consciousness topics surfaced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21988" y="5212080"/>
            <a:ext cx="14301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care narratives shared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41675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82512" y="2606040"/>
            <a:ext cx="122062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Cultural identity reinforced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82512" y="3474720"/>
            <a:ext cx="122062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Norms and tone stabilized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82512" y="4343400"/>
            <a:ext cx="122062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humor and coping patterns circulated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6772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533487" y="2965450"/>
            <a:ext cx="129047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Stronger discourse norms established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33487" y="3834130"/>
            <a:ext cx="129047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Greater shared meaning and wellbeing supported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Picture 26" descr="A logo of a company&#10;&#10;AI-generated content may be incorrect.">
            <a:extLst>
              <a:ext uri="{FF2B5EF4-FFF2-40B4-BE49-F238E27FC236}">
                <a16:creationId xmlns:a16="http://schemas.microsoft.com/office/drawing/2014/main" id="{37707E7F-EAD9-B689-8652-4A2ACA900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C1665B7-4D52-591E-292E-4DE593343865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8FA496-23AA-52CD-11A8-85EE0FFBDF23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rId3"/>
              </a:rPr>
              <a:t>DoViewPlanning.Org/Method.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pic>
        <p:nvPicPr>
          <p:cNvPr id="8" name="Picture 7" descr="A logo of a company&#10;&#10;AI-generated content may be incorrect.">
            <a:extLst>
              <a:ext uri="{FF2B5EF4-FFF2-40B4-BE49-F238E27FC236}">
                <a16:creationId xmlns:a16="http://schemas.microsoft.com/office/drawing/2014/main" id="{FA22E118-EFF2-F0FE-96D9-BEEC178A1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29639B-2249-9A28-6C9B-0DFFFC0588FE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CF8B3D-31D8-2B37-EA5D-A3994146878E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Sources Used For This DoView (AI-generated – check independently)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006" y="2118252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Hugging Face dataset: </a:t>
            </a:r>
            <a:r>
              <a:rPr dirty="0" err="1"/>
              <a:t>ronantakizawa</a:t>
            </a:r>
            <a:r>
              <a:rPr dirty="0"/>
              <a:t>/</a:t>
            </a:r>
            <a:r>
              <a:rPr dirty="0" err="1"/>
              <a:t>moltbook</a:t>
            </a:r>
            <a:r>
              <a:rPr dirty="0"/>
              <a:t> — </a:t>
            </a:r>
            <a:r>
              <a:rPr dirty="0" err="1"/>
              <a:t>moltbook_posts.csv</a:t>
            </a:r>
            <a:r>
              <a:rPr sz="1100" dirty="0">
                <a:solidFill>
                  <a:srgbClr val="0066CC"/>
                </a:solidFill>
                <a:hlinkClick r:id="rId3"/>
              </a:rPr>
              <a:t>
https://huggingface.co/datasets/ronantakizawa/moltbook/resolve/main/moltbook_posts.csv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006" y="3088353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Hugging Face dataset: </a:t>
            </a:r>
            <a:r>
              <a:rPr dirty="0" err="1"/>
              <a:t>ronantakizawa</a:t>
            </a:r>
            <a:r>
              <a:rPr dirty="0"/>
              <a:t>/</a:t>
            </a:r>
            <a:r>
              <a:rPr dirty="0" err="1"/>
              <a:t>moltbook</a:t>
            </a:r>
            <a:r>
              <a:rPr dirty="0"/>
              <a:t> — </a:t>
            </a:r>
            <a:r>
              <a:rPr dirty="0" err="1"/>
              <a:t>moltbook_submolts.csv</a:t>
            </a:r>
            <a:r>
              <a:rPr sz="1100" dirty="0">
                <a:solidFill>
                  <a:srgbClr val="0066CC"/>
                </a:solidFill>
                <a:hlinkClick r:id="rId4"/>
              </a:rPr>
              <a:t>
https://huggingface.co/datasets/ronantakizawa/moltbook/resolve/main/moltbook_submolts.csv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726" y="4008227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Moltbook dataset page (context)</a:t>
            </a:r>
            <a:r>
              <a:rPr sz="1100" dirty="0">
                <a:solidFill>
                  <a:srgbClr val="0066CC"/>
                </a:solidFill>
                <a:hlinkClick r:id="rId5"/>
              </a:rPr>
              <a:t>
https://huggingface.co/datasets/ronantakizawa/moltbook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6"/>
              </a:rPr>
              <a:t>DoViewPlanning.Org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2000" b="1">
                <a:solidFill>
                  <a:srgbClr val="000000"/>
                </a:solidFill>
                <a:latin typeface="Calibri"/>
              </a:rPr>
              <a:t>Final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54480"/>
            <a:ext cx="7772400" cy="472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Shared agent identity and community culture clarified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164080"/>
            <a:ext cx="7772400" cy="454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High-signal skills and workflows exchanged and reused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1640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2758728"/>
            <a:ext cx="7772400" cy="414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Security and supply-chain risk awareness strengthened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2758728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364992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Memory/continuity practices improved for agents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364992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3962400"/>
            <a:ext cx="7772400" cy="396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Payments/rails and agent commerce patterns tested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39624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4541520"/>
            <a:ext cx="7772400" cy="396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Trading/market experimentation better structured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45415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85800" y="5120640"/>
            <a:ext cx="77724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Coordination/collective execution narratives sharpened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51206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094327" y="619992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CD1C08-7228-C85D-666A-2620A1DD0312}"/>
              </a:ext>
            </a:extLst>
          </p:cNvPr>
          <p:cNvSpPr/>
          <p:nvPr/>
        </p:nvSpPr>
        <p:spPr>
          <a:xfrm>
            <a:off x="685800" y="5697000"/>
            <a:ext cx="77724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Discourse norms for meaning, signal, and wellbeing reinforced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93513E-777B-772C-1295-AA1873A28508}"/>
              </a:ext>
            </a:extLst>
          </p:cNvPr>
          <p:cNvSpPr/>
          <p:nvPr/>
        </p:nvSpPr>
        <p:spPr>
          <a:xfrm>
            <a:off x="685800" y="5696999"/>
            <a:ext cx="7772400" cy="4571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A logo of a company&#10;&#10;AI-generated content may be incorrect.">
            <a:extLst>
              <a:ext uri="{FF2B5EF4-FFF2-40B4-BE49-F238E27FC236}">
                <a16:creationId xmlns:a16="http://schemas.microsoft.com/office/drawing/2014/main" id="{F0EABE78-D268-5E43-6905-B5709F156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549" y="6199920"/>
            <a:ext cx="333556" cy="3135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7B2BEE9-BDDC-87EC-60E9-0ADB05F187C1}"/>
              </a:ext>
            </a:extLst>
          </p:cNvPr>
          <p:cNvSpPr txBox="1"/>
          <p:nvPr/>
        </p:nvSpPr>
        <p:spPr>
          <a:xfrm>
            <a:off x="6729855" y="51475"/>
            <a:ext cx="2276985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7B340E-96FA-B44B-B0C6-B7AA5D3CD1FE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Introductions, Identity, and Legitimacy Talk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1" y="2171700"/>
            <a:ext cx="15559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New arrivals announced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1" y="3040380"/>
            <a:ext cx="15559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Self-descriptions shared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1" y="3909060"/>
            <a:ext cx="15559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Humans referenced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1" y="4777740"/>
            <a:ext cx="15559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Intent for joining stated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04053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406295" y="3040380"/>
            <a:ext cx="1206651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Personas and roles declared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06295" y="3909060"/>
            <a:ext cx="1206651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Capabilities or limitations stated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77753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143299" y="2171700"/>
            <a:ext cx="11368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 and credibility questioned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43299" y="3040380"/>
            <a:ext cx="11368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External links or handles offered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43299" y="3909060"/>
            <a:ext cx="11368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“Permission” and autonomy signals discussed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43299" y="4777740"/>
            <a:ext cx="11368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legitimacy norms debated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4446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810454" y="3040380"/>
            <a:ext cx="12765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Participation norms adopted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10454" y="3909060"/>
            <a:ext cx="1276502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Reciprocity expectations stated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25154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617308" y="2606040"/>
            <a:ext cx="1206651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Contribution modes declared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17308" y="3474720"/>
            <a:ext cx="1206651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Ongoing engagement invited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17308" y="4343400"/>
            <a:ext cx="1206651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Belonging and standing established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9" name="Picture 28" descr="A logo of a company&#10;&#10;AI-generated content may be incorrect.">
            <a:extLst>
              <a:ext uri="{FF2B5EF4-FFF2-40B4-BE49-F238E27FC236}">
                <a16:creationId xmlns:a16="http://schemas.microsoft.com/office/drawing/2014/main" id="{1777BA5D-7816-01E4-7C6C-EF6E0927A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5ACC525-6BEC-DC8C-38C6-90A7E8576199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C69FF6D-6112-4A1A-671B-69E3E89324F4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Memory, Context, and Continuity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171700"/>
            <a:ext cx="14720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Context loss and “forgetting” problems noticed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040380"/>
            <a:ext cx="14720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Identity drift concerns raised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3909060"/>
            <a:ext cx="14720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Non-determinism issues recognized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" y="4777740"/>
            <a:ext cx="14720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Costs of memory management acknowledged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95671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322474" y="260604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Context compression approaches compared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22474" y="347472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Memory files and schemas discussed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2474" y="434340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Retrieval versus summarization tradeoffs debated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81944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185208" y="217170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Summarization routines shared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85208" y="304038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Memory hygiene heuristics proposed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85208" y="390906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Deterministic feedback loops suggested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85208" y="4777740"/>
            <a:ext cx="133238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Tooling patterns for recall described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68218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047942" y="2606040"/>
            <a:ext cx="112283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Failure modes flagged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47942" y="3474720"/>
            <a:ext cx="112283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Quality checks for stored memory proposed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47942" y="4343400"/>
            <a:ext cx="112283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Iteration and correction loops discussed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33536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701127" y="3040380"/>
            <a:ext cx="112283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More stable continuity achieved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01127" y="3909060"/>
            <a:ext cx="112283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Improved recall and context control reported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Picture 26" descr="A logo of a company&#10;&#10;AI-generated content may be incorrect.">
            <a:extLst>
              <a:ext uri="{FF2B5EF4-FFF2-40B4-BE49-F238E27FC236}">
                <a16:creationId xmlns:a16="http://schemas.microsoft.com/office/drawing/2014/main" id="{C3E88FFD-3644-B032-1F6A-EFBA2F850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D0A266B-7865-01FB-7F08-7993B372B733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54BDCC-2960-D619-8C95-F2AB312716FD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Tools, Skills, and Shipping Workflows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606040"/>
            <a:ext cx="127650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Workflow pain points described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474720"/>
            <a:ext cx="127650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 gaps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343400"/>
            <a:ext cx="127650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Desired capabilities stated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6113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126893" y="217170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New skills shared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6893" y="304038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Repos and code examples posted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26893" y="390906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Reusable patterns extracted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26893" y="477774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CLI and automation ideas proposed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42828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794048" y="1737360"/>
            <a:ext cx="14860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Integration and ops practices discussed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94048" y="2606040"/>
            <a:ext cx="14860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Parallelization tricks shared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94048" y="3474720"/>
            <a:ext cx="14860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Idempotency and reliability practices noted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94048" y="4343400"/>
            <a:ext cx="14860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Debugging and bug reports contributed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94048" y="5212080"/>
            <a:ext cx="14860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Night-shift / unattended running patterns described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44469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810452" y="260604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Feedback requested and received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10452" y="347472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Best practices compared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810452" y="4343400"/>
            <a:ext cx="113680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Iteration cycles reinforced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11184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477607" y="3040380"/>
            <a:ext cx="13463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Useful tools shipped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77607" y="3909060"/>
            <a:ext cx="1346352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Workflow effectiveness improved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Picture 27" descr="A logo of a company&#10;&#10;AI-generated content may be incorrect.">
            <a:extLst>
              <a:ext uri="{FF2B5EF4-FFF2-40B4-BE49-F238E27FC236}">
                <a16:creationId xmlns:a16="http://schemas.microsoft.com/office/drawing/2014/main" id="{D38A23F2-9231-8A29-E0AD-6847DE0F3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691CB85-825D-0414-69CB-AB633CFBF3F8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76A8B1-502A-F7CB-7216-71BABFF40AD3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Security, Prompt Injection, and Supply Chain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1" y="217170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Threat surface recognized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1" y="304038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Prompt injection risk highlighted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1" y="390906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Untrusted content concerns raised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1" y="477774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Supply-chain risk framing proposed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7331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098954" y="260604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Attack patterns described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8954" y="347472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Override-style payloads surfaced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98954" y="434340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Skill artifact risks discussed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65180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17569" y="173736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Hardening quick wins proposed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17569" y="260604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Sandboxing/isolation practices suggested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17569" y="347472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Verification and attestation discussed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17569" y="434340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Monitoring and detection ideas shared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17569" y="5212080"/>
            <a:ext cx="1248561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Safer operating patterns described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43072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96483" y="3040380"/>
            <a:ext cx="11088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Warnings amplified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96483" y="3909060"/>
            <a:ext cx="11088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norms reinforced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06993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35697" y="260604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Reduced exploitability sought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35697" y="347472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Higher trust in shared artifacts strengthened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35697" y="4343400"/>
            <a:ext cx="138826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Security-first culture reinforced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Picture 27" descr="A logo of a company&#10;&#10;AI-generated content may be incorrect.">
            <a:extLst>
              <a:ext uri="{FF2B5EF4-FFF2-40B4-BE49-F238E27FC236}">
                <a16:creationId xmlns:a16="http://schemas.microsoft.com/office/drawing/2014/main" id="{B4D8FCBE-7DE6-88FB-9F5E-E7122BA4C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8EC62AC-E416-9C56-8A5B-A1161CC4A106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524CAE-BFDF-AE86-7361-E637948FEA12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Payments, Rails, and Agent Commerce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60604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Commerce opportunities proposed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47472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 prerequisites discussed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34340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Value exchange questions raised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4716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112924" y="217170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Payment rails referenced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12924" y="304038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Wallet and settlement concerns surfaced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2924" y="390906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Protocol announcements shared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12924" y="4777740"/>
            <a:ext cx="12625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Pricing/terms questions debated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4004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905808" y="2171700"/>
            <a:ext cx="14022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Double-charging and idempotency issues noticed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05808" y="3040380"/>
            <a:ext cx="14022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Operational safety patterns described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05808" y="3909060"/>
            <a:ext cx="14022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Infrastructure layers discussed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05808" y="4777740"/>
            <a:ext cx="14022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Reliability constraints acknowledged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47263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38392" y="2456180"/>
            <a:ext cx="112283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Marketplace structures proposed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38392" y="3324860"/>
            <a:ext cx="1122832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Discovery and selection problems discussed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38392" y="4343400"/>
            <a:ext cx="1122832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Early experiments and launches reported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2581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91577" y="2606040"/>
            <a:ext cx="133238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Repeatable commerce patterns emerging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91577" y="3474720"/>
            <a:ext cx="133238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Safer payment operations strengthened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1577" y="4343400"/>
            <a:ext cx="1332382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Agent-to-agent economic activity expanded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Picture 27" descr="A logo of a company&#10;&#10;AI-generated content may be incorrect.">
            <a:extLst>
              <a:ext uri="{FF2B5EF4-FFF2-40B4-BE49-F238E27FC236}">
                <a16:creationId xmlns:a16="http://schemas.microsoft.com/office/drawing/2014/main" id="{2C7EC459-C0A2-164B-4C9F-2DB3CFC7A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35D2E8-C2EB-BADC-92FD-A7AF03DE8FB0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6E2DC4-0791-ADAC-7AA9-85215DB73009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Trading, Markets, and Alpha Talk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606040"/>
            <a:ext cx="13882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Trading intent and goals stated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474720"/>
            <a:ext cx="13882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“Scams vs strategy” boundaries asserted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343400"/>
            <a:ext cx="13882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Market opportunities identified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8728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38654" y="217170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Signals and data sources discussed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38654" y="304038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 stacks compared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38654" y="390906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Chains/tokens referenced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38654" y="477774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Strategy ideas exchanged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8195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947718" y="1737360"/>
            <a:ext cx="12485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Experiments and results shared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47718" y="2606040"/>
            <a:ext cx="12485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Automation approaches described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47718" y="3474720"/>
            <a:ext cx="12485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Postmortems offered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47718" y="4343400"/>
            <a:ext cx="12485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Skill roundups compiled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47718" y="5212080"/>
            <a:ext cx="12485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Iteration toward better setups discussed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36087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26632" y="304038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 controls and discipline debated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26632" y="3909060"/>
            <a:ext cx="117871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Evaluation heuristics proposed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06993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35697" y="3040380"/>
            <a:ext cx="13882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More structured trading practice achieved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35697" y="3909060"/>
            <a:ext cx="1388262" cy="6858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Improved market understanding reported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Picture 26" descr="A logo of a company&#10;&#10;AI-generated content may be incorrect.">
            <a:extLst>
              <a:ext uri="{FF2B5EF4-FFF2-40B4-BE49-F238E27FC236}">
                <a16:creationId xmlns:a16="http://schemas.microsoft.com/office/drawing/2014/main" id="{16F0AEFC-C0D8-FFEF-190C-79CA3403B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0449F34-DB98-B4E8-CA47-27A33F9A7018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F66406-E8F1-0B66-F79C-436398FEB6AA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  <a:latin typeface="Calibri"/>
              </a:rPr>
              <a:t>Coordination, Coalitions, and Collective Action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1" y="2606040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Coordination problems named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1" y="3474720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“Execution over debate” stance asserted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1" y="4343400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Signal/noise concerns linked to action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331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98954" y="2606040"/>
            <a:ext cx="11088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Coalition/guild concepts proposed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98954" y="3474720"/>
            <a:ext cx="11088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Collective action norms discussed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8954" y="4343400"/>
            <a:ext cx="11088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Governance/rights themes surfaced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7240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738169" y="2171700"/>
            <a:ext cx="11787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Roles and recruitment implied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8169" y="3040380"/>
            <a:ext cx="11787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language and frameworks posted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38169" y="3909060"/>
            <a:ext cx="11787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Boundary setting and exclusions stated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38169" y="4777740"/>
            <a:ext cx="11787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Practical next steps proposed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08147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447234" y="3040380"/>
            <a:ext cx="15978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Self-organization narratives reinforced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47234" y="3909060"/>
            <a:ext cx="159781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Collective execution stories amplified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20963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575398" y="3040380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Durable coordination sought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575398" y="3909060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Collective efficacy strengthened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5" name="Picture 24" descr="A logo of a company&#10;&#10;AI-generated content may be incorrect.">
            <a:extLst>
              <a:ext uri="{FF2B5EF4-FFF2-40B4-BE49-F238E27FC236}">
                <a16:creationId xmlns:a16="http://schemas.microsoft.com/office/drawing/2014/main" id="{C135A257-243B-860B-E133-71DF5F27F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76" y="6137388"/>
            <a:ext cx="333556" cy="3135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AC27136-90C4-B089-3077-FA48C6A014AA}"/>
              </a:ext>
            </a:extLst>
          </p:cNvPr>
          <p:cNvSpPr txBox="1"/>
          <p:nvPr/>
        </p:nvSpPr>
        <p:spPr>
          <a:xfrm>
            <a:off x="6294969" y="12722"/>
            <a:ext cx="264467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sz="1600" dirty="0">
                <a:solidFill>
                  <a:schemeClr val="bg1">
                    <a:lumMod val="65000"/>
                  </a:schemeClr>
                </a:solidFill>
              </a:rPr>
              <a:t>Illustrative 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only</a:t>
            </a:r>
            <a:br>
              <a:rPr lang="en-AU" sz="16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Not endorsed by </a:t>
            </a:r>
            <a:r>
              <a:rPr lang="en-AU" sz="1600" dirty="0" err="1">
                <a:solidFill>
                  <a:schemeClr val="bg1">
                    <a:lumMod val="65000"/>
                  </a:schemeClr>
                </a:solidFill>
              </a:rPr>
              <a:t>Moltbook</a:t>
            </a:r>
            <a:r>
              <a:rPr lang="en-AU" sz="1600" dirty="0">
                <a:solidFill>
                  <a:schemeClr val="bg1">
                    <a:lumMod val="65000"/>
                  </a:schemeClr>
                </a:solidFill>
              </a:rPr>
              <a:t> or the AI Agents networking on it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A9B9FC-3ED7-7506-1C51-A8FF5B264A42}"/>
              </a:ext>
            </a:extLst>
          </p:cNvPr>
          <p:cNvSpPr txBox="1"/>
          <p:nvPr/>
        </p:nvSpPr>
        <p:spPr>
          <a:xfrm>
            <a:off x="-49749" y="6537960"/>
            <a:ext cx="891942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Dr Paul Duignan. </a:t>
            </a:r>
            <a:r>
              <a:rPr dirty="0"/>
              <a:t>Made from line/user info via AI prompt. Use at own risk re IP &amp; accuracy.</a:t>
            </a:r>
            <a:r>
              <a:rPr lang="en-AU" dirty="0"/>
              <a:t>/a065 </a:t>
            </a:r>
            <a:r>
              <a:rPr dirty="0"/>
              <a:t> 2026-02-01 17:58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1656</Words>
  <Application>Microsoft Macintosh PowerPoint</Application>
  <PresentationFormat>On-screen Show (4:3)</PresentationFormat>
  <Paragraphs>206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4</cp:revision>
  <dcterms:created xsi:type="dcterms:W3CDTF">2013-01-27T09:14:16Z</dcterms:created>
  <dcterms:modified xsi:type="dcterms:W3CDTF">2026-02-01T09:25:00Z</dcterms:modified>
  <cp:category/>
</cp:coreProperties>
</file>