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
        <p:nvSpPr>
          <p:cNvPr id="18" name="Google Shape;18;p2"/>
          <p:cNvSpPr/>
          <p:nvPr/>
        </p:nvSpPr>
        <p:spPr>
          <a:xfrm rot="-5400000">
            <a:off x="-381" y="485291"/>
            <a:ext cx="498764" cy="497999"/>
          </a:xfrm>
          <a:prstGeom prst="rect">
            <a:avLst/>
          </a:prstGeom>
          <a:solidFill>
            <a:srgbClr val="2BB0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3" name="Google Shape;5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7" name="Google Shape;5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
        <p:nvSpPr>
          <p:cNvPr id="25" name="Google Shape;25;p4"/>
          <p:cNvSpPr/>
          <p:nvPr/>
        </p:nvSpPr>
        <p:spPr>
          <a:xfrm>
            <a:off x="512618" y="4663217"/>
            <a:ext cx="8631382" cy="4802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9" name="Google Shape;29;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0" name="Google Shape;5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9.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28" l="0" r="0" t="39"/>
          <a:stretch/>
        </p:blipFill>
        <p:spPr>
          <a:xfrm>
            <a:off x="1" y="0"/>
            <a:ext cx="497998" cy="5143498"/>
          </a:xfrm>
          <a:prstGeom prst="rect">
            <a:avLst/>
          </a:prstGeom>
          <a:noFill/>
          <a:ln>
            <a:noFill/>
          </a:ln>
        </p:spPr>
      </p:pic>
      <p:sp>
        <p:nvSpPr>
          <p:cNvPr id="7" name="Google Shape;7;p1"/>
          <p:cNvSpPr/>
          <p:nvPr/>
        </p:nvSpPr>
        <p:spPr>
          <a:xfrm rot="-5400000">
            <a:off x="-1004005" y="3648421"/>
            <a:ext cx="2506009" cy="497999"/>
          </a:xfrm>
          <a:prstGeom prst="rect">
            <a:avLst/>
          </a:prstGeom>
          <a:solidFill>
            <a:srgbClr val="2BB0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 name="Google Shape;8;p1"/>
          <p:cNvSpPr txBox="1"/>
          <p:nvPr/>
        </p:nvSpPr>
        <p:spPr>
          <a:xfrm rot="-5400000">
            <a:off x="-1615451" y="2959797"/>
            <a:ext cx="368733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pt" sz="2000" u="none" cap="none" strike="noStrike">
                <a:solidFill>
                  <a:schemeClr val="lt1"/>
                </a:solidFill>
                <a:latin typeface="Arial"/>
                <a:ea typeface="Arial"/>
                <a:cs typeface="Arial"/>
                <a:sym typeface="Arial"/>
              </a:rPr>
              <a:t>Produção de média</a:t>
            </a:r>
            <a:endParaRPr/>
          </a:p>
        </p:txBody>
      </p:sp>
      <p:sp>
        <p:nvSpPr>
          <p:cNvPr id="9" name="Google Shape;9;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 name="Google Shape;10;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1" name="Google Shape;11;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
              <a:t>‹#›</a:t>
            </a:fld>
            <a:endParaRPr/>
          </a:p>
        </p:txBody>
      </p:sp>
      <p:pic>
        <p:nvPicPr>
          <p:cNvPr id="12" name="Google Shape;12;p1"/>
          <p:cNvPicPr preferRelativeResize="0"/>
          <p:nvPr/>
        </p:nvPicPr>
        <p:blipFill rotWithShape="1">
          <a:blip r:embed="rId2">
            <a:alphaModFix/>
          </a:blip>
          <a:srcRect b="0" l="0" r="0" t="0"/>
          <a:stretch/>
        </p:blipFill>
        <p:spPr>
          <a:xfrm>
            <a:off x="54801" y="512500"/>
            <a:ext cx="388401" cy="331641"/>
          </a:xfrm>
          <a:prstGeom prst="rect">
            <a:avLst/>
          </a:prstGeom>
          <a:noFill/>
          <a:ln>
            <a:noFill/>
          </a:ln>
        </p:spPr>
      </p:pic>
      <p:pic>
        <p:nvPicPr>
          <p:cNvPr id="13" name="Google Shape;13;p1"/>
          <p:cNvPicPr preferRelativeResize="0"/>
          <p:nvPr/>
        </p:nvPicPr>
        <p:blipFill rotWithShape="1">
          <a:blip r:embed="rId3">
            <a:alphaModFix/>
          </a:blip>
          <a:srcRect b="0" l="0" r="0" t="0"/>
          <a:stretch/>
        </p:blipFill>
        <p:spPr>
          <a:xfrm>
            <a:off x="570800" y="4743825"/>
            <a:ext cx="1761387" cy="331625"/>
          </a:xfrm>
          <a:prstGeom prst="rect">
            <a:avLst/>
          </a:prstGeom>
          <a:noFill/>
          <a:ln>
            <a:noFill/>
          </a:ln>
        </p:spPr>
      </p:pic>
      <p:pic>
        <p:nvPicPr>
          <p:cNvPr id="14" name="Google Shape;14;p1"/>
          <p:cNvPicPr preferRelativeResize="0"/>
          <p:nvPr/>
        </p:nvPicPr>
        <p:blipFill rotWithShape="1">
          <a:blip r:embed="rId4">
            <a:alphaModFix/>
          </a:blip>
          <a:srcRect b="0" l="0" r="0" t="0"/>
          <a:stretch/>
        </p:blipFill>
        <p:spPr>
          <a:xfrm>
            <a:off x="8273610" y="4743825"/>
            <a:ext cx="801965" cy="3316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elldonestuff.com/inconsequential-dilemmas-funny-flow-charts"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4.jpg"/></Relationships>
</file>

<file path=ppt/slides/_rels/slide9.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8.png"/><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title"/>
          </p:nvPr>
        </p:nvSpPr>
        <p:spPr>
          <a:xfrm>
            <a:off x="6594552" y="3502743"/>
            <a:ext cx="709598"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1" lang="pt" sz="1400">
                <a:solidFill>
                  <a:srgbClr val="5D7C8A"/>
                </a:solidFill>
              </a:rPr>
              <a:t>SIM</a:t>
            </a:r>
            <a:endParaRPr b="1" sz="1400">
              <a:solidFill>
                <a:srgbClr val="5D7C8A"/>
              </a:solidFill>
            </a:endParaRPr>
          </a:p>
        </p:txBody>
      </p:sp>
      <p:sp>
        <p:nvSpPr>
          <p:cNvPr id="63" name="Google Shape;63;p13"/>
          <p:cNvSpPr txBox="1"/>
          <p:nvPr>
            <p:ph idx="4294967295" type="ctrTitle"/>
          </p:nvPr>
        </p:nvSpPr>
        <p:spPr>
          <a:xfrm>
            <a:off x="768690" y="1275556"/>
            <a:ext cx="4254500" cy="261461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pt" sz="4800" u="none" cap="none" strike="noStrike">
                <a:solidFill>
                  <a:schemeClr val="dk1"/>
                </a:solidFill>
                <a:latin typeface="Arial"/>
                <a:ea typeface="Arial"/>
                <a:cs typeface="Arial"/>
                <a:sym typeface="Arial"/>
              </a:rPr>
              <a:t>Detetar o ódio: criar um algoritmo</a:t>
            </a:r>
            <a:endParaRPr b="1" i="0" sz="4800" u="none" cap="none" strike="noStrike">
              <a:solidFill>
                <a:schemeClr val="dk1"/>
              </a:solidFill>
              <a:latin typeface="Arial"/>
              <a:ea typeface="Arial"/>
              <a:cs typeface="Arial"/>
              <a:sym typeface="Arial"/>
            </a:endParaRPr>
          </a:p>
        </p:txBody>
      </p:sp>
      <p:sp>
        <p:nvSpPr>
          <p:cNvPr id="64" name="Google Shape;64;p13"/>
          <p:cNvSpPr txBox="1"/>
          <p:nvPr>
            <p:ph idx="4294967295" type="title"/>
          </p:nvPr>
        </p:nvSpPr>
        <p:spPr>
          <a:xfrm>
            <a:off x="7702428" y="2602950"/>
            <a:ext cx="699012" cy="36671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pt" sz="1400">
                <a:solidFill>
                  <a:srgbClr val="5D7C8A"/>
                </a:solidFill>
              </a:rPr>
              <a:t>NÃO</a:t>
            </a:r>
            <a:endParaRPr b="1" sz="1400">
              <a:solidFill>
                <a:srgbClr val="5D7C8A"/>
              </a:solidFill>
            </a:endParaRPr>
          </a:p>
        </p:txBody>
      </p:sp>
      <p:sp>
        <p:nvSpPr>
          <p:cNvPr id="65" name="Google Shape;65;p13"/>
          <p:cNvSpPr txBox="1"/>
          <p:nvPr/>
        </p:nvSpPr>
        <p:spPr>
          <a:xfrm>
            <a:off x="988800" y="53850"/>
            <a:ext cx="8277000" cy="3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pt" sz="1400" u="none" cap="none" strike="noStrike">
                <a:solidFill>
                  <a:srgbClr val="2BB0D4"/>
                </a:solidFill>
                <a:latin typeface="Arial"/>
                <a:ea typeface="Arial"/>
                <a:cs typeface="Arial"/>
                <a:sym typeface="Arial"/>
              </a:rPr>
              <a:t>As pessoas que me rodeiam estão a utilizar um discurso de ódio? &gt; Produção de média &gt; </a:t>
            </a:r>
            <a:r>
              <a:rPr b="1" i="0" lang="pt" sz="1400" u="none" cap="none" strike="noStrike">
                <a:solidFill>
                  <a:srgbClr val="2BB0D4"/>
                </a:solidFill>
                <a:latin typeface="Arial"/>
                <a:ea typeface="Arial"/>
                <a:cs typeface="Arial"/>
                <a:sym typeface="Arial"/>
              </a:rPr>
              <a:t>Detetar o ódio: criar um algoritmo</a:t>
            </a:r>
            <a:endParaRPr b="1" i="0" sz="1400" u="none" cap="none" strike="noStrike">
              <a:solidFill>
                <a:srgbClr val="2BB0D4"/>
              </a:solidFill>
              <a:latin typeface="Arial"/>
              <a:ea typeface="Arial"/>
              <a:cs typeface="Arial"/>
              <a:sym typeface="Arial"/>
            </a:endParaRPr>
          </a:p>
        </p:txBody>
      </p:sp>
      <p:pic>
        <p:nvPicPr>
          <p:cNvPr id="66" name="Google Shape;66;p13"/>
          <p:cNvPicPr preferRelativeResize="0"/>
          <p:nvPr/>
        </p:nvPicPr>
        <p:blipFill rotWithShape="1">
          <a:blip r:embed="rId3">
            <a:alphaModFix/>
          </a:blip>
          <a:srcRect b="0" l="0" r="0" t="0"/>
          <a:stretch/>
        </p:blipFill>
        <p:spPr>
          <a:xfrm>
            <a:off x="570800" y="53850"/>
            <a:ext cx="450498" cy="384652"/>
          </a:xfrm>
          <a:prstGeom prst="rect">
            <a:avLst/>
          </a:prstGeom>
          <a:noFill/>
          <a:ln>
            <a:noFill/>
          </a:ln>
        </p:spPr>
      </p:pic>
      <p:sp>
        <p:nvSpPr>
          <p:cNvPr id="67" name="Google Shape;67;p13"/>
          <p:cNvSpPr/>
          <p:nvPr/>
        </p:nvSpPr>
        <p:spPr>
          <a:xfrm>
            <a:off x="5494476" y="972713"/>
            <a:ext cx="2207952" cy="966492"/>
          </a:xfrm>
          <a:prstGeom prst="flowChartTerminator">
            <a:avLst/>
          </a:prstGeom>
          <a:solidFill>
            <a:srgbClr val="FFFFFF"/>
          </a:solidFill>
          <a:ln cap="flat" cmpd="sng" w="28575">
            <a:solidFill>
              <a:srgbClr val="76B0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3"/>
          <p:cNvSpPr/>
          <p:nvPr/>
        </p:nvSpPr>
        <p:spPr>
          <a:xfrm>
            <a:off x="5397913" y="2391388"/>
            <a:ext cx="2393375" cy="1114950"/>
          </a:xfrm>
          <a:prstGeom prst="flowChartDecision">
            <a:avLst/>
          </a:prstGeom>
          <a:solidFill>
            <a:srgbClr val="FFFFFF"/>
          </a:solidFill>
          <a:ln cap="flat" cmpd="sng" w="28575">
            <a:solidFill>
              <a:srgbClr val="5D7C8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9" name="Google Shape;69;p13"/>
          <p:cNvCxnSpPr>
            <a:stCxn id="68" idx="3"/>
          </p:cNvCxnSpPr>
          <p:nvPr/>
        </p:nvCxnSpPr>
        <p:spPr>
          <a:xfrm flipH="1" rot="10800000">
            <a:off x="7791288" y="2941363"/>
            <a:ext cx="653700" cy="7500"/>
          </a:xfrm>
          <a:prstGeom prst="straightConnector1">
            <a:avLst/>
          </a:prstGeom>
          <a:noFill/>
          <a:ln cap="flat" cmpd="sng" w="28575">
            <a:solidFill>
              <a:srgbClr val="5D7C8A"/>
            </a:solidFill>
            <a:prstDash val="solid"/>
            <a:round/>
            <a:headEnd len="sm" w="sm" type="none"/>
            <a:tailEnd len="med" w="med" type="triangle"/>
          </a:ln>
        </p:spPr>
      </p:cxnSp>
      <p:cxnSp>
        <p:nvCxnSpPr>
          <p:cNvPr id="70" name="Google Shape;70;p13"/>
          <p:cNvCxnSpPr>
            <a:stCxn id="68" idx="2"/>
          </p:cNvCxnSpPr>
          <p:nvPr/>
        </p:nvCxnSpPr>
        <p:spPr>
          <a:xfrm>
            <a:off x="6594600" y="3506338"/>
            <a:ext cx="0" cy="449700"/>
          </a:xfrm>
          <a:prstGeom prst="straightConnector1">
            <a:avLst/>
          </a:prstGeom>
          <a:noFill/>
          <a:ln cap="flat" cmpd="sng" w="28575">
            <a:solidFill>
              <a:srgbClr val="5D7C8A"/>
            </a:solidFill>
            <a:prstDash val="solid"/>
            <a:round/>
            <a:headEnd len="sm" w="sm" type="none"/>
            <a:tailEnd len="med" w="med" type="triangle"/>
          </a:ln>
        </p:spPr>
      </p:cxnSp>
      <p:cxnSp>
        <p:nvCxnSpPr>
          <p:cNvPr id="71" name="Google Shape;71;p13"/>
          <p:cNvCxnSpPr>
            <a:stCxn id="67" idx="2"/>
            <a:endCxn id="68" idx="0"/>
          </p:cNvCxnSpPr>
          <p:nvPr/>
        </p:nvCxnSpPr>
        <p:spPr>
          <a:xfrm flipH="1">
            <a:off x="6594552" y="1939205"/>
            <a:ext cx="3900" cy="452100"/>
          </a:xfrm>
          <a:prstGeom prst="straightConnector1">
            <a:avLst/>
          </a:prstGeom>
          <a:noFill/>
          <a:ln cap="flat" cmpd="sng" w="28575">
            <a:solidFill>
              <a:srgbClr val="76B042"/>
            </a:solidFill>
            <a:prstDash val="solid"/>
            <a:round/>
            <a:headEnd len="sm" w="sm" type="none"/>
            <a:tailEnd len="med" w="med" type="triangle"/>
          </a:ln>
        </p:spPr>
      </p:cxnSp>
      <p:sp>
        <p:nvSpPr>
          <p:cNvPr id="72" name="Google Shape;72;p13"/>
          <p:cNvSpPr txBox="1"/>
          <p:nvPr>
            <p:ph idx="4294967295" type="title"/>
          </p:nvPr>
        </p:nvSpPr>
        <p:spPr>
          <a:xfrm>
            <a:off x="5680152" y="1101395"/>
            <a:ext cx="1828800" cy="36671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pt" sz="1400">
                <a:solidFill>
                  <a:srgbClr val="76B042"/>
                </a:solidFill>
              </a:rPr>
              <a:t>Vai para casa, ninguém gosta de ti...</a:t>
            </a:r>
            <a:endParaRPr b="1" sz="1400">
              <a:solidFill>
                <a:srgbClr val="76B042"/>
              </a:solidFill>
            </a:endParaRPr>
          </a:p>
        </p:txBody>
      </p:sp>
      <p:sp>
        <p:nvSpPr>
          <p:cNvPr id="73" name="Google Shape;73;p13"/>
          <p:cNvSpPr txBox="1"/>
          <p:nvPr>
            <p:ph idx="4294967295" type="title"/>
          </p:nvPr>
        </p:nvSpPr>
        <p:spPr>
          <a:xfrm>
            <a:off x="6002463" y="2602950"/>
            <a:ext cx="1184275" cy="36671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pt" sz="1400">
                <a:solidFill>
                  <a:srgbClr val="5D7C8A"/>
                </a:solidFill>
              </a:rPr>
              <a:t>Isto é um discurso de ódio?</a:t>
            </a:r>
            <a:endParaRPr b="1" sz="1400">
              <a:solidFill>
                <a:srgbClr val="5D7C8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p:nvPr/>
        </p:nvSpPr>
        <p:spPr>
          <a:xfrm>
            <a:off x="792000" y="2436100"/>
            <a:ext cx="8040300" cy="2157600"/>
          </a:xfrm>
          <a:prstGeom prst="roundRect">
            <a:avLst>
              <a:gd fmla="val 16667" name="adj"/>
            </a:avLst>
          </a:prstGeom>
          <a:solidFill>
            <a:srgbClr val="FFFFFF"/>
          </a:solidFill>
          <a:ln cap="flat" cmpd="sng" w="38100">
            <a:solidFill>
              <a:srgbClr val="2BB0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4"/>
          <p:cNvSpPr/>
          <p:nvPr/>
        </p:nvSpPr>
        <p:spPr>
          <a:xfrm>
            <a:off x="797900" y="841650"/>
            <a:ext cx="8040300" cy="1425300"/>
          </a:xfrm>
          <a:prstGeom prst="roundRect">
            <a:avLst>
              <a:gd fmla="val 16667" name="adj"/>
            </a:avLst>
          </a:prstGeom>
          <a:solidFill>
            <a:srgbClr val="2BB0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4"/>
          <p:cNvSpPr txBox="1"/>
          <p:nvPr>
            <p:ph type="title"/>
          </p:nvPr>
        </p:nvSpPr>
        <p:spPr>
          <a:xfrm>
            <a:off x="495850" y="110100"/>
            <a:ext cx="8648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pt">
                <a:solidFill>
                  <a:srgbClr val="2BB0D4"/>
                </a:solidFill>
              </a:rPr>
              <a:t>Recapitulando...</a:t>
            </a:r>
            <a:endParaRPr b="1">
              <a:solidFill>
                <a:srgbClr val="2BB0D4"/>
              </a:solidFill>
            </a:endParaRPr>
          </a:p>
        </p:txBody>
      </p:sp>
      <p:sp>
        <p:nvSpPr>
          <p:cNvPr id="81" name="Google Shape;81;p14"/>
          <p:cNvSpPr txBox="1"/>
          <p:nvPr>
            <p:ph idx="1" type="body"/>
          </p:nvPr>
        </p:nvSpPr>
        <p:spPr>
          <a:xfrm>
            <a:off x="910275" y="864600"/>
            <a:ext cx="8040300" cy="137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pt" sz="2400">
                <a:solidFill>
                  <a:srgbClr val="FFFFFF"/>
                </a:solidFill>
              </a:rPr>
              <a:t>Algoritmo</a:t>
            </a:r>
            <a:r>
              <a:rPr lang="pt">
                <a:solidFill>
                  <a:srgbClr val="FFFFFF"/>
                </a:solidFill>
              </a:rPr>
              <a:t>:</a:t>
            </a:r>
            <a:endParaRPr>
              <a:solidFill>
                <a:srgbClr val="FFFFFF"/>
              </a:solidFill>
            </a:endParaRPr>
          </a:p>
          <a:p>
            <a:pPr indent="0" lvl="0" marL="0" rtl="0" algn="l">
              <a:lnSpc>
                <a:spcPct val="115000"/>
              </a:lnSpc>
              <a:spcBef>
                <a:spcPts val="1600"/>
              </a:spcBef>
              <a:spcAft>
                <a:spcPts val="1600"/>
              </a:spcAft>
              <a:buSzPts val="1800"/>
              <a:buNone/>
            </a:pPr>
            <a:r>
              <a:rPr lang="pt">
                <a:solidFill>
                  <a:srgbClr val="FFFFFF"/>
                </a:solidFill>
              </a:rPr>
              <a:t>um processo ou conjunto de regras a seguir em cálculos ou noutras operações de resolução de problemas, sobretudo por um computador</a:t>
            </a:r>
            <a:endParaRPr>
              <a:solidFill>
                <a:srgbClr val="FFFFFF"/>
              </a:solidFill>
            </a:endParaRPr>
          </a:p>
        </p:txBody>
      </p:sp>
      <p:sp>
        <p:nvSpPr>
          <p:cNvPr id="82" name="Google Shape;82;p14"/>
          <p:cNvSpPr txBox="1"/>
          <p:nvPr>
            <p:ph idx="1" type="body"/>
          </p:nvPr>
        </p:nvSpPr>
        <p:spPr>
          <a:xfrm>
            <a:off x="910275" y="2539150"/>
            <a:ext cx="7927800" cy="166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pt" sz="2400">
                <a:solidFill>
                  <a:srgbClr val="2BB0D4"/>
                </a:solidFill>
              </a:rPr>
              <a:t>Discurso de ódio </a:t>
            </a:r>
            <a:r>
              <a:rPr i="1" lang="pt" sz="2400">
                <a:solidFill>
                  <a:srgbClr val="2BB0D4"/>
                </a:solidFill>
              </a:rPr>
              <a:t>online</a:t>
            </a:r>
            <a:r>
              <a:rPr lang="pt">
                <a:solidFill>
                  <a:srgbClr val="2BB0D4"/>
                </a:solidFill>
              </a:rPr>
              <a:t>:</a:t>
            </a:r>
            <a:endParaRPr>
              <a:solidFill>
                <a:srgbClr val="2BB0D4"/>
              </a:solidFill>
            </a:endParaRPr>
          </a:p>
          <a:p>
            <a:pPr indent="0" lvl="0" marL="0" marR="0" rtl="0" algn="l">
              <a:lnSpc>
                <a:spcPct val="115000"/>
              </a:lnSpc>
              <a:spcBef>
                <a:spcPts val="1600"/>
              </a:spcBef>
              <a:spcAft>
                <a:spcPts val="1600"/>
              </a:spcAft>
              <a:buClr>
                <a:srgbClr val="000000"/>
              </a:buClr>
              <a:buSzPts val="1100"/>
              <a:buFont typeface="Arial"/>
              <a:buNone/>
            </a:pPr>
            <a:r>
              <a:rPr lang="pt" sz="1400"/>
              <a:t>todas as formas de conteúdos </a:t>
            </a:r>
            <a:r>
              <a:rPr i="1" lang="pt" sz="1400"/>
              <a:t>online</a:t>
            </a:r>
            <a:r>
              <a:rPr lang="pt" sz="1400"/>
              <a:t> que visam uma pessoa ou grupo de pessoas, com base numa característica principal das mesmas, em particular no seu género ou identidade de género, raça ou origem étnica, orientação sexual, filiação ou crença religiosa, deficiência, com a intenção de disseminar ódio, assediar, ameaçar e provocar direta ou indiretamente violência contra pessoas ou membros de grupos específicos, nas sociedades.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488450" y="110100"/>
            <a:ext cx="8655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pt">
                <a:solidFill>
                  <a:srgbClr val="2BB0D4"/>
                </a:solidFill>
              </a:rPr>
              <a:t>Características principais de um algoritmo</a:t>
            </a:r>
            <a:endParaRPr b="1">
              <a:solidFill>
                <a:srgbClr val="2BB0D4"/>
              </a:solidFill>
            </a:endParaRPr>
          </a:p>
        </p:txBody>
      </p:sp>
      <p:sp>
        <p:nvSpPr>
          <p:cNvPr id="88" name="Google Shape;88;p15"/>
          <p:cNvSpPr/>
          <p:nvPr/>
        </p:nvSpPr>
        <p:spPr>
          <a:xfrm>
            <a:off x="805138" y="672895"/>
            <a:ext cx="2965680" cy="1114938"/>
          </a:xfrm>
          <a:prstGeom prst="flowChartTerminator">
            <a:avLst/>
          </a:prstGeom>
          <a:solidFill>
            <a:srgbClr val="FFFFFF"/>
          </a:solidFill>
          <a:ln cap="flat" cmpd="sng" w="28575">
            <a:solidFill>
              <a:srgbClr val="76B0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5"/>
          <p:cNvSpPr txBox="1"/>
          <p:nvPr>
            <p:ph type="title"/>
          </p:nvPr>
        </p:nvSpPr>
        <p:spPr>
          <a:xfrm>
            <a:off x="4135425" y="944025"/>
            <a:ext cx="4291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pt"/>
              <a:t>Início/fim (entrada/saída)</a:t>
            </a:r>
            <a:endParaRPr/>
          </a:p>
        </p:txBody>
      </p:sp>
      <p:sp>
        <p:nvSpPr>
          <p:cNvPr id="90" name="Google Shape;90;p15"/>
          <p:cNvSpPr/>
          <p:nvPr/>
        </p:nvSpPr>
        <p:spPr>
          <a:xfrm>
            <a:off x="884875" y="1906720"/>
            <a:ext cx="2806200" cy="1189200"/>
          </a:xfrm>
          <a:prstGeom prst="rect">
            <a:avLst/>
          </a:prstGeom>
          <a:solidFill>
            <a:srgbClr val="FFFFFF"/>
          </a:solidFill>
          <a:ln cap="flat" cmpd="sng" w="28575">
            <a:solidFill>
              <a:srgbClr val="FDB8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5"/>
          <p:cNvSpPr txBox="1"/>
          <p:nvPr>
            <p:ph type="title"/>
          </p:nvPr>
        </p:nvSpPr>
        <p:spPr>
          <a:xfrm>
            <a:off x="4135425" y="2081175"/>
            <a:ext cx="4944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pt"/>
              <a:t>Processo ou etapa nas instruções</a:t>
            </a:r>
            <a:endParaRPr/>
          </a:p>
        </p:txBody>
      </p:sp>
      <p:sp>
        <p:nvSpPr>
          <p:cNvPr id="92" name="Google Shape;92;p15"/>
          <p:cNvSpPr/>
          <p:nvPr/>
        </p:nvSpPr>
        <p:spPr>
          <a:xfrm>
            <a:off x="845088" y="3214795"/>
            <a:ext cx="2393375" cy="1114950"/>
          </a:xfrm>
          <a:prstGeom prst="flowChartDecision">
            <a:avLst/>
          </a:prstGeom>
          <a:solidFill>
            <a:srgbClr val="FFFFFF"/>
          </a:solidFill>
          <a:ln cap="flat" cmpd="sng" w="28575">
            <a:solidFill>
              <a:srgbClr val="5D7C8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3" name="Google Shape;93;p15"/>
          <p:cNvCxnSpPr>
            <a:stCxn id="92" idx="3"/>
          </p:cNvCxnSpPr>
          <p:nvPr/>
        </p:nvCxnSpPr>
        <p:spPr>
          <a:xfrm flipH="1" rot="10800000">
            <a:off x="3238463" y="3764770"/>
            <a:ext cx="653700" cy="7500"/>
          </a:xfrm>
          <a:prstGeom prst="straightConnector1">
            <a:avLst/>
          </a:prstGeom>
          <a:noFill/>
          <a:ln cap="flat" cmpd="sng" w="28575">
            <a:solidFill>
              <a:srgbClr val="5D7C8A"/>
            </a:solidFill>
            <a:prstDash val="solid"/>
            <a:round/>
            <a:headEnd len="sm" w="sm" type="none"/>
            <a:tailEnd len="med" w="med" type="triangle"/>
          </a:ln>
        </p:spPr>
      </p:cxnSp>
      <p:cxnSp>
        <p:nvCxnSpPr>
          <p:cNvPr id="94" name="Google Shape;94;p15"/>
          <p:cNvCxnSpPr>
            <a:stCxn id="92" idx="2"/>
          </p:cNvCxnSpPr>
          <p:nvPr/>
        </p:nvCxnSpPr>
        <p:spPr>
          <a:xfrm>
            <a:off x="2041775" y="4329745"/>
            <a:ext cx="0" cy="449700"/>
          </a:xfrm>
          <a:prstGeom prst="straightConnector1">
            <a:avLst/>
          </a:prstGeom>
          <a:noFill/>
          <a:ln cap="flat" cmpd="sng" w="28575">
            <a:solidFill>
              <a:srgbClr val="5D7C8A"/>
            </a:solidFill>
            <a:prstDash val="solid"/>
            <a:round/>
            <a:headEnd len="sm" w="sm" type="none"/>
            <a:tailEnd len="med" w="med" type="triangle"/>
          </a:ln>
        </p:spPr>
      </p:cxnSp>
      <p:sp>
        <p:nvSpPr>
          <p:cNvPr id="95" name="Google Shape;95;p15"/>
          <p:cNvSpPr txBox="1"/>
          <p:nvPr>
            <p:ph type="title"/>
          </p:nvPr>
        </p:nvSpPr>
        <p:spPr>
          <a:xfrm>
            <a:off x="4135425" y="3378232"/>
            <a:ext cx="5037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pt"/>
              <a:t>Decisão ou questão</a:t>
            </a:r>
            <a:endParaRPr/>
          </a:p>
        </p:txBody>
      </p:sp>
      <p:sp>
        <p:nvSpPr>
          <p:cNvPr id="96" name="Google Shape;96;p15"/>
          <p:cNvSpPr txBox="1"/>
          <p:nvPr>
            <p:ph type="title"/>
          </p:nvPr>
        </p:nvSpPr>
        <p:spPr>
          <a:xfrm>
            <a:off x="2001300" y="4253545"/>
            <a:ext cx="573300" cy="36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pt" sz="1400">
                <a:solidFill>
                  <a:srgbClr val="5D7C8A"/>
                </a:solidFill>
              </a:rPr>
              <a:t>SIM</a:t>
            </a:r>
            <a:endParaRPr b="1" sz="1400">
              <a:solidFill>
                <a:srgbClr val="5D7C8A"/>
              </a:solidFill>
            </a:endParaRPr>
          </a:p>
        </p:txBody>
      </p:sp>
      <p:sp>
        <p:nvSpPr>
          <p:cNvPr id="97" name="Google Shape;97;p15"/>
          <p:cNvSpPr txBox="1"/>
          <p:nvPr>
            <p:ph type="title"/>
          </p:nvPr>
        </p:nvSpPr>
        <p:spPr>
          <a:xfrm>
            <a:off x="3154874" y="3398470"/>
            <a:ext cx="653701" cy="366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pt" sz="1400">
                <a:solidFill>
                  <a:srgbClr val="5D7C8A"/>
                </a:solidFill>
              </a:rPr>
              <a:t>NÃO</a:t>
            </a:r>
            <a:endParaRPr b="1" sz="1400">
              <a:solidFill>
                <a:srgbClr val="5D7C8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488450" y="110100"/>
            <a:ext cx="8655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pt">
                <a:solidFill>
                  <a:srgbClr val="2BB0D4"/>
                </a:solidFill>
              </a:rPr>
              <a:t>Exemplo de um algoritmo simples</a:t>
            </a:r>
            <a:br>
              <a:rPr b="1" lang="pt">
                <a:solidFill>
                  <a:srgbClr val="2BB0D4"/>
                </a:solidFill>
              </a:rPr>
            </a:br>
            <a:endParaRPr b="1">
              <a:solidFill>
                <a:srgbClr val="2BB0D4"/>
              </a:solidFill>
            </a:endParaRPr>
          </a:p>
        </p:txBody>
      </p:sp>
      <p:grpSp>
        <p:nvGrpSpPr>
          <p:cNvPr id="103" name="Google Shape;103;p16"/>
          <p:cNvGrpSpPr/>
          <p:nvPr/>
        </p:nvGrpSpPr>
        <p:grpSpPr>
          <a:xfrm>
            <a:off x="1344625" y="816525"/>
            <a:ext cx="7078150" cy="3857600"/>
            <a:chOff x="1344625" y="816525"/>
            <a:chExt cx="7078150" cy="3857600"/>
          </a:xfrm>
        </p:grpSpPr>
        <p:pic>
          <p:nvPicPr>
            <p:cNvPr id="104" name="Google Shape;104;p16"/>
            <p:cNvPicPr preferRelativeResize="0"/>
            <p:nvPr/>
          </p:nvPicPr>
          <p:blipFill rotWithShape="1">
            <a:blip r:embed="rId3">
              <a:alphaModFix/>
            </a:blip>
            <a:srcRect b="0" l="0" r="0" t="0"/>
            <a:stretch/>
          </p:blipFill>
          <p:spPr>
            <a:xfrm>
              <a:off x="1344625" y="816525"/>
              <a:ext cx="7078150" cy="3857600"/>
            </a:xfrm>
            <a:prstGeom prst="rect">
              <a:avLst/>
            </a:prstGeom>
            <a:noFill/>
            <a:ln>
              <a:noFill/>
            </a:ln>
          </p:spPr>
        </p:pic>
        <p:sp>
          <p:nvSpPr>
            <p:cNvPr id="105" name="Google Shape;105;p16"/>
            <p:cNvSpPr/>
            <p:nvPr/>
          </p:nvSpPr>
          <p:spPr>
            <a:xfrm>
              <a:off x="2082019" y="816525"/>
              <a:ext cx="5753686" cy="70788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6" name="Google Shape;106;p16"/>
            <p:cNvSpPr/>
            <p:nvPr/>
          </p:nvSpPr>
          <p:spPr>
            <a:xfrm>
              <a:off x="4236007" y="1803094"/>
              <a:ext cx="1067513" cy="32952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7" name="Google Shape;107;p16"/>
            <p:cNvSpPr/>
            <p:nvPr/>
          </p:nvSpPr>
          <p:spPr>
            <a:xfrm>
              <a:off x="2627840" y="3022210"/>
              <a:ext cx="516290" cy="23371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8" name="Google Shape;108;p16"/>
            <p:cNvSpPr/>
            <p:nvPr/>
          </p:nvSpPr>
          <p:spPr>
            <a:xfrm>
              <a:off x="6192159" y="2982411"/>
              <a:ext cx="1436276" cy="38596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 name="Google Shape;109;p16"/>
            <p:cNvSpPr/>
            <p:nvPr/>
          </p:nvSpPr>
          <p:spPr>
            <a:xfrm>
              <a:off x="4485251" y="3007156"/>
              <a:ext cx="593955" cy="14139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 name="Google Shape;110;p16"/>
            <p:cNvSpPr/>
            <p:nvPr/>
          </p:nvSpPr>
          <p:spPr>
            <a:xfrm>
              <a:off x="4485252" y="3148548"/>
              <a:ext cx="652596" cy="13148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 name="Google Shape;111;p16"/>
            <p:cNvSpPr/>
            <p:nvPr/>
          </p:nvSpPr>
          <p:spPr>
            <a:xfrm>
              <a:off x="3661386" y="3087189"/>
              <a:ext cx="229089" cy="13148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 name="Google Shape;112;p16"/>
            <p:cNvSpPr/>
            <p:nvPr/>
          </p:nvSpPr>
          <p:spPr>
            <a:xfrm>
              <a:off x="5650055" y="3094332"/>
              <a:ext cx="172102" cy="131487"/>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13" name="Google Shape;113;p16"/>
          <p:cNvSpPr txBox="1"/>
          <p:nvPr/>
        </p:nvSpPr>
        <p:spPr>
          <a:xfrm>
            <a:off x="4447268" y="1779751"/>
            <a:ext cx="1202787"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pt" sz="1100" u="none" cap="none" strike="noStrike">
                <a:solidFill>
                  <a:srgbClr val="000000"/>
                </a:solidFill>
                <a:latin typeface="Arial"/>
                <a:ea typeface="Arial"/>
                <a:cs typeface="Arial"/>
                <a:sym typeface="Arial"/>
              </a:rPr>
              <a:t>FAZ UM DESENHO</a:t>
            </a:r>
            <a:endParaRPr/>
          </a:p>
        </p:txBody>
      </p:sp>
      <p:sp>
        <p:nvSpPr>
          <p:cNvPr id="114" name="Google Shape;114;p16"/>
          <p:cNvSpPr txBox="1"/>
          <p:nvPr/>
        </p:nvSpPr>
        <p:spPr>
          <a:xfrm>
            <a:off x="884175" y="816525"/>
            <a:ext cx="77046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4000" u="none" cap="none" strike="noStrike">
                <a:solidFill>
                  <a:srgbClr val="000000"/>
                </a:solidFill>
                <a:latin typeface="Arial"/>
                <a:ea typeface="Arial"/>
                <a:cs typeface="Arial"/>
                <a:sym typeface="Arial"/>
              </a:rPr>
              <a:t>COMO JOGAR PICTIONARY</a:t>
            </a:r>
            <a:endParaRPr/>
          </a:p>
        </p:txBody>
      </p:sp>
      <p:sp>
        <p:nvSpPr>
          <p:cNvPr id="115" name="Google Shape;115;p16"/>
          <p:cNvSpPr txBox="1"/>
          <p:nvPr/>
        </p:nvSpPr>
        <p:spPr>
          <a:xfrm>
            <a:off x="2565011" y="3015176"/>
            <a:ext cx="684627"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pt" sz="1100" u="none" cap="none" strike="noStrike">
                <a:solidFill>
                  <a:srgbClr val="000000"/>
                </a:solidFill>
                <a:latin typeface="Arial"/>
                <a:ea typeface="Arial"/>
                <a:cs typeface="Arial"/>
                <a:sym typeface="Arial"/>
              </a:rPr>
              <a:t>Ganhas</a:t>
            </a:r>
            <a:endParaRPr/>
          </a:p>
        </p:txBody>
      </p:sp>
      <p:sp>
        <p:nvSpPr>
          <p:cNvPr id="116" name="Google Shape;116;p16"/>
          <p:cNvSpPr txBox="1"/>
          <p:nvPr/>
        </p:nvSpPr>
        <p:spPr>
          <a:xfrm>
            <a:off x="3574795" y="3019866"/>
            <a:ext cx="607253"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pt" sz="1100" u="none" cap="none" strike="noStrike">
                <a:solidFill>
                  <a:srgbClr val="000000"/>
                </a:solidFill>
                <a:latin typeface="Arial"/>
                <a:ea typeface="Arial"/>
                <a:cs typeface="Arial"/>
                <a:sym typeface="Arial"/>
              </a:rPr>
              <a:t>Sim</a:t>
            </a:r>
            <a:endParaRPr/>
          </a:p>
        </p:txBody>
      </p:sp>
      <p:sp>
        <p:nvSpPr>
          <p:cNvPr id="117" name="Google Shape;117;p16"/>
          <p:cNvSpPr txBox="1"/>
          <p:nvPr/>
        </p:nvSpPr>
        <p:spPr>
          <a:xfrm>
            <a:off x="4224392" y="2878888"/>
            <a:ext cx="1109207" cy="430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pt" sz="1100" u="none" cap="none" strike="noStrike">
                <a:solidFill>
                  <a:srgbClr val="000000"/>
                </a:solidFill>
                <a:latin typeface="Arial"/>
                <a:ea typeface="Arial"/>
                <a:cs typeface="Arial"/>
                <a:sym typeface="Arial"/>
              </a:rPr>
              <a:t>ELES ADIVINHARAM?</a:t>
            </a:r>
            <a:endParaRPr/>
          </a:p>
        </p:txBody>
      </p:sp>
      <p:sp>
        <p:nvSpPr>
          <p:cNvPr id="118" name="Google Shape;118;p16"/>
          <p:cNvSpPr txBox="1"/>
          <p:nvPr/>
        </p:nvSpPr>
        <p:spPr>
          <a:xfrm>
            <a:off x="6125995" y="2892144"/>
            <a:ext cx="1568346" cy="5770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pt" sz="900" u="none" cap="none" strike="noStrike">
                <a:solidFill>
                  <a:srgbClr val="000000"/>
                </a:solidFill>
                <a:latin typeface="Arial"/>
                <a:ea typeface="Arial"/>
                <a:cs typeface="Arial"/>
                <a:sym typeface="Arial"/>
              </a:rPr>
              <a:t>APONTA REPETIDAMENTE </a:t>
            </a:r>
            <a:endParaRPr sz="900"/>
          </a:p>
          <a:p>
            <a:pPr indent="0" lvl="0" marL="0" marR="0" rtl="0" algn="ctr">
              <a:lnSpc>
                <a:spcPct val="100000"/>
              </a:lnSpc>
              <a:spcBef>
                <a:spcPts val="0"/>
              </a:spcBef>
              <a:spcAft>
                <a:spcPts val="0"/>
              </a:spcAft>
              <a:buNone/>
            </a:pPr>
            <a:r>
              <a:rPr b="0" i="0" lang="pt" sz="900" u="none" cap="none" strike="noStrike">
                <a:solidFill>
                  <a:srgbClr val="000000"/>
                </a:solidFill>
                <a:latin typeface="Arial"/>
                <a:ea typeface="Arial"/>
                <a:cs typeface="Arial"/>
                <a:sym typeface="Arial"/>
              </a:rPr>
              <a:t>PARA A MESMA IMAGEM</a:t>
            </a:r>
            <a:endParaRPr sz="900"/>
          </a:p>
        </p:txBody>
      </p:sp>
      <p:sp>
        <p:nvSpPr>
          <p:cNvPr id="119" name="Google Shape;119;p16"/>
          <p:cNvSpPr/>
          <p:nvPr/>
        </p:nvSpPr>
        <p:spPr>
          <a:xfrm>
            <a:off x="5576581" y="3007156"/>
            <a:ext cx="314772" cy="2616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0" name="Google Shape;120;p16"/>
          <p:cNvSpPr txBox="1"/>
          <p:nvPr/>
        </p:nvSpPr>
        <p:spPr>
          <a:xfrm>
            <a:off x="5519589" y="3029270"/>
            <a:ext cx="607253"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pt" sz="1100" u="none" cap="none" strike="noStrike">
                <a:solidFill>
                  <a:srgbClr val="000000"/>
                </a:solidFill>
                <a:latin typeface="Arial"/>
                <a:ea typeface="Arial"/>
                <a:cs typeface="Arial"/>
                <a:sym typeface="Arial"/>
              </a:rPr>
              <a:t>Não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nvSpPr>
        <p:spPr>
          <a:xfrm>
            <a:off x="1168600" y="4402137"/>
            <a:ext cx="6637500" cy="24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pt" sz="1200" u="sng" cap="none" strike="noStrike">
                <a:solidFill>
                  <a:schemeClr val="hlink"/>
                </a:solidFill>
                <a:latin typeface="Arial"/>
                <a:ea typeface="Arial"/>
                <a:cs typeface="Arial"/>
                <a:sym typeface="Arial"/>
                <a:hlinkClick r:id="rId3"/>
              </a:rPr>
              <a:t>http://welldonestuff.com/inconsequential-dilemmas-funny-flow-charts</a:t>
            </a:r>
            <a:endParaRPr b="0" i="0" sz="1200" u="none" cap="none" strike="noStrike">
              <a:solidFill>
                <a:srgbClr val="2BB0D4"/>
              </a:solidFill>
              <a:latin typeface="Arial"/>
              <a:ea typeface="Arial"/>
              <a:cs typeface="Arial"/>
              <a:sym typeface="Arial"/>
            </a:endParaRPr>
          </a:p>
        </p:txBody>
      </p:sp>
      <p:sp>
        <p:nvSpPr>
          <p:cNvPr id="126" name="Google Shape;126;p17"/>
          <p:cNvSpPr txBox="1"/>
          <p:nvPr>
            <p:ph type="title"/>
          </p:nvPr>
        </p:nvSpPr>
        <p:spPr>
          <a:xfrm>
            <a:off x="488450" y="110100"/>
            <a:ext cx="8655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pt">
                <a:solidFill>
                  <a:srgbClr val="2BB0D4"/>
                </a:solidFill>
              </a:rPr>
              <a:t>Exemplo de um algoritmo mais complexo</a:t>
            </a:r>
            <a:br>
              <a:rPr b="1" lang="pt">
                <a:solidFill>
                  <a:srgbClr val="2BB0D4"/>
                </a:solidFill>
              </a:rPr>
            </a:br>
            <a:endParaRPr b="1">
              <a:solidFill>
                <a:srgbClr val="2BB0D4"/>
              </a:solidFill>
            </a:endParaRPr>
          </a:p>
        </p:txBody>
      </p:sp>
      <p:pic>
        <p:nvPicPr>
          <p:cNvPr id="127" name="Google Shape;127;p17"/>
          <p:cNvPicPr preferRelativeResize="0"/>
          <p:nvPr/>
        </p:nvPicPr>
        <p:blipFill rotWithShape="1">
          <a:blip r:embed="rId4">
            <a:alphaModFix/>
          </a:blip>
          <a:srcRect b="0" l="0" r="0" t="0"/>
          <a:stretch/>
        </p:blipFill>
        <p:spPr>
          <a:xfrm>
            <a:off x="1168600" y="764010"/>
            <a:ext cx="7038799" cy="3615480"/>
          </a:xfrm>
          <a:prstGeom prst="rect">
            <a:avLst/>
          </a:prstGeom>
          <a:noFill/>
          <a:ln>
            <a:noFill/>
          </a:ln>
        </p:spPr>
      </p:pic>
      <p:sp>
        <p:nvSpPr>
          <p:cNvPr id="128" name="Google Shape;128;p17"/>
          <p:cNvSpPr txBox="1"/>
          <p:nvPr/>
        </p:nvSpPr>
        <p:spPr>
          <a:xfrm>
            <a:off x="1603716" y="1406769"/>
            <a:ext cx="297531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pt" sz="3600" u="none" cap="none" strike="noStrike">
                <a:solidFill>
                  <a:srgbClr val="000000"/>
                </a:solidFill>
                <a:latin typeface="Lato Black"/>
                <a:ea typeface="Lato Black"/>
                <a:cs typeface="Lato Black"/>
                <a:sym typeface="Lato Black"/>
              </a:rPr>
              <a:t>DEIXEI CAIR COMIDA NO CHÃO</a:t>
            </a:r>
            <a:endParaRPr/>
          </a:p>
        </p:txBody>
      </p:sp>
      <p:sp>
        <p:nvSpPr>
          <p:cNvPr id="129" name="Google Shape;129;p17"/>
          <p:cNvSpPr txBox="1"/>
          <p:nvPr/>
        </p:nvSpPr>
        <p:spPr>
          <a:xfrm>
            <a:off x="2499475" y="3430825"/>
            <a:ext cx="999000" cy="746400"/>
          </a:xfrm>
          <a:prstGeom prst="rect">
            <a:avLst/>
          </a:prstGeom>
          <a:noFill/>
          <a:ln>
            <a:noFill/>
          </a:ln>
        </p:spPr>
        <p:txBody>
          <a:bodyPr anchorCtr="0" anchor="t" bIns="45700" lIns="91425" spcFirstLastPara="1" rIns="91425" wrap="square" tIns="45700">
            <a:noAutofit/>
          </a:bodyPr>
          <a:lstStyle/>
          <a:p>
            <a:pPr indent="0" lvl="0" marL="0" marR="0" rtl="0" algn="ctr">
              <a:lnSpc>
                <a:spcPct val="107500"/>
              </a:lnSpc>
              <a:spcBef>
                <a:spcPts val="0"/>
              </a:spcBef>
              <a:spcAft>
                <a:spcPts val="0"/>
              </a:spcAft>
              <a:buNone/>
            </a:pPr>
            <a:r>
              <a:rPr b="1" i="0" lang="pt" sz="1500" u="none" cap="none" strike="noStrike">
                <a:solidFill>
                  <a:srgbClr val="2BB0D4"/>
                </a:solidFill>
                <a:latin typeface="Times New Roman"/>
                <a:ea typeface="Times New Roman"/>
                <a:cs typeface="Times New Roman"/>
                <a:sym typeface="Times New Roman"/>
              </a:rPr>
              <a:t>Posso </a:t>
            </a:r>
            <a:endParaRPr sz="1500"/>
          </a:p>
          <a:p>
            <a:pPr indent="0" lvl="0" marL="0" marR="0" rtl="0" algn="ctr">
              <a:lnSpc>
                <a:spcPct val="107500"/>
              </a:lnSpc>
              <a:spcBef>
                <a:spcPts val="0"/>
              </a:spcBef>
              <a:spcAft>
                <a:spcPts val="0"/>
              </a:spcAft>
              <a:buNone/>
            </a:pPr>
            <a:r>
              <a:rPr b="1" i="0" lang="pt" sz="1500" u="none" cap="none" strike="noStrike">
                <a:solidFill>
                  <a:srgbClr val="2BB0D4"/>
                </a:solidFill>
                <a:latin typeface="Times New Roman"/>
                <a:ea typeface="Times New Roman"/>
                <a:cs typeface="Times New Roman"/>
                <a:sym typeface="Times New Roman"/>
              </a:rPr>
              <a:t>comê-la?</a:t>
            </a:r>
            <a:endParaRPr sz="1500"/>
          </a:p>
        </p:txBody>
      </p:sp>
      <p:sp>
        <p:nvSpPr>
          <p:cNvPr id="130" name="Google Shape;130;p17"/>
          <p:cNvSpPr txBox="1"/>
          <p:nvPr/>
        </p:nvSpPr>
        <p:spPr>
          <a:xfrm>
            <a:off x="5955915" y="988142"/>
            <a:ext cx="154554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1600" u="none" cap="none" strike="noStrike">
                <a:solidFill>
                  <a:srgbClr val="000000"/>
                </a:solidFill>
                <a:latin typeface="Times New Roman"/>
                <a:ea typeface="Times New Roman"/>
                <a:cs typeface="Times New Roman"/>
                <a:sym typeface="Times New Roman"/>
              </a:rPr>
              <a:t>Alguém te viu?</a:t>
            </a:r>
            <a:endParaRPr/>
          </a:p>
        </p:txBody>
      </p:sp>
      <p:sp>
        <p:nvSpPr>
          <p:cNvPr id="131" name="Google Shape;131;p17"/>
          <p:cNvSpPr txBox="1"/>
          <p:nvPr/>
        </p:nvSpPr>
        <p:spPr>
          <a:xfrm>
            <a:off x="5443538" y="1086270"/>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32" name="Google Shape;132;p17"/>
          <p:cNvSpPr txBox="1"/>
          <p:nvPr/>
        </p:nvSpPr>
        <p:spPr>
          <a:xfrm>
            <a:off x="5604668" y="1657770"/>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33" name="Google Shape;133;p17"/>
          <p:cNvSpPr txBox="1"/>
          <p:nvPr/>
        </p:nvSpPr>
        <p:spPr>
          <a:xfrm>
            <a:off x="6261893" y="1997495"/>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34" name="Google Shape;134;p17"/>
          <p:cNvSpPr txBox="1"/>
          <p:nvPr/>
        </p:nvSpPr>
        <p:spPr>
          <a:xfrm>
            <a:off x="5272882" y="2314658"/>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35" name="Google Shape;135;p17"/>
          <p:cNvSpPr txBox="1"/>
          <p:nvPr/>
        </p:nvSpPr>
        <p:spPr>
          <a:xfrm>
            <a:off x="6213035" y="2629326"/>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36" name="Google Shape;136;p17"/>
          <p:cNvSpPr txBox="1"/>
          <p:nvPr/>
        </p:nvSpPr>
        <p:spPr>
          <a:xfrm>
            <a:off x="5616464" y="2957897"/>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37" name="Google Shape;137;p17"/>
          <p:cNvSpPr txBox="1"/>
          <p:nvPr/>
        </p:nvSpPr>
        <p:spPr>
          <a:xfrm>
            <a:off x="5306107" y="2953650"/>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38" name="Google Shape;138;p17"/>
          <p:cNvSpPr txBox="1"/>
          <p:nvPr/>
        </p:nvSpPr>
        <p:spPr>
          <a:xfrm>
            <a:off x="5555810" y="3621135"/>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39" name="Google Shape;139;p17"/>
          <p:cNvSpPr txBox="1"/>
          <p:nvPr/>
        </p:nvSpPr>
        <p:spPr>
          <a:xfrm>
            <a:off x="7327107" y="3491078"/>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40" name="Google Shape;140;p17"/>
          <p:cNvSpPr txBox="1"/>
          <p:nvPr/>
        </p:nvSpPr>
        <p:spPr>
          <a:xfrm>
            <a:off x="7568760" y="3105416"/>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41" name="Google Shape;141;p17"/>
          <p:cNvSpPr txBox="1"/>
          <p:nvPr/>
        </p:nvSpPr>
        <p:spPr>
          <a:xfrm>
            <a:off x="7489393" y="2380431"/>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42" name="Google Shape;142;p17"/>
          <p:cNvSpPr txBox="1"/>
          <p:nvPr/>
        </p:nvSpPr>
        <p:spPr>
          <a:xfrm>
            <a:off x="7494947" y="1674312"/>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43" name="Google Shape;143;p17"/>
          <p:cNvSpPr txBox="1"/>
          <p:nvPr/>
        </p:nvSpPr>
        <p:spPr>
          <a:xfrm>
            <a:off x="7656077" y="1089445"/>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SIM</a:t>
            </a:r>
            <a:endParaRPr/>
          </a:p>
        </p:txBody>
      </p:sp>
      <p:sp>
        <p:nvSpPr>
          <p:cNvPr id="144" name="Google Shape;144;p17"/>
          <p:cNvSpPr txBox="1"/>
          <p:nvPr/>
        </p:nvSpPr>
        <p:spPr>
          <a:xfrm>
            <a:off x="5279232" y="1660447"/>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45" name="Google Shape;145;p17"/>
          <p:cNvSpPr txBox="1"/>
          <p:nvPr/>
        </p:nvSpPr>
        <p:spPr>
          <a:xfrm>
            <a:off x="5933279" y="1997495"/>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46" name="Google Shape;146;p17"/>
          <p:cNvSpPr txBox="1"/>
          <p:nvPr/>
        </p:nvSpPr>
        <p:spPr>
          <a:xfrm>
            <a:off x="5601493" y="2311483"/>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47" name="Google Shape;147;p17"/>
          <p:cNvSpPr txBox="1"/>
          <p:nvPr/>
        </p:nvSpPr>
        <p:spPr>
          <a:xfrm>
            <a:off x="6544821" y="2626151"/>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48" name="Google Shape;148;p17"/>
          <p:cNvSpPr txBox="1"/>
          <p:nvPr/>
        </p:nvSpPr>
        <p:spPr>
          <a:xfrm>
            <a:off x="5883956" y="2947149"/>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49" name="Google Shape;149;p17"/>
          <p:cNvSpPr txBox="1"/>
          <p:nvPr/>
        </p:nvSpPr>
        <p:spPr>
          <a:xfrm>
            <a:off x="4977496" y="2953650"/>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50" name="Google Shape;150;p17"/>
          <p:cNvSpPr txBox="1"/>
          <p:nvPr/>
        </p:nvSpPr>
        <p:spPr>
          <a:xfrm>
            <a:off x="5883955" y="3617960"/>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51" name="Google Shape;151;p17"/>
          <p:cNvSpPr txBox="1"/>
          <p:nvPr/>
        </p:nvSpPr>
        <p:spPr>
          <a:xfrm>
            <a:off x="7825305" y="1667524"/>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52" name="Google Shape;152;p17"/>
          <p:cNvSpPr txBox="1"/>
          <p:nvPr/>
        </p:nvSpPr>
        <p:spPr>
          <a:xfrm>
            <a:off x="7163957" y="2383611"/>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53" name="Google Shape;153;p17"/>
          <p:cNvSpPr txBox="1"/>
          <p:nvPr/>
        </p:nvSpPr>
        <p:spPr>
          <a:xfrm>
            <a:off x="7820382" y="3102679"/>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54" name="Google Shape;154;p17"/>
          <p:cNvSpPr txBox="1"/>
          <p:nvPr/>
        </p:nvSpPr>
        <p:spPr>
          <a:xfrm>
            <a:off x="6992146" y="3494253"/>
            <a:ext cx="32861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chemeClr val="lt1"/>
                </a:solidFill>
                <a:latin typeface="Times New Roman"/>
                <a:ea typeface="Times New Roman"/>
                <a:cs typeface="Times New Roman"/>
                <a:sym typeface="Times New Roman"/>
              </a:rPr>
              <a:t>NÃO</a:t>
            </a:r>
            <a:endParaRPr b="1" i="0" sz="600" u="none" cap="none" strike="noStrike">
              <a:solidFill>
                <a:schemeClr val="lt1"/>
              </a:solidFill>
              <a:latin typeface="Times New Roman"/>
              <a:ea typeface="Times New Roman"/>
              <a:cs typeface="Times New Roman"/>
              <a:sym typeface="Times New Roman"/>
            </a:endParaRPr>
          </a:p>
        </p:txBody>
      </p:sp>
      <p:sp>
        <p:nvSpPr>
          <p:cNvPr id="155" name="Google Shape;155;p17"/>
          <p:cNvSpPr txBox="1"/>
          <p:nvPr/>
        </p:nvSpPr>
        <p:spPr>
          <a:xfrm>
            <a:off x="5343526" y="1307943"/>
            <a:ext cx="530904"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É pegajosa?</a:t>
            </a:r>
            <a:endParaRPr/>
          </a:p>
        </p:txBody>
      </p:sp>
      <p:sp>
        <p:nvSpPr>
          <p:cNvPr id="156" name="Google Shape;156;p17"/>
          <p:cNvSpPr txBox="1"/>
          <p:nvPr/>
        </p:nvSpPr>
        <p:spPr>
          <a:xfrm>
            <a:off x="5993263" y="1645125"/>
            <a:ext cx="530904"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É um bife cru?</a:t>
            </a:r>
            <a:endParaRPr/>
          </a:p>
        </p:txBody>
      </p:sp>
      <p:sp>
        <p:nvSpPr>
          <p:cNvPr id="157" name="Google Shape;157;p17"/>
          <p:cNvSpPr txBox="1"/>
          <p:nvPr/>
        </p:nvSpPr>
        <p:spPr>
          <a:xfrm>
            <a:off x="5299756" y="1956337"/>
            <a:ext cx="623997"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É um emaussauro?</a:t>
            </a:r>
            <a:endParaRPr/>
          </a:p>
        </p:txBody>
      </p:sp>
      <p:sp>
        <p:nvSpPr>
          <p:cNvPr id="158" name="Google Shape;158;p17"/>
          <p:cNvSpPr txBox="1"/>
          <p:nvPr/>
        </p:nvSpPr>
        <p:spPr>
          <a:xfrm>
            <a:off x="4953001" y="2596832"/>
            <a:ext cx="711200"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És um megalossauro?</a:t>
            </a:r>
            <a:endParaRPr/>
          </a:p>
        </p:txBody>
      </p:sp>
      <p:sp>
        <p:nvSpPr>
          <p:cNvPr id="159" name="Google Shape;159;p17"/>
          <p:cNvSpPr txBox="1"/>
          <p:nvPr/>
        </p:nvSpPr>
        <p:spPr>
          <a:xfrm>
            <a:off x="5612053" y="2599541"/>
            <a:ext cx="628649"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O gato </a:t>
            </a:r>
            <a:endParaRPr/>
          </a:p>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lambeu-a?</a:t>
            </a:r>
            <a:endParaRPr/>
          </a:p>
        </p:txBody>
      </p:sp>
      <p:sp>
        <p:nvSpPr>
          <p:cNvPr id="160" name="Google Shape;160;p17"/>
          <p:cNvSpPr txBox="1"/>
          <p:nvPr/>
        </p:nvSpPr>
        <p:spPr>
          <a:xfrm>
            <a:off x="5572291" y="3255975"/>
            <a:ext cx="628649"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O teu gato é saudável?</a:t>
            </a:r>
            <a:endParaRPr/>
          </a:p>
        </p:txBody>
      </p:sp>
      <p:sp>
        <p:nvSpPr>
          <p:cNvPr id="161" name="Google Shape;161;p17"/>
          <p:cNvSpPr txBox="1"/>
          <p:nvPr/>
        </p:nvSpPr>
        <p:spPr>
          <a:xfrm>
            <a:off x="6234956" y="2276185"/>
            <a:ext cx="628649"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És um </a:t>
            </a:r>
            <a:endParaRPr/>
          </a:p>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puma?</a:t>
            </a:r>
            <a:endParaRPr/>
          </a:p>
        </p:txBody>
      </p:sp>
      <p:sp>
        <p:nvSpPr>
          <p:cNvPr id="162" name="Google Shape;162;p17"/>
          <p:cNvSpPr txBox="1"/>
          <p:nvPr/>
        </p:nvSpPr>
        <p:spPr>
          <a:xfrm>
            <a:off x="7442200" y="1305191"/>
            <a:ext cx="787210"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Era um patrão/ amante/pai?</a:t>
            </a:r>
            <a:endParaRPr/>
          </a:p>
        </p:txBody>
      </p:sp>
      <p:sp>
        <p:nvSpPr>
          <p:cNvPr id="163" name="Google Shape;163;p17"/>
          <p:cNvSpPr txBox="1"/>
          <p:nvPr/>
        </p:nvSpPr>
        <p:spPr>
          <a:xfrm>
            <a:off x="7208375" y="2037711"/>
            <a:ext cx="565151"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Era cara?</a:t>
            </a:r>
            <a:endParaRPr/>
          </a:p>
        </p:txBody>
      </p:sp>
      <p:sp>
        <p:nvSpPr>
          <p:cNvPr id="164" name="Google Shape;164;p17"/>
          <p:cNvSpPr txBox="1"/>
          <p:nvPr/>
        </p:nvSpPr>
        <p:spPr>
          <a:xfrm>
            <a:off x="7367947" y="2666461"/>
            <a:ext cx="804503" cy="3231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Podes cortar a parte que tocou no chão?</a:t>
            </a:r>
            <a:endParaRPr/>
          </a:p>
        </p:txBody>
      </p:sp>
      <p:sp>
        <p:nvSpPr>
          <p:cNvPr id="165" name="Google Shape;165;p17"/>
          <p:cNvSpPr txBox="1"/>
          <p:nvPr/>
        </p:nvSpPr>
        <p:spPr>
          <a:xfrm>
            <a:off x="7047706" y="3160839"/>
            <a:ext cx="565151"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É bacon?</a:t>
            </a:r>
            <a:endParaRPr/>
          </a:p>
        </p:txBody>
      </p:sp>
      <p:sp>
        <p:nvSpPr>
          <p:cNvPr id="166" name="Google Shape;166;p17"/>
          <p:cNvSpPr txBox="1"/>
          <p:nvPr/>
        </p:nvSpPr>
        <p:spPr>
          <a:xfrm>
            <a:off x="4940171" y="3264137"/>
            <a:ext cx="411765"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Não a comas.</a:t>
            </a:r>
            <a:endParaRPr/>
          </a:p>
        </p:txBody>
      </p:sp>
      <p:sp>
        <p:nvSpPr>
          <p:cNvPr id="167" name="Google Shape;167;p17"/>
          <p:cNvSpPr txBox="1"/>
          <p:nvPr/>
        </p:nvSpPr>
        <p:spPr>
          <a:xfrm>
            <a:off x="6504662" y="2941096"/>
            <a:ext cx="411765"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Não a comas.</a:t>
            </a:r>
            <a:endParaRPr/>
          </a:p>
        </p:txBody>
      </p:sp>
      <p:sp>
        <p:nvSpPr>
          <p:cNvPr id="168" name="Google Shape;168;p17"/>
          <p:cNvSpPr txBox="1"/>
          <p:nvPr/>
        </p:nvSpPr>
        <p:spPr>
          <a:xfrm>
            <a:off x="6951936" y="3794500"/>
            <a:ext cx="411765"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Não a comas.</a:t>
            </a:r>
            <a:endParaRPr/>
          </a:p>
        </p:txBody>
      </p:sp>
      <p:sp>
        <p:nvSpPr>
          <p:cNvPr id="169" name="Google Shape;169;p17"/>
          <p:cNvSpPr txBox="1"/>
          <p:nvPr/>
        </p:nvSpPr>
        <p:spPr>
          <a:xfrm>
            <a:off x="5264529" y="3972052"/>
            <a:ext cx="411765"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Come-a.</a:t>
            </a:r>
            <a:endParaRPr/>
          </a:p>
        </p:txBody>
      </p:sp>
      <p:sp>
        <p:nvSpPr>
          <p:cNvPr id="170" name="Google Shape;170;p17"/>
          <p:cNvSpPr txBox="1"/>
          <p:nvPr/>
        </p:nvSpPr>
        <p:spPr>
          <a:xfrm>
            <a:off x="6171457" y="3330192"/>
            <a:ext cx="411765"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Come-a.</a:t>
            </a:r>
            <a:endParaRPr/>
          </a:p>
        </p:txBody>
      </p:sp>
      <p:sp>
        <p:nvSpPr>
          <p:cNvPr id="171" name="Google Shape;171;p17"/>
          <p:cNvSpPr txBox="1"/>
          <p:nvPr/>
        </p:nvSpPr>
        <p:spPr>
          <a:xfrm>
            <a:off x="7292976" y="3832971"/>
            <a:ext cx="400050"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Come-a.</a:t>
            </a:r>
            <a:endParaRPr/>
          </a:p>
        </p:txBody>
      </p:sp>
      <p:sp>
        <p:nvSpPr>
          <p:cNvPr id="172" name="Google Shape;172;p17"/>
          <p:cNvSpPr txBox="1"/>
          <p:nvPr/>
        </p:nvSpPr>
        <p:spPr>
          <a:xfrm>
            <a:off x="7784662" y="2041752"/>
            <a:ext cx="400050" cy="1692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a:ea typeface="Arial"/>
                <a:cs typeface="Arial"/>
                <a:sym typeface="Arial"/>
              </a:rPr>
              <a:t>Come-a.</a:t>
            </a:r>
            <a:endParaRPr/>
          </a:p>
        </p:txBody>
      </p:sp>
      <p:sp>
        <p:nvSpPr>
          <p:cNvPr id="173" name="Google Shape;173;p17"/>
          <p:cNvSpPr txBox="1"/>
          <p:nvPr/>
        </p:nvSpPr>
        <p:spPr>
          <a:xfrm>
            <a:off x="5823087" y="3930968"/>
            <a:ext cx="450345"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Tu é que decides.</a:t>
            </a:r>
            <a:endParaRPr/>
          </a:p>
        </p:txBody>
      </p:sp>
      <p:sp>
        <p:nvSpPr>
          <p:cNvPr id="174" name="Google Shape;174;p17"/>
          <p:cNvSpPr txBox="1"/>
          <p:nvPr/>
        </p:nvSpPr>
        <p:spPr>
          <a:xfrm>
            <a:off x="7748134" y="3458320"/>
            <a:ext cx="481276" cy="2462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pt" sz="500" u="none" cap="none" strike="noStrike">
                <a:solidFill>
                  <a:srgbClr val="000000"/>
                </a:solidFill>
                <a:latin typeface="Arial Rounded"/>
                <a:ea typeface="Arial Rounded"/>
                <a:cs typeface="Arial Rounded"/>
                <a:sym typeface="Arial Rounded"/>
              </a:rPr>
              <a:t>Tu é que decides.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type="title"/>
          </p:nvPr>
        </p:nvSpPr>
        <p:spPr>
          <a:xfrm>
            <a:off x="495850" y="141600"/>
            <a:ext cx="8648100" cy="70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pt">
                <a:solidFill>
                  <a:srgbClr val="2BB0D4"/>
                </a:solidFill>
              </a:rPr>
              <a:t>Exemplos de afirmações de discursos de ódio</a:t>
            </a:r>
            <a:endParaRPr b="1">
              <a:solidFill>
                <a:srgbClr val="2BB0D4"/>
              </a:solidFill>
            </a:endParaRPr>
          </a:p>
        </p:txBody>
      </p:sp>
      <p:sp>
        <p:nvSpPr>
          <p:cNvPr id="180" name="Google Shape;180;p18"/>
          <p:cNvSpPr txBox="1"/>
          <p:nvPr>
            <p:ph idx="1" type="body"/>
          </p:nvPr>
        </p:nvSpPr>
        <p:spPr>
          <a:xfrm>
            <a:off x="623400" y="81942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pt" sz="1600">
                <a:solidFill>
                  <a:schemeClr val="dk1"/>
                </a:solidFill>
              </a:rPr>
              <a:t>Estão aqui, mas nem sequer sabem falar a nossa *%$@£!^!  língua, façam um esforço</a:t>
            </a:r>
            <a:endParaRPr sz="16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600">
                <a:solidFill>
                  <a:schemeClr val="dk1"/>
                </a:solidFill>
              </a:rPr>
              <a:t>Porque é que não te DEIXAS ESTAR COM OS DA TUA RAÇA?</a:t>
            </a:r>
            <a:endParaRPr sz="16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600">
                <a:solidFill>
                  <a:schemeClr val="dk1"/>
                </a:solidFill>
              </a:rPr>
              <a:t>~%$£*- Vou-te @$%£&amp;.</a:t>
            </a:r>
            <a:endParaRPr sz="16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600">
                <a:solidFill>
                  <a:schemeClr val="dk1"/>
                </a:solidFill>
              </a:rPr>
              <a:t>PORQUE É QUE OS XENOVIANOS VÊM SEMPRE PARAR AO NOSSO PAÍS -%$£*&amp;@~£ VÃO PARA CASA!</a:t>
            </a:r>
            <a:endParaRPr sz="16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600">
                <a:solidFill>
                  <a:schemeClr val="dk1"/>
                </a:solidFill>
              </a:rPr>
              <a:t>Se houver MAIS UM ato de terrorismo xenoviano, é altura de os alaranianos começarem a matar xenovianos na rua! Todos eles.</a:t>
            </a:r>
            <a:endParaRPr sz="16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600">
                <a:solidFill>
                  <a:schemeClr val="dk1"/>
                </a:solidFill>
              </a:rPr>
              <a:t>Essa gente é ESCUMALHA! Matem-nos todos aqui e agora.</a:t>
            </a:r>
            <a:endParaRPr sz="16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600">
                <a:solidFill>
                  <a:schemeClr val="dk1"/>
                </a:solidFill>
              </a:rPr>
              <a:t>#SemOfensa, mas um xenoviano não é um ser humano, é um animal.</a:t>
            </a:r>
            <a:endParaRPr sz="16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600">
                <a:solidFill>
                  <a:schemeClr val="dk1"/>
                </a:solidFill>
              </a:rPr>
              <a:t>As vossas mulheres são todas prostitutas.</a:t>
            </a:r>
            <a:endParaRPr sz="16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600">
                <a:solidFill>
                  <a:schemeClr val="dk1"/>
                </a:solidFill>
              </a:rPr>
              <a:t>Acordares e lembrares-te que és um xenoviano deve ser um *%$@£!^! péssimo começo do dia.</a:t>
            </a:r>
            <a:endParaRPr sz="16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600">
                <a:solidFill>
                  <a:schemeClr val="dk1"/>
                </a:solidFill>
              </a:rPr>
              <a:t>As mulheres merecem direitos e esquerdos iguais.</a:t>
            </a:r>
            <a:endParaRPr sz="1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9"/>
          <p:cNvSpPr txBox="1"/>
          <p:nvPr>
            <p:ph idx="1" type="body"/>
          </p:nvPr>
        </p:nvSpPr>
        <p:spPr>
          <a:xfrm>
            <a:off x="703950" y="1128775"/>
            <a:ext cx="83028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pt">
                <a:solidFill>
                  <a:srgbClr val="000000"/>
                </a:solidFill>
              </a:rPr>
              <a:t>Cria </a:t>
            </a:r>
            <a:r>
              <a:rPr b="1" lang="pt">
                <a:solidFill>
                  <a:srgbClr val="2BB0D4"/>
                </a:solidFill>
              </a:rPr>
              <a:t>um algoritmo</a:t>
            </a:r>
            <a:r>
              <a:rPr lang="pt">
                <a:solidFill>
                  <a:srgbClr val="000000"/>
                </a:solidFill>
              </a:rPr>
              <a:t> para identificar um discurso de ódio, usando uma série de testes. A finalidade do algoritmo é identificar se uma afirmação é ou não um discurso de ódio. </a:t>
            </a:r>
            <a:endParaRPr>
              <a:solidFill>
                <a:srgbClr val="000000"/>
              </a:solidFill>
            </a:endParaRPr>
          </a:p>
          <a:p>
            <a:pPr indent="0" lvl="0" marL="0" rtl="0" algn="l">
              <a:lnSpc>
                <a:spcPct val="115000"/>
              </a:lnSpc>
              <a:spcBef>
                <a:spcPts val="1600"/>
              </a:spcBef>
              <a:spcAft>
                <a:spcPts val="0"/>
              </a:spcAft>
              <a:buSzPts val="1800"/>
              <a:buNone/>
            </a:pPr>
            <a:r>
              <a:rPr b="1" lang="pt">
                <a:solidFill>
                  <a:srgbClr val="2BB0D4"/>
                </a:solidFill>
              </a:rPr>
              <a:t>Por exemplo: a afirmação inclui palavrões?</a:t>
            </a:r>
            <a:endParaRPr b="1">
              <a:solidFill>
                <a:srgbClr val="2BB0D4"/>
              </a:solidFill>
            </a:endParaRPr>
          </a:p>
          <a:p>
            <a:pPr indent="0" lvl="0" marL="0" rtl="0" algn="l">
              <a:lnSpc>
                <a:spcPct val="115000"/>
              </a:lnSpc>
              <a:spcBef>
                <a:spcPts val="1600"/>
              </a:spcBef>
              <a:spcAft>
                <a:spcPts val="0"/>
              </a:spcAft>
              <a:buSzPts val="1800"/>
              <a:buNone/>
            </a:pPr>
            <a:r>
              <a:rPr lang="pt">
                <a:solidFill>
                  <a:srgbClr val="000000"/>
                </a:solidFill>
              </a:rPr>
              <a:t>Deves testar repetidamente o teu algoritmo com os exemplos de afirmações apresentados, para teres a certeza de que funciona.</a:t>
            </a:r>
            <a:endParaRPr>
              <a:solidFill>
                <a:srgbClr val="000000"/>
              </a:solidFill>
            </a:endParaRPr>
          </a:p>
          <a:p>
            <a:pPr indent="0" lvl="0" marL="0" rtl="0" algn="l">
              <a:lnSpc>
                <a:spcPct val="115000"/>
              </a:lnSpc>
              <a:spcBef>
                <a:spcPts val="1600"/>
              </a:spcBef>
              <a:spcAft>
                <a:spcPts val="1600"/>
              </a:spcAft>
              <a:buSzPts val="1800"/>
              <a:buNone/>
            </a:pPr>
            <a:r>
              <a:rPr lang="pt">
                <a:solidFill>
                  <a:srgbClr val="000000"/>
                </a:solidFill>
              </a:rPr>
              <a:t>Depois de terminares e testares as tuas afirmações, será apresentado um novo e último conjunto para testar a eficácia do teu algoritmo.</a:t>
            </a:r>
            <a:endParaRPr>
              <a:solidFill>
                <a:srgbClr val="000000"/>
              </a:solidFill>
            </a:endParaRPr>
          </a:p>
        </p:txBody>
      </p:sp>
      <p:sp>
        <p:nvSpPr>
          <p:cNvPr id="186" name="Google Shape;186;p19"/>
          <p:cNvSpPr txBox="1"/>
          <p:nvPr>
            <p:ph type="title"/>
          </p:nvPr>
        </p:nvSpPr>
        <p:spPr>
          <a:xfrm>
            <a:off x="495850" y="141600"/>
            <a:ext cx="8648100" cy="70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pt">
                <a:solidFill>
                  <a:srgbClr val="2BB0D4"/>
                </a:solidFill>
              </a:rPr>
              <a:t>O teu desafio</a:t>
            </a:r>
            <a:endParaRPr b="1">
              <a:solidFill>
                <a:srgbClr val="2BB0D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0"/>
          <p:cNvSpPr txBox="1"/>
          <p:nvPr>
            <p:ph idx="1" type="body"/>
          </p:nvPr>
        </p:nvSpPr>
        <p:spPr>
          <a:xfrm>
            <a:off x="390925" y="1080600"/>
            <a:ext cx="88323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pt" sz="1700">
                <a:solidFill>
                  <a:schemeClr val="dk1"/>
                </a:solidFill>
              </a:rPr>
              <a:t>Sem emprego, sem perspetivas, sem esperança %$£*&amp;@~£ #Culpemosxenovianos</a:t>
            </a:r>
            <a:endParaRPr sz="17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700">
                <a:solidFill>
                  <a:schemeClr val="dk1"/>
                </a:solidFill>
              </a:rPr>
              <a:t>Ah, linda xenoviana, estou ansioso por remover a tua cabeça do teu corpo! </a:t>
            </a:r>
            <a:endParaRPr sz="17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700">
                <a:solidFill>
                  <a:schemeClr val="dk1"/>
                </a:solidFill>
              </a:rPr>
              <a:t>Vai-te ~%$£, vão-se ~%$£, vão-se todos ~%$£.</a:t>
            </a:r>
            <a:endParaRPr sz="17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700">
                <a:solidFill>
                  <a:schemeClr val="dk1"/>
                </a:solidFill>
              </a:rPr>
              <a:t>Eu acredito que os xenovianos têm o mesmo direito de estar aqui que os humanos #estouabrincar</a:t>
            </a:r>
            <a:endParaRPr sz="17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700">
                <a:solidFill>
                  <a:schemeClr val="dk1"/>
                </a:solidFill>
              </a:rPr>
              <a:t>Quando é que vocês, os xenovianos, vão voltar para o rochedo viscoso de onde vieram?</a:t>
            </a:r>
            <a:endParaRPr sz="17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700">
                <a:solidFill>
                  <a:schemeClr val="dk1"/>
                </a:solidFill>
              </a:rPr>
              <a:t>Essa gente é ESCUMALHA!       todos agora.</a:t>
            </a:r>
            <a:endParaRPr sz="17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700">
                <a:solidFill>
                  <a:schemeClr val="dk1"/>
                </a:solidFill>
              </a:rPr>
              <a:t>Todos os xenovianos são %$£*&amp;@~£ </a:t>
            </a:r>
            <a:endParaRPr sz="17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700">
                <a:solidFill>
                  <a:schemeClr val="dk1"/>
                </a:solidFill>
              </a:rPr>
              <a:t>Tu e os da tua laia são um monte de &amp;$!^*-&amp;$%@!</a:t>
            </a:r>
            <a:endParaRPr sz="1700">
              <a:solidFill>
                <a:schemeClr val="dk1"/>
              </a:solidFill>
            </a:endParaRPr>
          </a:p>
          <a:p>
            <a:pPr indent="-342900" lvl="0" marL="457200" rtl="0" algn="l">
              <a:lnSpc>
                <a:spcPct val="100000"/>
              </a:lnSpc>
              <a:spcBef>
                <a:spcPts val="0"/>
              </a:spcBef>
              <a:spcAft>
                <a:spcPts val="0"/>
              </a:spcAft>
              <a:buClr>
                <a:schemeClr val="dk1"/>
              </a:buClr>
              <a:buSzPts val="1800"/>
              <a:buChar char="●"/>
            </a:pPr>
            <a:r>
              <a:rPr lang="pt" sz="1700">
                <a:solidFill>
                  <a:schemeClr val="dk1"/>
                </a:solidFill>
              </a:rPr>
              <a:t>Os xenovianos são cães!  Isto é o que eu faço com os cães: </a:t>
            </a:r>
            <a:br>
              <a:rPr lang="pt" sz="1700">
                <a:solidFill>
                  <a:schemeClr val="dk1"/>
                </a:solidFill>
              </a:rPr>
            </a:br>
            <a:r>
              <a:rPr lang="pt" sz="1700" u="sng">
                <a:solidFill>
                  <a:srgbClr val="2BB0D4"/>
                </a:solidFill>
              </a:rPr>
              <a:t>pego-lhes-fogo-a-todos.gif</a:t>
            </a:r>
            <a:endParaRPr sz="1700" u="sng">
              <a:solidFill>
                <a:srgbClr val="2BB0D4"/>
              </a:solidFill>
            </a:endParaRPr>
          </a:p>
          <a:p>
            <a:pPr indent="-342900" lvl="0" marL="457200" rtl="0" algn="l">
              <a:lnSpc>
                <a:spcPct val="100000"/>
              </a:lnSpc>
              <a:spcBef>
                <a:spcPts val="0"/>
              </a:spcBef>
              <a:spcAft>
                <a:spcPts val="0"/>
              </a:spcAft>
              <a:buClr>
                <a:schemeClr val="dk1"/>
              </a:buClr>
              <a:buSzPts val="1800"/>
              <a:buChar char="●"/>
            </a:pPr>
            <a:r>
              <a:rPr b="1" lang="pt" sz="1700">
                <a:solidFill>
                  <a:srgbClr val="2BB0D4"/>
                </a:solidFill>
              </a:rPr>
              <a:t>Meme</a:t>
            </a:r>
            <a:r>
              <a:rPr lang="pt" sz="1700">
                <a:solidFill>
                  <a:schemeClr val="dk1"/>
                </a:solidFill>
              </a:rPr>
              <a:t> - O melhor tipo de xenoviano é um xenoviano morto.</a:t>
            </a:r>
            <a:endParaRPr sz="1700" u="sng">
              <a:solidFill>
                <a:srgbClr val="3D85C6"/>
              </a:solidFill>
            </a:endParaRPr>
          </a:p>
        </p:txBody>
      </p:sp>
      <p:pic>
        <p:nvPicPr>
          <p:cNvPr id="192" name="Google Shape;192;p20"/>
          <p:cNvPicPr preferRelativeResize="0"/>
          <p:nvPr/>
        </p:nvPicPr>
        <p:blipFill rotWithShape="1">
          <a:blip r:embed="rId3">
            <a:alphaModFix/>
          </a:blip>
          <a:srcRect b="0" l="0" r="0" t="0"/>
          <a:stretch/>
        </p:blipFill>
        <p:spPr>
          <a:xfrm>
            <a:off x="8222108" y="1444294"/>
            <a:ext cx="289990" cy="289990"/>
          </a:xfrm>
          <a:prstGeom prst="rect">
            <a:avLst/>
          </a:prstGeom>
          <a:noFill/>
          <a:ln>
            <a:noFill/>
          </a:ln>
        </p:spPr>
      </p:pic>
      <p:pic>
        <p:nvPicPr>
          <p:cNvPr id="193" name="Google Shape;193;p20"/>
          <p:cNvPicPr preferRelativeResize="0"/>
          <p:nvPr/>
        </p:nvPicPr>
        <p:blipFill rotWithShape="1">
          <a:blip r:embed="rId4">
            <a:alphaModFix/>
          </a:blip>
          <a:srcRect b="0" l="0" r="0" t="0"/>
          <a:stretch/>
        </p:blipFill>
        <p:spPr>
          <a:xfrm flipH="1">
            <a:off x="3699489" y="2969061"/>
            <a:ext cx="353475" cy="273725"/>
          </a:xfrm>
          <a:prstGeom prst="rect">
            <a:avLst/>
          </a:prstGeom>
          <a:noFill/>
          <a:ln>
            <a:noFill/>
          </a:ln>
        </p:spPr>
      </p:pic>
      <p:pic>
        <p:nvPicPr>
          <p:cNvPr id="194" name="Google Shape;194;p20"/>
          <p:cNvPicPr preferRelativeResize="0"/>
          <p:nvPr/>
        </p:nvPicPr>
        <p:blipFill rotWithShape="1">
          <a:blip r:embed="rId5">
            <a:alphaModFix/>
          </a:blip>
          <a:srcRect b="0" l="0" r="0" t="0"/>
          <a:stretch/>
        </p:blipFill>
        <p:spPr>
          <a:xfrm>
            <a:off x="4639640" y="3265088"/>
            <a:ext cx="249700" cy="241273"/>
          </a:xfrm>
          <a:prstGeom prst="rect">
            <a:avLst/>
          </a:prstGeom>
          <a:noFill/>
          <a:ln>
            <a:noFill/>
          </a:ln>
        </p:spPr>
      </p:pic>
      <p:pic>
        <p:nvPicPr>
          <p:cNvPr id="195" name="Google Shape;195;p20"/>
          <p:cNvPicPr preferRelativeResize="0"/>
          <p:nvPr/>
        </p:nvPicPr>
        <p:blipFill rotWithShape="1">
          <a:blip r:embed="rId6">
            <a:alphaModFix/>
          </a:blip>
          <a:srcRect b="0" l="0" r="0" t="0"/>
          <a:stretch/>
        </p:blipFill>
        <p:spPr>
          <a:xfrm>
            <a:off x="4928550" y="3277819"/>
            <a:ext cx="250635" cy="218829"/>
          </a:xfrm>
          <a:prstGeom prst="rect">
            <a:avLst/>
          </a:prstGeom>
          <a:noFill/>
          <a:ln>
            <a:noFill/>
          </a:ln>
        </p:spPr>
      </p:pic>
      <p:pic>
        <p:nvPicPr>
          <p:cNvPr id="196" name="Google Shape;196;p20"/>
          <p:cNvPicPr preferRelativeResize="0"/>
          <p:nvPr/>
        </p:nvPicPr>
        <p:blipFill rotWithShape="1">
          <a:blip r:embed="rId6">
            <a:alphaModFix/>
          </a:blip>
          <a:srcRect b="0" l="0" r="0" t="0"/>
          <a:stretch/>
        </p:blipFill>
        <p:spPr>
          <a:xfrm>
            <a:off x="5220330" y="3277819"/>
            <a:ext cx="250635" cy="218829"/>
          </a:xfrm>
          <a:prstGeom prst="rect">
            <a:avLst/>
          </a:prstGeom>
          <a:noFill/>
          <a:ln>
            <a:noFill/>
          </a:ln>
        </p:spPr>
      </p:pic>
      <p:sp>
        <p:nvSpPr>
          <p:cNvPr id="197" name="Google Shape;197;p20"/>
          <p:cNvSpPr txBox="1"/>
          <p:nvPr/>
        </p:nvSpPr>
        <p:spPr>
          <a:xfrm>
            <a:off x="495850" y="141600"/>
            <a:ext cx="8648100" cy="70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pt" sz="2800" u="none" cap="none" strike="noStrike">
                <a:solidFill>
                  <a:srgbClr val="2BB0D4"/>
                </a:solidFill>
                <a:latin typeface="Arial"/>
                <a:ea typeface="Arial"/>
                <a:cs typeface="Arial"/>
                <a:sym typeface="Arial"/>
              </a:rPr>
              <a:t>Exemplos de afirmações de discursos de ódio 2</a:t>
            </a:r>
            <a:endParaRPr b="1" i="0" sz="2800" u="none" cap="none" strike="noStrike">
              <a:solidFill>
                <a:srgbClr val="2BB0D4"/>
              </a:solidFill>
              <a:latin typeface="Arial"/>
              <a:ea typeface="Arial"/>
              <a:cs typeface="Arial"/>
              <a:sym typeface="Arial"/>
            </a:endParaRPr>
          </a:p>
        </p:txBody>
      </p:sp>
      <p:pic>
        <p:nvPicPr>
          <p:cNvPr id="198" name="Google Shape;198;p20"/>
          <p:cNvPicPr preferRelativeResize="0"/>
          <p:nvPr/>
        </p:nvPicPr>
        <p:blipFill rotWithShape="1">
          <a:blip r:embed="rId7">
            <a:alphaModFix/>
          </a:blip>
          <a:srcRect b="0" l="0" r="0" t="0"/>
          <a:stretch/>
        </p:blipFill>
        <p:spPr>
          <a:xfrm>
            <a:off x="7112618" y="2914814"/>
            <a:ext cx="1577899" cy="1582186"/>
          </a:xfrm>
          <a:prstGeom prst="rect">
            <a:avLst/>
          </a:prstGeom>
          <a:noFill/>
          <a:ln>
            <a:noFill/>
          </a:ln>
        </p:spPr>
      </p:pic>
      <p:sp>
        <p:nvSpPr>
          <p:cNvPr id="199" name="Google Shape;199;p20"/>
          <p:cNvSpPr txBox="1"/>
          <p:nvPr/>
        </p:nvSpPr>
        <p:spPr>
          <a:xfrm>
            <a:off x="7112617" y="2934398"/>
            <a:ext cx="1577900" cy="160043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pt" sz="1400" u="none" cap="none" strike="noStrike">
                <a:solidFill>
                  <a:schemeClr val="lt1"/>
                </a:solidFill>
                <a:latin typeface="Impact"/>
                <a:ea typeface="Impact"/>
                <a:cs typeface="Impact"/>
                <a:sym typeface="Impact"/>
              </a:rPr>
              <a:t>O MELHOR TIPO DE XENOVIANO</a:t>
            </a:r>
            <a:endParaRPr/>
          </a:p>
          <a:p>
            <a:pPr indent="0" lvl="0" marL="0" marR="0" rtl="0" algn="ctr">
              <a:lnSpc>
                <a:spcPct val="100000"/>
              </a:lnSpc>
              <a:spcBef>
                <a:spcPts val="0"/>
              </a:spcBef>
              <a:spcAft>
                <a:spcPts val="0"/>
              </a:spcAft>
              <a:buNone/>
            </a:pPr>
            <a:r>
              <a:t/>
            </a:r>
            <a:endParaRPr i="0" sz="1400" u="none" cap="none" strike="noStrike">
              <a:solidFill>
                <a:schemeClr val="lt1"/>
              </a:solidFill>
              <a:latin typeface="Impact"/>
              <a:ea typeface="Impact"/>
              <a:cs typeface="Impact"/>
              <a:sym typeface="Impact"/>
            </a:endParaRPr>
          </a:p>
          <a:p>
            <a:pPr indent="0" lvl="0" marL="0" marR="0" rtl="0" algn="ctr">
              <a:lnSpc>
                <a:spcPct val="100000"/>
              </a:lnSpc>
              <a:spcBef>
                <a:spcPts val="0"/>
              </a:spcBef>
              <a:spcAft>
                <a:spcPts val="0"/>
              </a:spcAft>
              <a:buNone/>
            </a:pPr>
            <a:r>
              <a:t/>
            </a:r>
            <a:endParaRPr i="0" sz="1400" u="none" cap="none" strike="noStrike">
              <a:solidFill>
                <a:schemeClr val="lt1"/>
              </a:solidFill>
              <a:latin typeface="Impact"/>
              <a:ea typeface="Impact"/>
              <a:cs typeface="Impact"/>
              <a:sym typeface="Impact"/>
            </a:endParaRPr>
          </a:p>
          <a:p>
            <a:pPr indent="0" lvl="0" marL="0" marR="0" rtl="0" algn="ctr">
              <a:lnSpc>
                <a:spcPct val="100000"/>
              </a:lnSpc>
              <a:spcBef>
                <a:spcPts val="0"/>
              </a:spcBef>
              <a:spcAft>
                <a:spcPts val="0"/>
              </a:spcAft>
              <a:buNone/>
            </a:pPr>
            <a:r>
              <a:t/>
            </a:r>
            <a:endParaRPr i="0" sz="1400" u="none" cap="none" strike="noStrike">
              <a:solidFill>
                <a:schemeClr val="lt1"/>
              </a:solidFill>
              <a:latin typeface="Impact"/>
              <a:ea typeface="Impact"/>
              <a:cs typeface="Impact"/>
              <a:sym typeface="Impact"/>
            </a:endParaRPr>
          </a:p>
          <a:p>
            <a:pPr indent="0" lvl="1" marL="0" marR="0" rtl="0" algn="ctr">
              <a:lnSpc>
                <a:spcPct val="100000"/>
              </a:lnSpc>
              <a:spcBef>
                <a:spcPts val="0"/>
              </a:spcBef>
              <a:spcAft>
                <a:spcPts val="0"/>
              </a:spcAft>
              <a:buNone/>
            </a:pPr>
            <a:r>
              <a:rPr i="0" lang="pt" sz="1400" u="none" cap="none" strike="noStrike">
                <a:solidFill>
                  <a:schemeClr val="lt1"/>
                </a:solidFill>
                <a:latin typeface="Impact"/>
                <a:ea typeface="Impact"/>
                <a:cs typeface="Impact"/>
                <a:sym typeface="Impact"/>
              </a:rPr>
              <a:t>É UM XENOVIANO MORTO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1"/>
          <p:cNvPicPr preferRelativeResize="0"/>
          <p:nvPr/>
        </p:nvPicPr>
        <p:blipFill rotWithShape="1">
          <a:blip r:embed="rId3">
            <a:alphaModFix/>
          </a:blip>
          <a:srcRect b="0" l="0" r="0" t="0"/>
          <a:stretch/>
        </p:blipFill>
        <p:spPr>
          <a:xfrm>
            <a:off x="2313182" y="703750"/>
            <a:ext cx="4517626" cy="1868000"/>
          </a:xfrm>
          <a:prstGeom prst="rect">
            <a:avLst/>
          </a:prstGeom>
          <a:noFill/>
          <a:ln>
            <a:noFill/>
          </a:ln>
        </p:spPr>
      </p:pic>
      <p:sp>
        <p:nvSpPr>
          <p:cNvPr id="205" name="Google Shape;205;p21"/>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pt" sz="3600" u="none" cap="none" strike="noStrike">
                <a:solidFill>
                  <a:srgbClr val="F7931D"/>
                </a:solidFill>
                <a:latin typeface="Arial"/>
                <a:ea typeface="Arial"/>
                <a:cs typeface="Arial"/>
                <a:sym typeface="Arial"/>
              </a:rPr>
              <a:t> www.hackinghate.eu</a:t>
            </a:r>
            <a:endParaRPr b="1" i="0" sz="3600" u="none" cap="none" strike="noStrike">
              <a:solidFill>
                <a:srgbClr val="F7931D"/>
              </a:solidFill>
              <a:latin typeface="Arial"/>
              <a:ea typeface="Arial"/>
              <a:cs typeface="Arial"/>
              <a:sym typeface="Arial"/>
            </a:endParaRPr>
          </a:p>
        </p:txBody>
      </p:sp>
      <p:sp>
        <p:nvSpPr>
          <p:cNvPr id="206" name="Google Shape;206;p21"/>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pt" sz="2500" u="none" cap="none" strike="noStrike">
                <a:solidFill>
                  <a:srgbClr val="F7931D"/>
                </a:solidFill>
                <a:latin typeface="Arial"/>
                <a:ea typeface="Arial"/>
                <a:cs typeface="Arial"/>
                <a:sym typeface="Arial"/>
              </a:rPr>
              <a:t>#SELMA_eu</a:t>
            </a:r>
            <a:endParaRPr b="1" i="0" sz="2500" u="none" cap="none" strike="noStrike">
              <a:solidFill>
                <a:srgbClr val="F7931D"/>
              </a:solidFill>
              <a:latin typeface="Arial"/>
              <a:ea typeface="Arial"/>
              <a:cs typeface="Arial"/>
              <a:sym typeface="Arial"/>
            </a:endParaRPr>
          </a:p>
        </p:txBody>
      </p:sp>
      <p:pic>
        <p:nvPicPr>
          <p:cNvPr id="207" name="Google Shape;207;p21"/>
          <p:cNvPicPr preferRelativeResize="0"/>
          <p:nvPr/>
        </p:nvPicPr>
        <p:blipFill rotWithShape="1">
          <a:blip r:embed="rId4">
            <a:alphaModFix/>
          </a:blip>
          <a:srcRect b="0" l="0" r="0" t="0"/>
          <a:stretch/>
        </p:blipFill>
        <p:spPr>
          <a:xfrm>
            <a:off x="2994226" y="3738238"/>
            <a:ext cx="421425" cy="421425"/>
          </a:xfrm>
          <a:prstGeom prst="rect">
            <a:avLst/>
          </a:prstGeom>
          <a:noFill/>
          <a:ln>
            <a:noFill/>
          </a:ln>
        </p:spPr>
      </p:pic>
      <p:pic>
        <p:nvPicPr>
          <p:cNvPr id="208" name="Google Shape;208;p21"/>
          <p:cNvPicPr preferRelativeResize="0"/>
          <p:nvPr/>
        </p:nvPicPr>
        <p:blipFill rotWithShape="1">
          <a:blip r:embed="rId5">
            <a:alphaModFix/>
          </a:blip>
          <a:srcRect b="0" l="0" r="0" t="0"/>
          <a:stretch/>
        </p:blipFill>
        <p:spPr>
          <a:xfrm>
            <a:off x="698200" y="4566900"/>
            <a:ext cx="2193600" cy="413000"/>
          </a:xfrm>
          <a:prstGeom prst="rect">
            <a:avLst/>
          </a:prstGeom>
          <a:noFill/>
          <a:ln>
            <a:noFill/>
          </a:ln>
        </p:spPr>
      </p:pic>
      <p:pic>
        <p:nvPicPr>
          <p:cNvPr id="209" name="Google Shape;209;p21"/>
          <p:cNvPicPr preferRelativeResize="0"/>
          <p:nvPr/>
        </p:nvPicPr>
        <p:blipFill rotWithShape="1">
          <a:blip r:embed="rId6">
            <a:alphaModFix/>
          </a:blip>
          <a:srcRect b="0" l="0" r="0" t="0"/>
          <a:stretch/>
        </p:blipFill>
        <p:spPr>
          <a:xfrm>
            <a:off x="4951950" y="4627776"/>
            <a:ext cx="953696" cy="291250"/>
          </a:xfrm>
          <a:prstGeom prst="rect">
            <a:avLst/>
          </a:prstGeom>
          <a:noFill/>
          <a:ln>
            <a:noFill/>
          </a:ln>
        </p:spPr>
      </p:pic>
      <p:pic>
        <p:nvPicPr>
          <p:cNvPr id="210" name="Google Shape;210;p21"/>
          <p:cNvPicPr preferRelativeResize="0"/>
          <p:nvPr/>
        </p:nvPicPr>
        <p:blipFill rotWithShape="1">
          <a:blip r:embed="rId7">
            <a:alphaModFix/>
          </a:blip>
          <a:srcRect b="6253" l="0" r="0" t="6262"/>
          <a:stretch/>
        </p:blipFill>
        <p:spPr>
          <a:xfrm>
            <a:off x="3022725" y="4566900"/>
            <a:ext cx="1169370" cy="412999"/>
          </a:xfrm>
          <a:prstGeom prst="rect">
            <a:avLst/>
          </a:prstGeom>
          <a:noFill/>
          <a:ln>
            <a:noFill/>
          </a:ln>
        </p:spPr>
      </p:pic>
      <p:pic>
        <p:nvPicPr>
          <p:cNvPr id="211" name="Google Shape;211;p21"/>
          <p:cNvPicPr preferRelativeResize="0"/>
          <p:nvPr/>
        </p:nvPicPr>
        <p:blipFill rotWithShape="1">
          <a:blip r:embed="rId8">
            <a:alphaModFix/>
          </a:blip>
          <a:srcRect b="0" l="0" r="0" t="0"/>
          <a:stretch/>
        </p:blipFill>
        <p:spPr>
          <a:xfrm>
            <a:off x="4323031" y="4524394"/>
            <a:ext cx="498000" cy="498000"/>
          </a:xfrm>
          <a:prstGeom prst="rect">
            <a:avLst/>
          </a:prstGeom>
          <a:noFill/>
          <a:ln>
            <a:noFill/>
          </a:ln>
        </p:spPr>
      </p:pic>
      <p:pic>
        <p:nvPicPr>
          <p:cNvPr id="212" name="Google Shape;212;p21"/>
          <p:cNvPicPr preferRelativeResize="0"/>
          <p:nvPr/>
        </p:nvPicPr>
        <p:blipFill rotWithShape="1">
          <a:blip r:embed="rId9">
            <a:alphaModFix/>
          </a:blip>
          <a:srcRect b="0" l="0" r="0" t="0"/>
          <a:stretch/>
        </p:blipFill>
        <p:spPr>
          <a:xfrm>
            <a:off x="6036575" y="4499890"/>
            <a:ext cx="498002" cy="547023"/>
          </a:xfrm>
          <a:prstGeom prst="rect">
            <a:avLst/>
          </a:prstGeom>
          <a:noFill/>
          <a:ln>
            <a:noFill/>
          </a:ln>
        </p:spPr>
      </p:pic>
      <p:pic>
        <p:nvPicPr>
          <p:cNvPr id="213" name="Google Shape;213;p21"/>
          <p:cNvPicPr preferRelativeResize="0"/>
          <p:nvPr/>
        </p:nvPicPr>
        <p:blipFill rotWithShape="1">
          <a:blip r:embed="rId10">
            <a:alphaModFix/>
          </a:blip>
          <a:srcRect b="0" l="0" r="0" t="0"/>
          <a:stretch/>
        </p:blipFill>
        <p:spPr>
          <a:xfrm>
            <a:off x="6665500" y="4617700"/>
            <a:ext cx="953698" cy="311403"/>
          </a:xfrm>
          <a:prstGeom prst="rect">
            <a:avLst/>
          </a:prstGeom>
          <a:noFill/>
          <a:ln>
            <a:noFill/>
          </a:ln>
        </p:spPr>
      </p:pic>
      <p:pic>
        <p:nvPicPr>
          <p:cNvPr id="214" name="Google Shape;214;p21"/>
          <p:cNvPicPr preferRelativeResize="0"/>
          <p:nvPr/>
        </p:nvPicPr>
        <p:blipFill rotWithShape="1">
          <a:blip r:embed="rId11">
            <a:alphaModFix/>
          </a:blip>
          <a:srcRect b="0" l="0" r="0" t="0"/>
          <a:stretch/>
        </p:blipFill>
        <p:spPr>
          <a:xfrm>
            <a:off x="7750125" y="4627775"/>
            <a:ext cx="1142175" cy="291250"/>
          </a:xfrm>
          <a:prstGeom prst="rect">
            <a:avLst/>
          </a:prstGeom>
          <a:noFill/>
          <a:ln>
            <a:noFill/>
          </a:ln>
        </p:spPr>
      </p:pic>
      <p:pic>
        <p:nvPicPr>
          <p:cNvPr id="215" name="Google Shape;215;p21"/>
          <p:cNvPicPr preferRelativeResize="0"/>
          <p:nvPr/>
        </p:nvPicPr>
        <p:blipFill rotWithShape="1">
          <a:blip r:embed="rId12">
            <a:alphaModFix/>
          </a:blip>
          <a:srcRect b="0" l="0" r="0" t="0"/>
          <a:stretch/>
        </p:blipFill>
        <p:spPr>
          <a:xfrm>
            <a:off x="54801" y="512500"/>
            <a:ext cx="388401" cy="3316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