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8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874D9D-90F0-43C3-B9D2-972ABFB3F3E5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D8E5E-8755-4FB8-8234-C66CA2F65F7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D8E5E-8755-4FB8-8234-C66CA2F65F7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48BBC1-DCB6-44AC-AD20-8DDB68272DA6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942594-962B-4065-B106-5C144E6010B7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HETEROCYCLIC CHEMISTRY 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1" y="1828800"/>
            <a:ext cx="7696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HETEROCYCLIC</a:t>
            </a:r>
          </a:p>
          <a:p>
            <a:endParaRPr lang="en-US" sz="2400" dirty="0"/>
          </a:p>
          <a:p>
            <a:pPr>
              <a:buFont typeface="Wingdings" pitchFamily="2" charset="2"/>
              <a:buChar char="§"/>
            </a:pPr>
            <a:r>
              <a:rPr lang="en-US" sz="2400" dirty="0" smtClean="0"/>
              <a:t>A heterocyclic compound is one that contains a ring made up of more than one kind of atom.</a:t>
            </a:r>
            <a:endParaRPr lang="en-US" sz="24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00200" y="3429000"/>
          <a:ext cx="4800600" cy="2745606"/>
        </p:xfrm>
        <a:graphic>
          <a:graphicData uri="http://schemas.openxmlformats.org/presentationml/2006/ole">
            <p:oleObj spid="_x0000_s1026" name="CS ChemDraw Drawing" r:id="rId4" imgW="3619440" imgH="207000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600200"/>
            <a:ext cx="3109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smtClean="0"/>
              <a:t>Naming heterocycles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1" y="2514600"/>
            <a:ext cx="6629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Saturated heterocycles are regarded as derivatives of the related </a:t>
            </a:r>
            <a:r>
              <a:rPr lang="en-US" sz="2000" dirty="0" err="1" smtClean="0"/>
              <a:t>carbocycles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A prefix is used to denote the presence and identity of the heteroatom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2000" dirty="0" err="1" smtClean="0"/>
              <a:t>Aza</a:t>
            </a:r>
            <a:r>
              <a:rPr lang="en-US" sz="2000" dirty="0" smtClean="0"/>
              <a:t>-     Nitrogen</a:t>
            </a:r>
          </a:p>
          <a:p>
            <a:r>
              <a:rPr lang="en-US" sz="2000" dirty="0" err="1" smtClean="0"/>
              <a:t>Oxa</a:t>
            </a:r>
            <a:r>
              <a:rPr lang="en-US" sz="2000" dirty="0" smtClean="0"/>
              <a:t>-	Oxygen</a:t>
            </a:r>
          </a:p>
          <a:p>
            <a:r>
              <a:rPr lang="en-US" sz="2000" dirty="0" err="1" smtClean="0"/>
              <a:t>Thia</a:t>
            </a:r>
            <a:r>
              <a:rPr lang="en-US" sz="2000" dirty="0" smtClean="0"/>
              <a:t>-	</a:t>
            </a:r>
            <a:r>
              <a:rPr lang="en-US" sz="2000" dirty="0" err="1" smtClean="0"/>
              <a:t>Sulphur</a:t>
            </a:r>
            <a:endParaRPr lang="en-US" sz="2000" dirty="0" smtClean="0"/>
          </a:p>
          <a:p>
            <a:r>
              <a:rPr lang="en-US" sz="2000" dirty="0" err="1" smtClean="0"/>
              <a:t>Phospha</a:t>
            </a:r>
            <a:r>
              <a:rPr lang="en-US" sz="2000" dirty="0" smtClean="0"/>
              <a:t>- Phosphoro</a:t>
            </a:r>
            <a:r>
              <a:rPr lang="en-US" dirty="0" smtClean="0"/>
              <a:t>us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447800"/>
            <a:ext cx="4390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Naming heterocycles is dependent on:</a:t>
            </a:r>
            <a:endParaRPr lang="en-US" sz="2000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2514600" y="1959429"/>
          <a:ext cx="1981200" cy="1698171"/>
        </p:xfrm>
        <a:graphic>
          <a:graphicData uri="http://schemas.openxmlformats.org/presentationml/2006/ole">
            <p:oleObj spid="_x0000_s2050" name="CS ChemDraw Drawing" r:id="rId3" imgW="714960" imgH="507960" progId="ChemDraw.Document.6.0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05000" y="4572000"/>
            <a:ext cx="487755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2000" dirty="0" smtClean="0"/>
              <a:t>Type of the heteroatom Z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Ring size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Nature of ring (Saturated or Unsaturated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00200"/>
            <a:ext cx="7534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Ring Size	Suffix        Saturated	Unsaturated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20574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	</a:t>
            </a:r>
            <a:r>
              <a:rPr lang="en-US" dirty="0"/>
              <a:t> </a:t>
            </a:r>
            <a:r>
              <a:rPr lang="en-US" dirty="0" smtClean="0"/>
              <a:t>            -</a:t>
            </a:r>
            <a:r>
              <a:rPr lang="en-US" dirty="0" err="1" smtClean="0"/>
              <a:t>ir</a:t>
            </a:r>
            <a:r>
              <a:rPr lang="en-US" dirty="0"/>
              <a:t> </a:t>
            </a:r>
            <a:r>
              <a:rPr lang="en-US" dirty="0" smtClean="0"/>
              <a:t>                     -</a:t>
            </a:r>
            <a:r>
              <a:rPr lang="en-US" dirty="0" err="1" smtClean="0"/>
              <a:t>irane</a:t>
            </a:r>
            <a:r>
              <a:rPr lang="en-US" dirty="0" smtClean="0"/>
              <a:t>                               -</a:t>
            </a:r>
            <a:r>
              <a:rPr lang="en-US" dirty="0" err="1" smtClean="0"/>
              <a:t>irine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71600" y="24384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	</a:t>
            </a:r>
            <a:r>
              <a:rPr lang="en-US" dirty="0"/>
              <a:t> </a:t>
            </a:r>
            <a:r>
              <a:rPr lang="en-US" dirty="0" smtClean="0"/>
              <a:t>             -et                    -</a:t>
            </a:r>
            <a:r>
              <a:rPr lang="en-US" dirty="0" err="1" smtClean="0"/>
              <a:t>etane</a:t>
            </a:r>
            <a:r>
              <a:rPr lang="en-US" dirty="0" smtClean="0"/>
              <a:t>                                -</a:t>
            </a:r>
            <a:r>
              <a:rPr lang="en-US" dirty="0" err="1" smtClean="0"/>
              <a:t>ete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28956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		</a:t>
            </a:r>
            <a:r>
              <a:rPr lang="en-US" dirty="0"/>
              <a:t>-</a:t>
            </a:r>
            <a:r>
              <a:rPr lang="en-US" dirty="0" err="1" smtClean="0"/>
              <a:t>ol</a:t>
            </a:r>
            <a:r>
              <a:rPr lang="en-US" dirty="0" smtClean="0"/>
              <a:t>                     -</a:t>
            </a:r>
            <a:r>
              <a:rPr lang="en-US" dirty="0" err="1" smtClean="0"/>
              <a:t>olane</a:t>
            </a:r>
            <a:r>
              <a:rPr lang="en-US" dirty="0" smtClean="0"/>
              <a:t>                                -ole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95400" y="34290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		</a:t>
            </a:r>
            <a:r>
              <a:rPr lang="en-US" dirty="0"/>
              <a:t>-</a:t>
            </a:r>
            <a:r>
              <a:rPr lang="en-US" dirty="0" smtClean="0"/>
              <a:t>in                     -inane		     -</a:t>
            </a:r>
            <a:r>
              <a:rPr lang="en-US" dirty="0" err="1" smtClean="0"/>
              <a:t>ine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371600" y="37338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	</a:t>
            </a:r>
            <a:r>
              <a:rPr lang="en-US" dirty="0"/>
              <a:t> </a:t>
            </a:r>
            <a:r>
              <a:rPr lang="en-US" dirty="0" smtClean="0"/>
              <a:t>              -</a:t>
            </a:r>
            <a:r>
              <a:rPr lang="en-US" dirty="0" err="1" smtClean="0"/>
              <a:t>ep</a:t>
            </a:r>
            <a:r>
              <a:rPr lang="en-US" dirty="0" smtClean="0"/>
              <a:t>                    -</a:t>
            </a:r>
            <a:r>
              <a:rPr lang="en-US" dirty="0" err="1" smtClean="0"/>
              <a:t>epane</a:t>
            </a:r>
            <a:r>
              <a:rPr lang="en-US" dirty="0" smtClean="0"/>
              <a:t>	                    -</a:t>
            </a:r>
            <a:r>
              <a:rPr lang="en-US" dirty="0" err="1" smtClean="0"/>
              <a:t>epine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371600" y="41910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		</a:t>
            </a:r>
            <a:r>
              <a:rPr lang="en-US" dirty="0"/>
              <a:t>-</a:t>
            </a:r>
            <a:r>
              <a:rPr lang="en-US" dirty="0" err="1" smtClean="0"/>
              <a:t>oc</a:t>
            </a:r>
            <a:r>
              <a:rPr lang="en-US" dirty="0" smtClean="0"/>
              <a:t>	           -</a:t>
            </a:r>
            <a:r>
              <a:rPr lang="en-US" dirty="0" err="1" smtClean="0"/>
              <a:t>ocane</a:t>
            </a:r>
            <a:r>
              <a:rPr lang="en-US" dirty="0" smtClean="0"/>
              <a:t>                             -</a:t>
            </a:r>
            <a:r>
              <a:rPr lang="en-US" dirty="0" err="1" smtClean="0"/>
              <a:t>ocine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71600" y="46482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		 -on                     -</a:t>
            </a:r>
            <a:r>
              <a:rPr lang="en-US" dirty="0" err="1" smtClean="0"/>
              <a:t>onane</a:t>
            </a:r>
            <a:r>
              <a:rPr lang="en-US" dirty="0" smtClean="0"/>
              <a:t>                              -</a:t>
            </a:r>
            <a:r>
              <a:rPr lang="en-US" dirty="0" err="1" smtClean="0"/>
              <a:t>onine</a:t>
            </a:r>
            <a:r>
              <a:rPr lang="en-US" dirty="0" smtClean="0"/>
              <a:t>                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47800" y="50292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		</a:t>
            </a:r>
            <a:r>
              <a:rPr lang="en-US" dirty="0"/>
              <a:t>-</a:t>
            </a:r>
            <a:r>
              <a:rPr lang="en-US" dirty="0" err="1" smtClean="0"/>
              <a:t>ec</a:t>
            </a:r>
            <a:r>
              <a:rPr lang="en-US" dirty="0" smtClean="0"/>
              <a:t>	           -</a:t>
            </a:r>
            <a:r>
              <a:rPr lang="en-US" dirty="0" err="1" smtClean="0"/>
              <a:t>ecane</a:t>
            </a:r>
            <a:r>
              <a:rPr lang="en-US" dirty="0" smtClean="0"/>
              <a:t>		      -</a:t>
            </a:r>
            <a:r>
              <a:rPr lang="en-US" dirty="0" err="1" smtClean="0"/>
              <a:t>ecine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722438" y="528638"/>
          <a:ext cx="5699125" cy="5802312"/>
        </p:xfrm>
        <a:graphic>
          <a:graphicData uri="http://schemas.openxmlformats.org/presentationml/2006/ole">
            <p:oleObj spid="_x0000_s3074" name="CS ChemDraw Drawing" r:id="rId3" imgW="5699160" imgH="580248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066799" y="1447800"/>
          <a:ext cx="7627397" cy="1752600"/>
        </p:xfrm>
        <a:graphic>
          <a:graphicData uri="http://schemas.openxmlformats.org/presentationml/2006/ole">
            <p:oleObj spid="_x0000_s4098" name="CS ChemDraw Drawing" r:id="rId3" imgW="4552200" imgH="1045800" progId="ChemDraw.Document.6.0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5800" y="34290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5  </a:t>
            </a:r>
            <a:r>
              <a:rPr lang="en-US" sz="2400" b="1" dirty="0" err="1" smtClean="0"/>
              <a:t>Membered</a:t>
            </a:r>
            <a:r>
              <a:rPr lang="en-US" sz="2400" b="1" dirty="0" smtClean="0"/>
              <a:t> Rings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40386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are widely known and well studied heterocycles. They have ending of –ole. The most important ones are Furan, </a:t>
            </a:r>
            <a:r>
              <a:rPr lang="en-US" sz="2400" dirty="0" err="1" smtClean="0"/>
              <a:t>Thiophen</a:t>
            </a:r>
            <a:r>
              <a:rPr lang="en-US" sz="2400" dirty="0" smtClean="0"/>
              <a:t> and </a:t>
            </a:r>
            <a:r>
              <a:rPr lang="en-US" sz="2400" dirty="0" err="1" smtClean="0"/>
              <a:t>pyrrole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752600" y="5181600"/>
          <a:ext cx="5105400" cy="984250"/>
        </p:xfrm>
        <a:graphic>
          <a:graphicData uri="http://schemas.openxmlformats.org/presentationml/2006/ole">
            <p:oleObj spid="_x0000_s4099" name="CS ChemDraw Drawing" r:id="rId4" imgW="3227040" imgH="98424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685800" y="990600"/>
          <a:ext cx="7924800" cy="2724150"/>
        </p:xfrm>
        <a:graphic>
          <a:graphicData uri="http://schemas.openxmlformats.org/presentationml/2006/ole">
            <p:oleObj spid="_x0000_s5122" name="CS ChemDraw Drawing" r:id="rId3" imgW="6129720" imgH="2724840" progId="ChemDraw.Document.6.0">
              <p:embed/>
            </p:oleObj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1371600" y="3733800"/>
          <a:ext cx="5181600" cy="2878137"/>
        </p:xfrm>
        <a:graphic>
          <a:graphicData uri="http://schemas.openxmlformats.org/presentationml/2006/ole">
            <p:oleObj spid="_x0000_s5123" name="CS ChemDraw Drawing" r:id="rId4" imgW="3996000" imgH="28785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762000" y="115888"/>
          <a:ext cx="8381999" cy="6626225"/>
        </p:xfrm>
        <a:graphic>
          <a:graphicData uri="http://schemas.openxmlformats.org/presentationml/2006/ole">
            <p:oleObj spid="_x0000_s6146" name="CS ChemDraw Drawing" r:id="rId3" imgW="6432480" imgH="662688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481504" y="1371600"/>
          <a:ext cx="8520400" cy="4400550"/>
        </p:xfrm>
        <a:graphic>
          <a:graphicData uri="http://schemas.openxmlformats.org/presentationml/2006/ole">
            <p:oleObj spid="_x0000_s7170" name="CS ChemDraw Drawing" r:id="rId3" imgW="6120000" imgH="316044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219200"/>
            <a:ext cx="2529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Some more compounds</a:t>
            </a:r>
            <a:endParaRPr lang="en-US" dirty="0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762000" y="1600200"/>
          <a:ext cx="5946775" cy="2436813"/>
        </p:xfrm>
        <a:graphic>
          <a:graphicData uri="http://schemas.openxmlformats.org/presentationml/2006/ole">
            <p:oleObj spid="_x0000_s23553" name="CS ChemDraw Drawing" r:id="rId3" imgW="5947560" imgH="2437200" progId="ChemDraw.Document.6.0">
              <p:embed/>
            </p:oleObj>
          </a:graphicData>
        </a:graphic>
      </p:graphicFrame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838200" y="4572000"/>
          <a:ext cx="4721225" cy="1973263"/>
        </p:xfrm>
        <a:graphic>
          <a:graphicData uri="http://schemas.openxmlformats.org/presentationml/2006/ole">
            <p:oleObj spid="_x0000_s23554" name="CS ChemDraw Drawing" r:id="rId4" imgW="4721760" imgH="197352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905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Synthesis of five member rings (</a:t>
            </a:r>
            <a:r>
              <a:rPr lang="en-US" sz="2400" b="1" dirty="0" err="1" smtClean="0"/>
              <a:t>Pyrroles</a:t>
            </a:r>
            <a:r>
              <a:rPr lang="en-US" sz="2400" b="1" dirty="0" smtClean="0"/>
              <a:t>, Furans, </a:t>
            </a:r>
            <a:r>
              <a:rPr lang="en-US" sz="2400" b="1" dirty="0" err="1" smtClean="0"/>
              <a:t>Thiophenes</a:t>
            </a:r>
            <a:r>
              <a:rPr lang="en-US" sz="2400" b="1" dirty="0" smtClean="0"/>
              <a:t>) are prepared from </a:t>
            </a:r>
            <a:r>
              <a:rPr lang="en-US" sz="2400" b="1" dirty="0" smtClean="0">
                <a:latin typeface="Arial"/>
                <a:cs typeface="Arial"/>
              </a:rPr>
              <a:t>ɣ-</a:t>
            </a:r>
            <a:r>
              <a:rPr lang="en-US" sz="2400" b="1" dirty="0" err="1" smtClean="0">
                <a:latin typeface="Arial"/>
                <a:cs typeface="Arial"/>
              </a:rPr>
              <a:t>dicarbonyl</a:t>
            </a:r>
            <a:r>
              <a:rPr lang="en-US" sz="2400" b="1" dirty="0" smtClean="0">
                <a:latin typeface="Arial"/>
                <a:cs typeface="Arial"/>
              </a:rPr>
              <a:t> compounds</a:t>
            </a:r>
            <a:r>
              <a:rPr lang="en-US" sz="2400" b="1" dirty="0" smtClean="0"/>
              <a:t> 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3200400"/>
            <a:ext cx="4660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err="1" smtClean="0"/>
              <a:t>Paal-Knorr</a:t>
            </a:r>
            <a:r>
              <a:rPr lang="en-US" sz="2400" dirty="0" smtClean="0"/>
              <a:t> Synthesis for </a:t>
            </a:r>
            <a:r>
              <a:rPr lang="en-US" sz="2400" dirty="0" err="1" smtClean="0"/>
              <a:t>Pyrroles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838200" y="573088"/>
          <a:ext cx="7543799" cy="5711825"/>
        </p:xfrm>
        <a:graphic>
          <a:graphicData uri="http://schemas.openxmlformats.org/presentationml/2006/ole">
            <p:oleObj spid="_x0000_s9218" name="CS ChemDraw Drawing" r:id="rId3" imgW="6568920" imgH="571248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219200"/>
            <a:ext cx="3757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REACTIONS OF 5 MEMBER RINGS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1" y="1981200"/>
            <a:ext cx="8077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Non aromatic heterocyclic amines have </a:t>
            </a:r>
            <a:r>
              <a:rPr lang="en-US" dirty="0" err="1" smtClean="0"/>
              <a:t>basicity</a:t>
            </a:r>
            <a:r>
              <a:rPr lang="en-US" dirty="0" smtClean="0"/>
              <a:t> constants that approximate those of their acyclic counterparts</a:t>
            </a:r>
            <a:endParaRPr lang="en-US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762000" y="2667000"/>
          <a:ext cx="6019800" cy="2286000"/>
        </p:xfrm>
        <a:graphic>
          <a:graphicData uri="http://schemas.openxmlformats.org/presentationml/2006/ole">
            <p:oleObj spid="_x0000_s26626" name="CS ChemDraw Drawing" r:id="rId3" imgW="2309040" imgH="214740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1" y="15240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Pyrrole</a:t>
            </a:r>
            <a:r>
              <a:rPr lang="en-US" dirty="0" smtClean="0"/>
              <a:t>, Furan and </a:t>
            </a:r>
            <a:r>
              <a:rPr lang="en-US" dirty="0" err="1" smtClean="0"/>
              <a:t>Thiophen</a:t>
            </a:r>
            <a:r>
              <a:rPr lang="en-US" dirty="0" smtClean="0"/>
              <a:t> all undergo normal aromatic hydrocarbon reactions such as nitration, hydrogenation, </a:t>
            </a:r>
            <a:r>
              <a:rPr lang="en-US" dirty="0" err="1" smtClean="0"/>
              <a:t>sulfonation</a:t>
            </a:r>
            <a:r>
              <a:rPr lang="en-US" dirty="0" smtClean="0"/>
              <a:t> and </a:t>
            </a:r>
            <a:r>
              <a:rPr lang="en-US" dirty="0" err="1" smtClean="0"/>
              <a:t>Friedel</a:t>
            </a:r>
            <a:r>
              <a:rPr lang="en-US" dirty="0" smtClean="0"/>
              <a:t>-Crafts </a:t>
            </a:r>
            <a:r>
              <a:rPr lang="en-US" dirty="0" err="1" smtClean="0"/>
              <a:t>acylation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They are much reactive than Benzene. </a:t>
            </a:r>
            <a:r>
              <a:rPr lang="en-US" dirty="0" err="1" smtClean="0"/>
              <a:t>Electrophilic</a:t>
            </a:r>
            <a:r>
              <a:rPr lang="en-US" dirty="0" smtClean="0"/>
              <a:t> reactions take place at positions 2 and 5. Position 2 is the most likely.</a:t>
            </a:r>
            <a:endParaRPr lang="en-US" dirty="0"/>
          </a:p>
        </p:txBody>
      </p:sp>
      <p:graphicFrame>
        <p:nvGraphicFramePr>
          <p:cNvPr id="27650" name="Object 2"/>
          <p:cNvGraphicFramePr>
            <a:graphicFrameLocks noChangeAspect="1"/>
          </p:cNvGraphicFramePr>
          <p:nvPr/>
        </p:nvGraphicFramePr>
        <p:xfrm>
          <a:off x="990600" y="2895600"/>
          <a:ext cx="6400800" cy="1828800"/>
        </p:xfrm>
        <a:graphic>
          <a:graphicData uri="http://schemas.openxmlformats.org/presentationml/2006/ole">
            <p:oleObj spid="_x0000_s27650" name="CS ChemDraw Drawing" r:id="rId3" imgW="5799600" imgH="182808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71600"/>
            <a:ext cx="229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SIX MEMBER RINGS</a:t>
            </a:r>
            <a:endParaRPr lang="en-US" dirty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1143000" y="1905000"/>
          <a:ext cx="6858000" cy="4567580"/>
        </p:xfrm>
        <a:graphic>
          <a:graphicData uri="http://schemas.openxmlformats.org/presentationml/2006/ole">
            <p:oleObj spid="_x0000_s28674" name="CS ChemDraw Drawing" r:id="rId4" imgW="5745960" imgH="38271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317048" y="762000"/>
          <a:ext cx="8522152" cy="5867400"/>
        </p:xfrm>
        <a:graphic>
          <a:graphicData uri="http://schemas.openxmlformats.org/presentationml/2006/ole">
            <p:oleObj spid="_x0000_s41986" name="CS ChemDraw Drawing" r:id="rId3" imgW="6397560" imgH="4009320" progId="ChemDraw.Document.6.0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1430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Six </a:t>
            </a:r>
            <a:r>
              <a:rPr lang="en-US" dirty="0" err="1" smtClean="0"/>
              <a:t>membered</a:t>
            </a:r>
            <a:r>
              <a:rPr lang="en-US" dirty="0" smtClean="0"/>
              <a:t> ring containing one heteroatom with the ring joined to a pure Benzene ring</a:t>
            </a:r>
            <a:endParaRPr lang="en-US" dirty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990600" y="1905000"/>
          <a:ext cx="7391400" cy="3716337"/>
        </p:xfrm>
        <a:graphic>
          <a:graphicData uri="http://schemas.openxmlformats.org/presentationml/2006/ole">
            <p:oleObj spid="_x0000_s29698" name="CS ChemDraw Drawing" r:id="rId3" imgW="6545520" imgH="37155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990600" y="838200"/>
          <a:ext cx="6045200" cy="3732213"/>
        </p:xfrm>
        <a:graphic>
          <a:graphicData uri="http://schemas.openxmlformats.org/presentationml/2006/ole">
            <p:oleObj spid="_x0000_s30722" name="CS ChemDraw Drawing" r:id="rId3" imgW="6045120" imgH="373248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608138" y="1287463"/>
          <a:ext cx="5927725" cy="4284662"/>
        </p:xfrm>
        <a:graphic>
          <a:graphicData uri="http://schemas.openxmlformats.org/presentationml/2006/ole">
            <p:oleObj spid="_x0000_s31746" name="CS ChemDraw Drawing" r:id="rId3" imgW="5928480" imgH="4285080" progId="ChemDraw.Document.6.0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371600" y="838200"/>
            <a:ext cx="4845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5 </a:t>
            </a:r>
            <a:r>
              <a:rPr lang="en-US" sz="2000" b="1" dirty="0" err="1" smtClean="0"/>
              <a:t>membered</a:t>
            </a:r>
            <a:r>
              <a:rPr lang="en-US" sz="2000" b="1" dirty="0" smtClean="0"/>
              <a:t> rings attached to benzene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066800"/>
            <a:ext cx="3981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Applied </a:t>
            </a:r>
            <a:r>
              <a:rPr lang="en-US" dirty="0" err="1" smtClean="0"/>
              <a:t>Quinolines</a:t>
            </a:r>
            <a:r>
              <a:rPr lang="en-US" dirty="0" smtClean="0"/>
              <a:t> used as medicines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981200"/>
            <a:ext cx="2180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8- </a:t>
            </a:r>
            <a:r>
              <a:rPr lang="en-US" dirty="0" err="1" smtClean="0"/>
              <a:t>Aminoquinolines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438400"/>
            <a:ext cx="7162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World war one brought about the development of 8 </a:t>
            </a:r>
            <a:r>
              <a:rPr lang="en-US" dirty="0" err="1" smtClean="0"/>
              <a:t>aminoquinolines</a:t>
            </a:r>
            <a:r>
              <a:rPr lang="en-US" dirty="0" smtClean="0"/>
              <a:t> as </a:t>
            </a:r>
            <a:r>
              <a:rPr lang="en-US" dirty="0" err="1" smtClean="0"/>
              <a:t>antimalarials</a:t>
            </a:r>
            <a:endParaRPr lang="en-US" dirty="0" smtClean="0"/>
          </a:p>
          <a:p>
            <a:r>
              <a:rPr lang="en-US" dirty="0" smtClean="0"/>
              <a:t>Several workers such as Paul Ehrlich, </a:t>
            </a:r>
            <a:r>
              <a:rPr lang="en-US" dirty="0" err="1" smtClean="0"/>
              <a:t>Guttman</a:t>
            </a:r>
            <a:r>
              <a:rPr lang="en-US" dirty="0" smtClean="0"/>
              <a:t>, </a:t>
            </a:r>
            <a:r>
              <a:rPr lang="en-US" dirty="0" err="1" smtClean="0"/>
              <a:t>Schuleman</a:t>
            </a:r>
            <a:r>
              <a:rPr lang="en-US" dirty="0" smtClean="0"/>
              <a:t> etc brought about the development synthetic </a:t>
            </a:r>
            <a:r>
              <a:rPr lang="en-US" dirty="0" err="1" smtClean="0"/>
              <a:t>antimalarials</a:t>
            </a:r>
            <a:r>
              <a:rPr lang="en-US" dirty="0" smtClean="0"/>
              <a:t> active against plasmodium called </a:t>
            </a:r>
            <a:r>
              <a:rPr lang="en-US" dirty="0" err="1" smtClean="0"/>
              <a:t>pamaquine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/>
        </p:nvGraphicFramePr>
        <p:xfrm>
          <a:off x="838200" y="3962400"/>
          <a:ext cx="6858000" cy="2338387"/>
        </p:xfrm>
        <a:graphic>
          <a:graphicData uri="http://schemas.openxmlformats.org/presentationml/2006/ole">
            <p:oleObj spid="_x0000_s32770" name="CS ChemDraw Drawing" r:id="rId3" imgW="6248520" imgH="233820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173163" y="1222375"/>
          <a:ext cx="6797675" cy="4413250"/>
        </p:xfrm>
        <a:graphic>
          <a:graphicData uri="http://schemas.openxmlformats.org/presentationml/2006/ole">
            <p:oleObj spid="_x0000_s33794" name="CS ChemDraw Drawing" r:id="rId3" imgW="6797160" imgH="441252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219200"/>
            <a:ext cx="55343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</a:t>
            </a:r>
            <a:r>
              <a:rPr lang="en-US" sz="2400" b="1" dirty="0" smtClean="0"/>
              <a:t>AR (Structure Activity Relationships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981200"/>
            <a:ext cx="8610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A 6-methoxy substituent appears not essential for </a:t>
            </a:r>
            <a:r>
              <a:rPr lang="en-US" dirty="0" err="1" smtClean="0"/>
              <a:t>antimalarial</a:t>
            </a:r>
            <a:r>
              <a:rPr lang="en-US" dirty="0" smtClean="0"/>
              <a:t> activity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Introduction of a 6-methyl group gives </a:t>
            </a:r>
            <a:r>
              <a:rPr lang="en-US" dirty="0" err="1" smtClean="0"/>
              <a:t>gives</a:t>
            </a:r>
            <a:r>
              <a:rPr lang="en-US" dirty="0" smtClean="0"/>
              <a:t> the a complete loss of </a:t>
            </a:r>
            <a:r>
              <a:rPr lang="en-US" dirty="0" err="1" smtClean="0"/>
              <a:t>antimalarial</a:t>
            </a:r>
            <a:r>
              <a:rPr lang="en-US" dirty="0" smtClean="0"/>
              <a:t> activity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Additional substitution on the </a:t>
            </a:r>
            <a:r>
              <a:rPr lang="en-US" dirty="0" err="1" smtClean="0"/>
              <a:t>quinoline</a:t>
            </a:r>
            <a:r>
              <a:rPr lang="en-US" dirty="0" smtClean="0"/>
              <a:t> nucleus tend to decrease both activity and toxicity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Reduction of </a:t>
            </a:r>
            <a:r>
              <a:rPr lang="en-US" dirty="0" err="1" smtClean="0"/>
              <a:t>quinoline</a:t>
            </a:r>
            <a:r>
              <a:rPr lang="en-US" dirty="0" smtClean="0"/>
              <a:t> nucleus to 1,2,3,4-tetrahydro analogues gives the compound  to retain </a:t>
            </a:r>
            <a:r>
              <a:rPr lang="en-US" dirty="0" err="1" smtClean="0"/>
              <a:t>antimalarial</a:t>
            </a:r>
            <a:r>
              <a:rPr lang="en-US" dirty="0" smtClean="0"/>
              <a:t> activity but with lower  potency and toxicity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44958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err="1" smtClean="0"/>
              <a:t>Primaquine</a:t>
            </a:r>
            <a:r>
              <a:rPr lang="en-US" dirty="0" smtClean="0"/>
              <a:t> is the most effective and best tolerated and mostly used in this group. It causes </a:t>
            </a:r>
            <a:r>
              <a:rPr lang="en-US" dirty="0" err="1" smtClean="0"/>
              <a:t>haemolysis</a:t>
            </a:r>
            <a:r>
              <a:rPr lang="en-US" dirty="0" smtClean="0"/>
              <a:t> </a:t>
            </a:r>
            <a:r>
              <a:rPr lang="en-US" dirty="0" err="1" smtClean="0"/>
              <a:t>recognisable</a:t>
            </a:r>
            <a:r>
              <a:rPr lang="en-US" dirty="0" smtClean="0"/>
              <a:t> by a dark or dark-brown urine.</a:t>
            </a:r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Pamaquine</a:t>
            </a:r>
            <a:r>
              <a:rPr lang="en-US" dirty="0" smtClean="0"/>
              <a:t> is effective against </a:t>
            </a:r>
            <a:r>
              <a:rPr lang="en-US" dirty="0" err="1" smtClean="0"/>
              <a:t>exoerythrocytic</a:t>
            </a:r>
            <a:r>
              <a:rPr lang="en-US" dirty="0" smtClean="0"/>
              <a:t> forms of plasmodium in the liver and against gametocytes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838200"/>
            <a:ext cx="3002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4-Aminoquinolines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4478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/>
              <a:t>Success with 8-aminoquinolines brought about research </a:t>
            </a:r>
            <a:r>
              <a:rPr lang="en-US" sz="2000" dirty="0" err="1" smtClean="0"/>
              <a:t>centred</a:t>
            </a:r>
            <a:r>
              <a:rPr lang="en-US" sz="2000" dirty="0" smtClean="0"/>
              <a:t> on the quinine structure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It was found that position 4 of the quinine nucleus produces changes with good </a:t>
            </a:r>
            <a:r>
              <a:rPr lang="en-US" sz="2000" dirty="0" err="1" smtClean="0"/>
              <a:t>antimalarial</a:t>
            </a:r>
            <a:r>
              <a:rPr lang="en-US" sz="2000" dirty="0" smtClean="0"/>
              <a:t> properties.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4-amino-7-chloroquinolines produced highest activity</a:t>
            </a:r>
          </a:p>
          <a:p>
            <a:r>
              <a:rPr lang="en-US" sz="2000" dirty="0" smtClean="0"/>
              <a:t>    Examples include </a:t>
            </a:r>
            <a:r>
              <a:rPr lang="en-US" sz="2000" dirty="0" err="1" smtClean="0"/>
              <a:t>Chloroquine</a:t>
            </a:r>
            <a:r>
              <a:rPr lang="en-US" sz="2000" dirty="0" smtClean="0"/>
              <a:t>, </a:t>
            </a:r>
            <a:r>
              <a:rPr lang="en-US" sz="2000" dirty="0" err="1" smtClean="0"/>
              <a:t>Sontoquine</a:t>
            </a:r>
            <a:r>
              <a:rPr lang="en-US" sz="2000" dirty="0" smtClean="0"/>
              <a:t>, </a:t>
            </a:r>
            <a:r>
              <a:rPr lang="en-US" sz="2000" dirty="0" err="1" smtClean="0"/>
              <a:t>amodiaquine</a:t>
            </a:r>
            <a:r>
              <a:rPr lang="en-US" sz="2000" dirty="0" smtClean="0"/>
              <a:t> which are superior to other drugs.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3535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Synthesis of </a:t>
            </a:r>
            <a:r>
              <a:rPr lang="en-US" b="1" dirty="0" smtClean="0"/>
              <a:t>4-Aminoquinolines</a:t>
            </a:r>
            <a:endParaRPr lang="en-US" b="1" dirty="0"/>
          </a:p>
        </p:txBody>
      </p:sp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838200" y="990600"/>
          <a:ext cx="7162800" cy="5410200"/>
        </p:xfrm>
        <a:graphic>
          <a:graphicData uri="http://schemas.openxmlformats.org/presentationml/2006/ole">
            <p:oleObj spid="_x0000_s38916" name="CS ChemDraw Drawing" r:id="rId3" imgW="6445080" imgH="50583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838200" y="993775"/>
          <a:ext cx="7086599" cy="4870450"/>
        </p:xfrm>
        <a:graphic>
          <a:graphicData uri="http://schemas.openxmlformats.org/presentationml/2006/ole">
            <p:oleObj spid="_x0000_s37890" name="CS ChemDraw Drawing" r:id="rId3" imgW="4967640" imgH="48711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544</TotalTime>
  <Words>421</Words>
  <Application>Microsoft Office PowerPoint</Application>
  <PresentationFormat>On-screen Show (4:3)</PresentationFormat>
  <Paragraphs>56</Paragraphs>
  <Slides>26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Flow</vt:lpstr>
      <vt:lpstr>CS ChemDraw Drawing</vt:lpstr>
      <vt:lpstr>HETEROCYCLIC CHEMISTRY I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HETEROCYCLIC CHEMISTRY I</dc:title>
  <dc:creator>Windows User</dc:creator>
  <cp:lastModifiedBy>Windows User</cp:lastModifiedBy>
  <cp:revision>9</cp:revision>
  <dcterms:created xsi:type="dcterms:W3CDTF">2022-11-19T01:50:00Z</dcterms:created>
  <dcterms:modified xsi:type="dcterms:W3CDTF">2022-11-21T19:51:14Z</dcterms:modified>
</cp:coreProperties>
</file>