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  <p:sldMasterId id="2147483775" r:id="rId8"/>
  </p:sldMasterIdLst>
  <p:notesMasterIdLst>
    <p:notesMasterId r:id="rId42"/>
  </p:notesMasterIdLst>
  <p:handoutMasterIdLst>
    <p:handoutMasterId r:id="rId43"/>
  </p:handoutMasterIdLst>
  <p:sldIdLst>
    <p:sldId id="813" r:id="rId9"/>
    <p:sldId id="1029" r:id="rId10"/>
    <p:sldId id="705" r:id="rId11"/>
    <p:sldId id="847" r:id="rId12"/>
    <p:sldId id="798" r:id="rId13"/>
    <p:sldId id="1030" r:id="rId14"/>
    <p:sldId id="841" r:id="rId15"/>
    <p:sldId id="779" r:id="rId16"/>
    <p:sldId id="784" r:id="rId17"/>
    <p:sldId id="1038" r:id="rId18"/>
    <p:sldId id="1039" r:id="rId19"/>
    <p:sldId id="814" r:id="rId20"/>
    <p:sldId id="636" r:id="rId21"/>
    <p:sldId id="1040" r:id="rId22"/>
    <p:sldId id="680" r:id="rId23"/>
    <p:sldId id="806" r:id="rId24"/>
    <p:sldId id="859" r:id="rId25"/>
    <p:sldId id="816" r:id="rId26"/>
    <p:sldId id="851" r:id="rId27"/>
    <p:sldId id="817" r:id="rId28"/>
    <p:sldId id="860" r:id="rId29"/>
    <p:sldId id="861" r:id="rId30"/>
    <p:sldId id="645" r:id="rId31"/>
    <p:sldId id="862" r:id="rId32"/>
    <p:sldId id="825" r:id="rId33"/>
    <p:sldId id="653" r:id="rId34"/>
    <p:sldId id="790" r:id="rId35"/>
    <p:sldId id="836" r:id="rId36"/>
    <p:sldId id="717" r:id="rId37"/>
    <p:sldId id="858" r:id="rId38"/>
    <p:sldId id="837" r:id="rId39"/>
    <p:sldId id="838" r:id="rId40"/>
    <p:sldId id="840" r:id="rId41"/>
  </p:sldIdLst>
  <p:sldSz cx="9144000" cy="6858000" type="screen4x3"/>
  <p:notesSz cx="6735763" cy="9866313"/>
  <p:embeddedFontLst>
    <p:embeddedFont>
      <p:font typeface="Aharoni" panose="02010803020104030203" pitchFamily="2" charset="-79"/>
      <p:bold r:id="rId44"/>
    </p:embeddedFon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  <p:embeddedFont>
      <p:font typeface="KG Primary Penmanship" panose="020B0604020202020204" charset="0"/>
      <p:regular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4F71"/>
    <a:srgbClr val="7A7A7A"/>
    <a:srgbClr val="C7C7C7"/>
    <a:srgbClr val="757575"/>
    <a:srgbClr val="2DC7D3"/>
    <a:srgbClr val="8083AD"/>
    <a:srgbClr val="9296B3"/>
    <a:srgbClr val="A1A6BC"/>
    <a:srgbClr val="E5E5E5"/>
    <a:srgbClr val="E4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907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592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gif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4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ustomXml" Target="../ink/ink10.xml"/><Relationship Id="rId11" Type="http://schemas.openxmlformats.org/officeDocument/2006/relationships/image" Target="../media/image44.png"/><Relationship Id="rId5" Type="http://schemas.openxmlformats.org/officeDocument/2006/relationships/image" Target="../media/image440.png"/><Relationship Id="rId10" Type="http://schemas.openxmlformats.org/officeDocument/2006/relationships/image" Target="../media/image48.png"/><Relationship Id="rId4" Type="http://schemas.openxmlformats.org/officeDocument/2006/relationships/customXml" Target="../ink/ink9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26" y="6058070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6558327" y="6121912"/>
            <a:ext cx="151661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97F3E-818C-986B-261A-D408D448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70" y="6090599"/>
            <a:ext cx="1185213" cy="2932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8D853F-F9FD-362E-DB9A-CA707B0CC5AE}"/>
              </a:ext>
            </a:extLst>
          </p:cNvPr>
          <p:cNvSpPr txBox="1"/>
          <p:nvPr/>
        </p:nvSpPr>
        <p:spPr>
          <a:xfrm>
            <a:off x="4054190" y="6101734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8E010A-B88B-7359-D08A-BE22A5B8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41" y="6101734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C5150E-92B0-A5CC-76C4-2EC21698C693}"/>
              </a:ext>
            </a:extLst>
          </p:cNvPr>
          <p:cNvSpPr txBox="1"/>
          <p:nvPr/>
        </p:nvSpPr>
        <p:spPr>
          <a:xfrm>
            <a:off x="5319761" y="6112869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477E-2441-8244-213D-D9DCACF4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768F48EB-3EFF-B532-CB90-E6617C88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4919B4-6C9E-29BB-0024-723C9271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879B22-E73F-1CE4-BD64-DB882508D2A6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Brahim et Abla se rencontrent dans le parc. Chacun demande à l’autre comment il va. 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845849-64AF-CE54-9EF7-A686BA521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4BB774-5CDB-D498-2AB3-8BD6C9F4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BAB444-4181-1CA8-FA43-E0456ABA38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8B44EA-3A7A-6C2C-8059-64E08A8867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15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DBDE1-BC68-0EEA-5651-4EB62DFB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85ADB8A-5A0B-1329-4DAE-69BA1F1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avec votre voisin.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9412AC6-7292-9B15-97A4-8FCCF768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864C16-42F2-E3B7-EC36-65EFD8B2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a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Révision du dialogue reprenant l’acte de parole de la semaine : « Comment ça va ? ».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a. Elle fait le son « a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4325760" y="2003273"/>
            <a:ext cx="13019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0D701E8-1BF1-B216-6489-E0FB601C3792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a. Elle fait le son « a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4341C8-5D46-5F76-EF6E-DB8BE8446D5B}"/>
              </a:ext>
            </a:extLst>
          </p:cNvPr>
          <p:cNvSpPr txBox="1"/>
          <p:nvPr/>
        </p:nvSpPr>
        <p:spPr>
          <a:xfrm>
            <a:off x="3960000" y="1599012"/>
            <a:ext cx="139333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1E3DF6-F0A0-F9B9-B775-83997684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 en majuscule. Elle fait le son « a ».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960000" y="1835495"/>
            <a:ext cx="155683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692000" y="1708191"/>
            <a:ext cx="63929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  <a:r>
              <a:rPr lang="fr-FR" sz="16600" dirty="0">
                <a:ln w="0"/>
                <a:solidFill>
                  <a:srgbClr val="474F71"/>
                </a:solidFill>
                <a:latin typeface="Dosis ExtraBold" pitchFamily="2" charset="0"/>
              </a:rPr>
              <a:t>   </a:t>
            </a:r>
            <a:r>
              <a:rPr lang="fr-FR" sz="19900" dirty="0" err="1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fr-FR" sz="16600" dirty="0">
                <a:ln w="0"/>
                <a:solidFill>
                  <a:srgbClr val="474F7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  <a:endParaRPr lang="fr-FR" sz="16600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Avion. Dans le mot « avion », je vois la lettre a et  j’entends le son « a ».</a:t>
            </a:r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vion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Banane. Dans le mot « banane », je vois la lettre a  et  j’entends le son « a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2038399" y="2231252"/>
            <a:ext cx="528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b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n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Abricot. Dans le mot « abricot », je vois la lettre a et j’entends le son  « a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bricot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? Attention, il y aussi d’autres lettres. Mais il ne faut lire que la lettre a. 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DBA81E2-6A79-0846-FE9E-7BD58C57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76" y="3429000"/>
            <a:ext cx="8513448" cy="17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53470-AD9F-F7F2-8462-35581E2A4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C2CCC9-CD0E-F8FA-F8E3-6B96CDE4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4ECF2431-5477-B2C9-D305-A7033E9E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? Attention, il y aussi d’autres lettres. Mais il ne faut lire que la lettre a. </a:t>
            </a:r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5DCE954-9290-601F-D070-F8650CD4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12" y="3336996"/>
            <a:ext cx="794377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le livret, page 12.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F5EE60-ACC3-7D91-77A2-820CF71C3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17" y="1586735"/>
            <a:ext cx="3149966" cy="48337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5247FAC-6674-7F02-6068-1F3C4DD1A5AF}"/>
              </a:ext>
            </a:extLst>
          </p:cNvPr>
          <p:cNvSpPr/>
          <p:nvPr/>
        </p:nvSpPr>
        <p:spPr>
          <a:xfrm>
            <a:off x="3229275" y="5178089"/>
            <a:ext cx="2685449" cy="58107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08D370-4113-18FB-D5CE-3549CCC9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71830" r="8213"/>
          <a:stretch>
            <a:fillRect/>
          </a:stretch>
        </p:blipFill>
        <p:spPr>
          <a:xfrm>
            <a:off x="705447" y="2868927"/>
            <a:ext cx="4398986" cy="2166665"/>
          </a:xfrm>
          <a:prstGeom prst="round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10519" y="72426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a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Jouer un dialogue.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a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2" name="« la lettre a »   graphisme, traçage et écriture">
            <a:hlinkClick r:id="" action="ppaction://media"/>
            <a:extLst>
              <a:ext uri="{FF2B5EF4-FFF2-40B4-BE49-F238E27FC236}">
                <a16:creationId xmlns:a16="http://schemas.microsoft.com/office/drawing/2014/main" id="{A85AA572-FE9B-A5AA-7CCA-6FCC280FD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945" y="1813035"/>
            <a:ext cx="6832110" cy="38430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 on va tracer la lettre a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CE35343-9C14-EC53-3036-64D796C6F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082" y="2761488"/>
            <a:ext cx="2256365" cy="22186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24FC5C-DE03-ABFE-FEB4-37BF786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4AAFCE-7A39-EAB3-028C-A81B99338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F557FC-5D24-9076-7631-4DCC397F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630" y="458187"/>
            <a:ext cx="4846740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13.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A18D5A5-BEAA-5AC3-3B9C-B9F3AB9EC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792000" y="2160000"/>
            <a:ext cx="7560000" cy="396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a minuscule comme dans l’exemple. Je vais circuler entre les rangs pour vous aider. </a:t>
            </a:r>
          </a:p>
        </p:txBody>
      </p:sp>
      <p:pic>
        <p:nvPicPr>
          <p:cNvPr id="8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68F4078B-76B1-CD8A-64BD-615E3C328A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-1056050" y="2142000"/>
            <a:ext cx="7560000" cy="3960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E156BF-E9D7-BC5D-6BE2-CA59C7A45A00}"/>
              </a:ext>
            </a:extLst>
          </p:cNvPr>
          <p:cNvSpPr/>
          <p:nvPr/>
        </p:nvSpPr>
        <p:spPr>
          <a:xfrm>
            <a:off x="1381225" y="5421249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012" y="2545079"/>
            <a:ext cx="2446422" cy="24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recopiez la lettre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FF8685-9ABC-E00B-4BE5-43DF0FA1B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246842" y="2618071"/>
            <a:ext cx="3535182" cy="2603357"/>
          </a:xfrm>
          <a:prstGeom prst="roundRect">
            <a:avLst>
              <a:gd name="adj" fmla="val 6988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BC01F8-7C9C-9B17-A3C1-CD1401009A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72076"/>
            <a:ext cx="593716" cy="7819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89EE01-59E2-BAD6-C65D-7D552F725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8858" y="2772076"/>
            <a:ext cx="593716" cy="7819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007A05-993E-80F5-8A89-F904AAE66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4016" y="2772076"/>
            <a:ext cx="593716" cy="7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2780FFA-D2C2-9F4F-56C4-5423D153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7249"/>
            <a:ext cx="3834716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47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Ecriture - Lettre a - A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Dialogue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a - A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 -Lettre a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Ecriture - Lettre a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592A24-2A8D-6470-CB74-209026077D2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592CE0-4FD4-569C-7E82-43705E4ABAA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8E1E9-98D1-A658-2345-6C0EE3AFD6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10F38D56-5F29-07D3-0739-9F1E9928061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« a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a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4" y="2137841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Dialogue 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du </a:t>
            </a:r>
            <a:r>
              <a:rPr lang="fr-FR" sz="1400" dirty="0"/>
              <a:t>d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ialogue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reprenant l’acte de parole de la semaine : « Comment ça va ? ».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709ADE-CC2C-1D2D-E775-B9467A2D3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revoir le dialogue de la séance précédente. Majd et Nada vont nous aider. Soyez attentifs.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7FD31D-D896-00FE-5FAC-846DB678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2077976F-0C5B-F837-9658-8FFD0628F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8864</TotalTime>
  <Words>629</Words>
  <PresentationFormat>Affichage à l'écran (4:3)</PresentationFormat>
  <Paragraphs>87</Paragraphs>
  <Slides>33</Slides>
  <Notes>3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33</vt:i4>
      </vt:variant>
    </vt:vector>
  </HeadingPairs>
  <TitlesOfParts>
    <vt:vector size="50" baseType="lpstr">
      <vt:lpstr>Wingdings</vt:lpstr>
      <vt:lpstr>Aharoni</vt:lpstr>
      <vt:lpstr>Dosis SemiBold</vt:lpstr>
      <vt:lpstr>Arial</vt:lpstr>
      <vt:lpstr>KG Primary Penmanship</vt:lpstr>
      <vt:lpstr>Dosis Medium</vt:lpstr>
      <vt:lpstr>Calibri</vt:lpstr>
      <vt:lpstr>Dosis ExtraBold</vt:lpstr>
      <vt:lpstr>Dosis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revoir le dialogue de la séance précédente. Majd et Nada vont nous aider. Soyez attentifs. </vt:lpstr>
      <vt:lpstr>Lecture de la vidéo.</vt:lpstr>
      <vt:lpstr>Qui veut passer au tableau pour jouer le dialogue en français ?</vt:lpstr>
      <vt:lpstr>Maintenant, tout le monde participe. Jouez le dialogue en français avec votre voisin.</vt:lpstr>
      <vt:lpstr>Plan de la séance 5</vt:lpstr>
      <vt:lpstr>Maintenant, on va faire de la lecture. </vt:lpstr>
      <vt:lpstr>Présentation PowerPoint</vt:lpstr>
      <vt:lpstr>Présentation PowerPoint</vt:lpstr>
      <vt:lpstr>C’est la lettre a en majuscule. Elle fait le son « a ».</vt:lpstr>
      <vt:lpstr>Répétons ensemble.</vt:lpstr>
      <vt:lpstr>Avion. Dans le mot « avion », je vois la lettre a et  j’entends le son « a ».</vt:lpstr>
      <vt:lpstr>Banane. Dans le mot « banane », je vois la lettre a  et  j’entends le son « a ».</vt:lpstr>
      <vt:lpstr>Abricot. Dans le mot « abricot », je vois la lettre a et j’entends le son  « a ».</vt:lpstr>
      <vt:lpstr>Qui veut passer au tableau pour lire la lettre a ? Attention, il y aussi d’autres lettres. Mais il ne faut lire que la lettre a. </vt:lpstr>
      <vt:lpstr>Qui veut passer au tableau pour lire la lettre a ? Attention, il y aussi d’autres lettres. Mais il ne faut lire que la lettre a. </vt:lpstr>
      <vt:lpstr>Prenez le livret, page 12. </vt:lpstr>
      <vt:lpstr>Présentation PowerPoint</vt:lpstr>
      <vt:lpstr>Plan de la séance 5</vt:lpstr>
      <vt:lpstr>Maintenant, nous allons apprendre à écrire la lettre a minuscule avec Nada. Soyez attentifs. </vt:lpstr>
      <vt:lpstr>Présentation PowerPoint</vt:lpstr>
      <vt:lpstr>Maintenant on va tracer la lettre a minuscule en l’air avec le doigt.</vt:lpstr>
      <vt:lpstr>Prenez vos ardoises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2025-10-31T09:20:27Z</dcterms:modified>
</cp:coreProperties>
</file>