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3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5" r:id="rId6"/>
    <p:sldMasterId id="2147483767" r:id="rId7"/>
    <p:sldMasterId id="2147483775" r:id="rId8"/>
  </p:sldMasterIdLst>
  <p:notesMasterIdLst>
    <p:notesMasterId r:id="rId42"/>
  </p:notesMasterIdLst>
  <p:handoutMasterIdLst>
    <p:handoutMasterId r:id="rId43"/>
  </p:handoutMasterIdLst>
  <p:sldIdLst>
    <p:sldId id="813" r:id="rId9"/>
    <p:sldId id="1029" r:id="rId10"/>
    <p:sldId id="705" r:id="rId11"/>
    <p:sldId id="847" r:id="rId12"/>
    <p:sldId id="798" r:id="rId13"/>
    <p:sldId id="1030" r:id="rId14"/>
    <p:sldId id="841" r:id="rId15"/>
    <p:sldId id="779" r:id="rId16"/>
    <p:sldId id="784" r:id="rId17"/>
    <p:sldId id="1038" r:id="rId18"/>
    <p:sldId id="1039" r:id="rId19"/>
    <p:sldId id="814" r:id="rId20"/>
    <p:sldId id="636" r:id="rId21"/>
    <p:sldId id="1040" r:id="rId22"/>
    <p:sldId id="680" r:id="rId23"/>
    <p:sldId id="806" r:id="rId24"/>
    <p:sldId id="859" r:id="rId25"/>
    <p:sldId id="816" r:id="rId26"/>
    <p:sldId id="851" r:id="rId27"/>
    <p:sldId id="817" r:id="rId28"/>
    <p:sldId id="860" r:id="rId29"/>
    <p:sldId id="861" r:id="rId30"/>
    <p:sldId id="645" r:id="rId31"/>
    <p:sldId id="862" r:id="rId32"/>
    <p:sldId id="825" r:id="rId33"/>
    <p:sldId id="653" r:id="rId34"/>
    <p:sldId id="790" r:id="rId35"/>
    <p:sldId id="836" r:id="rId36"/>
    <p:sldId id="717" r:id="rId37"/>
    <p:sldId id="858" r:id="rId38"/>
    <p:sldId id="837" r:id="rId39"/>
    <p:sldId id="838" r:id="rId40"/>
    <p:sldId id="840" r:id="rId41"/>
  </p:sldIdLst>
  <p:sldSz cx="9144000" cy="6858000" type="screen4x3"/>
  <p:notesSz cx="6735763" cy="9866313"/>
  <p:embeddedFontLst>
    <p:embeddedFont>
      <p:font typeface="Aharoni" panose="02010803020104030203" pitchFamily="2" charset="-79"/>
      <p:bold r:id="rId44"/>
    </p:embeddedFont>
    <p:embeddedFont>
      <p:font typeface="Dosis" pitchFamily="2" charset="0"/>
      <p:regular r:id="rId45"/>
      <p:bold r:id="rId46"/>
    </p:embeddedFont>
    <p:embeddedFont>
      <p:font typeface="Dosis ExtraBold" pitchFamily="2" charset="0"/>
      <p:bold r:id="rId47"/>
    </p:embeddedFont>
    <p:embeddedFont>
      <p:font typeface="Dosis Medium" pitchFamily="2" charset="0"/>
      <p:regular r:id="rId48"/>
    </p:embeddedFont>
    <p:embeddedFont>
      <p:font typeface="Dosis SemiBold" pitchFamily="2" charset="0"/>
      <p:bold r:id="rId49"/>
    </p:embeddedFont>
    <p:embeddedFont>
      <p:font typeface="KG Primary Penmanship" panose="020B0604020202020204" charset="0"/>
      <p:regular r:id="rId5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74F71"/>
    <a:srgbClr val="7A7A7A"/>
    <a:srgbClr val="C7C7C7"/>
    <a:srgbClr val="757575"/>
    <a:srgbClr val="2DC7D3"/>
    <a:srgbClr val="8083AD"/>
    <a:srgbClr val="9296B3"/>
    <a:srgbClr val="A1A6BC"/>
    <a:srgbClr val="E5E5E5"/>
    <a:srgbClr val="E4E5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18" autoAdjust="0"/>
    <p:restoredTop sz="87607" autoAdjust="0"/>
  </p:normalViewPr>
  <p:slideViewPr>
    <p:cSldViewPr snapToGrid="0">
      <p:cViewPr varScale="1">
        <p:scale>
          <a:sx n="96" d="100"/>
          <a:sy n="96" d="100"/>
        </p:scale>
        <p:origin x="907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font" Target="fonts/font2.fntdata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font" Target="fonts/font1.fntdata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56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font" Target="fonts/font3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31/10/2025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5926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59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gif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9.gif"/><Relationship Id="rId5" Type="http://schemas.openxmlformats.org/officeDocument/2006/relationships/image" Target="../media/image40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50.png"/><Relationship Id="rId7" Type="http://schemas.openxmlformats.org/officeDocument/2006/relationships/image" Target="../media/image42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1.png"/><Relationship Id="rId5" Type="http://schemas.openxmlformats.org/officeDocument/2006/relationships/image" Target="../media/image160.png"/><Relationship Id="rId4" Type="http://schemas.openxmlformats.org/officeDocument/2006/relationships/customXml" Target="../ink/ink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7" Type="http://schemas.openxmlformats.org/officeDocument/2006/relationships/image" Target="../media/image2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5.png"/><Relationship Id="rId5" Type="http://schemas.openxmlformats.org/officeDocument/2006/relationships/image" Target="../media/image420.png"/><Relationship Id="rId4" Type="http://schemas.openxmlformats.org/officeDocument/2006/relationships/customXml" Target="../ink/ink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40.png"/><Relationship Id="rId7" Type="http://schemas.openxmlformats.org/officeDocument/2006/relationships/image" Target="../media/image2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5.png"/><Relationship Id="rId5" Type="http://schemas.openxmlformats.org/officeDocument/2006/relationships/image" Target="../media/image420.png"/><Relationship Id="rId4" Type="http://schemas.openxmlformats.org/officeDocument/2006/relationships/customXml" Target="../ink/ink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2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customXml" Target="../ink/ink10.xml"/><Relationship Id="rId11" Type="http://schemas.openxmlformats.org/officeDocument/2006/relationships/image" Target="../media/image44.png"/><Relationship Id="rId5" Type="http://schemas.openxmlformats.org/officeDocument/2006/relationships/image" Target="../media/image440.png"/><Relationship Id="rId10" Type="http://schemas.openxmlformats.org/officeDocument/2006/relationships/image" Target="../media/image48.png"/><Relationship Id="rId4" Type="http://schemas.openxmlformats.org/officeDocument/2006/relationships/customXml" Target="../ink/ink9.xml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6423600-3479-787F-CC55-CA29ED94F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926" y="6058070"/>
            <a:ext cx="1236081" cy="3670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772620-BCE4-6410-0A00-7400DF051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863" y="6082880"/>
            <a:ext cx="1185213" cy="29320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40809ED-6FF4-F737-98AE-391508494962}"/>
              </a:ext>
            </a:extLst>
          </p:cNvPr>
          <p:cNvSpPr txBox="1"/>
          <p:nvPr/>
        </p:nvSpPr>
        <p:spPr>
          <a:xfrm>
            <a:off x="2792628" y="6094015"/>
            <a:ext cx="111212" cy="261610"/>
          </a:xfrm>
          <a:prstGeom prst="rect">
            <a:avLst/>
          </a:prstGeom>
          <a:solidFill>
            <a:srgbClr val="A1A6BC"/>
          </a:solidFill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8083AD"/>
                </a:solidFill>
              </a:rPr>
              <a:t>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7C796AA-B2CB-1A58-725E-81F3A362A950}"/>
              </a:ext>
            </a:extLst>
          </p:cNvPr>
          <p:cNvSpPr txBox="1"/>
          <p:nvPr/>
        </p:nvSpPr>
        <p:spPr>
          <a:xfrm>
            <a:off x="6558327" y="6121912"/>
            <a:ext cx="151661" cy="261610"/>
          </a:xfrm>
          <a:prstGeom prst="rect">
            <a:avLst/>
          </a:prstGeom>
          <a:solidFill>
            <a:srgbClr val="2DC7D3"/>
          </a:solidFill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C797F3E-818C-986B-261A-D408D448A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870" y="6090599"/>
            <a:ext cx="1185213" cy="29320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B8D853F-F9FD-362E-DB9A-CA707B0CC5AE}"/>
              </a:ext>
            </a:extLst>
          </p:cNvPr>
          <p:cNvSpPr txBox="1"/>
          <p:nvPr/>
        </p:nvSpPr>
        <p:spPr>
          <a:xfrm>
            <a:off x="4054190" y="6101734"/>
            <a:ext cx="197380" cy="261610"/>
          </a:xfrm>
          <a:prstGeom prst="rect">
            <a:avLst/>
          </a:prstGeom>
          <a:solidFill>
            <a:srgbClr val="A1A6BC"/>
          </a:solidFill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8083AD"/>
                </a:solidFill>
              </a:rPr>
              <a:t>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8E010A-B88B-7359-D08A-BE22A5B8B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41" y="6101734"/>
            <a:ext cx="1185213" cy="29320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AC5150E-92B0-A5CC-76C4-2EC21698C693}"/>
              </a:ext>
            </a:extLst>
          </p:cNvPr>
          <p:cNvSpPr txBox="1"/>
          <p:nvPr/>
        </p:nvSpPr>
        <p:spPr>
          <a:xfrm>
            <a:off x="5319761" y="6112869"/>
            <a:ext cx="197380" cy="261610"/>
          </a:xfrm>
          <a:prstGeom prst="rect">
            <a:avLst/>
          </a:prstGeom>
          <a:solidFill>
            <a:srgbClr val="A1A6BC"/>
          </a:solidFill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8083AD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4591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pic>
        <p:nvPicPr>
          <p:cNvPr id="20" name="Image 1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6E9F65F-0A36-5F64-9AF2-17E18F19E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843" y="2658958"/>
            <a:ext cx="3643249" cy="2808000"/>
          </a:xfrm>
          <a:prstGeom prst="rect">
            <a:avLst/>
          </a:prstGeom>
        </p:spPr>
      </p:pic>
      <p:pic>
        <p:nvPicPr>
          <p:cNvPr id="22" name="Image 21" descr="Une image contenant texte, Visage humain, personn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FBD567D-8B83-0EB1-44E3-C97890CD06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76" y="2658958"/>
            <a:ext cx="3643249" cy="2808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2780FFA-D2C2-9F4F-56C4-5423D153A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3427249"/>
            <a:ext cx="3834716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40471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"/>
            </a:pPr>
            <a:r>
              <a:rPr lang="fr-FR" dirty="0">
                <a:solidFill>
                  <a:srgbClr val="7A7A7A"/>
                </a:solidFill>
              </a:rPr>
              <a:t>Oral – Dialogue</a:t>
            </a:r>
          </a:p>
          <a:p>
            <a:pPr>
              <a:buFont typeface="Wingdings" panose="05000000000000000000" pitchFamily="2" charset="2"/>
              <a:buChar char=""/>
            </a:pPr>
            <a:r>
              <a:rPr lang="fr-FR" dirty="0">
                <a:solidFill>
                  <a:srgbClr val="7A7A7A"/>
                </a:solidFill>
              </a:rPr>
              <a:t>Lecture - Lettre a - A</a:t>
            </a:r>
          </a:p>
          <a:p>
            <a:pPr>
              <a:buFont typeface="Wingdings" panose="05000000000000000000" pitchFamily="2" charset="2"/>
              <a:buChar char=""/>
            </a:pPr>
            <a:r>
              <a:rPr lang="fr-FR" dirty="0">
                <a:solidFill>
                  <a:srgbClr val="7A7A7A"/>
                </a:solidFill>
              </a:rPr>
              <a:t>Ecriture - Lettre a - A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a - A</a:t>
            </a:r>
          </a:p>
          <a:p>
            <a:r>
              <a:rPr lang="fr-FR" dirty="0"/>
              <a:t>Ecriture - Lettre a - A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51350" y="3890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Dialogue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a - A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Ecriture - Lettre a - A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m"/>
            </a:pPr>
            <a:r>
              <a:rPr lang="fr-FR" dirty="0"/>
              <a:t>Révision</a:t>
            </a:r>
          </a:p>
          <a:p>
            <a:pPr marL="269875" indent="-269875">
              <a:buFont typeface="Wingdings" panose="05000000000000000000" pitchFamily="2" charset="2"/>
              <a:buChar char="m"/>
            </a:pPr>
            <a:r>
              <a:rPr lang="fr-FR" dirty="0"/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Présentation du vocabulaire </a:t>
              </a:r>
            </a:p>
            <a:p>
              <a:r>
                <a:rPr lang="fr-FR" dirty="0"/>
                <a:t>Exploitation du vocabulaire</a:t>
              </a:r>
            </a:p>
            <a:p>
              <a:r>
                <a:rPr lang="fr-FR" dirty="0"/>
                <a:t>Travail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5019493" y="3406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buFont typeface="Wingdings" panose="05000000000000000000" pitchFamily="2" charset="2"/>
              <a:buChar char="m"/>
            </a:pPr>
            <a:r>
              <a:rPr lang="fr-FR" dirty="0"/>
              <a:t>Lecture  -Lettre a</a:t>
            </a:r>
          </a:p>
          <a:p>
            <a:pPr marL="269875" indent="-269875">
              <a:buFont typeface="Wingdings" panose="05000000000000000000" pitchFamily="2" charset="2"/>
              <a:buChar char="m"/>
            </a:pPr>
            <a:r>
              <a:rPr lang="fr-FR" dirty="0"/>
              <a:t>Ecriture - Lettre a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6592A24-2A8D-6470-CB74-209026077D2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592CE0-4FD4-569C-7E82-43705E4ABAA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88E1E9-98D1-A658-2345-6C0EE3AFD65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10F38D56-5F29-07D3-0739-9F1E9928061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la lettre « a ». 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Ecriture de la lettre a en minuscule.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4" y="2137841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Dialogue </a:t>
            </a: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49" y="2501693"/>
            <a:ext cx="546859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 du </a:t>
            </a:r>
            <a:r>
              <a:rPr lang="fr-FR" sz="1400" dirty="0"/>
              <a:t>d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ialogue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reprenant l’acte de parole de la semaine : « Comment ça va ? ». 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709ADE-CC2C-1D2D-E775-B9467A2D31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revoir le dialogue de la séance précédente. Majd et Nada vont nous aider. Soyez attentifs.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7FD31D-D896-00FE-5FAC-846DB6784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4" name="Mdia1N1 (2)">
            <a:hlinkClick r:id="" action="ppaction://media"/>
            <a:extLst>
              <a:ext uri="{FF2B5EF4-FFF2-40B4-BE49-F238E27FC236}">
                <a16:creationId xmlns:a16="http://schemas.microsoft.com/office/drawing/2014/main" id="{2077976F-0C5B-F837-9658-8FFD0628F4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6340" y="2038430"/>
            <a:ext cx="7160124" cy="4027570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91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9477E-2441-8244-213D-D9DCACF42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768F48EB-3EFF-B532-CB90-E6617C887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jouer le dialogue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 français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E4919B4-6C9E-29BB-0024-723C92711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140628"/>
            <a:ext cx="4572000" cy="3048000"/>
          </a:xfrm>
          <a:prstGeom prst="roundRect">
            <a:avLst>
              <a:gd name="adj" fmla="val 13193"/>
            </a:avLst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1879B22-E73F-1CE4-BD64-DB882508D2A6}"/>
              </a:ext>
            </a:extLst>
          </p:cNvPr>
          <p:cNvSpPr txBox="1"/>
          <p:nvPr/>
        </p:nvSpPr>
        <p:spPr>
          <a:xfrm>
            <a:off x="1988419" y="1714071"/>
            <a:ext cx="5471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Brahim et Abla se rencontrent dans le parc. Chacun demande à l’autre comment il va. </a:t>
            </a:r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15845849-64AF-CE54-9EF7-A686BA5214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B4BB774-5CDB-D498-2AB3-8BD6C9F4B02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43308" y="2567033"/>
            <a:ext cx="1383692" cy="12241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5BAB444-4181-1CA8-FA43-E0456ABA383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703629" y="2595907"/>
            <a:ext cx="1383692" cy="12241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28B44EA-3A7A-6C2C-8059-64E08A8867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3153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DBDE1-BC68-0EEA-5651-4EB62DFBB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8">
            <a:extLst>
              <a:ext uri="{FF2B5EF4-FFF2-40B4-BE49-F238E27FC236}">
                <a16:creationId xmlns:a16="http://schemas.microsoft.com/office/drawing/2014/main" id="{685ADB8A-5A0B-1329-4DAE-69BA1F1BB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 français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avec votre voisin.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9412AC6-7292-9B15-97A4-8FCCF7681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864C16-42F2-E3B7-EC36-65EFD8B23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8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Ecriture de la lettre a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Révision du dialogue reprenant l’acte de parole de la semaine : « Comment ça va ? ».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la lettre   a 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6700E-30F1-129F-6661-B4C3191B5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BD08EF-95C2-9CAD-270D-71471C13A440}"/>
              </a:ext>
            </a:extLst>
          </p:cNvPr>
          <p:cNvSpPr txBox="1">
            <a:spLocks/>
          </p:cNvSpPr>
          <p:nvPr/>
        </p:nvSpPr>
        <p:spPr>
          <a:xfrm>
            <a:off x="1692000" y="875192"/>
            <a:ext cx="6840000" cy="612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la lettre a. Elle fait le son « a ».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EB0C16-AB12-2F2F-31CF-4AC03631DEBC}"/>
              </a:ext>
            </a:extLst>
          </p:cNvPr>
          <p:cNvSpPr txBox="1"/>
          <p:nvPr/>
        </p:nvSpPr>
        <p:spPr>
          <a:xfrm>
            <a:off x="4325760" y="2003273"/>
            <a:ext cx="1301959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900" dirty="0">
                <a:ln w="0"/>
                <a:solidFill>
                  <a:srgbClr val="474F71"/>
                </a:solidFill>
                <a:latin typeface="Dosis" pitchFamily="2" charset="0"/>
                <a:cs typeface="Aharoni" panose="02010803020104030203" pitchFamily="2" charset="-79"/>
              </a:rPr>
              <a:t>a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AA2A9E-E7F4-A905-075C-104FAA947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0D701E8-1BF1-B216-6489-E0FB601C3792}"/>
              </a:ext>
            </a:extLst>
          </p:cNvPr>
          <p:cNvSpPr txBox="1">
            <a:spLocks/>
          </p:cNvSpPr>
          <p:nvPr/>
        </p:nvSpPr>
        <p:spPr>
          <a:xfrm>
            <a:off x="1692000" y="875192"/>
            <a:ext cx="6840000" cy="612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la lettre a. Elle fait le son « a ».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E4341C8-5D46-5F76-EF6E-DB8BE8446D5B}"/>
              </a:ext>
            </a:extLst>
          </p:cNvPr>
          <p:cNvSpPr txBox="1"/>
          <p:nvPr/>
        </p:nvSpPr>
        <p:spPr>
          <a:xfrm>
            <a:off x="3960000" y="1599012"/>
            <a:ext cx="1393330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3900" dirty="0">
                <a:ln w="0"/>
                <a:solidFill>
                  <a:srgbClr val="474F71"/>
                </a:solidFill>
                <a:latin typeface="KG Primary Penmanship" panose="02000506000000020003" pitchFamily="2" charset="0"/>
                <a:cs typeface="Aharoni" panose="02010803020104030203" pitchFamily="2" charset="-79"/>
              </a:rPr>
              <a:t>a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C1E3DF6-F0A0-F9B9-B775-839976844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1E036-48FB-2148-964A-045FB04FF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D04A1-678D-EAAF-A5D2-D504A944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la lettre a en majuscule. Elle fait le son « a ».</a:t>
            </a:r>
            <a:endParaRPr lang="fr-M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C81D71-E6C7-7605-9DD4-E2BF2A48E8C6}"/>
              </a:ext>
            </a:extLst>
          </p:cNvPr>
          <p:cNvSpPr txBox="1"/>
          <p:nvPr/>
        </p:nvSpPr>
        <p:spPr>
          <a:xfrm>
            <a:off x="3960000" y="1835495"/>
            <a:ext cx="155683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900" dirty="0">
                <a:ln w="0"/>
                <a:solidFill>
                  <a:srgbClr val="474F71"/>
                </a:solidFill>
                <a:latin typeface="Dosis" pitchFamily="2" charset="0"/>
              </a:rPr>
              <a:t>A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C972F4-5196-831E-E671-59DCC585F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4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ensemble.</a:t>
            </a:r>
            <a:endParaRPr lang="fr-MA" dirty="0"/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692000" y="1708191"/>
            <a:ext cx="639298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600" dirty="0">
                <a:ln w="0"/>
                <a:solidFill>
                  <a:srgbClr val="474F71"/>
                </a:solidFill>
                <a:latin typeface="Dosis" pitchFamily="2" charset="0"/>
              </a:rPr>
              <a:t>a</a:t>
            </a:r>
            <a:r>
              <a:rPr lang="fr-FR" sz="16600" dirty="0">
                <a:ln w="0"/>
                <a:solidFill>
                  <a:srgbClr val="474F71"/>
                </a:solidFill>
                <a:latin typeface="Dosis ExtraBold" pitchFamily="2" charset="0"/>
              </a:rPr>
              <a:t>   </a:t>
            </a:r>
            <a:r>
              <a:rPr lang="fr-FR" sz="19900" dirty="0" err="1">
                <a:ln w="0"/>
                <a:solidFill>
                  <a:srgbClr val="474F71"/>
                </a:solidFill>
                <a:latin typeface="KG Primary Penmanship" panose="02000506000000020003" pitchFamily="2" charset="0"/>
                <a:cs typeface="Aharoni" panose="02010803020104030203" pitchFamily="2" charset="-79"/>
              </a:rPr>
              <a:t>a</a:t>
            </a:r>
            <a:r>
              <a:rPr lang="fr-FR" sz="16600" dirty="0">
                <a:ln w="0"/>
                <a:solidFill>
                  <a:srgbClr val="474F7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r>
              <a:rPr lang="fr-FR" sz="16600" dirty="0" err="1">
                <a:ln w="0"/>
                <a:solidFill>
                  <a:srgbClr val="474F71"/>
                </a:solidFill>
                <a:latin typeface="Dosis" pitchFamily="2" charset="0"/>
              </a:rPr>
              <a:t>A</a:t>
            </a:r>
            <a:endParaRPr lang="fr-FR" sz="16600" dirty="0">
              <a:ln w="0"/>
              <a:solidFill>
                <a:srgbClr val="474F71"/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Avion. Dans le mot « avion », je vois la lettre a et  j’entends le son « a ».</a:t>
            </a:r>
            <a:endParaRPr lang="fr-MA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C99DEAC-3EBE-3E8B-FB22-BAF2DEF0A4C7}"/>
              </a:ext>
            </a:extLst>
          </p:cNvPr>
          <p:cNvSpPr txBox="1"/>
          <p:nvPr/>
        </p:nvSpPr>
        <p:spPr>
          <a:xfrm>
            <a:off x="2154500" y="2644170"/>
            <a:ext cx="483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ln w="0"/>
                <a:solidFill>
                  <a:srgbClr val="00ACA4"/>
                </a:solidFill>
                <a:latin typeface="Dosis" pitchFamily="2" charset="0"/>
                <a:cs typeface="Aharoni" panose="02010803020104030203" pitchFamily="2" charset="-79"/>
              </a:rPr>
              <a:t>a</a:t>
            </a:r>
            <a:r>
              <a:rPr lang="pt-BR" sz="9600" b="1" dirty="0">
                <a:ln w="0"/>
                <a:solidFill>
                  <a:srgbClr val="474F71"/>
                </a:solidFill>
                <a:latin typeface="Dosis" pitchFamily="2" charset="0"/>
                <a:cs typeface="Aharoni" panose="02010803020104030203" pitchFamily="2" charset="-79"/>
              </a:rPr>
              <a:t>vion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3F783A-3D50-203A-37B3-FBEF0F749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4F61E-C128-A8A6-93AB-DE28CF7EC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0B66A2-86EF-2137-9FC7-090BA2CD0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Banane. Dans le mot « banane », je vois la lettre a  et  j’entends le son « a ».</a:t>
            </a:r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DB97139-7D95-D68F-FECA-BAE760449A45}"/>
              </a:ext>
            </a:extLst>
          </p:cNvPr>
          <p:cNvSpPr txBox="1"/>
          <p:nvPr/>
        </p:nvSpPr>
        <p:spPr>
          <a:xfrm>
            <a:off x="2038399" y="2231252"/>
            <a:ext cx="528792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dirty="0">
                <a:ln w="0"/>
                <a:solidFill>
                  <a:srgbClr val="474F71"/>
                </a:solidFill>
                <a:latin typeface="KG Primary Penmanship" panose="02000506000000020003" pitchFamily="2" charset="0"/>
                <a:cs typeface="Aharoni" panose="02010803020104030203" pitchFamily="2" charset="-79"/>
              </a:rPr>
              <a:t>b</a:t>
            </a:r>
            <a:r>
              <a:rPr lang="pt-BR" sz="11500" dirty="0">
                <a:ln w="0"/>
                <a:solidFill>
                  <a:srgbClr val="00ACA4"/>
                </a:solidFill>
                <a:latin typeface="KG Primary Penmanship" panose="02000506000000020003" pitchFamily="2" charset="0"/>
                <a:cs typeface="Aharoni" panose="02010803020104030203" pitchFamily="2" charset="-79"/>
              </a:rPr>
              <a:t>a</a:t>
            </a:r>
            <a:r>
              <a:rPr lang="pt-BR" sz="11500" dirty="0">
                <a:ln w="0"/>
                <a:solidFill>
                  <a:srgbClr val="474F71"/>
                </a:solidFill>
                <a:latin typeface="KG Primary Penmanship" panose="02000506000000020003" pitchFamily="2" charset="0"/>
                <a:cs typeface="Aharoni" panose="02010803020104030203" pitchFamily="2" charset="-79"/>
              </a:rPr>
              <a:t>n</a:t>
            </a:r>
            <a:r>
              <a:rPr lang="pt-BR" sz="11500" dirty="0">
                <a:ln w="0"/>
                <a:solidFill>
                  <a:srgbClr val="00ACA4"/>
                </a:solidFill>
                <a:latin typeface="KG Primary Penmanship" panose="02000506000000020003" pitchFamily="2" charset="0"/>
                <a:cs typeface="Aharoni" panose="02010803020104030203" pitchFamily="2" charset="-79"/>
              </a:rPr>
              <a:t>a</a:t>
            </a:r>
            <a:r>
              <a:rPr lang="pt-BR" sz="11500" dirty="0">
                <a:ln w="0"/>
                <a:solidFill>
                  <a:srgbClr val="474F71"/>
                </a:solidFill>
                <a:latin typeface="KG Primary Penmanship" panose="02000506000000020003" pitchFamily="2" charset="0"/>
                <a:cs typeface="Aharoni" panose="02010803020104030203" pitchFamily="2" charset="-79"/>
              </a:rPr>
              <a:t>ne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89BC60-4858-F710-4322-7A2D6260D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3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Abricot. Dans le mot « abricot », je vois la lettre a et j’entends le son  « a ».</a:t>
            </a:r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0B04E18-D612-54EA-01F3-F57FB1D5B198}"/>
              </a:ext>
            </a:extLst>
          </p:cNvPr>
          <p:cNvSpPr txBox="1"/>
          <p:nvPr/>
        </p:nvSpPr>
        <p:spPr>
          <a:xfrm>
            <a:off x="780393" y="2744516"/>
            <a:ext cx="75832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ln w="0"/>
                <a:solidFill>
                  <a:srgbClr val="00ACA4"/>
                </a:solidFill>
                <a:latin typeface="Dosis" pitchFamily="2" charset="0"/>
                <a:cs typeface="Aharoni" panose="02010803020104030203" pitchFamily="2" charset="-79"/>
              </a:rPr>
              <a:t>A</a:t>
            </a:r>
            <a:r>
              <a:rPr lang="pt-BR" sz="9600" b="1" dirty="0">
                <a:ln w="0"/>
                <a:solidFill>
                  <a:srgbClr val="474F71"/>
                </a:solidFill>
                <a:latin typeface="Dosis" pitchFamily="2" charset="0"/>
                <a:cs typeface="Aharoni" panose="02010803020104030203" pitchFamily="2" charset="-79"/>
              </a:rPr>
              <a:t>bricot</a:t>
            </a:r>
            <a:endParaRPr lang="pt-BR" sz="8800" b="1" dirty="0">
              <a:ln w="0"/>
              <a:solidFill>
                <a:srgbClr val="474F71"/>
              </a:solidFill>
              <a:latin typeface="Dosis" pitchFamily="2" charset="0"/>
              <a:cs typeface="Aharoni" panose="02010803020104030203" pitchFamily="2" charset="-79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96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lettre a ? Attention, il y aussi d’autres lettres. Mais il ne faut lire que la lettre a. </a:t>
            </a:r>
            <a:endParaRPr lang="fr-MA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DBA81E2-6A79-0846-FE9E-7BD58C577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76" y="3429000"/>
            <a:ext cx="8513448" cy="170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53470-AD9F-F7F2-8462-35581E2A4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DC2CCC9-CD0E-F8FA-F8E3-6B96CDE49C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4ECF2431-5477-B2C9-D305-A7033E9E1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la lettre a ? Attention, il y aussi d’autres lettres. Mais il ne faut lire que la lettre a. </a:t>
            </a:r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5DCE954-9290-601F-D070-F8650CD46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112" y="3336996"/>
            <a:ext cx="7943776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6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le livret, page 12.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F5EE60-ACC3-7D91-77A2-820CF71C3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017" y="1586735"/>
            <a:ext cx="3149966" cy="48337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5247FAC-6674-7F02-6068-1F3C4DD1A5AF}"/>
              </a:ext>
            </a:extLst>
          </p:cNvPr>
          <p:cNvSpPr/>
          <p:nvPr/>
        </p:nvSpPr>
        <p:spPr>
          <a:xfrm>
            <a:off x="3229275" y="5178089"/>
            <a:ext cx="2685449" cy="58107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408D370-4113-18FB-D5CE-3549CCC9C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71830" r="8213"/>
          <a:stretch>
            <a:fillRect/>
          </a:stretch>
        </p:blipFill>
        <p:spPr>
          <a:xfrm>
            <a:off x="705447" y="2868927"/>
            <a:ext cx="4398986" cy="2166665"/>
          </a:xfrm>
          <a:prstGeom prst="round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10519" y="724261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les lettres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Ecriture de la lettre a en minuscule.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Ecriture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lang="fr-FR" dirty="0">
                <a:solidFill>
                  <a:srgbClr val="757575"/>
                </a:solidFill>
              </a:rPr>
              <a:t>Lecture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dirty="0">
                <a:solidFill>
                  <a:srgbClr val="757575"/>
                </a:solidFill>
              </a:rPr>
              <a:t>de la lettre   a 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Jouer un dialogue.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56000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la lettre a minuscule avec Nada.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DB2EC-E62D-F27A-1D4F-CBE641643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CB1AE2F-A4E3-3195-5E84-FACA4E400B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12" name="« la lettre a »   graphisme, traçage et écriture">
            <a:hlinkClick r:id="" action="ppaction://media"/>
            <a:extLst>
              <a:ext uri="{FF2B5EF4-FFF2-40B4-BE49-F238E27FC236}">
                <a16:creationId xmlns:a16="http://schemas.microsoft.com/office/drawing/2014/main" id="{A85AA572-FE9B-A5AA-7CCA-6FCC280FD0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945" y="1813035"/>
            <a:ext cx="6832110" cy="3843062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685D363-5ABD-A6A4-4245-0DC8F3FDF3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2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82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E6CFB-DFF9-E9AC-C1CE-A0C731CB4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9C7B2C5-CB3C-A7AA-E923-3E1D7B308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 on va tracer la lettre a minuscule en l’air avec le doigt.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A8BC821-0DA4-A74F-2F6F-B9B699B0E34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D86F551-A505-C0B8-C5EB-F18E7CD70F8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AEFDBDC-BF7F-9A1F-B548-CD04E58AE71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BAC6265-5F69-2E84-115A-A9050E5A65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9CE35343-9C14-EC53-3036-64D796C6F8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3082" y="2761488"/>
            <a:ext cx="2256365" cy="22186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8486B3-CB9D-CF63-2DA5-2A748965B7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1714" y="2157679"/>
            <a:ext cx="3426249" cy="34262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193C4B-B008-516A-891C-A5A50162F4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8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24FC5C-DE03-ABFE-FEB4-37BF78652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4AAFCE-7A39-EAB3-028C-A81B99338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3">
            <a:extLst>
              <a:ext uri="{FF2B5EF4-FFF2-40B4-BE49-F238E27FC236}">
                <a16:creationId xmlns:a16="http://schemas.microsoft.com/office/drawing/2014/main" id="{6F9C9198-4482-FF65-4EF2-6B9468C15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3AE7B43-6287-5F1B-6717-98BF99A42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F557FC-5D24-9076-7631-4DCC397FB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630" y="458187"/>
            <a:ext cx="4846740" cy="638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84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livrets à la page 13.</a:t>
            </a:r>
          </a:p>
        </p:txBody>
      </p:sp>
      <p:pic>
        <p:nvPicPr>
          <p:cNvPr id="14" name="Espace réservé pour une image  12" descr="Une image contenant texte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EA18D5A5-BEAA-5AC3-3B9C-B9F3AB9ECB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811" r="-97811"/>
          <a:stretch>
            <a:fillRect/>
          </a:stretch>
        </p:blipFill>
        <p:spPr>
          <a:xfrm>
            <a:off x="792000" y="2160000"/>
            <a:ext cx="7560000" cy="396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a minuscule comme dans l’exemple. Je vais circuler entre les rangs pour vous aider. </a:t>
            </a:r>
          </a:p>
        </p:txBody>
      </p:sp>
      <p:pic>
        <p:nvPicPr>
          <p:cNvPr id="8" name="Espace réservé pour une image  12" descr="Une image contenant texte, Police, écriture manuscrite&#10;&#10;Le contenu généré par l’IA peut être incorrect.">
            <a:extLst>
              <a:ext uri="{FF2B5EF4-FFF2-40B4-BE49-F238E27FC236}">
                <a16:creationId xmlns:a16="http://schemas.microsoft.com/office/drawing/2014/main" id="{68F4078B-76B1-CD8A-64BD-615E3C328A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811" r="-97811"/>
          <a:stretch>
            <a:fillRect/>
          </a:stretch>
        </p:blipFill>
        <p:spPr>
          <a:xfrm>
            <a:off x="-1056050" y="2142000"/>
            <a:ext cx="7560000" cy="396000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3E156BF-E9D7-BC5D-6BE2-CA59C7A45A00}"/>
              </a:ext>
            </a:extLst>
          </p:cNvPr>
          <p:cNvSpPr/>
          <p:nvPr/>
        </p:nvSpPr>
        <p:spPr>
          <a:xfrm>
            <a:off x="1381225" y="5421249"/>
            <a:ext cx="2685449" cy="34213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4012" y="2545079"/>
            <a:ext cx="2446422" cy="244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recopiez la lettre 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1611891" y="2156059"/>
            <a:ext cx="2112567" cy="370362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FF8685-9ABC-E00B-4BE5-43DF0FA1B691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4246842" y="2618071"/>
            <a:ext cx="3535182" cy="2603357"/>
          </a:xfrm>
          <a:prstGeom prst="roundRect">
            <a:avLst>
              <a:gd name="adj" fmla="val 6988"/>
            </a:avLst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BC01F8-7C9C-9B17-A3C1-CD1401009A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2000" y="2772076"/>
            <a:ext cx="593716" cy="7819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89EE01-59E2-BAD6-C65D-7D552F7257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8858" y="2772076"/>
            <a:ext cx="593716" cy="78191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B007A05-993E-80F5-8A89-F904AAE667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94016" y="2772076"/>
            <a:ext cx="593716" cy="78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8864</TotalTime>
  <Words>629</Words>
  <PresentationFormat>Affichage à l'écran (4:3)</PresentationFormat>
  <Paragraphs>87</Paragraphs>
  <Slides>33</Slides>
  <Notes>3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33</vt:i4>
      </vt:variant>
    </vt:vector>
  </HeadingPairs>
  <TitlesOfParts>
    <vt:vector size="50" baseType="lpstr">
      <vt:lpstr>Wingdings</vt:lpstr>
      <vt:lpstr>Aharoni</vt:lpstr>
      <vt:lpstr>Dosis SemiBold</vt:lpstr>
      <vt:lpstr>Arial</vt:lpstr>
      <vt:lpstr>KG Primary Penmanship</vt:lpstr>
      <vt:lpstr>Dosis Medium</vt:lpstr>
      <vt:lpstr>Calibri</vt:lpstr>
      <vt:lpstr>Dosis ExtraBold</vt:lpstr>
      <vt:lpstr>Dosis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revoir le dialogue de la séance précédente. Majd et Nada vont nous aider. Soyez attentifs. </vt:lpstr>
      <vt:lpstr>Lecture de la vidéo.</vt:lpstr>
      <vt:lpstr>Qui veut passer au tableau pour jouer le dialogue en français ?</vt:lpstr>
      <vt:lpstr>Maintenant, tout le monde participe. Jouez le dialogue en français avec votre voisin.</vt:lpstr>
      <vt:lpstr>Plan de la séance 5</vt:lpstr>
      <vt:lpstr>Maintenant, on va faire de la lecture. </vt:lpstr>
      <vt:lpstr>Présentation PowerPoint</vt:lpstr>
      <vt:lpstr>Présentation PowerPoint</vt:lpstr>
      <vt:lpstr>C’est la lettre a en majuscule. Elle fait le son « a ».</vt:lpstr>
      <vt:lpstr>Répétons ensemble.</vt:lpstr>
      <vt:lpstr>Avion. Dans le mot « avion », je vois la lettre a et  j’entends le son « a ».</vt:lpstr>
      <vt:lpstr>Banane. Dans le mot « banane », je vois la lettre a  et  j’entends le son « a ».</vt:lpstr>
      <vt:lpstr>Abricot. Dans le mot « abricot », je vois la lettre a et j’entends le son  « a ».</vt:lpstr>
      <vt:lpstr>Qui veut passer au tableau pour lire la lettre a ? Attention, il y aussi d’autres lettres. Mais il ne faut lire que la lettre a. </vt:lpstr>
      <vt:lpstr>Qui veut passer au tableau pour lire la lettre a ? Attention, il y aussi d’autres lettres. Mais il ne faut lire que la lettre a. </vt:lpstr>
      <vt:lpstr>Prenez le livret, page 12. </vt:lpstr>
      <vt:lpstr>Présentation PowerPoint</vt:lpstr>
      <vt:lpstr>Plan de la séance 5</vt:lpstr>
      <vt:lpstr>Maintenant, nous allons apprendre à écrire la lettre a minuscule avec Nada. Soyez attentifs. </vt:lpstr>
      <vt:lpstr>Présentation PowerPoint</vt:lpstr>
      <vt:lpstr>Maintenant on va tracer la lettre a minuscule en l’air avec le doigt.</vt:lpstr>
      <vt:lpstr>Prenez vos ardoises </vt:lpstr>
      <vt:lpstr>Levez les ardoises. Je vais vérifier votre écriture. </vt:lpstr>
      <vt:lpstr>Présentation PowerPoint</vt:lpstr>
      <vt:lpstr>Présentation PowerPoint</vt:lpstr>
      <vt:lpstr>La séance d’aujourd’hui est terminée. À la maison, recopiez la lettre sur votre cahier.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2025-10-31T09:20:27Z</dcterms:modified>
</cp:coreProperties>
</file>