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405238d1ae_2_523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405238d1ae_2_5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2.png"/><Relationship Id="rId5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 b="7967" l="5732" r="6478" t="3599"/>
          <a:stretch/>
        </p:blipFill>
        <p:spPr>
          <a:xfrm>
            <a:off x="5350" y="750"/>
            <a:ext cx="7772401" cy="9852676"/>
          </a:xfrm>
          <a:prstGeom prst="rect">
            <a:avLst/>
          </a:prstGeom>
          <a:noFill/>
          <a:ln>
            <a:noFill/>
          </a:ln>
          <a:effectLst>
            <a:outerShdw blurRad="414338" rotWithShape="0" algn="bl" dir="5400000" dist="47625">
              <a:srgbClr val="000000">
                <a:alpha val="23000"/>
              </a:srgbClr>
            </a:outerShdw>
          </a:effectLst>
        </p:spPr>
      </p:pic>
      <p:sp>
        <p:nvSpPr>
          <p:cNvPr id="55" name="Google Shape;55;p13"/>
          <p:cNvSpPr txBox="1"/>
          <p:nvPr/>
        </p:nvSpPr>
        <p:spPr>
          <a:xfrm>
            <a:off x="4386975" y="8689113"/>
            <a:ext cx="3127200" cy="96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latin typeface="Sniglet"/>
                <a:ea typeface="Sniglet"/>
                <a:cs typeface="Sniglet"/>
                <a:sym typeface="Sniglet"/>
              </a:rPr>
              <a:t>CURIOSITY COUNTER: </a:t>
            </a:r>
            <a:endParaRPr sz="2200">
              <a:latin typeface="Sniglet"/>
              <a:ea typeface="Sniglet"/>
              <a:cs typeface="Sniglet"/>
              <a:sym typeface="Sniglet"/>
            </a:endParaRPr>
          </a:p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chemeClr val="dk1"/>
                </a:solidFill>
                <a:latin typeface="Sniglet"/>
                <a:ea typeface="Sniglet"/>
                <a:cs typeface="Sniglet"/>
                <a:sym typeface="Sniglet"/>
              </a:rPr>
              <a:t>I have </a:t>
            </a:r>
            <a:r>
              <a:rPr lang="en" sz="2200">
                <a:solidFill>
                  <a:schemeClr val="dk1"/>
                </a:solidFill>
              </a:rPr>
              <a:t>___</a:t>
            </a:r>
            <a:r>
              <a:rPr lang="en" sz="2200">
                <a:solidFill>
                  <a:schemeClr val="dk1"/>
                </a:solidFill>
                <a:latin typeface="Sniglet"/>
                <a:ea typeface="Sniglet"/>
                <a:cs typeface="Sniglet"/>
                <a:sym typeface="Sniglet"/>
              </a:rPr>
              <a:t> questions</a:t>
            </a:r>
            <a:endParaRPr b="1" sz="2200">
              <a:latin typeface="Amatic SC"/>
              <a:ea typeface="Amatic SC"/>
              <a:cs typeface="Amatic SC"/>
              <a:sym typeface="Amatic SC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1019950" y="870875"/>
            <a:ext cx="3722700" cy="104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5500">
                <a:latin typeface="Sniglet"/>
                <a:ea typeface="Sniglet"/>
                <a:cs typeface="Sniglet"/>
                <a:sym typeface="Sniglet"/>
              </a:rPr>
              <a:t>I wonder</a:t>
            </a:r>
            <a:r>
              <a:rPr lang="en" sz="6000">
                <a:latin typeface="Amatic SC"/>
                <a:ea typeface="Amatic SC"/>
                <a:cs typeface="Amatic SC"/>
                <a:sym typeface="Amatic SC"/>
              </a:rPr>
              <a:t>...</a:t>
            </a:r>
            <a:endParaRPr sz="6000">
              <a:latin typeface="Amatic SC"/>
              <a:ea typeface="Amatic SC"/>
              <a:cs typeface="Amatic SC"/>
              <a:sym typeface="Amatic SC"/>
            </a:endParaRPr>
          </a:p>
        </p:txBody>
      </p:sp>
      <p:grpSp>
        <p:nvGrpSpPr>
          <p:cNvPr id="57" name="Google Shape;57;p13"/>
          <p:cNvGrpSpPr/>
          <p:nvPr/>
        </p:nvGrpSpPr>
        <p:grpSpPr>
          <a:xfrm rot="-4155700">
            <a:off x="3535163" y="70558"/>
            <a:ext cx="4285376" cy="3418542"/>
            <a:chOff x="1842389" y="6730075"/>
            <a:chExt cx="3819418" cy="3031436"/>
          </a:xfrm>
        </p:grpSpPr>
        <p:pic>
          <p:nvPicPr>
            <p:cNvPr id="58" name="Google Shape;58;p13"/>
            <p:cNvPicPr preferRelativeResize="0"/>
            <p:nvPr/>
          </p:nvPicPr>
          <p:blipFill rotWithShape="1">
            <a:blip r:embed="rId4">
              <a:alphaModFix/>
            </a:blip>
            <a:srcRect b="48772" l="34542" r="30069" t="14476"/>
            <a:stretch/>
          </p:blipFill>
          <p:spPr>
            <a:xfrm rot="-3324247">
              <a:off x="2281514" y="7120745"/>
              <a:ext cx="2056199" cy="216872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9" name="Google Shape;59;p13"/>
            <p:cNvPicPr preferRelativeResize="0"/>
            <p:nvPr/>
          </p:nvPicPr>
          <p:blipFill rotWithShape="1">
            <a:blip r:embed="rId4">
              <a:alphaModFix/>
            </a:blip>
            <a:srcRect b="26602" l="51942" r="20923" t="47269"/>
            <a:stretch/>
          </p:blipFill>
          <p:spPr>
            <a:xfrm rot="-1597898">
              <a:off x="4297279" y="8414947"/>
              <a:ext cx="1166851" cy="114714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60" name="Google Shape;60;p13"/>
          <p:cNvSpPr txBox="1"/>
          <p:nvPr/>
        </p:nvSpPr>
        <p:spPr>
          <a:xfrm rot="-1539284">
            <a:off x="6628999" y="1349268"/>
            <a:ext cx="1038695" cy="51686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latin typeface="Sniglet"/>
                <a:ea typeface="Sniglet"/>
                <a:cs typeface="Sniglet"/>
                <a:sym typeface="Sniglet"/>
              </a:rPr>
              <a:t>Zoom in!</a:t>
            </a:r>
            <a:endParaRPr sz="1300"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61" name="Google Shape;61;p13"/>
          <p:cNvSpPr txBox="1"/>
          <p:nvPr/>
        </p:nvSpPr>
        <p:spPr>
          <a:xfrm>
            <a:off x="1031975" y="472475"/>
            <a:ext cx="3499200" cy="47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Sniglet"/>
                <a:ea typeface="Sniglet"/>
                <a:cs typeface="Sniglet"/>
                <a:sym typeface="Sniglet"/>
              </a:rPr>
              <a:t>Name: </a:t>
            </a:r>
            <a:r>
              <a:rPr lang="en" sz="1200"/>
              <a:t>_________________________</a:t>
            </a:r>
            <a:endParaRPr sz="1200"/>
          </a:p>
        </p:txBody>
      </p:sp>
      <p:grpSp>
        <p:nvGrpSpPr>
          <p:cNvPr id="62" name="Google Shape;62;p13"/>
          <p:cNvGrpSpPr/>
          <p:nvPr/>
        </p:nvGrpSpPr>
        <p:grpSpPr>
          <a:xfrm rot="-224782">
            <a:off x="1112208" y="8582933"/>
            <a:ext cx="2461787" cy="1045615"/>
            <a:chOff x="931064" y="8147400"/>
            <a:chExt cx="2557283" cy="1045683"/>
          </a:xfrm>
        </p:grpSpPr>
        <p:sp>
          <p:nvSpPr>
            <p:cNvPr id="63" name="Google Shape;63;p13"/>
            <p:cNvSpPr/>
            <p:nvPr/>
          </p:nvSpPr>
          <p:spPr>
            <a:xfrm flipH="1" rot="-10568033">
              <a:off x="957725" y="8230823"/>
              <a:ext cx="2503962" cy="878837"/>
            </a:xfrm>
            <a:custGeom>
              <a:rect b="b" l="l" r="r" t="t"/>
              <a:pathLst>
                <a:path extrusionOk="0" h="224834" w="284946">
                  <a:moveTo>
                    <a:pt x="1823" y="38862"/>
                  </a:moveTo>
                  <a:cubicBezTo>
                    <a:pt x="1823" y="27206"/>
                    <a:pt x="-1018" y="11038"/>
                    <a:pt x="8681" y="4572"/>
                  </a:cubicBezTo>
                  <a:cubicBezTo>
                    <a:pt x="13823" y="1144"/>
                    <a:pt x="20807" y="1998"/>
                    <a:pt x="26969" y="1524"/>
                  </a:cubicBezTo>
                  <a:cubicBezTo>
                    <a:pt x="35089" y="899"/>
                    <a:pt x="43209" y="0"/>
                    <a:pt x="51353" y="0"/>
                  </a:cubicBezTo>
                  <a:cubicBezTo>
                    <a:pt x="77780" y="0"/>
                    <a:pt x="104252" y="259"/>
                    <a:pt x="130601" y="2286"/>
                  </a:cubicBezTo>
                  <a:cubicBezTo>
                    <a:pt x="161498" y="4663"/>
                    <a:pt x="192577" y="2286"/>
                    <a:pt x="223565" y="2286"/>
                  </a:cubicBezTo>
                  <a:cubicBezTo>
                    <a:pt x="240233" y="2286"/>
                    <a:pt x="261309" y="-2642"/>
                    <a:pt x="273095" y="9144"/>
                  </a:cubicBezTo>
                  <a:cubicBezTo>
                    <a:pt x="284374" y="20423"/>
                    <a:pt x="280715" y="40436"/>
                    <a:pt x="280715" y="56388"/>
                  </a:cubicBezTo>
                  <a:cubicBezTo>
                    <a:pt x="280715" y="77255"/>
                    <a:pt x="284525" y="98005"/>
                    <a:pt x="284525" y="118872"/>
                  </a:cubicBezTo>
                  <a:cubicBezTo>
                    <a:pt x="284525" y="140716"/>
                    <a:pt x="284525" y="162560"/>
                    <a:pt x="284525" y="184404"/>
                  </a:cubicBezTo>
                  <a:cubicBezTo>
                    <a:pt x="284525" y="192024"/>
                    <a:pt x="285366" y="199691"/>
                    <a:pt x="284525" y="207264"/>
                  </a:cubicBezTo>
                  <a:cubicBezTo>
                    <a:pt x="284271" y="209550"/>
                    <a:pt x="285200" y="212326"/>
                    <a:pt x="283763" y="214122"/>
                  </a:cubicBezTo>
                  <a:cubicBezTo>
                    <a:pt x="273351" y="227137"/>
                    <a:pt x="250843" y="219596"/>
                    <a:pt x="234233" y="220980"/>
                  </a:cubicBezTo>
                  <a:cubicBezTo>
                    <a:pt x="202576" y="223618"/>
                    <a:pt x="170679" y="226141"/>
                    <a:pt x="138983" y="224028"/>
                  </a:cubicBezTo>
                  <a:cubicBezTo>
                    <a:pt x="111607" y="222203"/>
                    <a:pt x="84124" y="222504"/>
                    <a:pt x="56687" y="222504"/>
                  </a:cubicBezTo>
                  <a:cubicBezTo>
                    <a:pt x="43711" y="222504"/>
                    <a:pt x="30671" y="222053"/>
                    <a:pt x="17825" y="220218"/>
                  </a:cubicBezTo>
                  <a:cubicBezTo>
                    <a:pt x="14644" y="219764"/>
                    <a:pt x="10953" y="219442"/>
                    <a:pt x="8681" y="217170"/>
                  </a:cubicBezTo>
                  <a:cubicBezTo>
                    <a:pt x="5719" y="214208"/>
                    <a:pt x="6225" y="209125"/>
                    <a:pt x="5633" y="204978"/>
                  </a:cubicBezTo>
                  <a:cubicBezTo>
                    <a:pt x="4300" y="195644"/>
                    <a:pt x="5196" y="186030"/>
                    <a:pt x="3347" y="176784"/>
                  </a:cubicBezTo>
                  <a:cubicBezTo>
                    <a:pt x="-2980" y="145149"/>
                    <a:pt x="1823" y="112272"/>
                    <a:pt x="1823" y="80010"/>
                  </a:cubicBezTo>
                  <a:cubicBezTo>
                    <a:pt x="1823" y="69821"/>
                    <a:pt x="4109" y="59719"/>
                    <a:pt x="4109" y="49530"/>
                  </a:cubicBezTo>
                  <a:cubicBezTo>
                    <a:pt x="4109" y="45965"/>
                    <a:pt x="5868" y="41383"/>
                    <a:pt x="3347" y="38862"/>
                  </a:cubicBezTo>
                </a:path>
              </a:pathLst>
            </a:custGeom>
            <a:noFill/>
            <a:ln cap="flat" cmpd="sng" w="19050">
              <a:solidFill>
                <a:srgbClr val="999999"/>
              </a:solidFill>
              <a:prstDash val="solid"/>
              <a:round/>
              <a:headEnd len="med" w="med" type="none"/>
              <a:tailEnd len="med" w="med" type="none"/>
            </a:ln>
          </p:spPr>
        </p:sp>
        <p:sp>
          <p:nvSpPr>
            <p:cNvPr id="64" name="Google Shape;64;p13"/>
            <p:cNvSpPr txBox="1"/>
            <p:nvPr/>
          </p:nvSpPr>
          <p:spPr>
            <a:xfrm rot="208225">
              <a:off x="1058908" y="8267048"/>
              <a:ext cx="2368944" cy="8055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u="sng">
                  <a:solidFill>
                    <a:srgbClr val="434343"/>
                  </a:solidFill>
                  <a:latin typeface="Sniglet"/>
                  <a:ea typeface="Sniglet"/>
                  <a:cs typeface="Sniglet"/>
                  <a:sym typeface="Sniglet"/>
                </a:rPr>
                <a:t>Hint:</a:t>
              </a:r>
              <a:r>
                <a:rPr lang="en" sz="1200">
                  <a:solidFill>
                    <a:srgbClr val="434343"/>
                  </a:solidFill>
                  <a:latin typeface="Sniglet"/>
                  <a:ea typeface="Sniglet"/>
                  <a:cs typeface="Sniglet"/>
                  <a:sym typeface="Sniglet"/>
                </a:rPr>
                <a:t>  Try sentences like…</a:t>
              </a:r>
              <a:endParaRPr sz="12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200">
                  <a:solidFill>
                    <a:srgbClr val="434343"/>
                  </a:solidFill>
                  <a:latin typeface="Sniglet"/>
                  <a:ea typeface="Sniglet"/>
                  <a:cs typeface="Sniglet"/>
                  <a:sym typeface="Sniglet"/>
                </a:rPr>
                <a:t> •</a:t>
              </a:r>
              <a:r>
                <a:rPr lang="en" sz="1200">
                  <a:solidFill>
                    <a:srgbClr val="434343"/>
                  </a:solidFill>
                  <a:latin typeface="Sniglet"/>
                  <a:ea typeface="Sniglet"/>
                  <a:cs typeface="Sniglet"/>
                  <a:sym typeface="Sniglet"/>
                </a:rPr>
                <a:t>  “How many…”    </a:t>
              </a:r>
              <a:r>
                <a:rPr b="1" lang="en" sz="1200">
                  <a:solidFill>
                    <a:srgbClr val="434343"/>
                  </a:solidFill>
                  <a:latin typeface="Sniglet"/>
                  <a:ea typeface="Sniglet"/>
                  <a:cs typeface="Sniglet"/>
                  <a:sym typeface="Sniglet"/>
                </a:rPr>
                <a:t> • </a:t>
              </a:r>
              <a:r>
                <a:rPr lang="en" sz="1200">
                  <a:solidFill>
                    <a:srgbClr val="434343"/>
                  </a:solidFill>
                  <a:latin typeface="Sniglet"/>
                  <a:ea typeface="Sniglet"/>
                  <a:cs typeface="Sniglet"/>
                  <a:sym typeface="Sniglet"/>
                </a:rPr>
                <a:t> “Why….”</a:t>
              </a:r>
              <a:endParaRPr sz="12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1200">
                  <a:solidFill>
                    <a:srgbClr val="434343"/>
                  </a:solidFill>
                  <a:latin typeface="Sniglet"/>
                  <a:ea typeface="Sniglet"/>
                  <a:cs typeface="Sniglet"/>
                  <a:sym typeface="Sniglet"/>
                </a:rPr>
                <a:t> •</a:t>
              </a:r>
              <a:r>
                <a:rPr lang="en" sz="1200">
                  <a:solidFill>
                    <a:srgbClr val="434343"/>
                  </a:solidFill>
                  <a:latin typeface="Sniglet"/>
                  <a:ea typeface="Sniglet"/>
                  <a:cs typeface="Sniglet"/>
                  <a:sym typeface="Sniglet"/>
                </a:rPr>
                <a:t>   “What if…”           </a:t>
              </a:r>
              <a:r>
                <a:rPr b="1" lang="en" sz="1200">
                  <a:solidFill>
                    <a:srgbClr val="434343"/>
                  </a:solidFill>
                  <a:latin typeface="Sniglet"/>
                  <a:ea typeface="Sniglet"/>
                  <a:cs typeface="Sniglet"/>
                  <a:sym typeface="Sniglet"/>
                </a:rPr>
                <a:t> • </a:t>
              </a:r>
              <a:r>
                <a:rPr lang="en" sz="1200">
                  <a:solidFill>
                    <a:srgbClr val="434343"/>
                  </a:solidFill>
                  <a:latin typeface="Sniglet"/>
                  <a:ea typeface="Sniglet"/>
                  <a:cs typeface="Sniglet"/>
                  <a:sym typeface="Sniglet"/>
                </a:rPr>
                <a:t> “How…”</a:t>
              </a:r>
              <a:endParaRPr sz="12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endParaRPr>
            </a:p>
          </p:txBody>
        </p:sp>
      </p:grpSp>
      <p:pic>
        <p:nvPicPr>
          <p:cNvPr id="65" name="Google Shape;65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923496" y="323825"/>
            <a:ext cx="1757576" cy="2322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3"/>
          <p:cNvSpPr txBox="1"/>
          <p:nvPr/>
        </p:nvSpPr>
        <p:spPr>
          <a:xfrm>
            <a:off x="4828637" y="472475"/>
            <a:ext cx="1947300" cy="22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900"/>
              <a:t>How do scientists know so much</a:t>
            </a:r>
            <a:r>
              <a:rPr lang="en" sz="900">
                <a:solidFill>
                  <a:srgbClr val="000000"/>
                </a:solidFill>
              </a:rPr>
              <a:t>?</a:t>
            </a:r>
            <a:endParaRPr sz="9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