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66" r:id="rId5"/>
    <p:sldMasterId id="2147483667" r:id="rId6"/>
    <p:sldMasterId id="2147483668" r:id="rId7"/>
    <p:sldMasterId id="2147483669" r:id="rId8"/>
    <p:sldMasterId id="2147483670"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Lst>
  <p:sldSz cy="5143500" cx="9144000"/>
  <p:notesSz cx="6810375" cy="99425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guide id="3" orient="horz" pos="2641">
          <p15:clr>
            <a:srgbClr val="A4A3A4"/>
          </p15:clr>
        </p15:guide>
        <p15:guide id="4" pos="567">
          <p15:clr>
            <a:srgbClr val="A4A3A4"/>
          </p15:clr>
        </p15:guide>
      </p15:sldGuideLst>
    </p:ext>
    <p:ext uri="{2D200454-40CA-4A62-9FC3-DE9A4176ACB9}">
      <p15:notesGuideLst>
        <p15:guide id="1" orient="horz" pos="3132">
          <p15:clr>
            <a:srgbClr val="A4A3A4"/>
          </p15:clr>
        </p15:guide>
        <p15:guide id="2" pos="21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E52CD04-672A-445A-8EB6-28AEBA9B516C}">
  <a:tblStyle styleId="{7E52CD04-672A-445A-8EB6-28AEBA9B516C}"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F1F5"/>
          </a:solidFill>
        </a:fill>
      </a:tcStyle>
    </a:wholeTbl>
    <a:band1H>
      <a:tcTxStyle b="off" i="off"/>
      <a:tcStyle>
        <a:fill>
          <a:solidFill>
            <a:srgbClr val="CEE2EA"/>
          </a:solidFill>
        </a:fill>
      </a:tcStyle>
    </a:band1H>
    <a:band2H>
      <a:tcTxStyle b="off" i="off"/>
    </a:band2H>
    <a:band1V>
      <a:tcTxStyle b="off" i="off"/>
      <a:tcStyle>
        <a:fill>
          <a:solidFill>
            <a:srgbClr val="CEE2EA"/>
          </a:solidFill>
        </a:fill>
      </a:tcStyle>
    </a:band1V>
    <a:band2V>
      <a:tcTxStyle b="off" i="off"/>
    </a:band2V>
    <a:lastCol>
      <a:tcTxStyle b="on" i="off">
        <a:font>
          <a:latin typeface="Calibri"/>
          <a:ea typeface="Calibri"/>
          <a:cs typeface="Calibri"/>
        </a:font>
        <a:schemeClr val="lt1"/>
      </a:tcTxStyle>
      <a:tcStyle>
        <a:fill>
          <a:solidFill>
            <a:schemeClr val="accent5"/>
          </a:solidFill>
        </a:fill>
      </a:tcStyle>
    </a:lastCol>
    <a:firstCol>
      <a:tcTxStyle b="on" i="off">
        <a:font>
          <a:latin typeface="Calibri"/>
          <a:ea typeface="Calibri"/>
          <a:cs typeface="Calibri"/>
        </a:font>
        <a:schemeClr val="lt1"/>
      </a:tcTxStyle>
      <a:tcStyle>
        <a:fill>
          <a:solidFill>
            <a:schemeClr val="accent5"/>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5"/>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5"/>
          </a:solidFill>
        </a:fill>
      </a:tcStyle>
    </a:firstRow>
    <a:neCell>
      <a:tcTxStyle b="off" i="off"/>
    </a:neCell>
    <a:nwCell>
      <a:tcTxStyle b="off" i="off"/>
    </a:nwCell>
  </a:tblStyle>
  <a:tblStyle styleId="{E08A2D48-8652-4750-92E4-A34B1CFABED9}"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 pos="2641" orient="horz"/>
        <p:guide pos="567"/>
      </p:guideLst>
    </p:cSldViewPr>
  </p:slideViewPr>
  <p:notesViewPr>
    <p:cSldViewPr snapToGrid="0">
      <p:cViewPr varScale="1">
        <p:scale>
          <a:sx n="100" d="100"/>
          <a:sy n="100" d="100"/>
        </p:scale>
        <p:origin x="0" y="0"/>
      </p:cViewPr>
      <p:guideLst>
        <p:guide pos="3132" orient="horz"/>
        <p:guide pos="2145"/>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0.xml"/><Relationship Id="rId20" Type="http://schemas.openxmlformats.org/officeDocument/2006/relationships/slide" Target="slides/slide10.xml"/><Relationship Id="rId42" Type="http://schemas.openxmlformats.org/officeDocument/2006/relationships/slide" Target="slides/slide32.xml"/><Relationship Id="rId41" Type="http://schemas.openxmlformats.org/officeDocument/2006/relationships/slide" Target="slides/slide31.xml"/><Relationship Id="rId22" Type="http://schemas.openxmlformats.org/officeDocument/2006/relationships/slide" Target="slides/slide12.xml"/><Relationship Id="rId44" Type="http://schemas.openxmlformats.org/officeDocument/2006/relationships/slide" Target="slides/slide34.xml"/><Relationship Id="rId21" Type="http://schemas.openxmlformats.org/officeDocument/2006/relationships/slide" Target="slides/slide11.xml"/><Relationship Id="rId43" Type="http://schemas.openxmlformats.org/officeDocument/2006/relationships/slide" Target="slides/slide33.xml"/><Relationship Id="rId24" Type="http://schemas.openxmlformats.org/officeDocument/2006/relationships/slide" Target="slides/slide14.xml"/><Relationship Id="rId46" Type="http://schemas.openxmlformats.org/officeDocument/2006/relationships/slide" Target="slides/slide36.xml"/><Relationship Id="rId23" Type="http://schemas.openxmlformats.org/officeDocument/2006/relationships/slide" Target="slides/slide13.xml"/><Relationship Id="rId45" Type="http://schemas.openxmlformats.org/officeDocument/2006/relationships/slide" Target="slides/slide3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26" Type="http://schemas.openxmlformats.org/officeDocument/2006/relationships/slide" Target="slides/slide16.xml"/><Relationship Id="rId25" Type="http://schemas.openxmlformats.org/officeDocument/2006/relationships/slide" Target="slides/slide15.xml"/><Relationship Id="rId28" Type="http://schemas.openxmlformats.org/officeDocument/2006/relationships/slide" Target="slides/slide18.xml"/><Relationship Id="rId27" Type="http://schemas.openxmlformats.org/officeDocument/2006/relationships/slide" Target="slides/slide17.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19.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21.xml"/><Relationship Id="rId30" Type="http://schemas.openxmlformats.org/officeDocument/2006/relationships/slide" Target="slides/slide20.xml"/><Relationship Id="rId11" Type="http://schemas.openxmlformats.org/officeDocument/2006/relationships/slide" Target="slides/slide1.xml"/><Relationship Id="rId33" Type="http://schemas.openxmlformats.org/officeDocument/2006/relationships/slide" Target="slides/slide23.xml"/><Relationship Id="rId10" Type="http://schemas.openxmlformats.org/officeDocument/2006/relationships/notesMaster" Target="notesMasters/notesMaster1.xml"/><Relationship Id="rId32" Type="http://schemas.openxmlformats.org/officeDocument/2006/relationships/slide" Target="slides/slide22.xml"/><Relationship Id="rId13" Type="http://schemas.openxmlformats.org/officeDocument/2006/relationships/slide" Target="slides/slide3.xml"/><Relationship Id="rId35" Type="http://schemas.openxmlformats.org/officeDocument/2006/relationships/slide" Target="slides/slide25.xml"/><Relationship Id="rId12" Type="http://schemas.openxmlformats.org/officeDocument/2006/relationships/slide" Target="slides/slide2.xml"/><Relationship Id="rId34" Type="http://schemas.openxmlformats.org/officeDocument/2006/relationships/slide" Target="slides/slide24.xml"/><Relationship Id="rId15" Type="http://schemas.openxmlformats.org/officeDocument/2006/relationships/slide" Target="slides/slide5.xml"/><Relationship Id="rId37" Type="http://schemas.openxmlformats.org/officeDocument/2006/relationships/slide" Target="slides/slide27.xml"/><Relationship Id="rId14" Type="http://schemas.openxmlformats.org/officeDocument/2006/relationships/slide" Target="slides/slide4.xml"/><Relationship Id="rId36" Type="http://schemas.openxmlformats.org/officeDocument/2006/relationships/slide" Target="slides/slide26.xml"/><Relationship Id="rId17" Type="http://schemas.openxmlformats.org/officeDocument/2006/relationships/slide" Target="slides/slide7.xml"/><Relationship Id="rId39" Type="http://schemas.openxmlformats.org/officeDocument/2006/relationships/slide" Target="slides/slide29.xml"/><Relationship Id="rId16" Type="http://schemas.openxmlformats.org/officeDocument/2006/relationships/slide" Target="slides/slide6.xml"/><Relationship Id="rId38" Type="http://schemas.openxmlformats.org/officeDocument/2006/relationships/slide" Target="slides/slide28.xml"/><Relationship Id="rId19" Type="http://schemas.openxmlformats.org/officeDocument/2006/relationships/slide" Target="slides/slide9.xml"/><Relationship Id="rId18"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51366" cy="498129"/>
          </a:xfrm>
          <a:prstGeom prst="rect">
            <a:avLst/>
          </a:prstGeom>
          <a:noFill/>
          <a:ln>
            <a:noFill/>
          </a:ln>
        </p:spPr>
        <p:txBody>
          <a:bodyPr anchorCtr="0" anchor="t" bIns="45775" lIns="91575" spcFirstLastPara="1" rIns="91575" wrap="square" tIns="457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57487" y="0"/>
            <a:ext cx="2951366" cy="498129"/>
          </a:xfrm>
          <a:prstGeom prst="rect">
            <a:avLst/>
          </a:prstGeom>
          <a:noFill/>
          <a:ln>
            <a:noFill/>
          </a:ln>
        </p:spPr>
        <p:txBody>
          <a:bodyPr anchorCtr="0" anchor="t" bIns="45775" lIns="91575" spcFirstLastPara="1" rIns="91575" wrap="square" tIns="45775">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42843"/>
            <a:ext cx="2951366" cy="498128"/>
          </a:xfrm>
          <a:prstGeom prst="rect">
            <a:avLst/>
          </a:prstGeom>
          <a:noFill/>
          <a:ln>
            <a:noFill/>
          </a:ln>
        </p:spPr>
        <p:txBody>
          <a:bodyPr anchorCtr="0" anchor="b" bIns="45775" lIns="91575" spcFirstLastPara="1" rIns="91575" wrap="square" tIns="457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1: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0" name="Google Shape;100;p1: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
        <p:nvSpPr>
          <p:cNvPr id="101" name="Google Shape;101;p1: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200"/>
              <a:buNone/>
            </a:pPr>
            <a:fld id="{00000000-1234-1234-1234-123412341234}" type="slidenum">
              <a:rPr lang="en-GB"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0: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2" name="Google Shape;162;p10: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marR="0" rtl="0" algn="l">
              <a:lnSpc>
                <a:spcPct val="100000"/>
              </a:lnSpc>
              <a:spcBef>
                <a:spcPts val="0"/>
              </a:spcBef>
              <a:spcAft>
                <a:spcPts val="0"/>
              </a:spcAft>
              <a:buClr>
                <a:schemeClr val="dk1"/>
              </a:buClr>
              <a:buSzPts val="1200"/>
              <a:buFont typeface="Arial"/>
              <a:buNone/>
            </a:pPr>
            <a:r>
              <a:rPr b="1" lang="en-GB"/>
              <a:t>Facilitator Notes</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(Animated slide – reveal and explain the model)</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Clr>
                <a:schemeClr val="dk1"/>
              </a:buClr>
              <a:buSzPts val="1200"/>
              <a:buFont typeface="Arial"/>
              <a:buNone/>
            </a:pPr>
            <a:r>
              <a:rPr lang="en-GB"/>
              <a:t>Here is a model to help you easily remember those 5 principles and help you follow them</a:t>
            </a:r>
            <a:endParaRPr/>
          </a:p>
          <a:p>
            <a:pPr indent="0" lvl="0" marL="0" rtl="0" algn="l">
              <a:lnSpc>
                <a:spcPct val="100000"/>
              </a:lnSpc>
              <a:spcBef>
                <a:spcPts val="360"/>
              </a:spcBef>
              <a:spcAft>
                <a:spcPts val="0"/>
              </a:spcAft>
              <a:buClr>
                <a:schemeClr val="dk1"/>
              </a:buClr>
              <a:buSzPts val="1200"/>
              <a:buFont typeface="Arial"/>
              <a:buNone/>
            </a:pPr>
            <a:r>
              <a:t/>
            </a:r>
            <a:endParaRPr/>
          </a:p>
          <a:p>
            <a:pPr indent="0" lvl="0" marL="0" rtl="0" algn="l">
              <a:lnSpc>
                <a:spcPct val="100000"/>
              </a:lnSpc>
              <a:spcBef>
                <a:spcPts val="360"/>
              </a:spcBef>
              <a:spcAft>
                <a:spcPts val="0"/>
              </a:spcAft>
              <a:buSzPts val="1400"/>
              <a:buNone/>
            </a:pPr>
            <a:r>
              <a:rPr lang="en-GB"/>
              <a:t>Define – solve the right problem</a:t>
            </a:r>
            <a:endParaRPr/>
          </a:p>
          <a:p>
            <a:pPr indent="0" lvl="0" marL="0" rtl="0" algn="l">
              <a:lnSpc>
                <a:spcPct val="100000"/>
              </a:lnSpc>
              <a:spcBef>
                <a:spcPts val="360"/>
              </a:spcBef>
              <a:spcAft>
                <a:spcPts val="0"/>
              </a:spcAft>
              <a:buSzPts val="1400"/>
              <a:buNone/>
            </a:pPr>
            <a:r>
              <a:rPr lang="en-GB"/>
              <a:t>Analyse – exactly what is going on and what needs solved</a:t>
            </a:r>
            <a:endParaRPr/>
          </a:p>
          <a:p>
            <a:pPr indent="0" lvl="0" marL="0" rtl="0" algn="l">
              <a:lnSpc>
                <a:spcPct val="100000"/>
              </a:lnSpc>
              <a:spcBef>
                <a:spcPts val="360"/>
              </a:spcBef>
              <a:spcAft>
                <a:spcPts val="0"/>
              </a:spcAft>
              <a:buSzPts val="1400"/>
              <a:buNone/>
            </a:pPr>
            <a:r>
              <a:rPr lang="en-GB"/>
              <a:t>Develop – a number of potential solutions and options</a:t>
            </a:r>
            <a:endParaRPr/>
          </a:p>
          <a:p>
            <a:pPr indent="0" lvl="0" marL="0" rtl="0" algn="l">
              <a:lnSpc>
                <a:spcPct val="100000"/>
              </a:lnSpc>
              <a:spcBef>
                <a:spcPts val="360"/>
              </a:spcBef>
              <a:spcAft>
                <a:spcPts val="0"/>
              </a:spcAft>
              <a:buSzPts val="1400"/>
              <a:buNone/>
            </a:pPr>
            <a:r>
              <a:rPr lang="en-GB"/>
              <a:t>Decide – identify optional solutions and pick the most appropriate one to solve your problem / meet your challenge</a:t>
            </a:r>
            <a:endParaRPr/>
          </a:p>
          <a:p>
            <a:pPr indent="0" lvl="0" marL="0" rtl="0" algn="l">
              <a:lnSpc>
                <a:spcPct val="100000"/>
              </a:lnSpc>
              <a:spcBef>
                <a:spcPts val="360"/>
              </a:spcBef>
              <a:spcAft>
                <a:spcPts val="0"/>
              </a:spcAft>
              <a:buSzPts val="1400"/>
              <a:buNone/>
            </a:pPr>
            <a:r>
              <a:rPr lang="en-GB"/>
              <a:t>Evaluate – identify what success would look like and work out how you will measure this</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b="1" lang="en-GB"/>
              <a:t>Reveal ‘do it’</a:t>
            </a:r>
            <a:endParaRPr/>
          </a:p>
          <a:p>
            <a:pPr indent="0" lvl="0" marL="0" rtl="0" algn="l">
              <a:lnSpc>
                <a:spcPct val="100000"/>
              </a:lnSpc>
              <a:spcBef>
                <a:spcPts val="360"/>
              </a:spcBef>
              <a:spcAft>
                <a:spcPts val="0"/>
              </a:spcAft>
              <a:buSzPts val="1400"/>
              <a:buNone/>
            </a:pPr>
            <a:r>
              <a:rPr lang="en-GB"/>
              <a:t>This model helps us to identify and evaluate the actions we are going to take…but we still need to take the action!</a:t>
            </a:r>
            <a:endParaRPr/>
          </a:p>
          <a:p>
            <a:pPr indent="0" lvl="0" marL="0" rtl="0" algn="l">
              <a:lnSpc>
                <a:spcPct val="100000"/>
              </a:lnSpc>
              <a:spcBef>
                <a:spcPts val="360"/>
              </a:spcBef>
              <a:spcAft>
                <a:spcPts val="0"/>
              </a:spcAft>
              <a:buClr>
                <a:schemeClr val="dk1"/>
              </a:buClr>
              <a:buSzPts val="1200"/>
              <a:buFont typeface="Arial"/>
              <a:buNone/>
            </a:pPr>
            <a:r>
              <a:t/>
            </a:r>
            <a:endParaRPr b="0"/>
          </a:p>
          <a:p>
            <a:pPr indent="0" lvl="0" marL="0" rtl="0" algn="l">
              <a:lnSpc>
                <a:spcPct val="100000"/>
              </a:lnSpc>
              <a:spcBef>
                <a:spcPts val="360"/>
              </a:spcBef>
              <a:spcAft>
                <a:spcPts val="0"/>
              </a:spcAft>
              <a:buSzPts val="1400"/>
              <a:buNone/>
            </a:pPr>
            <a:r>
              <a:t/>
            </a:r>
            <a:endParaRPr/>
          </a:p>
        </p:txBody>
      </p:sp>
      <p:sp>
        <p:nvSpPr>
          <p:cNvPr id="163" name="Google Shape;163;p10: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1: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9" name="Google Shape;189;p11: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marR="0" rtl="0" algn="l">
              <a:lnSpc>
                <a:spcPct val="100000"/>
              </a:lnSpc>
              <a:spcBef>
                <a:spcPts val="0"/>
              </a:spcBef>
              <a:spcAft>
                <a:spcPts val="0"/>
              </a:spcAft>
              <a:buClr>
                <a:schemeClr val="dk1"/>
              </a:buClr>
              <a:buSzPts val="1200"/>
              <a:buFont typeface="Arial"/>
              <a:buNone/>
            </a:pPr>
            <a:r>
              <a:rPr b="1" lang="en-GB"/>
              <a:t>Facilitator Notes</a:t>
            </a:r>
            <a:endParaRPr/>
          </a:p>
          <a:p>
            <a:pPr indent="0" lvl="0" marL="0" rtl="0" algn="l">
              <a:lnSpc>
                <a:spcPct val="100000"/>
              </a:lnSpc>
              <a:spcBef>
                <a:spcPts val="360"/>
              </a:spcBef>
              <a:spcAft>
                <a:spcPts val="0"/>
              </a:spcAft>
              <a:buSzPts val="1400"/>
              <a:buNone/>
            </a:pPr>
            <a:r>
              <a:t/>
            </a:r>
            <a:endParaRPr b="0"/>
          </a:p>
          <a:p>
            <a:pPr indent="0" lvl="0" marL="0" rtl="0" algn="l">
              <a:lnSpc>
                <a:spcPct val="100000"/>
              </a:lnSpc>
              <a:spcBef>
                <a:spcPts val="360"/>
              </a:spcBef>
              <a:spcAft>
                <a:spcPts val="0"/>
              </a:spcAft>
              <a:buSzPts val="1400"/>
              <a:buNone/>
            </a:pPr>
            <a:r>
              <a:rPr b="0" lang="en-GB"/>
              <a:t>This is an example problem which you can adapt to suit your module or subject. The words highlighted in blue can be changed over quickly to fit within your class.</a:t>
            </a:r>
            <a:endParaRPr b="0"/>
          </a:p>
          <a:p>
            <a:pPr indent="0" lvl="0" marL="0" rtl="0" algn="l">
              <a:lnSpc>
                <a:spcPct val="100000"/>
              </a:lnSpc>
              <a:spcBef>
                <a:spcPts val="360"/>
              </a:spcBef>
              <a:spcAft>
                <a:spcPts val="0"/>
              </a:spcAft>
              <a:buSzPts val="1400"/>
              <a:buNone/>
            </a:pPr>
            <a:r>
              <a:t/>
            </a:r>
            <a:endParaRPr b="0"/>
          </a:p>
          <a:p>
            <a:pPr indent="0" lvl="0" marL="0" rtl="0" algn="l">
              <a:lnSpc>
                <a:spcPct val="100000"/>
              </a:lnSpc>
              <a:spcBef>
                <a:spcPts val="360"/>
              </a:spcBef>
              <a:spcAft>
                <a:spcPts val="0"/>
              </a:spcAft>
              <a:buSzPts val="1400"/>
              <a:buNone/>
            </a:pPr>
            <a:r>
              <a:rPr b="0" lang="en-GB"/>
              <a:t>Reminder of what the problem should allow students to do:</a:t>
            </a:r>
            <a:endParaRPr/>
          </a:p>
          <a:p>
            <a:pPr indent="0" lvl="0" marL="0" rtl="0" algn="l">
              <a:lnSpc>
                <a:spcPct val="100000"/>
              </a:lnSpc>
              <a:spcBef>
                <a:spcPts val="360"/>
              </a:spcBef>
              <a:spcAft>
                <a:spcPts val="0"/>
              </a:spcAft>
              <a:buSzPts val="1400"/>
              <a:buNone/>
            </a:pPr>
            <a:r>
              <a:rPr lang="en-GB" sz="1200"/>
              <a:t>- Ability to analyse and evaluate information to identify and select the most appropriate solution. Evaluate options, implement solutions and as a function of continuous improvement.</a:t>
            </a:r>
            <a:endParaRPr/>
          </a:p>
          <a:p>
            <a:pPr indent="-171450" lvl="0" marL="171450" rtl="0" algn="l">
              <a:lnSpc>
                <a:spcPct val="100000"/>
              </a:lnSpc>
              <a:spcBef>
                <a:spcPts val="360"/>
              </a:spcBef>
              <a:spcAft>
                <a:spcPts val="0"/>
              </a:spcAft>
              <a:buClr>
                <a:schemeClr val="dk1"/>
              </a:buClr>
              <a:buSzPts val="1200"/>
              <a:buFont typeface="Arial"/>
              <a:buChar char="-"/>
            </a:pPr>
            <a:r>
              <a:rPr lang="en-GB" sz="1200"/>
              <a:t>Ability to deal with issues quickly and effectively to prevent slippage and ensure that the benefits an accelerated build programme are realised.</a:t>
            </a:r>
            <a:endParaRPr/>
          </a:p>
          <a:p>
            <a:pPr indent="-95250" lvl="0" marL="171450" rtl="0" algn="l">
              <a:lnSpc>
                <a:spcPct val="100000"/>
              </a:lnSpc>
              <a:spcBef>
                <a:spcPts val="360"/>
              </a:spcBef>
              <a:spcAft>
                <a:spcPts val="0"/>
              </a:spcAft>
              <a:buClr>
                <a:schemeClr val="dk1"/>
              </a:buClr>
              <a:buSzPts val="1200"/>
              <a:buFont typeface="Arial"/>
              <a:buNone/>
            </a:pPr>
            <a:r>
              <a:t/>
            </a:r>
            <a:endParaRPr sz="1200"/>
          </a:p>
          <a:p>
            <a:pPr indent="0" lvl="0" marL="0" rtl="0" algn="l">
              <a:lnSpc>
                <a:spcPct val="100000"/>
              </a:lnSpc>
              <a:spcBef>
                <a:spcPts val="360"/>
              </a:spcBef>
              <a:spcAft>
                <a:spcPts val="0"/>
              </a:spcAft>
              <a:buClr>
                <a:schemeClr val="dk1"/>
              </a:buClr>
              <a:buSzPts val="1200"/>
              <a:buFont typeface="Arial"/>
              <a:buNone/>
            </a:pPr>
            <a:r>
              <a:rPr lang="en-GB" sz="1200"/>
              <a:t>The trainer is provided with 4 different case studies you can choose from – this is the simplest one.</a:t>
            </a:r>
            <a:endParaRPr/>
          </a:p>
          <a:p>
            <a:pPr indent="0" lvl="0" marL="0" rtl="0" algn="l">
              <a:lnSpc>
                <a:spcPct val="100000"/>
              </a:lnSpc>
              <a:spcBef>
                <a:spcPts val="360"/>
              </a:spcBef>
              <a:spcAft>
                <a:spcPts val="0"/>
              </a:spcAft>
              <a:buSzPts val="1400"/>
              <a:buNone/>
            </a:pPr>
            <a:r>
              <a:t/>
            </a:r>
            <a:endParaRPr b="0"/>
          </a:p>
        </p:txBody>
      </p:sp>
      <p:sp>
        <p:nvSpPr>
          <p:cNvPr id="190" name="Google Shape;190;p11: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2: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7" name="Google Shape;197;p12: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marR="0" rtl="0" algn="l">
              <a:lnSpc>
                <a:spcPct val="100000"/>
              </a:lnSpc>
              <a:spcBef>
                <a:spcPts val="0"/>
              </a:spcBef>
              <a:spcAft>
                <a:spcPts val="0"/>
              </a:spcAft>
              <a:buClr>
                <a:schemeClr val="dk1"/>
              </a:buClr>
              <a:buSzPts val="1200"/>
              <a:buFont typeface="Arial"/>
              <a:buNone/>
            </a:pPr>
            <a:r>
              <a:rPr b="1" lang="en-GB"/>
              <a:t>Facilitator Notes</a:t>
            </a:r>
            <a:endParaRPr/>
          </a:p>
          <a:p>
            <a:pPr indent="0" lvl="0" marL="0" rtl="0" algn="l">
              <a:lnSpc>
                <a:spcPct val="100000"/>
              </a:lnSpc>
              <a:spcBef>
                <a:spcPts val="360"/>
              </a:spcBef>
              <a:spcAft>
                <a:spcPts val="0"/>
              </a:spcAft>
              <a:buSzPts val="1400"/>
              <a:buNone/>
            </a:pPr>
            <a:r>
              <a:t/>
            </a:r>
            <a:endParaRPr b="0"/>
          </a:p>
          <a:p>
            <a:pPr indent="0" lvl="0" marL="0" rtl="0" algn="l">
              <a:lnSpc>
                <a:spcPct val="100000"/>
              </a:lnSpc>
              <a:spcBef>
                <a:spcPts val="360"/>
              </a:spcBef>
              <a:spcAft>
                <a:spcPts val="0"/>
              </a:spcAft>
              <a:buSzPts val="1400"/>
              <a:buNone/>
            </a:pPr>
            <a:r>
              <a:rPr b="0" lang="en-GB"/>
              <a:t>Image by Falkland Estate, substitute with your chosen case study if you change the case study. </a:t>
            </a:r>
            <a:endParaRPr/>
          </a:p>
          <a:p>
            <a:pPr indent="0" lvl="0" marL="0" rtl="0" algn="l">
              <a:lnSpc>
                <a:spcPct val="100000"/>
              </a:lnSpc>
              <a:spcBef>
                <a:spcPts val="360"/>
              </a:spcBef>
              <a:spcAft>
                <a:spcPts val="0"/>
              </a:spcAft>
              <a:buSzPts val="1400"/>
              <a:buNone/>
            </a:pPr>
            <a:r>
              <a:t/>
            </a:r>
            <a:endParaRPr b="0"/>
          </a:p>
        </p:txBody>
      </p:sp>
      <p:sp>
        <p:nvSpPr>
          <p:cNvPr id="198" name="Google Shape;198;p12: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3: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04" name="Google Shape;204;p13: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marR="0" rtl="0" algn="l">
              <a:lnSpc>
                <a:spcPct val="100000"/>
              </a:lnSpc>
              <a:spcBef>
                <a:spcPts val="0"/>
              </a:spcBef>
              <a:spcAft>
                <a:spcPts val="0"/>
              </a:spcAft>
              <a:buClr>
                <a:schemeClr val="dk1"/>
              </a:buClr>
              <a:buSzPts val="1200"/>
              <a:buFont typeface="Arial"/>
              <a:buNone/>
            </a:pPr>
            <a:r>
              <a:rPr b="1" lang="en-GB"/>
              <a:t>Facilitator Notes</a:t>
            </a:r>
            <a:endParaRPr/>
          </a:p>
          <a:p>
            <a:pPr indent="0" lvl="0" marL="0" rtl="0" algn="l">
              <a:lnSpc>
                <a:spcPct val="100000"/>
              </a:lnSpc>
              <a:spcBef>
                <a:spcPts val="360"/>
              </a:spcBef>
              <a:spcAft>
                <a:spcPts val="0"/>
              </a:spcAft>
              <a:buSzPts val="1400"/>
              <a:buNone/>
            </a:pPr>
            <a:r>
              <a:t/>
            </a:r>
            <a:endParaRPr b="0"/>
          </a:p>
          <a:p>
            <a:pPr indent="0" lvl="0" marL="0" rtl="0" algn="l">
              <a:lnSpc>
                <a:spcPct val="100000"/>
              </a:lnSpc>
              <a:spcBef>
                <a:spcPts val="360"/>
              </a:spcBef>
              <a:spcAft>
                <a:spcPts val="0"/>
              </a:spcAft>
              <a:buSzPts val="1400"/>
              <a:buNone/>
            </a:pPr>
            <a:r>
              <a:rPr b="0" lang="en-GB"/>
              <a:t>Provide these if the students are ‘stuck’, currently hidden from the slide deck</a:t>
            </a:r>
            <a:endParaRPr/>
          </a:p>
          <a:p>
            <a:pPr indent="0" lvl="0" marL="0" rtl="0" algn="l">
              <a:lnSpc>
                <a:spcPct val="100000"/>
              </a:lnSpc>
              <a:spcBef>
                <a:spcPts val="360"/>
              </a:spcBef>
              <a:spcAft>
                <a:spcPts val="0"/>
              </a:spcAft>
              <a:buSzPts val="1400"/>
              <a:buNone/>
            </a:pPr>
            <a:r>
              <a:t/>
            </a:r>
            <a:endParaRPr b="0"/>
          </a:p>
        </p:txBody>
      </p:sp>
      <p:sp>
        <p:nvSpPr>
          <p:cNvPr id="205" name="Google Shape;205;p13: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4: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12" name="Google Shape;212;p14: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marR="0" rtl="0" algn="l">
              <a:lnSpc>
                <a:spcPct val="90000"/>
              </a:lnSpc>
              <a:spcBef>
                <a:spcPts val="0"/>
              </a:spcBef>
              <a:spcAft>
                <a:spcPts val="0"/>
              </a:spcAft>
              <a:buClr>
                <a:schemeClr val="dk1"/>
              </a:buClr>
              <a:buSzPts val="1200"/>
              <a:buFont typeface="Arial"/>
              <a:buNone/>
            </a:pPr>
            <a:r>
              <a:rPr b="1" lang="en-GB"/>
              <a:t>Facilitator Notes</a:t>
            </a:r>
            <a:endParaRPr/>
          </a:p>
          <a:p>
            <a:pPr indent="0" lvl="0" marL="0" rtl="0" algn="l">
              <a:lnSpc>
                <a:spcPct val="90000"/>
              </a:lnSpc>
              <a:spcBef>
                <a:spcPts val="360"/>
              </a:spcBef>
              <a:spcAft>
                <a:spcPts val="0"/>
              </a:spcAft>
              <a:buSzPts val="1400"/>
              <a:buNone/>
            </a:pPr>
            <a:r>
              <a:t/>
            </a:r>
            <a:endParaRPr b="0"/>
          </a:p>
          <a:p>
            <a:pPr indent="0" lvl="0" marL="0" rtl="0" algn="l">
              <a:lnSpc>
                <a:spcPct val="90000"/>
              </a:lnSpc>
              <a:spcBef>
                <a:spcPts val="360"/>
              </a:spcBef>
              <a:spcAft>
                <a:spcPts val="0"/>
              </a:spcAft>
              <a:buSzPts val="1400"/>
              <a:buNone/>
            </a:pPr>
            <a:r>
              <a:rPr b="0" lang="en-GB"/>
              <a:t>We want students to ensure they are addressing the right problem.  To do this we use the ‘5 Why’s’ technique (it doesn’t need to be 5 – the point is to keep asking why so we drill down to the real problem – not the surface problem).</a:t>
            </a:r>
            <a:endParaRPr/>
          </a:p>
          <a:p>
            <a:pPr indent="0" lvl="0" marL="0" rtl="0" algn="l">
              <a:lnSpc>
                <a:spcPct val="90000"/>
              </a:lnSpc>
              <a:spcBef>
                <a:spcPts val="360"/>
              </a:spcBef>
              <a:spcAft>
                <a:spcPts val="0"/>
              </a:spcAft>
              <a:buSzPts val="1400"/>
              <a:buNone/>
            </a:pPr>
            <a:r>
              <a:t/>
            </a:r>
            <a:endParaRPr b="0"/>
          </a:p>
          <a:p>
            <a:pPr indent="0" lvl="0" marL="0" rtl="0" algn="l">
              <a:lnSpc>
                <a:spcPct val="90000"/>
              </a:lnSpc>
              <a:spcBef>
                <a:spcPts val="360"/>
              </a:spcBef>
              <a:spcAft>
                <a:spcPts val="0"/>
              </a:spcAft>
              <a:buSzPts val="1400"/>
              <a:buNone/>
            </a:pPr>
            <a:r>
              <a:rPr b="0" lang="en-GB"/>
              <a:t>As the name suggest we discuss and consider the problem – and keep asking why – why is this a problem? why is it a problem for a particular group?  Why are they unhappy with the situation?</a:t>
            </a:r>
            <a:endParaRPr/>
          </a:p>
          <a:p>
            <a:pPr indent="0" lvl="0" marL="0" rtl="0" algn="l">
              <a:lnSpc>
                <a:spcPct val="90000"/>
              </a:lnSpc>
              <a:spcBef>
                <a:spcPts val="360"/>
              </a:spcBef>
              <a:spcAft>
                <a:spcPts val="0"/>
              </a:spcAft>
              <a:buSzPts val="1400"/>
              <a:buNone/>
            </a:pPr>
            <a:r>
              <a:t/>
            </a:r>
            <a:endParaRPr b="0"/>
          </a:p>
          <a:p>
            <a:pPr indent="0" lvl="0" marL="0" rtl="0" algn="l">
              <a:lnSpc>
                <a:spcPct val="90000"/>
              </a:lnSpc>
              <a:spcBef>
                <a:spcPts val="360"/>
              </a:spcBef>
              <a:spcAft>
                <a:spcPts val="0"/>
              </a:spcAft>
              <a:buSzPts val="1400"/>
              <a:buNone/>
            </a:pPr>
            <a:r>
              <a:rPr b="0" lang="en-GB"/>
              <a:t>(NB – Not why did it happen at this stage – but why is it a problem – who is it a problem for – what are the impacts)</a:t>
            </a:r>
            <a:endParaRPr/>
          </a:p>
          <a:p>
            <a:pPr indent="0" lvl="0" marL="0" rtl="0" algn="l">
              <a:lnSpc>
                <a:spcPct val="90000"/>
              </a:lnSpc>
              <a:spcBef>
                <a:spcPts val="360"/>
              </a:spcBef>
              <a:spcAft>
                <a:spcPts val="0"/>
              </a:spcAft>
              <a:buSzPts val="1400"/>
              <a:buNone/>
            </a:pPr>
            <a:r>
              <a:t/>
            </a:r>
            <a:endParaRPr b="0"/>
          </a:p>
          <a:p>
            <a:pPr indent="0" lvl="0" marL="0" rtl="0" algn="l">
              <a:lnSpc>
                <a:spcPct val="90000"/>
              </a:lnSpc>
              <a:spcBef>
                <a:spcPts val="360"/>
              </a:spcBef>
              <a:spcAft>
                <a:spcPts val="0"/>
              </a:spcAft>
              <a:buSzPts val="1400"/>
              <a:buNone/>
            </a:pPr>
            <a:r>
              <a:rPr b="0" lang="en-GB"/>
              <a:t>If you have been very proscriptive in your case study this may be a very simple exercise – or you might want to build some ambiguity into your case study so they can drill down using this technique.</a:t>
            </a:r>
            <a:endParaRPr/>
          </a:p>
          <a:p>
            <a:pPr indent="0" lvl="0" marL="0" rtl="0" algn="l">
              <a:lnSpc>
                <a:spcPct val="90000"/>
              </a:lnSpc>
              <a:spcBef>
                <a:spcPts val="360"/>
              </a:spcBef>
              <a:spcAft>
                <a:spcPts val="0"/>
              </a:spcAft>
              <a:buSzPts val="1400"/>
              <a:buNone/>
            </a:pPr>
            <a:r>
              <a:t/>
            </a:r>
            <a:endParaRPr b="0"/>
          </a:p>
          <a:p>
            <a:pPr indent="0" lvl="0" marL="0" rtl="0" algn="l">
              <a:lnSpc>
                <a:spcPct val="90000"/>
              </a:lnSpc>
              <a:spcBef>
                <a:spcPts val="360"/>
              </a:spcBef>
              <a:spcAft>
                <a:spcPts val="0"/>
              </a:spcAft>
              <a:buSzPts val="1400"/>
              <a:buNone/>
            </a:pPr>
            <a:r>
              <a:rPr b="0" lang="en-GB"/>
              <a:t>Ask students to discuss in their groups and define the precise problem they are going to address.</a:t>
            </a:r>
            <a:endParaRPr/>
          </a:p>
          <a:p>
            <a:pPr indent="0" lvl="0" marL="0" rtl="0" algn="l">
              <a:lnSpc>
                <a:spcPct val="90000"/>
              </a:lnSpc>
              <a:spcBef>
                <a:spcPts val="360"/>
              </a:spcBef>
              <a:spcAft>
                <a:spcPts val="0"/>
              </a:spcAft>
              <a:buSzPts val="1400"/>
              <a:buNone/>
            </a:pPr>
            <a:r>
              <a:t/>
            </a:r>
            <a:endParaRPr b="0"/>
          </a:p>
          <a:p>
            <a:pPr indent="0" lvl="0" marL="0" rtl="0" algn="l">
              <a:lnSpc>
                <a:spcPct val="90000"/>
              </a:lnSpc>
              <a:spcBef>
                <a:spcPts val="360"/>
              </a:spcBef>
              <a:spcAft>
                <a:spcPts val="0"/>
              </a:spcAft>
              <a:buSzPts val="1400"/>
              <a:buNone/>
            </a:pPr>
            <a:r>
              <a:rPr b="0" lang="en-GB"/>
              <a:t>Allow time for them to complete this exercise and plenary if appropriate.</a:t>
            </a:r>
            <a:endParaRPr/>
          </a:p>
        </p:txBody>
      </p:sp>
      <p:sp>
        <p:nvSpPr>
          <p:cNvPr id="213" name="Google Shape;213;p14: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5: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23" name="Google Shape;223;p15: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marR="0" rtl="0" algn="l">
              <a:lnSpc>
                <a:spcPct val="100000"/>
              </a:lnSpc>
              <a:spcBef>
                <a:spcPts val="0"/>
              </a:spcBef>
              <a:spcAft>
                <a:spcPts val="0"/>
              </a:spcAft>
              <a:buClr>
                <a:schemeClr val="dk1"/>
              </a:buClr>
              <a:buSzPts val="1200"/>
              <a:buFont typeface="Arial"/>
              <a:buNone/>
            </a:pPr>
            <a:r>
              <a:rPr b="1" lang="en-GB"/>
              <a:t>These are some example of how to apply the 5 Whys technique to the problem</a:t>
            </a:r>
            <a:endParaRPr/>
          </a:p>
        </p:txBody>
      </p:sp>
      <p:sp>
        <p:nvSpPr>
          <p:cNvPr id="224" name="Google Shape;224;p15: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6: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34" name="Google Shape;234;p16: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marR="0" rtl="0" algn="l">
              <a:lnSpc>
                <a:spcPct val="100000"/>
              </a:lnSpc>
              <a:spcBef>
                <a:spcPts val="0"/>
              </a:spcBef>
              <a:spcAft>
                <a:spcPts val="0"/>
              </a:spcAft>
              <a:buClr>
                <a:schemeClr val="dk1"/>
              </a:buClr>
              <a:buSzPts val="1200"/>
              <a:buFont typeface="Arial"/>
              <a:buNone/>
            </a:pPr>
            <a:r>
              <a:rPr b="1" lang="en-GB"/>
              <a:t>Facilitator Notes</a:t>
            </a:r>
            <a:endParaRPr/>
          </a:p>
          <a:p>
            <a:pPr indent="0" lvl="0" marL="0" rtl="0" algn="l">
              <a:lnSpc>
                <a:spcPct val="100000"/>
              </a:lnSpc>
              <a:spcBef>
                <a:spcPts val="360"/>
              </a:spcBef>
              <a:spcAft>
                <a:spcPts val="0"/>
              </a:spcAft>
              <a:buSzPts val="1400"/>
              <a:buNone/>
            </a:pPr>
            <a:r>
              <a:t/>
            </a:r>
            <a:endParaRPr b="0"/>
          </a:p>
        </p:txBody>
      </p:sp>
      <p:sp>
        <p:nvSpPr>
          <p:cNvPr id="235" name="Google Shape;235;p16: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7: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45" name="Google Shape;245;p17: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marR="0" rtl="0" algn="l">
              <a:lnSpc>
                <a:spcPct val="100000"/>
              </a:lnSpc>
              <a:spcBef>
                <a:spcPts val="0"/>
              </a:spcBef>
              <a:spcAft>
                <a:spcPts val="0"/>
              </a:spcAft>
              <a:buClr>
                <a:schemeClr val="dk1"/>
              </a:buClr>
              <a:buSzPts val="1200"/>
              <a:buFont typeface="Arial"/>
              <a:buNone/>
            </a:pPr>
            <a:r>
              <a:rPr b="1" lang="en-GB"/>
              <a:t>Facilitator Notes</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So now you have analysed your challenge and recorded some key points to refer back to – this saves having to re-read / re-define</a:t>
            </a:r>
            <a:endParaRPr/>
          </a:p>
          <a:p>
            <a:pPr indent="0" lvl="0" marL="0" rtl="0" algn="l">
              <a:lnSpc>
                <a:spcPct val="100000"/>
              </a:lnSpc>
              <a:spcBef>
                <a:spcPts val="360"/>
              </a:spcBef>
              <a:spcAft>
                <a:spcPts val="0"/>
              </a:spcAft>
              <a:buSzPts val="1400"/>
              <a:buNone/>
            </a:pPr>
            <a:r>
              <a:t/>
            </a:r>
            <a:endParaRPr b="1"/>
          </a:p>
          <a:p>
            <a:pPr indent="0" lvl="0" marL="0" rtl="0" algn="l">
              <a:lnSpc>
                <a:spcPct val="100000"/>
              </a:lnSpc>
              <a:spcBef>
                <a:spcPts val="360"/>
              </a:spcBef>
              <a:spcAft>
                <a:spcPts val="0"/>
              </a:spcAft>
              <a:buSzPts val="1400"/>
              <a:buNone/>
            </a:pPr>
            <a:r>
              <a:rPr b="1" lang="en-GB"/>
              <a:t>Start with the end in mind </a:t>
            </a:r>
            <a:r>
              <a:rPr lang="en-GB"/>
              <a:t>– one of the 7 Habits of Highly Effective People created by Dr Stephen Covey</a:t>
            </a:r>
            <a:endParaRPr/>
          </a:p>
          <a:p>
            <a:pPr indent="0" lvl="0" marL="0" rtl="0" algn="l">
              <a:lnSpc>
                <a:spcPct val="100000"/>
              </a:lnSpc>
              <a:spcBef>
                <a:spcPts val="360"/>
              </a:spcBef>
              <a:spcAft>
                <a:spcPts val="0"/>
              </a:spcAft>
              <a:buSzPts val="1400"/>
              <a:buNone/>
            </a:pPr>
            <a:r>
              <a:t/>
            </a:r>
            <a:endParaRPr b="0"/>
          </a:p>
        </p:txBody>
      </p:sp>
      <p:sp>
        <p:nvSpPr>
          <p:cNvPr id="246" name="Google Shape;246;p17: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8: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55" name="Google Shape;255;p18: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marR="0" rtl="0" algn="l">
              <a:lnSpc>
                <a:spcPct val="100000"/>
              </a:lnSpc>
              <a:spcBef>
                <a:spcPts val="0"/>
              </a:spcBef>
              <a:spcAft>
                <a:spcPts val="0"/>
              </a:spcAft>
              <a:buClr>
                <a:schemeClr val="dk1"/>
              </a:buClr>
              <a:buSzPts val="1200"/>
              <a:buFont typeface="Arial"/>
              <a:buNone/>
            </a:pPr>
            <a:r>
              <a:rPr b="1" lang="en-GB"/>
              <a:t>Facilitator Notes</a:t>
            </a:r>
            <a:endParaRPr/>
          </a:p>
          <a:p>
            <a:pPr indent="0" lvl="0" marL="0" rtl="0" algn="l">
              <a:lnSpc>
                <a:spcPct val="100000"/>
              </a:lnSpc>
              <a:spcBef>
                <a:spcPts val="360"/>
              </a:spcBef>
              <a:spcAft>
                <a:spcPts val="0"/>
              </a:spcAft>
              <a:buSzPts val="1400"/>
              <a:buNone/>
            </a:pPr>
            <a:r>
              <a:t/>
            </a:r>
            <a:endParaRPr b="0"/>
          </a:p>
          <a:p>
            <a:pPr indent="0" lvl="0" marL="0" rtl="0" algn="l">
              <a:lnSpc>
                <a:spcPct val="100000"/>
              </a:lnSpc>
              <a:spcBef>
                <a:spcPts val="360"/>
              </a:spcBef>
              <a:spcAft>
                <a:spcPts val="0"/>
              </a:spcAft>
              <a:buClr>
                <a:schemeClr val="dk1"/>
              </a:buClr>
              <a:buSzPts val="1200"/>
              <a:buFont typeface="Arial"/>
              <a:buNone/>
            </a:pPr>
            <a:r>
              <a:rPr b="0" lang="en-GB"/>
              <a:t>Now we have defined the problem its time to drill down to the cause.</a:t>
            </a:r>
            <a:endParaRPr/>
          </a:p>
          <a:p>
            <a:pPr indent="0" lvl="0" marL="0" rtl="0" algn="l">
              <a:lnSpc>
                <a:spcPct val="100000"/>
              </a:lnSpc>
              <a:spcBef>
                <a:spcPts val="360"/>
              </a:spcBef>
              <a:spcAft>
                <a:spcPts val="0"/>
              </a:spcAft>
              <a:buClr>
                <a:schemeClr val="dk1"/>
              </a:buClr>
              <a:buSzPts val="1200"/>
              <a:buFont typeface="Arial"/>
              <a:buNone/>
            </a:pPr>
            <a:r>
              <a:t/>
            </a:r>
            <a:endParaRPr b="0"/>
          </a:p>
          <a:p>
            <a:pPr indent="0" lvl="0" marL="0" rtl="0" algn="l">
              <a:lnSpc>
                <a:spcPct val="100000"/>
              </a:lnSpc>
              <a:spcBef>
                <a:spcPts val="360"/>
              </a:spcBef>
              <a:spcAft>
                <a:spcPts val="0"/>
              </a:spcAft>
              <a:buClr>
                <a:schemeClr val="dk1"/>
              </a:buClr>
              <a:buSzPts val="1200"/>
              <a:buFont typeface="Arial"/>
              <a:buNone/>
            </a:pPr>
            <a:r>
              <a:rPr b="0" lang="en-GB"/>
              <a:t>One way of doing this is a mind map – this allows free flowing thought to capture ideas and thoughts – and it might look something like this.</a:t>
            </a:r>
            <a:endParaRPr/>
          </a:p>
          <a:p>
            <a:pPr indent="0" lvl="0" marL="0" rtl="0" algn="l">
              <a:lnSpc>
                <a:spcPct val="100000"/>
              </a:lnSpc>
              <a:spcBef>
                <a:spcPts val="360"/>
              </a:spcBef>
              <a:spcAft>
                <a:spcPts val="0"/>
              </a:spcAft>
              <a:buClr>
                <a:schemeClr val="dk1"/>
              </a:buClr>
              <a:buSzPts val="1200"/>
              <a:buFont typeface="Arial"/>
              <a:buNone/>
            </a:pPr>
            <a:r>
              <a:t/>
            </a:r>
            <a:endParaRPr b="0"/>
          </a:p>
          <a:p>
            <a:pPr indent="0" lvl="0" marL="0" rtl="0" algn="l">
              <a:lnSpc>
                <a:spcPct val="100000"/>
              </a:lnSpc>
              <a:spcBef>
                <a:spcPts val="360"/>
              </a:spcBef>
              <a:spcAft>
                <a:spcPts val="0"/>
              </a:spcAft>
              <a:buClr>
                <a:schemeClr val="dk1"/>
              </a:buClr>
              <a:buSzPts val="1200"/>
              <a:buFont typeface="Arial"/>
              <a:buNone/>
            </a:pPr>
            <a:r>
              <a:rPr b="0" lang="en-GB"/>
              <a:t>We are not using this approach today but </a:t>
            </a:r>
            <a:r>
              <a:rPr lang="en-GB"/>
              <a:t>it is</a:t>
            </a:r>
            <a:r>
              <a:rPr b="0" lang="en-GB"/>
              <a:t> a method you might want to consider.</a:t>
            </a:r>
            <a:endParaRPr/>
          </a:p>
          <a:p>
            <a:pPr indent="0" lvl="0" marL="0" rtl="0" algn="l">
              <a:lnSpc>
                <a:spcPct val="100000"/>
              </a:lnSpc>
              <a:spcBef>
                <a:spcPts val="360"/>
              </a:spcBef>
              <a:spcAft>
                <a:spcPts val="0"/>
              </a:spcAft>
              <a:buClr>
                <a:schemeClr val="dk1"/>
              </a:buClr>
              <a:buSzPts val="1200"/>
              <a:buFont typeface="Arial"/>
              <a:buNone/>
            </a:pPr>
            <a:r>
              <a:t/>
            </a:r>
            <a:endParaRPr b="0"/>
          </a:p>
        </p:txBody>
      </p:sp>
      <p:sp>
        <p:nvSpPr>
          <p:cNvPr id="256" name="Google Shape;256;p18: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9: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65" name="Google Shape;265;p19: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marR="0" rtl="0" algn="l">
              <a:lnSpc>
                <a:spcPct val="100000"/>
              </a:lnSpc>
              <a:spcBef>
                <a:spcPts val="0"/>
              </a:spcBef>
              <a:spcAft>
                <a:spcPts val="0"/>
              </a:spcAft>
              <a:buClr>
                <a:schemeClr val="dk1"/>
              </a:buClr>
              <a:buSzPts val="1200"/>
              <a:buFont typeface="Arial"/>
              <a:buNone/>
            </a:pPr>
            <a:r>
              <a:rPr b="1" lang="en-GB"/>
              <a:t>Facilitator Notes</a:t>
            </a:r>
            <a:endParaRPr/>
          </a:p>
          <a:p>
            <a:pPr indent="0" lvl="0" marL="0" rtl="0" algn="l">
              <a:lnSpc>
                <a:spcPct val="100000"/>
              </a:lnSpc>
              <a:spcBef>
                <a:spcPts val="360"/>
              </a:spcBef>
              <a:spcAft>
                <a:spcPts val="0"/>
              </a:spcAft>
              <a:buSzPts val="1400"/>
              <a:buNone/>
            </a:pPr>
            <a:r>
              <a:t/>
            </a:r>
            <a:endParaRPr b="0"/>
          </a:p>
          <a:p>
            <a:pPr indent="0" lvl="0" marL="0" rtl="0" algn="l">
              <a:lnSpc>
                <a:spcPct val="100000"/>
              </a:lnSpc>
              <a:spcBef>
                <a:spcPts val="360"/>
              </a:spcBef>
              <a:spcAft>
                <a:spcPts val="0"/>
              </a:spcAft>
              <a:buSzPts val="1400"/>
              <a:buNone/>
            </a:pPr>
            <a:r>
              <a:rPr lang="en-GB"/>
              <a:t>To strengthen your anaylis you can think of  stakeholders that are involved, not only the client. What would the main contractor, or the architectural technologist, or the structural engineer think?</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Any concept will have a variety of stakeholders – and these stakeholders will have differing needs.</a:t>
            </a:r>
            <a:endParaRPr/>
          </a:p>
          <a:p>
            <a:pPr indent="0" lvl="0" marL="0" rtl="0" algn="l">
              <a:lnSpc>
                <a:spcPct val="100000"/>
              </a:lnSpc>
              <a:spcBef>
                <a:spcPts val="360"/>
              </a:spcBef>
              <a:spcAft>
                <a:spcPts val="0"/>
              </a:spcAft>
              <a:buClr>
                <a:schemeClr val="dk1"/>
              </a:buClr>
              <a:buSzPts val="1200"/>
              <a:buFont typeface="Arial"/>
              <a:buNone/>
            </a:pPr>
            <a:r>
              <a:t/>
            </a:r>
            <a:endParaRPr b="0"/>
          </a:p>
        </p:txBody>
      </p:sp>
      <p:sp>
        <p:nvSpPr>
          <p:cNvPr id="266" name="Google Shape;266;p19: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2: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rtl="0" algn="l">
              <a:lnSpc>
                <a:spcPct val="100000"/>
              </a:lnSpc>
              <a:spcBef>
                <a:spcPts val="360"/>
              </a:spcBef>
              <a:spcAft>
                <a:spcPts val="0"/>
              </a:spcAft>
              <a:buSzPts val="1400"/>
              <a:buNone/>
            </a:pPr>
            <a:r>
              <a:t/>
            </a:r>
            <a:endParaRPr/>
          </a:p>
        </p:txBody>
      </p:sp>
      <p:sp>
        <p:nvSpPr>
          <p:cNvPr id="108" name="Google Shape;108;p2: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20: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89" name="Google Shape;289;p20: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marR="0" rtl="0" algn="l">
              <a:lnSpc>
                <a:spcPct val="80000"/>
              </a:lnSpc>
              <a:spcBef>
                <a:spcPts val="0"/>
              </a:spcBef>
              <a:spcAft>
                <a:spcPts val="0"/>
              </a:spcAft>
              <a:buClr>
                <a:schemeClr val="dk1"/>
              </a:buClr>
              <a:buSzPts val="480"/>
              <a:buFont typeface="Arial"/>
              <a:buNone/>
            </a:pPr>
            <a:r>
              <a:rPr b="1" lang="en-GB"/>
              <a:t>Facilitator Notes</a:t>
            </a:r>
            <a:endParaRPr/>
          </a:p>
          <a:p>
            <a:pPr indent="0" lvl="0" marL="0" rtl="0" algn="l">
              <a:lnSpc>
                <a:spcPct val="80000"/>
              </a:lnSpc>
              <a:spcBef>
                <a:spcPts val="144"/>
              </a:spcBef>
              <a:spcAft>
                <a:spcPts val="0"/>
              </a:spcAft>
              <a:buSzPts val="1400"/>
              <a:buNone/>
            </a:pPr>
            <a:r>
              <a:t/>
            </a:r>
            <a:endParaRPr/>
          </a:p>
          <a:p>
            <a:pPr indent="0" lvl="0" marL="0" rtl="0" algn="l">
              <a:lnSpc>
                <a:spcPct val="80000"/>
              </a:lnSpc>
              <a:spcBef>
                <a:spcPts val="144"/>
              </a:spcBef>
              <a:spcAft>
                <a:spcPts val="0"/>
              </a:spcAft>
              <a:buSzPts val="1400"/>
              <a:buNone/>
            </a:pPr>
            <a:r>
              <a:rPr lang="en-GB"/>
              <a:t>We are going to use a more structured model and process.  Sometimes called the Ishikawa Model (after it’s creator) or the Fishbone (for obvious reasons) – this is a cause and effect analysis model.</a:t>
            </a:r>
            <a:endParaRPr/>
          </a:p>
          <a:p>
            <a:pPr indent="0" lvl="0" marL="0" rtl="0" algn="l">
              <a:lnSpc>
                <a:spcPct val="80000"/>
              </a:lnSpc>
              <a:spcBef>
                <a:spcPts val="144"/>
              </a:spcBef>
              <a:spcAft>
                <a:spcPts val="0"/>
              </a:spcAft>
              <a:buSzPts val="1400"/>
              <a:buNone/>
            </a:pPr>
            <a:r>
              <a:t/>
            </a:r>
            <a:endParaRPr/>
          </a:p>
          <a:p>
            <a:pPr indent="0" lvl="0" marL="0" rtl="0" algn="l">
              <a:lnSpc>
                <a:spcPct val="80000"/>
              </a:lnSpc>
              <a:spcBef>
                <a:spcPts val="144"/>
              </a:spcBef>
              <a:spcAft>
                <a:spcPts val="0"/>
              </a:spcAft>
              <a:buClr>
                <a:schemeClr val="dk1"/>
              </a:buClr>
              <a:buSzPts val="480"/>
              <a:buFont typeface="Arial"/>
              <a:buNone/>
            </a:pPr>
            <a:r>
              <a:rPr b="1" lang="en-GB"/>
              <a:t>EXPLAIN FISHBONE</a:t>
            </a:r>
            <a:endParaRPr/>
          </a:p>
          <a:p>
            <a:pPr indent="0" lvl="0" marL="0" rtl="0" algn="l">
              <a:lnSpc>
                <a:spcPct val="80000"/>
              </a:lnSpc>
              <a:spcBef>
                <a:spcPts val="144"/>
              </a:spcBef>
              <a:spcAft>
                <a:spcPts val="0"/>
              </a:spcAft>
              <a:buClr>
                <a:schemeClr val="dk1"/>
              </a:buClr>
              <a:buSzPts val="480"/>
              <a:buFont typeface="Arial"/>
              <a:buNone/>
            </a:pPr>
            <a:r>
              <a:t/>
            </a:r>
            <a:endParaRPr/>
          </a:p>
          <a:p>
            <a:pPr indent="0" lvl="0" marL="0" rtl="0" algn="l">
              <a:lnSpc>
                <a:spcPct val="80000"/>
              </a:lnSpc>
              <a:spcBef>
                <a:spcPts val="144"/>
              </a:spcBef>
              <a:spcAft>
                <a:spcPts val="0"/>
              </a:spcAft>
              <a:buClr>
                <a:schemeClr val="dk1"/>
              </a:buClr>
              <a:buSzPts val="480"/>
              <a:buFont typeface="Arial"/>
              <a:buNone/>
            </a:pPr>
            <a:r>
              <a:rPr lang="en-GB"/>
              <a:t>At the head of the fish is our problem – and along the spine there are bones.  These bones represent the groups/topics or headings under which specific problems have occurred.</a:t>
            </a:r>
            <a:endParaRPr/>
          </a:p>
          <a:p>
            <a:pPr indent="0" lvl="0" marL="0" rtl="0" algn="l">
              <a:lnSpc>
                <a:spcPct val="80000"/>
              </a:lnSpc>
              <a:spcBef>
                <a:spcPts val="144"/>
              </a:spcBef>
              <a:spcAft>
                <a:spcPts val="0"/>
              </a:spcAft>
              <a:buClr>
                <a:schemeClr val="dk1"/>
              </a:buClr>
              <a:buSzPts val="480"/>
              <a:buFont typeface="Arial"/>
              <a:buNone/>
            </a:pPr>
            <a:r>
              <a:t/>
            </a:r>
            <a:endParaRPr/>
          </a:p>
          <a:p>
            <a:pPr indent="0" lvl="0" marL="0" rtl="0" algn="l">
              <a:lnSpc>
                <a:spcPct val="80000"/>
              </a:lnSpc>
              <a:spcBef>
                <a:spcPts val="144"/>
              </a:spcBef>
              <a:spcAft>
                <a:spcPts val="0"/>
              </a:spcAft>
              <a:buClr>
                <a:schemeClr val="dk1"/>
              </a:buClr>
              <a:buSzPts val="480"/>
              <a:buFont typeface="Arial"/>
              <a:buNone/>
            </a:pPr>
            <a:r>
              <a:rPr lang="en-GB"/>
              <a:t>(Reveal example headings)</a:t>
            </a:r>
            <a:endParaRPr/>
          </a:p>
          <a:p>
            <a:pPr indent="0" lvl="0" marL="0" rtl="0" algn="l">
              <a:lnSpc>
                <a:spcPct val="80000"/>
              </a:lnSpc>
              <a:spcBef>
                <a:spcPts val="144"/>
              </a:spcBef>
              <a:spcAft>
                <a:spcPts val="0"/>
              </a:spcAft>
              <a:buClr>
                <a:schemeClr val="dk1"/>
              </a:buClr>
              <a:buSzPts val="480"/>
              <a:buFont typeface="Arial"/>
              <a:buNone/>
            </a:pPr>
            <a:r>
              <a:t/>
            </a:r>
            <a:endParaRPr/>
          </a:p>
          <a:p>
            <a:pPr indent="0" lvl="0" marL="0" rtl="0" algn="l">
              <a:lnSpc>
                <a:spcPct val="80000"/>
              </a:lnSpc>
              <a:spcBef>
                <a:spcPts val="144"/>
              </a:spcBef>
              <a:spcAft>
                <a:spcPts val="0"/>
              </a:spcAft>
              <a:buClr>
                <a:schemeClr val="dk1"/>
              </a:buClr>
              <a:buSzPts val="480"/>
              <a:buFont typeface="Arial"/>
              <a:buNone/>
            </a:pPr>
            <a:r>
              <a:rPr lang="en-GB"/>
              <a:t>In our example we have used the 6M headings commonly used in industry, science and manufacturing.  Run through these are also give an example of the more office based headings (6Ps)listed below.  Explain that we will use the 6Ms for the sake of our example – but students can pick whatever groupings are appropriate to them – even if they are completely different to these example groups – the key is to have groupings that are relevant to the problem.</a:t>
            </a:r>
            <a:endParaRPr/>
          </a:p>
          <a:p>
            <a:pPr indent="0" lvl="0" marL="0" rtl="0" algn="l">
              <a:lnSpc>
                <a:spcPct val="80000"/>
              </a:lnSpc>
              <a:spcBef>
                <a:spcPts val="144"/>
              </a:spcBef>
              <a:spcAft>
                <a:spcPts val="0"/>
              </a:spcAft>
              <a:buClr>
                <a:schemeClr val="dk1"/>
              </a:buClr>
              <a:buSzPts val="480"/>
              <a:buFont typeface="Arial"/>
              <a:buNone/>
            </a:pPr>
            <a:r>
              <a:t/>
            </a:r>
            <a:endParaRPr/>
          </a:p>
          <a:p>
            <a:pPr indent="0" lvl="0" marL="0" rtl="0" algn="l">
              <a:lnSpc>
                <a:spcPct val="80000"/>
              </a:lnSpc>
              <a:spcBef>
                <a:spcPts val="144"/>
              </a:spcBef>
              <a:spcAft>
                <a:spcPts val="0"/>
              </a:spcAft>
              <a:buClr>
                <a:schemeClr val="dk1"/>
              </a:buClr>
              <a:buSzPts val="480"/>
              <a:buFont typeface="Arial"/>
              <a:buNone/>
            </a:pPr>
            <a:r>
              <a:rPr b="1" lang="en-GB"/>
              <a:t>Industry / Science / Manufacturing</a:t>
            </a:r>
            <a:endParaRPr/>
          </a:p>
          <a:p>
            <a:pPr indent="0" lvl="0" marL="0" rtl="0" algn="l">
              <a:lnSpc>
                <a:spcPct val="80000"/>
              </a:lnSpc>
              <a:spcBef>
                <a:spcPts val="144"/>
              </a:spcBef>
              <a:spcAft>
                <a:spcPts val="0"/>
              </a:spcAft>
              <a:buClr>
                <a:schemeClr val="dk1"/>
              </a:buClr>
              <a:buSzPts val="480"/>
              <a:buFont typeface="Arial"/>
              <a:buNone/>
            </a:pPr>
            <a:r>
              <a:rPr lang="en-GB"/>
              <a:t>Machine (technology)</a:t>
            </a:r>
            <a:endParaRPr/>
          </a:p>
          <a:p>
            <a:pPr indent="0" lvl="0" marL="0" rtl="0" algn="l">
              <a:lnSpc>
                <a:spcPct val="80000"/>
              </a:lnSpc>
              <a:spcBef>
                <a:spcPts val="144"/>
              </a:spcBef>
              <a:spcAft>
                <a:spcPts val="0"/>
              </a:spcAft>
              <a:buClr>
                <a:schemeClr val="dk1"/>
              </a:buClr>
              <a:buSzPts val="480"/>
              <a:buFont typeface="Arial"/>
              <a:buNone/>
            </a:pPr>
            <a:r>
              <a:rPr lang="en-GB"/>
              <a:t>Method (process)</a:t>
            </a:r>
            <a:endParaRPr/>
          </a:p>
          <a:p>
            <a:pPr indent="0" lvl="0" marL="0" rtl="0" algn="l">
              <a:lnSpc>
                <a:spcPct val="80000"/>
              </a:lnSpc>
              <a:spcBef>
                <a:spcPts val="144"/>
              </a:spcBef>
              <a:spcAft>
                <a:spcPts val="0"/>
              </a:spcAft>
              <a:buClr>
                <a:schemeClr val="dk1"/>
              </a:buClr>
              <a:buSzPts val="480"/>
              <a:buFont typeface="Arial"/>
              <a:buNone/>
            </a:pPr>
            <a:r>
              <a:rPr lang="en-GB"/>
              <a:t>Materials (including raw materials, consumables and information)</a:t>
            </a:r>
            <a:endParaRPr/>
          </a:p>
          <a:p>
            <a:pPr indent="0" lvl="0" marL="0" rtl="0" algn="l">
              <a:lnSpc>
                <a:spcPct val="80000"/>
              </a:lnSpc>
              <a:spcBef>
                <a:spcPts val="144"/>
              </a:spcBef>
              <a:spcAft>
                <a:spcPts val="0"/>
              </a:spcAft>
              <a:buClr>
                <a:schemeClr val="dk1"/>
              </a:buClr>
              <a:buSzPts val="480"/>
              <a:buFont typeface="Arial"/>
              <a:buNone/>
            </a:pPr>
            <a:r>
              <a:rPr lang="en-GB"/>
              <a:t>Manpower (physical work, mind power, brain work)</a:t>
            </a:r>
            <a:endParaRPr/>
          </a:p>
          <a:p>
            <a:pPr indent="0" lvl="0" marL="0" rtl="0" algn="l">
              <a:lnSpc>
                <a:spcPct val="80000"/>
              </a:lnSpc>
              <a:spcBef>
                <a:spcPts val="144"/>
              </a:spcBef>
              <a:spcAft>
                <a:spcPts val="0"/>
              </a:spcAft>
              <a:buClr>
                <a:schemeClr val="dk1"/>
              </a:buClr>
              <a:buSzPts val="480"/>
              <a:buFont typeface="Arial"/>
              <a:buNone/>
            </a:pPr>
            <a:r>
              <a:rPr lang="en-GB"/>
              <a:t>Measurement (inspection)</a:t>
            </a:r>
            <a:endParaRPr/>
          </a:p>
          <a:p>
            <a:pPr indent="0" lvl="0" marL="0" rtl="0" algn="l">
              <a:lnSpc>
                <a:spcPct val="80000"/>
              </a:lnSpc>
              <a:spcBef>
                <a:spcPts val="144"/>
              </a:spcBef>
              <a:spcAft>
                <a:spcPts val="0"/>
              </a:spcAft>
              <a:buClr>
                <a:schemeClr val="dk1"/>
              </a:buClr>
              <a:buSzPts val="480"/>
              <a:buFont typeface="Arial"/>
              <a:buNone/>
            </a:pPr>
            <a:r>
              <a:rPr lang="en-GB"/>
              <a:t>Mother Nature (environment)</a:t>
            </a:r>
            <a:endParaRPr/>
          </a:p>
          <a:p>
            <a:pPr indent="0" lvl="0" marL="0" rtl="0" algn="l">
              <a:lnSpc>
                <a:spcPct val="80000"/>
              </a:lnSpc>
              <a:spcBef>
                <a:spcPts val="144"/>
              </a:spcBef>
              <a:spcAft>
                <a:spcPts val="0"/>
              </a:spcAft>
              <a:buClr>
                <a:schemeClr val="dk1"/>
              </a:buClr>
              <a:buSzPts val="480"/>
              <a:buFont typeface="Arial"/>
              <a:buNone/>
            </a:pPr>
            <a:r>
              <a:t/>
            </a:r>
            <a:endParaRPr/>
          </a:p>
          <a:p>
            <a:pPr indent="0" lvl="0" marL="0" rtl="0" algn="l">
              <a:lnSpc>
                <a:spcPct val="80000"/>
              </a:lnSpc>
              <a:spcBef>
                <a:spcPts val="144"/>
              </a:spcBef>
              <a:spcAft>
                <a:spcPts val="0"/>
              </a:spcAft>
              <a:buClr>
                <a:schemeClr val="dk1"/>
              </a:buClr>
              <a:buSzPts val="480"/>
              <a:buFont typeface="Arial"/>
              <a:buNone/>
            </a:pPr>
            <a:r>
              <a:rPr b="1" i="0" lang="en-GB"/>
              <a:t>Office</a:t>
            </a:r>
            <a:endParaRPr/>
          </a:p>
          <a:p>
            <a:pPr indent="0" lvl="0" marL="0" rtl="0" algn="l">
              <a:lnSpc>
                <a:spcPct val="80000"/>
              </a:lnSpc>
              <a:spcBef>
                <a:spcPts val="144"/>
              </a:spcBef>
              <a:spcAft>
                <a:spcPts val="0"/>
              </a:spcAft>
              <a:buClr>
                <a:schemeClr val="dk1"/>
              </a:buClr>
              <a:buSzPts val="480"/>
              <a:buFont typeface="Arial"/>
              <a:buNone/>
            </a:pPr>
            <a:r>
              <a:rPr lang="en-GB"/>
              <a:t>People </a:t>
            </a:r>
            <a:endParaRPr/>
          </a:p>
          <a:p>
            <a:pPr indent="0" lvl="0" marL="0" rtl="0" algn="l">
              <a:lnSpc>
                <a:spcPct val="80000"/>
              </a:lnSpc>
              <a:spcBef>
                <a:spcPts val="144"/>
              </a:spcBef>
              <a:spcAft>
                <a:spcPts val="0"/>
              </a:spcAft>
              <a:buClr>
                <a:schemeClr val="dk1"/>
              </a:buClr>
              <a:buSzPts val="480"/>
              <a:buFont typeface="Arial"/>
              <a:buNone/>
            </a:pPr>
            <a:r>
              <a:rPr lang="en-GB"/>
              <a:t>Process </a:t>
            </a:r>
            <a:endParaRPr/>
          </a:p>
          <a:p>
            <a:pPr indent="0" lvl="0" marL="0" rtl="0" algn="l">
              <a:lnSpc>
                <a:spcPct val="80000"/>
              </a:lnSpc>
              <a:spcBef>
                <a:spcPts val="144"/>
              </a:spcBef>
              <a:spcAft>
                <a:spcPts val="0"/>
              </a:spcAft>
              <a:buClr>
                <a:schemeClr val="dk1"/>
              </a:buClr>
              <a:buSzPts val="480"/>
              <a:buFont typeface="Arial"/>
              <a:buNone/>
            </a:pPr>
            <a:r>
              <a:rPr lang="en-GB"/>
              <a:t>Policy</a:t>
            </a:r>
            <a:endParaRPr/>
          </a:p>
          <a:p>
            <a:pPr indent="0" lvl="0" marL="0" rtl="0" algn="l">
              <a:lnSpc>
                <a:spcPct val="80000"/>
              </a:lnSpc>
              <a:spcBef>
                <a:spcPts val="144"/>
              </a:spcBef>
              <a:spcAft>
                <a:spcPts val="0"/>
              </a:spcAft>
              <a:buClr>
                <a:schemeClr val="dk1"/>
              </a:buClr>
              <a:buSzPts val="480"/>
              <a:buFont typeface="Arial"/>
              <a:buNone/>
            </a:pPr>
            <a:r>
              <a:rPr lang="en-GB"/>
              <a:t>Plant</a:t>
            </a:r>
            <a:endParaRPr/>
          </a:p>
          <a:p>
            <a:pPr indent="0" lvl="0" marL="0" rtl="0" algn="l">
              <a:lnSpc>
                <a:spcPct val="80000"/>
              </a:lnSpc>
              <a:spcBef>
                <a:spcPts val="144"/>
              </a:spcBef>
              <a:spcAft>
                <a:spcPts val="0"/>
              </a:spcAft>
              <a:buClr>
                <a:schemeClr val="dk1"/>
              </a:buClr>
              <a:buSzPts val="480"/>
              <a:buFont typeface="Arial"/>
              <a:buNone/>
            </a:pPr>
            <a:r>
              <a:rPr lang="en-GB"/>
              <a:t>Program </a:t>
            </a:r>
            <a:endParaRPr/>
          </a:p>
          <a:p>
            <a:pPr indent="0" lvl="0" marL="0" rtl="0" algn="l">
              <a:lnSpc>
                <a:spcPct val="80000"/>
              </a:lnSpc>
              <a:spcBef>
                <a:spcPts val="144"/>
              </a:spcBef>
              <a:spcAft>
                <a:spcPts val="0"/>
              </a:spcAft>
              <a:buClr>
                <a:schemeClr val="dk1"/>
              </a:buClr>
              <a:buSzPts val="480"/>
              <a:buFont typeface="Arial"/>
              <a:buNone/>
            </a:pPr>
            <a:r>
              <a:rPr lang="en-GB"/>
              <a:t>Product</a:t>
            </a:r>
            <a:endParaRPr/>
          </a:p>
          <a:p>
            <a:pPr indent="0" lvl="0" marL="0" rtl="0" algn="l">
              <a:lnSpc>
                <a:spcPct val="80000"/>
              </a:lnSpc>
              <a:spcBef>
                <a:spcPts val="144"/>
              </a:spcBef>
              <a:spcAft>
                <a:spcPts val="0"/>
              </a:spcAft>
              <a:buClr>
                <a:schemeClr val="dk1"/>
              </a:buClr>
              <a:buSzPts val="480"/>
              <a:buFont typeface="Arial"/>
              <a:buNone/>
            </a:pPr>
            <a:r>
              <a:t/>
            </a:r>
            <a:endParaRPr/>
          </a:p>
          <a:p>
            <a:pPr indent="0" lvl="0" marL="0" rtl="0" algn="l">
              <a:lnSpc>
                <a:spcPct val="80000"/>
              </a:lnSpc>
              <a:spcBef>
                <a:spcPts val="144"/>
              </a:spcBef>
              <a:spcAft>
                <a:spcPts val="0"/>
              </a:spcAft>
              <a:buClr>
                <a:schemeClr val="dk1"/>
              </a:buClr>
              <a:buSzPts val="480"/>
              <a:buFont typeface="Arial"/>
              <a:buNone/>
            </a:pPr>
            <a:r>
              <a:rPr lang="en-GB"/>
              <a:t>Reveal our example problem (Late for University) and the potential causes under each grouping.  Run through these on the slide and discuss with the group.</a:t>
            </a:r>
            <a:endParaRPr/>
          </a:p>
          <a:p>
            <a:pPr indent="0" lvl="0" marL="0" rtl="0" algn="l">
              <a:lnSpc>
                <a:spcPct val="80000"/>
              </a:lnSpc>
              <a:spcBef>
                <a:spcPts val="144"/>
              </a:spcBef>
              <a:spcAft>
                <a:spcPts val="0"/>
              </a:spcAft>
              <a:buClr>
                <a:schemeClr val="dk1"/>
              </a:buClr>
              <a:buSzPts val="480"/>
              <a:buFont typeface="Arial"/>
              <a:buNone/>
            </a:pPr>
            <a:r>
              <a:t/>
            </a:r>
            <a:endParaRPr/>
          </a:p>
          <a:p>
            <a:pPr indent="0" lvl="0" marL="0" rtl="0" algn="l">
              <a:lnSpc>
                <a:spcPct val="80000"/>
              </a:lnSpc>
              <a:spcBef>
                <a:spcPts val="144"/>
              </a:spcBef>
              <a:spcAft>
                <a:spcPts val="0"/>
              </a:spcAft>
              <a:buClr>
                <a:schemeClr val="dk1"/>
              </a:buClr>
              <a:buSzPts val="480"/>
              <a:buFont typeface="Arial"/>
              <a:buNone/>
            </a:pPr>
            <a:r>
              <a:rPr lang="en-GB"/>
              <a:t>Explain that we can drill down further to the cause of the cause (reveal element of the slide)</a:t>
            </a:r>
            <a:endParaRPr/>
          </a:p>
          <a:p>
            <a:pPr indent="0" lvl="0" marL="0" rtl="0" algn="l">
              <a:lnSpc>
                <a:spcPct val="80000"/>
              </a:lnSpc>
              <a:spcBef>
                <a:spcPts val="144"/>
              </a:spcBef>
              <a:spcAft>
                <a:spcPts val="0"/>
              </a:spcAft>
              <a:buClr>
                <a:schemeClr val="dk1"/>
              </a:buClr>
              <a:buSzPts val="480"/>
              <a:buFont typeface="Arial"/>
              <a:buNone/>
            </a:pPr>
            <a:r>
              <a:t/>
            </a:r>
            <a:endParaRPr/>
          </a:p>
          <a:p>
            <a:pPr indent="0" lvl="0" marL="0" rtl="0" algn="l">
              <a:lnSpc>
                <a:spcPct val="80000"/>
              </a:lnSpc>
              <a:spcBef>
                <a:spcPts val="144"/>
              </a:spcBef>
              <a:spcAft>
                <a:spcPts val="0"/>
              </a:spcAft>
              <a:buClr>
                <a:schemeClr val="dk1"/>
              </a:buClr>
              <a:buSzPts val="480"/>
              <a:buFont typeface="Arial"/>
              <a:buNone/>
            </a:pPr>
            <a:r>
              <a:rPr lang="en-GB"/>
              <a:t>The aim of this process is to get into the guts of the problem (no pun intended) and find out the real and underlying root cause.</a:t>
            </a:r>
            <a:endParaRPr/>
          </a:p>
          <a:p>
            <a:pPr indent="0" lvl="0" marL="0" rtl="0" algn="l">
              <a:lnSpc>
                <a:spcPct val="80000"/>
              </a:lnSpc>
              <a:spcBef>
                <a:spcPts val="144"/>
              </a:spcBef>
              <a:spcAft>
                <a:spcPts val="0"/>
              </a:spcAft>
              <a:buClr>
                <a:schemeClr val="dk1"/>
              </a:buClr>
              <a:buSzPts val="480"/>
              <a:buFont typeface="Arial"/>
              <a:buNone/>
            </a:pPr>
            <a:r>
              <a:t/>
            </a:r>
            <a:endParaRPr/>
          </a:p>
          <a:p>
            <a:pPr indent="0" lvl="0" marL="0" rtl="0" algn="l">
              <a:lnSpc>
                <a:spcPct val="80000"/>
              </a:lnSpc>
              <a:spcBef>
                <a:spcPts val="144"/>
              </a:spcBef>
              <a:spcAft>
                <a:spcPts val="0"/>
              </a:spcAft>
              <a:buClr>
                <a:schemeClr val="dk1"/>
              </a:buClr>
              <a:buSzPts val="480"/>
              <a:buFont typeface="Arial"/>
              <a:buNone/>
            </a:pPr>
            <a:r>
              <a:rPr lang="en-GB"/>
              <a:t>Once you have explained the model ask students to work through this in their groups.</a:t>
            </a:r>
            <a:endParaRPr/>
          </a:p>
          <a:p>
            <a:pPr indent="0" lvl="0" marL="0" rtl="0" algn="l">
              <a:lnSpc>
                <a:spcPct val="80000"/>
              </a:lnSpc>
              <a:spcBef>
                <a:spcPts val="144"/>
              </a:spcBef>
              <a:spcAft>
                <a:spcPts val="0"/>
              </a:spcAft>
              <a:buClr>
                <a:schemeClr val="dk1"/>
              </a:buClr>
              <a:buSzPts val="480"/>
              <a:buFont typeface="Arial"/>
              <a:buNone/>
            </a:pPr>
            <a:r>
              <a:t/>
            </a:r>
            <a:endParaRPr/>
          </a:p>
          <a:p>
            <a:pPr indent="0" lvl="0" marL="0" rtl="0" algn="l">
              <a:lnSpc>
                <a:spcPct val="80000"/>
              </a:lnSpc>
              <a:spcBef>
                <a:spcPts val="144"/>
              </a:spcBef>
              <a:spcAft>
                <a:spcPts val="0"/>
              </a:spcAft>
              <a:buClr>
                <a:schemeClr val="dk1"/>
              </a:buClr>
              <a:buSzPts val="480"/>
              <a:buFont typeface="Arial"/>
              <a:buNone/>
            </a:pPr>
            <a:r>
              <a:rPr lang="en-GB"/>
              <a:t>Stage One – Identify the groupings under which you want to drill down to causes.</a:t>
            </a:r>
            <a:endParaRPr/>
          </a:p>
          <a:p>
            <a:pPr indent="0" lvl="0" marL="0" rtl="0" algn="l">
              <a:lnSpc>
                <a:spcPct val="80000"/>
              </a:lnSpc>
              <a:spcBef>
                <a:spcPts val="144"/>
              </a:spcBef>
              <a:spcAft>
                <a:spcPts val="0"/>
              </a:spcAft>
              <a:buClr>
                <a:schemeClr val="dk1"/>
              </a:buClr>
              <a:buSzPts val="480"/>
              <a:buFont typeface="Arial"/>
              <a:buNone/>
            </a:pPr>
            <a:r>
              <a:rPr lang="en-GB"/>
              <a:t>Stage Two – Identify the causes (or potential causes) of the problem under each heading.</a:t>
            </a:r>
            <a:endParaRPr/>
          </a:p>
          <a:p>
            <a:pPr indent="0" lvl="0" marL="0" rtl="0" algn="l">
              <a:lnSpc>
                <a:spcPct val="80000"/>
              </a:lnSpc>
              <a:spcBef>
                <a:spcPts val="144"/>
              </a:spcBef>
              <a:spcAft>
                <a:spcPts val="0"/>
              </a:spcAft>
              <a:buClr>
                <a:schemeClr val="dk1"/>
              </a:buClr>
              <a:buSzPts val="480"/>
              <a:buFont typeface="Arial"/>
              <a:buNone/>
            </a:pPr>
            <a:r>
              <a:rPr lang="en-GB"/>
              <a:t>Stage Three – Drill down further to the causes behind the causes.</a:t>
            </a:r>
            <a:endParaRPr/>
          </a:p>
          <a:p>
            <a:pPr indent="0" lvl="0" marL="0" rtl="0" algn="l">
              <a:lnSpc>
                <a:spcPct val="80000"/>
              </a:lnSpc>
              <a:spcBef>
                <a:spcPts val="144"/>
              </a:spcBef>
              <a:spcAft>
                <a:spcPts val="0"/>
              </a:spcAft>
              <a:buClr>
                <a:schemeClr val="dk1"/>
              </a:buClr>
              <a:buSzPts val="480"/>
              <a:buFont typeface="Arial"/>
              <a:buNone/>
            </a:pPr>
            <a:r>
              <a:t/>
            </a:r>
            <a:endParaRPr/>
          </a:p>
          <a:p>
            <a:pPr indent="0" lvl="0" marL="0" rtl="0" algn="l">
              <a:lnSpc>
                <a:spcPct val="80000"/>
              </a:lnSpc>
              <a:spcBef>
                <a:spcPts val="144"/>
              </a:spcBef>
              <a:spcAft>
                <a:spcPts val="0"/>
              </a:spcAft>
              <a:buClr>
                <a:schemeClr val="dk1"/>
              </a:buClr>
              <a:buSzPts val="480"/>
              <a:buFont typeface="Arial"/>
              <a:buNone/>
            </a:pPr>
            <a:r>
              <a:rPr lang="en-GB"/>
              <a:t>This is not a quick process and this is the heart of the workshop.</a:t>
            </a:r>
            <a:endParaRPr/>
          </a:p>
          <a:p>
            <a:pPr indent="0" lvl="0" marL="0" rtl="0" algn="l">
              <a:lnSpc>
                <a:spcPct val="80000"/>
              </a:lnSpc>
              <a:spcBef>
                <a:spcPts val="144"/>
              </a:spcBef>
              <a:spcAft>
                <a:spcPts val="0"/>
              </a:spcAft>
              <a:buClr>
                <a:schemeClr val="dk1"/>
              </a:buClr>
              <a:buSzPts val="480"/>
              <a:buFont typeface="Arial"/>
              <a:buNone/>
            </a:pPr>
            <a:r>
              <a:t/>
            </a:r>
            <a:endParaRPr/>
          </a:p>
          <a:p>
            <a:pPr indent="0" lvl="0" marL="0" rtl="0" algn="l">
              <a:lnSpc>
                <a:spcPct val="80000"/>
              </a:lnSpc>
              <a:spcBef>
                <a:spcPts val="144"/>
              </a:spcBef>
              <a:spcAft>
                <a:spcPts val="0"/>
              </a:spcAft>
              <a:buClr>
                <a:schemeClr val="dk1"/>
              </a:buClr>
              <a:buSzPts val="480"/>
              <a:buFont typeface="Arial"/>
              <a:buNone/>
            </a:pPr>
            <a:r>
              <a:rPr lang="en-GB"/>
              <a:t>Allow adequate time for groups to work through this and you may need to provide support as they complete the exercise.</a:t>
            </a:r>
            <a:endParaRPr/>
          </a:p>
          <a:p>
            <a:pPr indent="0" lvl="0" marL="0" rtl="0" algn="l">
              <a:lnSpc>
                <a:spcPct val="80000"/>
              </a:lnSpc>
              <a:spcBef>
                <a:spcPts val="144"/>
              </a:spcBef>
              <a:spcAft>
                <a:spcPts val="0"/>
              </a:spcAft>
              <a:buClr>
                <a:schemeClr val="dk1"/>
              </a:buClr>
              <a:buSzPts val="480"/>
              <a:buFont typeface="Arial"/>
              <a:buNone/>
            </a:pPr>
            <a:r>
              <a:t/>
            </a:r>
            <a:endParaRPr b="1" sz="480"/>
          </a:p>
        </p:txBody>
      </p:sp>
      <p:sp>
        <p:nvSpPr>
          <p:cNvPr id="290" name="Google Shape;290;p20: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21: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38" name="Google Shape;338;p21: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marR="0" rtl="0" algn="l">
              <a:lnSpc>
                <a:spcPct val="100000"/>
              </a:lnSpc>
              <a:spcBef>
                <a:spcPts val="0"/>
              </a:spcBef>
              <a:spcAft>
                <a:spcPts val="0"/>
              </a:spcAft>
              <a:buClr>
                <a:schemeClr val="dk1"/>
              </a:buClr>
              <a:buSzPts val="1200"/>
              <a:buFont typeface="Arial"/>
              <a:buNone/>
            </a:pPr>
            <a:r>
              <a:rPr b="1" lang="en-GB"/>
              <a:t>Facilitator Notes</a:t>
            </a:r>
            <a:endParaRPr/>
          </a:p>
          <a:p>
            <a:pPr indent="0" lvl="0" marL="0" rtl="0" algn="l">
              <a:lnSpc>
                <a:spcPct val="100000"/>
              </a:lnSpc>
              <a:spcBef>
                <a:spcPts val="360"/>
              </a:spcBef>
              <a:spcAft>
                <a:spcPts val="0"/>
              </a:spcAft>
              <a:buSzPts val="1400"/>
              <a:buNone/>
            </a:pPr>
            <a:r>
              <a:t/>
            </a:r>
            <a:endParaRPr b="0"/>
          </a:p>
          <a:p>
            <a:pPr indent="0" lvl="0" marL="0" rtl="0" algn="l">
              <a:lnSpc>
                <a:spcPct val="100000"/>
              </a:lnSpc>
              <a:spcBef>
                <a:spcPts val="360"/>
              </a:spcBef>
              <a:spcAft>
                <a:spcPts val="0"/>
              </a:spcAft>
              <a:buSzPts val="1400"/>
              <a:buNone/>
            </a:pPr>
            <a:r>
              <a:rPr b="0" lang="en-GB"/>
              <a:t>These are some suggestions to give to the students in case they are ‘stuck’ – hidden from the slide deck and you can unhide</a:t>
            </a:r>
            <a:endParaRPr/>
          </a:p>
          <a:p>
            <a:pPr indent="0" lvl="0" marL="0" rtl="0" algn="l">
              <a:lnSpc>
                <a:spcPct val="100000"/>
              </a:lnSpc>
              <a:spcBef>
                <a:spcPts val="360"/>
              </a:spcBef>
              <a:spcAft>
                <a:spcPts val="0"/>
              </a:spcAft>
              <a:buSzPts val="1400"/>
              <a:buNone/>
            </a:pPr>
            <a:r>
              <a:t/>
            </a:r>
            <a:endParaRPr b="0"/>
          </a:p>
        </p:txBody>
      </p:sp>
      <p:sp>
        <p:nvSpPr>
          <p:cNvPr id="339" name="Google Shape;339;p21: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22: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46" name="Google Shape;346;p22: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marR="0" rtl="0" algn="l">
              <a:lnSpc>
                <a:spcPct val="100000"/>
              </a:lnSpc>
              <a:spcBef>
                <a:spcPts val="0"/>
              </a:spcBef>
              <a:spcAft>
                <a:spcPts val="0"/>
              </a:spcAft>
              <a:buClr>
                <a:schemeClr val="dk1"/>
              </a:buClr>
              <a:buSzPts val="1200"/>
              <a:buFont typeface="Arial"/>
              <a:buNone/>
            </a:pPr>
            <a:r>
              <a:rPr b="1" lang="en-GB"/>
              <a:t>Facilitator Notes</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b="0"/>
          </a:p>
        </p:txBody>
      </p:sp>
      <p:sp>
        <p:nvSpPr>
          <p:cNvPr id="347" name="Google Shape;347;p22: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23: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53" name="Google Shape;353;p23: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marR="0" rtl="0" algn="l">
              <a:lnSpc>
                <a:spcPct val="100000"/>
              </a:lnSpc>
              <a:spcBef>
                <a:spcPts val="0"/>
              </a:spcBef>
              <a:spcAft>
                <a:spcPts val="0"/>
              </a:spcAft>
              <a:buClr>
                <a:schemeClr val="dk1"/>
              </a:buClr>
              <a:buSzPts val="1200"/>
              <a:buFont typeface="Arial"/>
              <a:buNone/>
            </a:pPr>
            <a:r>
              <a:rPr b="1" lang="en-GB"/>
              <a:t>Facilitator Notes</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b="0" i="0" lang="en-GB"/>
              <a:t>Now you have identified the root cause of the problem it’s time to work out what you are going to do about it.</a:t>
            </a:r>
            <a:endParaRPr/>
          </a:p>
          <a:p>
            <a:pPr indent="0" lvl="0" marL="0" rtl="0" algn="l">
              <a:lnSpc>
                <a:spcPct val="100000"/>
              </a:lnSpc>
              <a:spcBef>
                <a:spcPts val="360"/>
              </a:spcBef>
              <a:spcAft>
                <a:spcPts val="0"/>
              </a:spcAft>
              <a:buSzPts val="1400"/>
              <a:buNone/>
            </a:pPr>
            <a:r>
              <a:t/>
            </a:r>
            <a:endParaRPr b="0" i="0"/>
          </a:p>
          <a:p>
            <a:pPr indent="0" lvl="0" marL="0" rtl="0" algn="l">
              <a:lnSpc>
                <a:spcPct val="100000"/>
              </a:lnSpc>
              <a:spcBef>
                <a:spcPts val="360"/>
              </a:spcBef>
              <a:spcAft>
                <a:spcPts val="0"/>
              </a:spcAft>
              <a:buSzPts val="1400"/>
              <a:buNone/>
            </a:pPr>
            <a:r>
              <a:rPr b="0" i="0" lang="en-GB"/>
              <a:t>Ask students to work in their groups and run a 5 minute brainstorming session – with the rules on the slide.  Only ideas for 5 minutes – then the groups can evaluate them.</a:t>
            </a:r>
            <a:endParaRPr/>
          </a:p>
          <a:p>
            <a:pPr indent="0" lvl="0" marL="0" rtl="0" algn="l">
              <a:lnSpc>
                <a:spcPct val="100000"/>
              </a:lnSpc>
              <a:spcBef>
                <a:spcPts val="360"/>
              </a:spcBef>
              <a:spcAft>
                <a:spcPts val="0"/>
              </a:spcAft>
              <a:buSzPts val="1400"/>
              <a:buNone/>
            </a:pPr>
            <a:r>
              <a:t/>
            </a:r>
            <a:endParaRPr b="0" i="0"/>
          </a:p>
          <a:p>
            <a:pPr indent="0" lvl="0" marL="0" rtl="0" algn="l">
              <a:lnSpc>
                <a:spcPct val="100000"/>
              </a:lnSpc>
              <a:spcBef>
                <a:spcPts val="360"/>
              </a:spcBef>
              <a:spcAft>
                <a:spcPts val="0"/>
              </a:spcAft>
              <a:buSzPts val="1400"/>
              <a:buNone/>
            </a:pPr>
            <a:r>
              <a:rPr b="0" i="0" lang="en-GB"/>
              <a:t>Once the 5 minutes are complete allow the group a little time to reflect on what has come out.</a:t>
            </a:r>
            <a:endParaRPr/>
          </a:p>
          <a:p>
            <a:pPr indent="0" lvl="0" marL="0" rtl="0" algn="l">
              <a:lnSpc>
                <a:spcPct val="100000"/>
              </a:lnSpc>
              <a:spcBef>
                <a:spcPts val="360"/>
              </a:spcBef>
              <a:spcAft>
                <a:spcPts val="0"/>
              </a:spcAft>
              <a:buSzPts val="1400"/>
              <a:buNone/>
            </a:pPr>
            <a:r>
              <a:t/>
            </a:r>
            <a:endParaRPr b="0" i="0"/>
          </a:p>
          <a:p>
            <a:pPr indent="0" lvl="0" marL="0" rtl="0" algn="l">
              <a:lnSpc>
                <a:spcPct val="100000"/>
              </a:lnSpc>
              <a:spcBef>
                <a:spcPts val="360"/>
              </a:spcBef>
              <a:spcAft>
                <a:spcPts val="0"/>
              </a:spcAft>
              <a:buSzPts val="1400"/>
              <a:buNone/>
            </a:pPr>
            <a:r>
              <a:rPr b="0" i="0" lang="en-GB"/>
              <a:t>Ask each group to identify it’s top 5 ideas.</a:t>
            </a:r>
            <a:endParaRPr/>
          </a:p>
          <a:p>
            <a:pPr indent="0" lvl="0" marL="0" rtl="0" algn="l">
              <a:lnSpc>
                <a:spcPct val="100000"/>
              </a:lnSpc>
              <a:spcBef>
                <a:spcPts val="360"/>
              </a:spcBef>
              <a:spcAft>
                <a:spcPts val="0"/>
              </a:spcAft>
              <a:buSzPts val="1400"/>
              <a:buNone/>
            </a:pPr>
            <a:r>
              <a:t/>
            </a:r>
            <a:endParaRPr b="0" i="0"/>
          </a:p>
          <a:p>
            <a:pPr indent="0" lvl="0" marL="0" rtl="0" algn="l">
              <a:lnSpc>
                <a:spcPct val="100000"/>
              </a:lnSpc>
              <a:spcBef>
                <a:spcPts val="360"/>
              </a:spcBef>
              <a:spcAft>
                <a:spcPts val="0"/>
              </a:spcAft>
              <a:buSzPts val="1400"/>
              <a:buNone/>
            </a:pPr>
            <a:r>
              <a:rPr b="0" i="0" lang="en-GB"/>
              <a:t>If useful or appropriate you could plenary across the room.</a:t>
            </a:r>
            <a:endParaRPr b="0" i="0"/>
          </a:p>
        </p:txBody>
      </p:sp>
      <p:sp>
        <p:nvSpPr>
          <p:cNvPr id="354" name="Google Shape;354;p23: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24: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82" name="Google Shape;382;p24: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marR="0" rtl="0" algn="l">
              <a:lnSpc>
                <a:spcPct val="100000"/>
              </a:lnSpc>
              <a:spcBef>
                <a:spcPts val="0"/>
              </a:spcBef>
              <a:spcAft>
                <a:spcPts val="0"/>
              </a:spcAft>
              <a:buClr>
                <a:schemeClr val="dk1"/>
              </a:buClr>
              <a:buSzPts val="1200"/>
              <a:buFont typeface="Arial"/>
              <a:buNone/>
            </a:pPr>
            <a:r>
              <a:rPr b="1" lang="en-GB"/>
              <a:t>Facilitator Notes</a:t>
            </a:r>
            <a:endParaRPr/>
          </a:p>
          <a:p>
            <a:pPr indent="0" lvl="0" marL="0" rtl="0" algn="l">
              <a:lnSpc>
                <a:spcPct val="100000"/>
              </a:lnSpc>
              <a:spcBef>
                <a:spcPts val="360"/>
              </a:spcBef>
              <a:spcAft>
                <a:spcPts val="0"/>
              </a:spcAft>
              <a:buSzPts val="1400"/>
              <a:buNone/>
            </a:pPr>
            <a:r>
              <a:t/>
            </a:r>
            <a:endParaRPr b="0"/>
          </a:p>
          <a:p>
            <a:pPr indent="0" lvl="0" marL="0" rtl="0" algn="l">
              <a:lnSpc>
                <a:spcPct val="100000"/>
              </a:lnSpc>
              <a:spcBef>
                <a:spcPts val="360"/>
              </a:spcBef>
              <a:spcAft>
                <a:spcPts val="0"/>
              </a:spcAft>
              <a:buClr>
                <a:schemeClr val="dk1"/>
              </a:buClr>
              <a:buSzPts val="1200"/>
              <a:buFont typeface="Arial"/>
              <a:buNone/>
            </a:pPr>
            <a:r>
              <a:rPr b="0" lang="en-GB"/>
              <a:t>Another simple option will be to compare the performance of different offsite systems according to the key criteria you have identified</a:t>
            </a:r>
            <a:endParaRPr b="0"/>
          </a:p>
        </p:txBody>
      </p:sp>
      <p:sp>
        <p:nvSpPr>
          <p:cNvPr id="383" name="Google Shape;383;p24: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25: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92" name="Google Shape;392;p25: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marR="0" rtl="0" algn="l">
              <a:lnSpc>
                <a:spcPct val="100000"/>
              </a:lnSpc>
              <a:spcBef>
                <a:spcPts val="0"/>
              </a:spcBef>
              <a:spcAft>
                <a:spcPts val="0"/>
              </a:spcAft>
              <a:buClr>
                <a:schemeClr val="dk1"/>
              </a:buClr>
              <a:buSzPts val="1200"/>
              <a:buFont typeface="Arial"/>
              <a:buNone/>
            </a:pPr>
            <a:r>
              <a:rPr b="1" lang="en-GB"/>
              <a:t>Facilitator Notes</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b="0"/>
          </a:p>
        </p:txBody>
      </p:sp>
      <p:sp>
        <p:nvSpPr>
          <p:cNvPr id="393" name="Google Shape;393;p25: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26: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99" name="Google Shape;399;p26: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marR="0" rtl="0" algn="l">
              <a:lnSpc>
                <a:spcPct val="100000"/>
              </a:lnSpc>
              <a:spcBef>
                <a:spcPts val="0"/>
              </a:spcBef>
              <a:spcAft>
                <a:spcPts val="0"/>
              </a:spcAft>
              <a:buClr>
                <a:schemeClr val="dk1"/>
              </a:buClr>
              <a:buSzPts val="1200"/>
              <a:buFont typeface="Arial"/>
              <a:buNone/>
            </a:pPr>
            <a:r>
              <a:rPr b="1" lang="en-GB"/>
              <a:t>Facilitator Notes</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Clr>
                <a:schemeClr val="dk1"/>
              </a:buClr>
              <a:buSzPts val="1200"/>
              <a:buFont typeface="Arial"/>
              <a:buNone/>
            </a:pPr>
            <a:r>
              <a:rPr lang="en-GB"/>
              <a:t>Most decisions are a compromise and are evaluated according to cost (in terms of money, time, resources, energy, etc.) and impact (how far will this go to solving our problem)</a:t>
            </a:r>
            <a:endParaRPr/>
          </a:p>
          <a:p>
            <a:pPr indent="0" lvl="0" marL="0" rtl="0" algn="l">
              <a:lnSpc>
                <a:spcPct val="100000"/>
              </a:lnSpc>
              <a:spcBef>
                <a:spcPts val="360"/>
              </a:spcBef>
              <a:spcAft>
                <a:spcPts val="0"/>
              </a:spcAft>
              <a:buClr>
                <a:schemeClr val="dk1"/>
              </a:buClr>
              <a:buSzPts val="1200"/>
              <a:buFont typeface="Arial"/>
              <a:buNone/>
            </a:pPr>
            <a:r>
              <a:t/>
            </a:r>
            <a:endParaRPr/>
          </a:p>
          <a:p>
            <a:pPr indent="0" lvl="0" marL="0" rtl="0" algn="l">
              <a:lnSpc>
                <a:spcPct val="100000"/>
              </a:lnSpc>
              <a:spcBef>
                <a:spcPts val="360"/>
              </a:spcBef>
              <a:spcAft>
                <a:spcPts val="0"/>
              </a:spcAft>
              <a:buClr>
                <a:schemeClr val="dk1"/>
              </a:buClr>
              <a:buSzPts val="1200"/>
              <a:buFont typeface="Arial"/>
              <a:buNone/>
            </a:pPr>
            <a:r>
              <a:rPr lang="en-GB"/>
              <a:t>In groups asks students to plot their top 5 ideas on this graph and then make a decision about what actions they will take.</a:t>
            </a:r>
            <a:endParaRPr/>
          </a:p>
          <a:p>
            <a:pPr indent="0" lvl="0" marL="0" rtl="0" algn="l">
              <a:lnSpc>
                <a:spcPct val="100000"/>
              </a:lnSpc>
              <a:spcBef>
                <a:spcPts val="360"/>
              </a:spcBef>
              <a:spcAft>
                <a:spcPts val="0"/>
              </a:spcAft>
              <a:buClr>
                <a:schemeClr val="dk1"/>
              </a:buClr>
              <a:buSzPts val="1200"/>
              <a:buFont typeface="Arial"/>
              <a:buNone/>
            </a:pPr>
            <a:r>
              <a:t/>
            </a:r>
            <a:endParaRPr/>
          </a:p>
          <a:p>
            <a:pPr indent="0" lvl="0" marL="0" rtl="0" algn="l">
              <a:lnSpc>
                <a:spcPct val="100000"/>
              </a:lnSpc>
              <a:spcBef>
                <a:spcPts val="360"/>
              </a:spcBef>
              <a:spcAft>
                <a:spcPts val="0"/>
              </a:spcAft>
              <a:buClr>
                <a:schemeClr val="dk1"/>
              </a:buClr>
              <a:buSzPts val="1200"/>
              <a:buFont typeface="Arial"/>
              <a:buNone/>
            </a:pPr>
            <a:r>
              <a:rPr lang="en-GB"/>
              <a:t>Note – this graph give insight and some evaluation to the process – but we don’t have to discount anything just because of it’s place on the graph.  Some divisions are based on more subjective criteria.  For example a key stakeholder may insist on a particular action which you might accommodate to maintain their buy in – even if you think it will be ineffective.</a:t>
            </a:r>
            <a:endParaRPr/>
          </a:p>
        </p:txBody>
      </p:sp>
      <p:sp>
        <p:nvSpPr>
          <p:cNvPr id="400" name="Google Shape;400;p26: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27: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21" name="Google Shape;421;p27: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marR="0" rtl="0" algn="l">
              <a:lnSpc>
                <a:spcPct val="100000"/>
              </a:lnSpc>
              <a:spcBef>
                <a:spcPts val="0"/>
              </a:spcBef>
              <a:spcAft>
                <a:spcPts val="0"/>
              </a:spcAft>
              <a:buClr>
                <a:schemeClr val="dk1"/>
              </a:buClr>
              <a:buSzPts val="1200"/>
              <a:buFont typeface="Arial"/>
              <a:buNone/>
            </a:pPr>
            <a:r>
              <a:rPr b="1" lang="en-GB"/>
              <a:t>Facilitator Notes</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b="0"/>
          </a:p>
        </p:txBody>
      </p:sp>
      <p:sp>
        <p:nvSpPr>
          <p:cNvPr id="422" name="Google Shape;422;p27: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28: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27" name="Google Shape;427;p28: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marR="0" rtl="0" algn="l">
              <a:lnSpc>
                <a:spcPct val="100000"/>
              </a:lnSpc>
              <a:spcBef>
                <a:spcPts val="0"/>
              </a:spcBef>
              <a:spcAft>
                <a:spcPts val="0"/>
              </a:spcAft>
              <a:buClr>
                <a:schemeClr val="dk1"/>
              </a:buClr>
              <a:buSzPts val="1200"/>
              <a:buFont typeface="Arial"/>
              <a:buNone/>
            </a:pPr>
            <a:r>
              <a:rPr b="1" lang="en-GB"/>
              <a:t>Facilitator Notes</a:t>
            </a:r>
            <a:endParaRPr/>
          </a:p>
          <a:p>
            <a:pPr indent="0" lvl="0" marL="0" rtl="0" algn="l">
              <a:lnSpc>
                <a:spcPct val="100000"/>
              </a:lnSpc>
              <a:spcBef>
                <a:spcPts val="360"/>
              </a:spcBef>
              <a:spcAft>
                <a:spcPts val="0"/>
              </a:spcAft>
              <a:buSzPts val="1400"/>
              <a:buNone/>
            </a:pPr>
            <a:r>
              <a:t/>
            </a:r>
            <a:endParaRPr b="0"/>
          </a:p>
          <a:p>
            <a:pPr indent="0" lvl="0" marL="0" rtl="0" algn="l">
              <a:lnSpc>
                <a:spcPct val="100000"/>
              </a:lnSpc>
              <a:spcBef>
                <a:spcPts val="360"/>
              </a:spcBef>
              <a:spcAft>
                <a:spcPts val="0"/>
              </a:spcAft>
              <a:buSzPts val="1400"/>
              <a:buNone/>
            </a:pPr>
            <a:r>
              <a:rPr b="0" lang="en-GB"/>
              <a:t>Our final stage – now that we have analysed the problem and calculated the best action to take – we need to evaluate it to ensure it is successful – and where it works as intended or not – what lessons we can learn.</a:t>
            </a:r>
            <a:endParaRPr/>
          </a:p>
          <a:p>
            <a:pPr indent="0" lvl="0" marL="0" rtl="0" algn="l">
              <a:lnSpc>
                <a:spcPct val="100000"/>
              </a:lnSpc>
              <a:spcBef>
                <a:spcPts val="360"/>
              </a:spcBef>
              <a:spcAft>
                <a:spcPts val="0"/>
              </a:spcAft>
              <a:buSzPts val="1400"/>
              <a:buNone/>
            </a:pPr>
            <a:r>
              <a:t/>
            </a:r>
            <a:endParaRPr b="0"/>
          </a:p>
          <a:p>
            <a:pPr indent="0" lvl="0" marL="0" rtl="0" algn="l">
              <a:lnSpc>
                <a:spcPct val="100000"/>
              </a:lnSpc>
              <a:spcBef>
                <a:spcPts val="360"/>
              </a:spcBef>
              <a:spcAft>
                <a:spcPts val="0"/>
              </a:spcAft>
              <a:buSzPts val="1400"/>
              <a:buNone/>
            </a:pPr>
            <a:r>
              <a:rPr b="0" lang="en-GB"/>
              <a:t>Reveal the two questions and allow groups time to answer them for their chosen approach.</a:t>
            </a:r>
            <a:endParaRPr/>
          </a:p>
          <a:p>
            <a:pPr indent="0" lvl="0" marL="0" rtl="0" algn="l">
              <a:lnSpc>
                <a:spcPct val="100000"/>
              </a:lnSpc>
              <a:spcBef>
                <a:spcPts val="360"/>
              </a:spcBef>
              <a:spcAft>
                <a:spcPts val="0"/>
              </a:spcAft>
              <a:buSzPts val="1400"/>
              <a:buNone/>
            </a:pPr>
            <a:r>
              <a:t/>
            </a:r>
            <a:endParaRPr b="0"/>
          </a:p>
          <a:p>
            <a:pPr indent="0" lvl="0" marL="0" marR="0" rtl="0" algn="l">
              <a:lnSpc>
                <a:spcPct val="100000"/>
              </a:lnSpc>
              <a:spcBef>
                <a:spcPts val="0"/>
              </a:spcBef>
              <a:spcAft>
                <a:spcPts val="0"/>
              </a:spcAft>
              <a:buClr>
                <a:schemeClr val="dk1"/>
              </a:buClr>
              <a:buSzPts val="1200"/>
              <a:buFont typeface="Arial"/>
              <a:buNone/>
            </a:pPr>
            <a:r>
              <a:rPr b="0" lang="en-GB"/>
              <a:t>As before, </a:t>
            </a:r>
            <a:r>
              <a:rPr b="0" i="0" lang="en-GB"/>
              <a:t>you could plenary across the room if useful or appropriate.</a:t>
            </a:r>
            <a:endParaRPr b="0" i="0"/>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b="0"/>
          </a:p>
        </p:txBody>
      </p:sp>
      <p:sp>
        <p:nvSpPr>
          <p:cNvPr id="428" name="Google Shape;428;p28: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29: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38" name="Google Shape;438;p29: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marR="0" rtl="0" algn="l">
              <a:lnSpc>
                <a:spcPct val="100000"/>
              </a:lnSpc>
              <a:spcBef>
                <a:spcPts val="0"/>
              </a:spcBef>
              <a:spcAft>
                <a:spcPts val="0"/>
              </a:spcAft>
              <a:buClr>
                <a:schemeClr val="dk1"/>
              </a:buClr>
              <a:buSzPts val="1200"/>
              <a:buFont typeface="Arial"/>
              <a:buNone/>
            </a:pPr>
            <a:r>
              <a:rPr b="1" lang="en-GB"/>
              <a:t>Facilitator Notes</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A recap side that brings the model back in and shows the tools and techniques under each section.</a:t>
            </a:r>
            <a:endParaRPr/>
          </a:p>
        </p:txBody>
      </p:sp>
      <p:sp>
        <p:nvSpPr>
          <p:cNvPr id="439" name="Google Shape;439;p29: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rtl="0" algn="l">
              <a:lnSpc>
                <a:spcPct val="100000"/>
              </a:lnSpc>
              <a:spcBef>
                <a:spcPts val="360"/>
              </a:spcBef>
              <a:spcAft>
                <a:spcPts val="0"/>
              </a:spcAft>
              <a:buSzPts val="1400"/>
              <a:buNone/>
            </a:pPr>
            <a:r>
              <a:t/>
            </a:r>
            <a:endParaRPr/>
          </a:p>
        </p:txBody>
      </p:sp>
      <p:sp>
        <p:nvSpPr>
          <p:cNvPr id="113" name="Google Shape;113;p3: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30: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rtl="0" algn="l">
              <a:lnSpc>
                <a:spcPct val="100000"/>
              </a:lnSpc>
              <a:spcBef>
                <a:spcPts val="360"/>
              </a:spcBef>
              <a:spcAft>
                <a:spcPts val="0"/>
              </a:spcAft>
              <a:buSzPts val="1400"/>
              <a:buNone/>
            </a:pPr>
            <a:r>
              <a:t/>
            </a:r>
            <a:endParaRPr/>
          </a:p>
        </p:txBody>
      </p:sp>
      <p:sp>
        <p:nvSpPr>
          <p:cNvPr id="445" name="Google Shape;445;p30: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31: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50" name="Google Shape;450;p31: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rtl="0" algn="l">
              <a:lnSpc>
                <a:spcPct val="100000"/>
              </a:lnSpc>
              <a:spcBef>
                <a:spcPts val="0"/>
              </a:spcBef>
              <a:spcAft>
                <a:spcPts val="0"/>
              </a:spcAft>
              <a:buSzPts val="1400"/>
              <a:buNone/>
            </a:pPr>
            <a:r>
              <a:rPr lang="en-GB"/>
              <a:t>The simplest answer is to… </a:t>
            </a:r>
            <a:endParaRPr/>
          </a:p>
        </p:txBody>
      </p:sp>
      <p:sp>
        <p:nvSpPr>
          <p:cNvPr id="451" name="Google Shape;451;p31: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32: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57" name="Google Shape;457;p32: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rtl="0" algn="l">
              <a:lnSpc>
                <a:spcPct val="100000"/>
              </a:lnSpc>
              <a:spcBef>
                <a:spcPts val="0"/>
              </a:spcBef>
              <a:spcAft>
                <a:spcPts val="0"/>
              </a:spcAft>
              <a:buSzPts val="1400"/>
              <a:buNone/>
            </a:pPr>
            <a:r>
              <a:t/>
            </a:r>
            <a:endParaRPr/>
          </a:p>
        </p:txBody>
      </p:sp>
      <p:sp>
        <p:nvSpPr>
          <p:cNvPr id="458" name="Google Shape;458;p32: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33: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64" name="Google Shape;464;p33: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marR="0" rtl="0" algn="l">
              <a:lnSpc>
                <a:spcPct val="100000"/>
              </a:lnSpc>
              <a:spcBef>
                <a:spcPts val="0"/>
              </a:spcBef>
              <a:spcAft>
                <a:spcPts val="0"/>
              </a:spcAft>
              <a:buClr>
                <a:schemeClr val="dk1"/>
              </a:buClr>
              <a:buSzPts val="1200"/>
              <a:buFont typeface="Arial"/>
              <a:buNone/>
            </a:pPr>
            <a:r>
              <a:rPr lang="en-GB"/>
              <a:t>Some example answers are:</a:t>
            </a:r>
            <a:endParaRPr/>
          </a:p>
          <a:p>
            <a:pPr indent="-171450" lvl="0" marL="171450" marR="0" rtl="0" algn="l">
              <a:lnSpc>
                <a:spcPct val="100000"/>
              </a:lnSpc>
              <a:spcBef>
                <a:spcPts val="360"/>
              </a:spcBef>
              <a:spcAft>
                <a:spcPts val="0"/>
              </a:spcAft>
              <a:buClr>
                <a:schemeClr val="dk1"/>
              </a:buClr>
              <a:buSzPts val="1200"/>
              <a:buFont typeface="Arial"/>
              <a:buChar char="-"/>
            </a:pPr>
            <a:r>
              <a:rPr lang="en-GB"/>
              <a:t>Finish off the internal and external finishes in the mean time, and ask the door manufacturer to ensure the doors will be ready in 2 weeks exactly</a:t>
            </a:r>
            <a:endParaRPr/>
          </a:p>
          <a:p>
            <a:pPr indent="-171450" lvl="0" marL="171450" marR="0" rtl="0" algn="l">
              <a:lnSpc>
                <a:spcPct val="100000"/>
              </a:lnSpc>
              <a:spcBef>
                <a:spcPts val="360"/>
              </a:spcBef>
              <a:spcAft>
                <a:spcPts val="0"/>
              </a:spcAft>
              <a:buClr>
                <a:schemeClr val="dk1"/>
              </a:buClr>
              <a:buSzPts val="1200"/>
              <a:buFont typeface="Arial"/>
              <a:buChar char="-"/>
            </a:pPr>
            <a:r>
              <a:rPr lang="en-GB"/>
              <a:t>Ask a local joiner if they can make some doors for you</a:t>
            </a:r>
            <a:endParaRPr/>
          </a:p>
          <a:p>
            <a:pPr indent="-171450" lvl="0" marL="171450" marR="0" rtl="0" algn="l">
              <a:lnSpc>
                <a:spcPct val="100000"/>
              </a:lnSpc>
              <a:spcBef>
                <a:spcPts val="360"/>
              </a:spcBef>
              <a:spcAft>
                <a:spcPts val="0"/>
              </a:spcAft>
              <a:buClr>
                <a:schemeClr val="dk1"/>
              </a:buClr>
              <a:buSzPts val="1200"/>
              <a:buFont typeface="Arial"/>
              <a:buChar char="-"/>
            </a:pPr>
            <a:r>
              <a:rPr lang="en-GB"/>
              <a:t>Ask one of the hutters whether they know how to make doors, and train other hutters to do the same</a:t>
            </a:r>
            <a:endParaRPr/>
          </a:p>
          <a:p>
            <a:pPr indent="-171450" lvl="0" marL="171450" marR="0" rtl="0" algn="l">
              <a:lnSpc>
                <a:spcPct val="100000"/>
              </a:lnSpc>
              <a:spcBef>
                <a:spcPts val="360"/>
              </a:spcBef>
              <a:spcAft>
                <a:spcPts val="0"/>
              </a:spcAft>
              <a:buClr>
                <a:schemeClr val="dk1"/>
              </a:buClr>
              <a:buSzPts val="1200"/>
              <a:buFont typeface="Arial"/>
              <a:buChar char="-"/>
            </a:pPr>
            <a:r>
              <a:rPr lang="en-GB"/>
              <a:t>Go and buy some off-the-shelve from a builders merchant</a:t>
            </a:r>
            <a:endParaRPr/>
          </a:p>
          <a:p>
            <a:pPr indent="0" lvl="0" marL="0" rtl="0" algn="l">
              <a:lnSpc>
                <a:spcPct val="100000"/>
              </a:lnSpc>
              <a:spcBef>
                <a:spcPts val="360"/>
              </a:spcBef>
              <a:spcAft>
                <a:spcPts val="0"/>
              </a:spcAft>
              <a:buSzPts val="1400"/>
              <a:buNone/>
            </a:pPr>
            <a:r>
              <a:t/>
            </a:r>
            <a:endParaRPr/>
          </a:p>
        </p:txBody>
      </p:sp>
      <p:sp>
        <p:nvSpPr>
          <p:cNvPr id="465" name="Google Shape;465;p33: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34: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rtl="0" algn="l">
              <a:lnSpc>
                <a:spcPct val="100000"/>
              </a:lnSpc>
              <a:spcBef>
                <a:spcPts val="360"/>
              </a:spcBef>
              <a:spcAft>
                <a:spcPts val="0"/>
              </a:spcAft>
              <a:buSzPts val="1400"/>
              <a:buNone/>
            </a:pPr>
            <a:r>
              <a:t/>
            </a:r>
            <a:endParaRPr/>
          </a:p>
        </p:txBody>
      </p:sp>
      <p:sp>
        <p:nvSpPr>
          <p:cNvPr id="471" name="Google Shape;471;p34: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35: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rtl="0" algn="l">
              <a:lnSpc>
                <a:spcPct val="100000"/>
              </a:lnSpc>
              <a:spcBef>
                <a:spcPts val="360"/>
              </a:spcBef>
              <a:spcAft>
                <a:spcPts val="0"/>
              </a:spcAft>
              <a:buSzPts val="1400"/>
              <a:buNone/>
            </a:pPr>
            <a:r>
              <a:t/>
            </a:r>
            <a:endParaRPr/>
          </a:p>
        </p:txBody>
      </p:sp>
      <p:sp>
        <p:nvSpPr>
          <p:cNvPr id="477" name="Google Shape;477;p35: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71e9f820c6_0_0:notes"/>
          <p:cNvSpPr/>
          <p:nvPr>
            <p:ph idx="2" type="sldImg"/>
          </p:nvPr>
        </p:nvSpPr>
        <p:spPr>
          <a:xfrm>
            <a:off x="92075" y="746125"/>
            <a:ext cx="6626100" cy="37275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1" name="Google Shape;481;g71e9f820c6_0_0:notes"/>
          <p:cNvSpPr txBox="1"/>
          <p:nvPr>
            <p:ph idx="1" type="body"/>
          </p:nvPr>
        </p:nvSpPr>
        <p:spPr>
          <a:xfrm>
            <a:off x="680734" y="4723735"/>
            <a:ext cx="5448900" cy="4472400"/>
          </a:xfrm>
          <a:prstGeom prst="rect">
            <a:avLst/>
          </a:prstGeom>
          <a:noFill/>
          <a:ln>
            <a:noFill/>
          </a:ln>
        </p:spPr>
        <p:txBody>
          <a:bodyPr anchorCtr="0" anchor="t" bIns="45775" lIns="91575" spcFirstLastPara="1" rIns="91575" wrap="square" tIns="45775">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
        <p:nvSpPr>
          <p:cNvPr id="482" name="Google Shape;482;g71e9f820c6_0_0:notes"/>
          <p:cNvSpPr txBox="1"/>
          <p:nvPr>
            <p:ph idx="12" type="sldNum"/>
          </p:nvPr>
        </p:nvSpPr>
        <p:spPr>
          <a:xfrm>
            <a:off x="3857487" y="9442843"/>
            <a:ext cx="2951400" cy="498000"/>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200"/>
              <a:buNone/>
            </a:pPr>
            <a:fld id="{00000000-1234-1234-1234-123412341234}" type="slidenum">
              <a:rPr lang="en-GB"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4: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rtl="0" algn="l">
              <a:lnSpc>
                <a:spcPct val="100000"/>
              </a:lnSpc>
              <a:spcBef>
                <a:spcPts val="360"/>
              </a:spcBef>
              <a:spcAft>
                <a:spcPts val="0"/>
              </a:spcAft>
              <a:buSzPts val="1400"/>
              <a:buNone/>
            </a:pPr>
            <a:r>
              <a:t/>
            </a:r>
            <a:endParaRPr/>
          </a:p>
        </p:txBody>
      </p:sp>
      <p:sp>
        <p:nvSpPr>
          <p:cNvPr id="119" name="Google Shape;119;p4: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5: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rtl="0" algn="l">
              <a:lnSpc>
                <a:spcPct val="100000"/>
              </a:lnSpc>
              <a:spcBef>
                <a:spcPts val="360"/>
              </a:spcBef>
              <a:spcAft>
                <a:spcPts val="0"/>
              </a:spcAft>
              <a:buSzPts val="1400"/>
              <a:buNone/>
            </a:pPr>
            <a:r>
              <a:t/>
            </a:r>
            <a:endParaRPr/>
          </a:p>
        </p:txBody>
      </p:sp>
      <p:sp>
        <p:nvSpPr>
          <p:cNvPr id="125" name="Google Shape;125;p5: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6: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30" name="Google Shape;130;p6: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marR="0" rtl="0" algn="l">
              <a:lnSpc>
                <a:spcPct val="100000"/>
              </a:lnSpc>
              <a:spcBef>
                <a:spcPts val="0"/>
              </a:spcBef>
              <a:spcAft>
                <a:spcPts val="0"/>
              </a:spcAft>
              <a:buClr>
                <a:schemeClr val="dk1"/>
              </a:buClr>
              <a:buSzPts val="1200"/>
              <a:buFont typeface="Arial"/>
              <a:buNone/>
            </a:pPr>
            <a:r>
              <a:rPr b="1" lang="en-GB"/>
              <a:t>Facilitator Notes</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It is useful to have the students link this skill to their programme of study or anticipated career.</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In their groups, ask the students to discuss and come up with situations they are likely to face.</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Once students have identified situations plenary this and capture on a flip chart/white board/post-its.</a:t>
            </a:r>
            <a:endParaRPr/>
          </a:p>
        </p:txBody>
      </p:sp>
      <p:sp>
        <p:nvSpPr>
          <p:cNvPr id="131" name="Google Shape;131;p6: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7: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38" name="Google Shape;138;p7: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marR="0" rtl="0" algn="l">
              <a:lnSpc>
                <a:spcPct val="100000"/>
              </a:lnSpc>
              <a:spcBef>
                <a:spcPts val="0"/>
              </a:spcBef>
              <a:spcAft>
                <a:spcPts val="0"/>
              </a:spcAft>
              <a:buClr>
                <a:schemeClr val="dk1"/>
              </a:buClr>
              <a:buSzPts val="1200"/>
              <a:buFont typeface="Arial"/>
              <a:buNone/>
            </a:pPr>
            <a:r>
              <a:rPr b="1" lang="en-GB"/>
              <a:t>Facilitator Notes</a:t>
            </a:r>
            <a:endParaRPr/>
          </a:p>
          <a:p>
            <a:pPr indent="0" lvl="0" marL="0" rtl="0" algn="l">
              <a:lnSpc>
                <a:spcPct val="100000"/>
              </a:lnSpc>
              <a:spcBef>
                <a:spcPts val="360"/>
              </a:spcBef>
              <a:spcAft>
                <a:spcPts val="0"/>
              </a:spcAft>
              <a:buSzPts val="1400"/>
              <a:buNone/>
            </a:pPr>
            <a:r>
              <a:t/>
            </a:r>
            <a:endParaRPr/>
          </a:p>
          <a:p>
            <a:pPr indent="-228211" lvl="0" marL="228211" rtl="0" algn="l">
              <a:lnSpc>
                <a:spcPct val="80000"/>
              </a:lnSpc>
              <a:spcBef>
                <a:spcPts val="0"/>
              </a:spcBef>
              <a:spcAft>
                <a:spcPts val="0"/>
              </a:spcAft>
              <a:buSzPts val="1400"/>
              <a:buNone/>
            </a:pPr>
            <a:r>
              <a:rPr b="0" lang="en-GB"/>
              <a:t>Ask the group for their definition of a problem then, introduce the slide to establish a common definition that the group can work to.</a:t>
            </a:r>
            <a:endParaRPr/>
          </a:p>
          <a:p>
            <a:pPr indent="-228211" lvl="0" marL="228211" rtl="0" algn="l">
              <a:lnSpc>
                <a:spcPct val="80000"/>
              </a:lnSpc>
              <a:spcBef>
                <a:spcPts val="0"/>
              </a:spcBef>
              <a:spcAft>
                <a:spcPts val="0"/>
              </a:spcAft>
              <a:buSzPts val="1400"/>
              <a:buNone/>
            </a:pPr>
            <a:r>
              <a:t/>
            </a:r>
            <a:endParaRPr b="0"/>
          </a:p>
          <a:p>
            <a:pPr indent="-228211" lvl="0" marL="228211" marR="0" rtl="0" algn="l">
              <a:lnSpc>
                <a:spcPct val="80000"/>
              </a:lnSpc>
              <a:spcBef>
                <a:spcPts val="0"/>
              </a:spcBef>
              <a:spcAft>
                <a:spcPts val="0"/>
              </a:spcAft>
              <a:buClr>
                <a:schemeClr val="dk1"/>
              </a:buClr>
              <a:buSzPts val="1200"/>
              <a:buFont typeface="Arial"/>
              <a:buNone/>
            </a:pPr>
            <a:r>
              <a:rPr lang="en-GB" sz="1200"/>
              <a:t>There will be situations arising where the solution or approach required is simply not known and you may need to think </a:t>
            </a:r>
            <a:r>
              <a:rPr lang="en-GB" sz="1200">
                <a:solidFill>
                  <a:srgbClr val="13B6ED"/>
                </a:solidFill>
              </a:rPr>
              <a:t>creatively</a:t>
            </a:r>
            <a:r>
              <a:rPr lang="en-GB" sz="1200"/>
              <a:t> to find an appropriate way forward</a:t>
            </a:r>
            <a:endParaRPr/>
          </a:p>
          <a:p>
            <a:pPr indent="-228211" lvl="0" marL="228211" marR="0" rtl="0" algn="l">
              <a:lnSpc>
                <a:spcPct val="80000"/>
              </a:lnSpc>
              <a:spcBef>
                <a:spcPts val="0"/>
              </a:spcBef>
              <a:spcAft>
                <a:spcPts val="0"/>
              </a:spcAft>
              <a:buClr>
                <a:schemeClr val="dk1"/>
              </a:buClr>
              <a:buSzPts val="1200"/>
              <a:buFont typeface="Arial"/>
              <a:buNone/>
            </a:pPr>
            <a:r>
              <a:t/>
            </a:r>
            <a:endParaRPr sz="1200"/>
          </a:p>
          <a:p>
            <a:pPr indent="-228211" lvl="0" marL="228211" marR="0" rtl="0" algn="l">
              <a:lnSpc>
                <a:spcPct val="80000"/>
              </a:lnSpc>
              <a:spcBef>
                <a:spcPts val="0"/>
              </a:spcBef>
              <a:spcAft>
                <a:spcPts val="0"/>
              </a:spcAft>
              <a:buClr>
                <a:schemeClr val="dk1"/>
              </a:buClr>
              <a:buSzPts val="1200"/>
              <a:buFont typeface="Arial"/>
              <a:buNone/>
            </a:pPr>
            <a:r>
              <a:rPr lang="en-GB" sz="1200"/>
              <a:t>Creativity is a mental or social process involving generation of </a:t>
            </a:r>
            <a:r>
              <a:rPr lang="en-GB" sz="1200">
                <a:solidFill>
                  <a:srgbClr val="13B6ED"/>
                </a:solidFill>
              </a:rPr>
              <a:t>new ideas</a:t>
            </a:r>
            <a:r>
              <a:rPr lang="en-GB" sz="1200"/>
              <a:t> or concepts, and is integral to problem solving</a:t>
            </a:r>
            <a:endParaRPr sz="1200"/>
          </a:p>
          <a:p>
            <a:pPr indent="-228211" lvl="0" marL="228211" marR="0" rtl="0" algn="l">
              <a:lnSpc>
                <a:spcPct val="80000"/>
              </a:lnSpc>
              <a:spcBef>
                <a:spcPts val="0"/>
              </a:spcBef>
              <a:spcAft>
                <a:spcPts val="0"/>
              </a:spcAft>
              <a:buClr>
                <a:schemeClr val="dk1"/>
              </a:buClr>
              <a:buSzPts val="1200"/>
              <a:buFont typeface="Arial"/>
              <a:buNone/>
            </a:pPr>
            <a:r>
              <a:t/>
            </a:r>
            <a:endParaRPr sz="1200"/>
          </a:p>
          <a:p>
            <a:pPr indent="-228211" lvl="0" marL="228211" rtl="0" algn="l">
              <a:lnSpc>
                <a:spcPct val="80000"/>
              </a:lnSpc>
              <a:spcBef>
                <a:spcPts val="0"/>
              </a:spcBef>
              <a:spcAft>
                <a:spcPts val="0"/>
              </a:spcAft>
              <a:buSzPts val="1400"/>
              <a:buNone/>
            </a:pPr>
            <a:r>
              <a:t/>
            </a:r>
            <a:endParaRPr b="0"/>
          </a:p>
          <a:p>
            <a:pPr indent="-228211" lvl="0" marL="228211" rtl="0" algn="l">
              <a:lnSpc>
                <a:spcPct val="80000"/>
              </a:lnSpc>
              <a:spcBef>
                <a:spcPts val="0"/>
              </a:spcBef>
              <a:spcAft>
                <a:spcPts val="0"/>
              </a:spcAft>
              <a:buSzPts val="1400"/>
              <a:buNone/>
            </a:pPr>
            <a:r>
              <a:t/>
            </a:r>
            <a:endParaRPr b="0"/>
          </a:p>
          <a:p>
            <a:pPr indent="0" lvl="0" marL="0" rtl="0" algn="l">
              <a:lnSpc>
                <a:spcPct val="100000"/>
              </a:lnSpc>
              <a:spcBef>
                <a:spcPts val="360"/>
              </a:spcBef>
              <a:spcAft>
                <a:spcPts val="0"/>
              </a:spcAft>
              <a:buSzPts val="1400"/>
              <a:buNone/>
            </a:pPr>
            <a:r>
              <a:t/>
            </a:r>
            <a:endParaRPr/>
          </a:p>
        </p:txBody>
      </p:sp>
      <p:sp>
        <p:nvSpPr>
          <p:cNvPr id="139" name="Google Shape;139;p7: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8: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5" name="Google Shape;145;p8: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marR="0" rtl="0" algn="l">
              <a:lnSpc>
                <a:spcPct val="100000"/>
              </a:lnSpc>
              <a:spcBef>
                <a:spcPts val="0"/>
              </a:spcBef>
              <a:spcAft>
                <a:spcPts val="0"/>
              </a:spcAft>
              <a:buClr>
                <a:schemeClr val="dk1"/>
              </a:buClr>
              <a:buSzPts val="1200"/>
              <a:buFont typeface="Arial"/>
              <a:buNone/>
            </a:pPr>
            <a:r>
              <a:rPr b="1" lang="en-GB"/>
              <a:t>Facilitator Notes</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Before getting into the tools for problem solving we want to identify some of the barriers that prevent us for solving problems effectively.</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In their groups ask students to discuss the barriers to effective problem solving,</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Give them a few minutes then plenary their answers on a flip chart/white board</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Reveal the points on the slide as a recap after this exercise (and to cover anything that might have been missed)</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Leave their list up to refer back to as workshop progresses</a:t>
            </a:r>
            <a:endParaRPr/>
          </a:p>
        </p:txBody>
      </p:sp>
      <p:sp>
        <p:nvSpPr>
          <p:cNvPr id="146" name="Google Shape;146;p8: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9: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54" name="Google Shape;154;p9: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marR="0" rtl="0" algn="l">
              <a:lnSpc>
                <a:spcPct val="100000"/>
              </a:lnSpc>
              <a:spcBef>
                <a:spcPts val="0"/>
              </a:spcBef>
              <a:spcAft>
                <a:spcPts val="0"/>
              </a:spcAft>
              <a:buClr>
                <a:schemeClr val="dk1"/>
              </a:buClr>
              <a:buSzPts val="1200"/>
              <a:buFont typeface="Arial"/>
              <a:buNone/>
            </a:pPr>
            <a:r>
              <a:rPr b="1" lang="en-GB"/>
              <a:t>Facilitator Notes</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All problem solving follows these 5 basic steps.  Many models can be used </a:t>
            </a:r>
            <a:r>
              <a:rPr b="0" lang="en-GB"/>
              <a:t>to </a:t>
            </a:r>
            <a:r>
              <a:rPr lang="en-GB"/>
              <a:t>support that.</a:t>
            </a:r>
            <a:endParaRPr/>
          </a:p>
          <a:p>
            <a:pPr indent="0" lvl="0" marL="0" rtl="0" algn="l">
              <a:lnSpc>
                <a:spcPct val="100000"/>
              </a:lnSpc>
              <a:spcBef>
                <a:spcPts val="360"/>
              </a:spcBef>
              <a:spcAft>
                <a:spcPts val="0"/>
              </a:spcAft>
              <a:buSzPts val="1400"/>
              <a:buNone/>
            </a:pPr>
            <a:r>
              <a:t/>
            </a:r>
            <a:endParaRPr b="0"/>
          </a:p>
          <a:p>
            <a:pPr indent="0" lvl="0" marL="0" rtl="0" algn="l">
              <a:lnSpc>
                <a:spcPct val="100000"/>
              </a:lnSpc>
              <a:spcBef>
                <a:spcPts val="360"/>
              </a:spcBef>
              <a:spcAft>
                <a:spcPts val="0"/>
              </a:spcAft>
              <a:buSzPts val="1400"/>
              <a:buNone/>
            </a:pPr>
            <a:r>
              <a:rPr b="1" lang="en-GB"/>
              <a:t>DON’T BE TEMPTED TO SOLUTIONEER – jump to a solution</a:t>
            </a:r>
            <a:endParaRPr/>
          </a:p>
          <a:p>
            <a:pPr indent="0" lvl="0" marL="0" rtl="0" algn="l">
              <a:lnSpc>
                <a:spcPct val="100000"/>
              </a:lnSpc>
              <a:spcBef>
                <a:spcPts val="360"/>
              </a:spcBef>
              <a:spcAft>
                <a:spcPts val="0"/>
              </a:spcAft>
              <a:buSzPts val="1400"/>
              <a:buNone/>
            </a:pPr>
            <a:r>
              <a:t/>
            </a:r>
            <a:endParaRPr b="1"/>
          </a:p>
          <a:p>
            <a:pPr indent="0" lvl="0" marL="0" rtl="0" algn="l">
              <a:lnSpc>
                <a:spcPct val="100000"/>
              </a:lnSpc>
              <a:spcBef>
                <a:spcPts val="360"/>
              </a:spcBef>
              <a:spcAft>
                <a:spcPts val="0"/>
              </a:spcAft>
              <a:buSzPts val="1400"/>
              <a:buNone/>
            </a:pPr>
            <a:r>
              <a:rPr lang="en-GB"/>
              <a:t>In other words the problem you are trying to solve might actually be the effect of a deeper routed problem rather than the root (or cause) itself.</a:t>
            </a:r>
            <a:endParaRPr/>
          </a:p>
          <a:p>
            <a:pPr indent="0" lvl="0" marL="0" rtl="0" algn="l">
              <a:lnSpc>
                <a:spcPct val="100000"/>
              </a:lnSpc>
              <a:spcBef>
                <a:spcPts val="360"/>
              </a:spcBef>
              <a:spcAft>
                <a:spcPts val="0"/>
              </a:spcAft>
              <a:buSzPts val="1400"/>
              <a:buNone/>
            </a:pPr>
            <a:r>
              <a:t/>
            </a:r>
            <a:endParaRPr b="1"/>
          </a:p>
          <a:p>
            <a:pPr indent="0" lvl="0" marL="0" rtl="0" algn="l">
              <a:lnSpc>
                <a:spcPct val="100000"/>
              </a:lnSpc>
              <a:spcBef>
                <a:spcPts val="360"/>
              </a:spcBef>
              <a:spcAft>
                <a:spcPts val="0"/>
              </a:spcAft>
              <a:buSzPts val="1400"/>
              <a:buNone/>
            </a:pPr>
            <a:r>
              <a:rPr lang="en-GB"/>
              <a:t>We’ll be thinking more about cause / effect later in the workshop </a:t>
            </a:r>
            <a:endParaRPr b="1"/>
          </a:p>
        </p:txBody>
      </p:sp>
      <p:sp>
        <p:nvSpPr>
          <p:cNvPr id="155" name="Google Shape;155;p9: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age 3">
  <p:cSld name="Title page 3">
    <p:spTree>
      <p:nvGrpSpPr>
        <p:cNvPr id="16" name="Shape 16"/>
        <p:cNvGrpSpPr/>
        <p:nvPr/>
      </p:nvGrpSpPr>
      <p:grpSpPr>
        <a:xfrm>
          <a:off x="0" y="0"/>
          <a:ext cx="0" cy="0"/>
          <a:chOff x="0" y="0"/>
          <a:chExt cx="0" cy="0"/>
        </a:xfrm>
      </p:grpSpPr>
      <p:pic>
        <p:nvPicPr>
          <p:cNvPr descr="Offsite ready ppt slides.jpg" id="17" name="Google Shape;17;p2"/>
          <p:cNvPicPr preferRelativeResize="0"/>
          <p:nvPr/>
        </p:nvPicPr>
        <p:blipFill rotWithShape="1">
          <a:blip r:embed="rId2">
            <a:alphaModFix/>
          </a:blip>
          <a:srcRect b="0" l="0" r="0" t="0"/>
          <a:stretch/>
        </p:blipFill>
        <p:spPr>
          <a:xfrm>
            <a:off x="0" y="0"/>
            <a:ext cx="9135879" cy="5143500"/>
          </a:xfrm>
          <a:prstGeom prst="rect">
            <a:avLst/>
          </a:prstGeom>
          <a:noFill/>
          <a:ln>
            <a:noFill/>
          </a:ln>
        </p:spPr>
      </p:pic>
      <p:sp>
        <p:nvSpPr>
          <p:cNvPr id="18" name="Google Shape;18;p2"/>
          <p:cNvSpPr txBox="1"/>
          <p:nvPr>
            <p:ph type="title"/>
          </p:nvPr>
        </p:nvSpPr>
        <p:spPr>
          <a:xfrm>
            <a:off x="323528" y="2931790"/>
            <a:ext cx="8424936" cy="936104"/>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595959"/>
              </a:buClr>
              <a:buSzPts val="4400"/>
              <a:buFont typeface="Arial"/>
              <a:buNone/>
              <a:defRPr b="1" i="0" sz="4400" u="none" cap="none" strike="noStrike">
                <a:solidFill>
                  <a:srgbClr val="595959"/>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2" name="Shape 52"/>
        <p:cNvGrpSpPr/>
        <p:nvPr/>
      </p:nvGrpSpPr>
      <p:grpSpPr>
        <a:xfrm>
          <a:off x="0" y="0"/>
          <a:ext cx="0" cy="0"/>
          <a:chOff x="0" y="0"/>
          <a:chExt cx="0" cy="0"/>
        </a:xfrm>
      </p:grpSpPr>
      <p:sp>
        <p:nvSpPr>
          <p:cNvPr id="53" name="Google Shape;53;p12"/>
          <p:cNvSpPr txBox="1"/>
          <p:nvPr>
            <p:ph type="title"/>
          </p:nvPr>
        </p:nvSpPr>
        <p:spPr>
          <a:xfrm>
            <a:off x="734888" y="627534"/>
            <a:ext cx="6717432" cy="72008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BFF4"/>
              </a:buClr>
              <a:buSzPts val="3600"/>
              <a:buFont typeface="Arial"/>
              <a:buNone/>
              <a:defRPr b="1" i="0" sz="3600" u="none" cap="none" strike="noStrike">
                <a:solidFill>
                  <a:srgbClr val="00BFF4"/>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4" name="Google Shape;54;p12"/>
          <p:cNvSpPr txBox="1"/>
          <p:nvPr>
            <p:ph idx="1" type="body"/>
          </p:nvPr>
        </p:nvSpPr>
        <p:spPr>
          <a:xfrm>
            <a:off x="745232" y="1419622"/>
            <a:ext cx="6707088" cy="30963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55" name="Shape 55"/>
        <p:cNvGrpSpPr/>
        <p:nvPr/>
      </p:nvGrpSpPr>
      <p:grpSpPr>
        <a:xfrm>
          <a:off x="0" y="0"/>
          <a:ext cx="0" cy="0"/>
          <a:chOff x="0" y="0"/>
          <a:chExt cx="0" cy="0"/>
        </a:xfrm>
      </p:grpSpPr>
      <p:sp>
        <p:nvSpPr>
          <p:cNvPr id="56" name="Google Shape;56;p13"/>
          <p:cNvSpPr txBox="1"/>
          <p:nvPr>
            <p:ph type="title"/>
          </p:nvPr>
        </p:nvSpPr>
        <p:spPr>
          <a:xfrm>
            <a:off x="734888" y="627534"/>
            <a:ext cx="6717432" cy="72008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BFF4"/>
              </a:buClr>
              <a:buSzPts val="2400"/>
              <a:buFont typeface="Arial"/>
              <a:buNone/>
              <a:defRPr b="0" i="0" sz="2400" u="none" cap="none" strike="noStrike">
                <a:solidFill>
                  <a:srgbClr val="00BFF4"/>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7" name="Google Shape;57;p13"/>
          <p:cNvSpPr txBox="1"/>
          <p:nvPr>
            <p:ph idx="1" type="body"/>
          </p:nvPr>
        </p:nvSpPr>
        <p:spPr>
          <a:xfrm>
            <a:off x="745232" y="1203598"/>
            <a:ext cx="6707088" cy="30963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64" name="Shape 64"/>
        <p:cNvGrpSpPr/>
        <p:nvPr/>
      </p:nvGrpSpPr>
      <p:grpSpPr>
        <a:xfrm>
          <a:off x="0" y="0"/>
          <a:ext cx="0" cy="0"/>
          <a:chOff x="0" y="0"/>
          <a:chExt cx="0" cy="0"/>
        </a:xfrm>
      </p:grpSpPr>
      <p:sp>
        <p:nvSpPr>
          <p:cNvPr id="65" name="Google Shape;65;p15"/>
          <p:cNvSpPr txBox="1"/>
          <p:nvPr>
            <p:ph type="title"/>
          </p:nvPr>
        </p:nvSpPr>
        <p:spPr>
          <a:xfrm>
            <a:off x="734888" y="627534"/>
            <a:ext cx="6717432" cy="72008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BFF4"/>
              </a:buClr>
              <a:buSzPts val="3600"/>
              <a:buFont typeface="Arial"/>
              <a:buNone/>
              <a:defRPr b="1" i="0" sz="3600" u="none" cap="none" strike="noStrike">
                <a:solidFill>
                  <a:srgbClr val="00BFF4"/>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6" name="Google Shape;66;p15"/>
          <p:cNvSpPr txBox="1"/>
          <p:nvPr>
            <p:ph idx="1" type="body"/>
          </p:nvPr>
        </p:nvSpPr>
        <p:spPr>
          <a:xfrm>
            <a:off x="745232" y="1419622"/>
            <a:ext cx="6707088" cy="30963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7" name="Shape 67"/>
        <p:cNvGrpSpPr/>
        <p:nvPr/>
      </p:nvGrpSpPr>
      <p:grpSpPr>
        <a:xfrm>
          <a:off x="0" y="0"/>
          <a:ext cx="0" cy="0"/>
          <a:chOff x="0" y="0"/>
          <a:chExt cx="0" cy="0"/>
        </a:xfrm>
      </p:grpSpPr>
      <p:sp>
        <p:nvSpPr>
          <p:cNvPr id="68" name="Google Shape;68;p16"/>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9" name="Google Shape;69;p16"/>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0" name="Google Shape;70;p16"/>
          <p:cNvSpPr txBox="1"/>
          <p:nvPr>
            <p:ph idx="10" type="dt"/>
          </p:nvPr>
        </p:nvSpPr>
        <p:spPr>
          <a:xfrm>
            <a:off x="628650" y="4767263"/>
            <a:ext cx="2057400"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71" name="Google Shape;71;p16"/>
          <p:cNvSpPr txBox="1"/>
          <p:nvPr>
            <p:ph idx="11" type="ftr"/>
          </p:nvPr>
        </p:nvSpPr>
        <p:spPr>
          <a:xfrm>
            <a:off x="3028950" y="4767263"/>
            <a:ext cx="3086100"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72" name="Google Shape;72;p16"/>
          <p:cNvSpPr txBox="1"/>
          <p:nvPr>
            <p:ph idx="12" type="sldNum"/>
          </p:nvPr>
        </p:nvSpPr>
        <p:spPr>
          <a:xfrm>
            <a:off x="6457950" y="4767263"/>
            <a:ext cx="2057400" cy="273844"/>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3" name="Shape 73"/>
        <p:cNvGrpSpPr/>
        <p:nvPr/>
      </p:nvGrpSpPr>
      <p:grpSpPr>
        <a:xfrm>
          <a:off x="0" y="0"/>
          <a:ext cx="0" cy="0"/>
          <a:chOff x="0" y="0"/>
          <a:chExt cx="0" cy="0"/>
        </a:xfrm>
      </p:grpSpPr>
      <p:sp>
        <p:nvSpPr>
          <p:cNvPr id="74" name="Google Shape;74;p17"/>
          <p:cNvSpPr txBox="1"/>
          <p:nvPr>
            <p:ph type="title"/>
          </p:nvPr>
        </p:nvSpPr>
        <p:spPr>
          <a:xfrm>
            <a:off x="734888" y="627534"/>
            <a:ext cx="6717432" cy="72008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BFF4"/>
              </a:buClr>
              <a:buSzPts val="2400"/>
              <a:buFont typeface="Arial"/>
              <a:buNone/>
              <a:defRPr b="0" i="0" sz="2400" u="none" cap="none" strike="noStrike">
                <a:solidFill>
                  <a:srgbClr val="00BFF4"/>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5" name="Google Shape;75;p17"/>
          <p:cNvSpPr txBox="1"/>
          <p:nvPr>
            <p:ph idx="1" type="body"/>
          </p:nvPr>
        </p:nvSpPr>
        <p:spPr>
          <a:xfrm>
            <a:off x="745232" y="1203598"/>
            <a:ext cx="6707088" cy="30963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83" name="Shape 83"/>
        <p:cNvGrpSpPr/>
        <p:nvPr/>
      </p:nvGrpSpPr>
      <p:grpSpPr>
        <a:xfrm>
          <a:off x="0" y="0"/>
          <a:ext cx="0" cy="0"/>
          <a:chOff x="0" y="0"/>
          <a:chExt cx="0" cy="0"/>
        </a:xfrm>
      </p:grpSpPr>
      <p:sp>
        <p:nvSpPr>
          <p:cNvPr id="84" name="Google Shape;84;p19"/>
          <p:cNvSpPr txBox="1"/>
          <p:nvPr>
            <p:ph type="title"/>
          </p:nvPr>
        </p:nvSpPr>
        <p:spPr>
          <a:xfrm>
            <a:off x="734888" y="627534"/>
            <a:ext cx="4197152" cy="72008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BFF4"/>
              </a:buClr>
              <a:buSzPts val="2400"/>
              <a:buFont typeface="Arial"/>
              <a:buNone/>
              <a:defRPr b="0" i="0" sz="2400" u="none" cap="none" strike="noStrike">
                <a:solidFill>
                  <a:srgbClr val="00BFF4"/>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5" name="Google Shape;85;p19"/>
          <p:cNvSpPr txBox="1"/>
          <p:nvPr>
            <p:ph idx="1" type="body"/>
          </p:nvPr>
        </p:nvSpPr>
        <p:spPr>
          <a:xfrm>
            <a:off x="745232" y="1203598"/>
            <a:ext cx="4186808" cy="35283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86" name="Shape 86"/>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94" name="Shape 94"/>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95" name="Shape 95"/>
        <p:cNvGrpSpPr/>
        <p:nvPr/>
      </p:nvGrpSpPr>
      <p:grpSpPr>
        <a:xfrm>
          <a:off x="0" y="0"/>
          <a:ext cx="0" cy="0"/>
          <a:chOff x="0" y="0"/>
          <a:chExt cx="0" cy="0"/>
        </a:xfrm>
      </p:grpSpPr>
      <p:sp>
        <p:nvSpPr>
          <p:cNvPr id="96" name="Google Shape;96;p23"/>
          <p:cNvSpPr txBox="1"/>
          <p:nvPr>
            <p:ph type="title"/>
          </p:nvPr>
        </p:nvSpPr>
        <p:spPr>
          <a:xfrm>
            <a:off x="734888" y="627534"/>
            <a:ext cx="4197152" cy="72008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BFF4"/>
              </a:buClr>
              <a:buSzPts val="2400"/>
              <a:buFont typeface="Arial"/>
              <a:buNone/>
              <a:defRPr b="0" i="0" sz="2400" u="none" cap="none" strike="noStrike">
                <a:solidFill>
                  <a:srgbClr val="00BFF4"/>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7" name="Google Shape;97;p23"/>
          <p:cNvSpPr txBox="1"/>
          <p:nvPr>
            <p:ph idx="1" type="body"/>
          </p:nvPr>
        </p:nvSpPr>
        <p:spPr>
          <a:xfrm>
            <a:off x="745232" y="1203598"/>
            <a:ext cx="4186808" cy="345638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2">
  <p:cSld name="divider 2">
    <p:spTree>
      <p:nvGrpSpPr>
        <p:cNvPr id="19" name="Shape 19"/>
        <p:cNvGrpSpPr/>
        <p:nvPr/>
      </p:nvGrpSpPr>
      <p:grpSpPr>
        <a:xfrm>
          <a:off x="0" y="0"/>
          <a:ext cx="0" cy="0"/>
          <a:chOff x="0" y="0"/>
          <a:chExt cx="0" cy="0"/>
        </a:xfrm>
      </p:grpSpPr>
      <p:pic>
        <p:nvPicPr>
          <p:cNvPr descr="Offsite ready ppt slides10.jpg" id="20" name="Google Shape;20;p3"/>
          <p:cNvPicPr preferRelativeResize="0"/>
          <p:nvPr/>
        </p:nvPicPr>
        <p:blipFill rotWithShape="1">
          <a:blip r:embed="rId2">
            <a:alphaModFix/>
          </a:blip>
          <a:srcRect b="0" l="0" r="0" t="0"/>
          <a:stretch/>
        </p:blipFill>
        <p:spPr>
          <a:xfrm>
            <a:off x="0" y="0"/>
            <a:ext cx="9135879" cy="5143500"/>
          </a:xfrm>
          <a:prstGeom prst="rect">
            <a:avLst/>
          </a:prstGeom>
          <a:noFill/>
          <a:ln>
            <a:noFill/>
          </a:ln>
        </p:spPr>
      </p:pic>
      <p:sp>
        <p:nvSpPr>
          <p:cNvPr id="21" name="Google Shape;21;p3"/>
          <p:cNvSpPr txBox="1"/>
          <p:nvPr/>
        </p:nvSpPr>
        <p:spPr>
          <a:xfrm>
            <a:off x="179512" y="4815031"/>
            <a:ext cx="432048"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1" i="0" lang="en-GB" sz="1200" u="none" cap="none" strike="noStrike">
                <a:solidFill>
                  <a:schemeClr val="lt1"/>
                </a:solidFill>
                <a:latin typeface="Arial"/>
                <a:ea typeface="Arial"/>
                <a:cs typeface="Arial"/>
                <a:sym typeface="Arial"/>
              </a:rPr>
              <a:t>‹#›</a:t>
            </a:fld>
            <a:endParaRPr b="1" i="0" sz="1200" u="none" cap="none" strike="noStrike">
              <a:solidFill>
                <a:schemeClr val="lt1"/>
              </a:solidFill>
              <a:latin typeface="Arial"/>
              <a:ea typeface="Arial"/>
              <a:cs typeface="Arial"/>
              <a:sym typeface="Arial"/>
            </a:endParaRPr>
          </a:p>
        </p:txBody>
      </p:sp>
      <p:sp>
        <p:nvSpPr>
          <p:cNvPr id="22" name="Google Shape;22;p3"/>
          <p:cNvSpPr txBox="1"/>
          <p:nvPr>
            <p:ph type="title"/>
          </p:nvPr>
        </p:nvSpPr>
        <p:spPr>
          <a:xfrm>
            <a:off x="323528" y="1419622"/>
            <a:ext cx="4464496" cy="216024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chemeClr val="lt1"/>
              </a:buClr>
              <a:buSzPts val="4400"/>
              <a:buFont typeface="Arial"/>
              <a:buNone/>
              <a:defRPr b="1"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3">
  <p:cSld name="divider 3">
    <p:spTree>
      <p:nvGrpSpPr>
        <p:cNvPr id="23" name="Shape 23"/>
        <p:cNvGrpSpPr/>
        <p:nvPr/>
      </p:nvGrpSpPr>
      <p:grpSpPr>
        <a:xfrm>
          <a:off x="0" y="0"/>
          <a:ext cx="0" cy="0"/>
          <a:chOff x="0" y="0"/>
          <a:chExt cx="0" cy="0"/>
        </a:xfrm>
      </p:grpSpPr>
      <p:pic>
        <p:nvPicPr>
          <p:cNvPr descr="Offsite ready ppt slides11.jpg" id="24" name="Google Shape;24;p4"/>
          <p:cNvPicPr preferRelativeResize="0"/>
          <p:nvPr/>
        </p:nvPicPr>
        <p:blipFill rotWithShape="1">
          <a:blip r:embed="rId2">
            <a:alphaModFix/>
          </a:blip>
          <a:srcRect b="0" l="0" r="0" t="0"/>
          <a:stretch/>
        </p:blipFill>
        <p:spPr>
          <a:xfrm>
            <a:off x="0" y="0"/>
            <a:ext cx="9135879" cy="5143500"/>
          </a:xfrm>
          <a:prstGeom prst="rect">
            <a:avLst/>
          </a:prstGeom>
          <a:noFill/>
          <a:ln>
            <a:noFill/>
          </a:ln>
        </p:spPr>
      </p:pic>
      <p:sp>
        <p:nvSpPr>
          <p:cNvPr id="25" name="Google Shape;25;p4"/>
          <p:cNvSpPr txBox="1"/>
          <p:nvPr/>
        </p:nvSpPr>
        <p:spPr>
          <a:xfrm>
            <a:off x="179512" y="4815031"/>
            <a:ext cx="432048"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1" i="0" lang="en-GB" sz="1200" u="none" cap="none" strike="noStrike">
                <a:solidFill>
                  <a:schemeClr val="lt1"/>
                </a:solidFill>
                <a:latin typeface="Arial"/>
                <a:ea typeface="Arial"/>
                <a:cs typeface="Arial"/>
                <a:sym typeface="Arial"/>
              </a:rPr>
              <a:t>‹#›</a:t>
            </a:fld>
            <a:endParaRPr b="1" i="0" sz="1200" u="none" cap="none" strike="noStrike">
              <a:solidFill>
                <a:schemeClr val="lt1"/>
              </a:solidFill>
              <a:latin typeface="Arial"/>
              <a:ea typeface="Arial"/>
              <a:cs typeface="Arial"/>
              <a:sym typeface="Arial"/>
            </a:endParaRPr>
          </a:p>
        </p:txBody>
      </p:sp>
      <p:sp>
        <p:nvSpPr>
          <p:cNvPr id="26" name="Google Shape;26;p4"/>
          <p:cNvSpPr txBox="1"/>
          <p:nvPr>
            <p:ph type="title"/>
          </p:nvPr>
        </p:nvSpPr>
        <p:spPr>
          <a:xfrm>
            <a:off x="323528" y="1419622"/>
            <a:ext cx="4464496" cy="216024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chemeClr val="lt1"/>
              </a:buClr>
              <a:buSzPts val="4400"/>
              <a:buFont typeface="Arial"/>
              <a:buNone/>
              <a:defRPr b="1"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4">
  <p:cSld name="divider 4">
    <p:spTree>
      <p:nvGrpSpPr>
        <p:cNvPr id="27" name="Shape 27"/>
        <p:cNvGrpSpPr/>
        <p:nvPr/>
      </p:nvGrpSpPr>
      <p:grpSpPr>
        <a:xfrm>
          <a:off x="0" y="0"/>
          <a:ext cx="0" cy="0"/>
          <a:chOff x="0" y="0"/>
          <a:chExt cx="0" cy="0"/>
        </a:xfrm>
      </p:grpSpPr>
      <p:pic>
        <p:nvPicPr>
          <p:cNvPr descr="Offsite ready ppt slides9.jpg" id="28" name="Google Shape;28;p5"/>
          <p:cNvPicPr preferRelativeResize="0"/>
          <p:nvPr/>
        </p:nvPicPr>
        <p:blipFill rotWithShape="1">
          <a:blip r:embed="rId2">
            <a:alphaModFix/>
          </a:blip>
          <a:srcRect b="0" l="0" r="0" t="0"/>
          <a:stretch/>
        </p:blipFill>
        <p:spPr>
          <a:xfrm>
            <a:off x="0" y="0"/>
            <a:ext cx="9135879" cy="5143500"/>
          </a:xfrm>
          <a:prstGeom prst="rect">
            <a:avLst/>
          </a:prstGeom>
          <a:noFill/>
          <a:ln>
            <a:noFill/>
          </a:ln>
        </p:spPr>
      </p:pic>
      <p:sp>
        <p:nvSpPr>
          <p:cNvPr id="29" name="Google Shape;29;p5"/>
          <p:cNvSpPr txBox="1"/>
          <p:nvPr/>
        </p:nvSpPr>
        <p:spPr>
          <a:xfrm>
            <a:off x="179512" y="4815031"/>
            <a:ext cx="432048"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1" i="0" lang="en-GB" sz="1200" u="none" cap="none" strike="noStrike">
                <a:solidFill>
                  <a:schemeClr val="lt1"/>
                </a:solidFill>
                <a:latin typeface="Arial"/>
                <a:ea typeface="Arial"/>
                <a:cs typeface="Arial"/>
                <a:sym typeface="Arial"/>
              </a:rPr>
              <a:t>‹#›</a:t>
            </a:fld>
            <a:endParaRPr b="1" i="0" sz="1200" u="none" cap="none" strike="noStrike">
              <a:solidFill>
                <a:schemeClr val="lt1"/>
              </a:solidFill>
              <a:latin typeface="Arial"/>
              <a:ea typeface="Arial"/>
              <a:cs typeface="Arial"/>
              <a:sym typeface="Arial"/>
            </a:endParaRPr>
          </a:p>
        </p:txBody>
      </p:sp>
      <p:sp>
        <p:nvSpPr>
          <p:cNvPr id="30" name="Google Shape;30;p5"/>
          <p:cNvSpPr txBox="1"/>
          <p:nvPr>
            <p:ph type="title"/>
          </p:nvPr>
        </p:nvSpPr>
        <p:spPr>
          <a:xfrm>
            <a:off x="323528" y="1419622"/>
            <a:ext cx="4464496" cy="216024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chemeClr val="lt1"/>
              </a:buClr>
              <a:buSzPts val="4400"/>
              <a:buFont typeface="Arial"/>
              <a:buNone/>
              <a:defRPr b="1"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31" name="Shape 31"/>
        <p:cNvGrpSpPr/>
        <p:nvPr/>
      </p:nvGrpSpPr>
      <p:grpSpPr>
        <a:xfrm>
          <a:off x="0" y="0"/>
          <a:ext cx="0" cy="0"/>
          <a:chOff x="0" y="0"/>
          <a:chExt cx="0" cy="0"/>
        </a:xfrm>
      </p:grpSpPr>
      <p:pic>
        <p:nvPicPr>
          <p:cNvPr descr="Offsite ready ppt slides12.jpg" id="32" name="Google Shape;32;p6"/>
          <p:cNvPicPr preferRelativeResize="0"/>
          <p:nvPr/>
        </p:nvPicPr>
        <p:blipFill rotWithShape="1">
          <a:blip r:embed="rId2">
            <a:alphaModFix/>
          </a:blip>
          <a:srcRect b="0" l="0" r="0" t="0"/>
          <a:stretch/>
        </p:blipFill>
        <p:spPr>
          <a:xfrm>
            <a:off x="0" y="0"/>
            <a:ext cx="9135879" cy="51435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33" name="Shape 33"/>
        <p:cNvGrpSpPr/>
        <p:nvPr/>
      </p:nvGrpSpPr>
      <p:grpSpPr>
        <a:xfrm>
          <a:off x="0" y="0"/>
          <a:ext cx="0" cy="0"/>
          <a:chOff x="0" y="0"/>
          <a:chExt cx="0" cy="0"/>
        </a:xfrm>
      </p:grpSpPr>
      <p:sp>
        <p:nvSpPr>
          <p:cNvPr id="34" name="Google Shape;34;p7"/>
          <p:cNvSpPr txBox="1"/>
          <p:nvPr>
            <p:ph type="title"/>
          </p:nvPr>
        </p:nvSpPr>
        <p:spPr>
          <a:xfrm>
            <a:off x="734888" y="627534"/>
            <a:ext cx="6717432" cy="72008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BFF4"/>
              </a:buClr>
              <a:buSzPts val="3600"/>
              <a:buFont typeface="Arial"/>
              <a:buNone/>
              <a:defRPr b="1" i="0" sz="3600" u="none" cap="none" strike="noStrike">
                <a:solidFill>
                  <a:srgbClr val="00BFF4"/>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5" name="Google Shape;35;p7"/>
          <p:cNvSpPr txBox="1"/>
          <p:nvPr>
            <p:ph idx="1" type="body"/>
          </p:nvPr>
        </p:nvSpPr>
        <p:spPr>
          <a:xfrm>
            <a:off x="745232" y="1419622"/>
            <a:ext cx="6707088" cy="30963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36" name="Shape 3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5">
  <p:cSld name="divider 5">
    <p:spTree>
      <p:nvGrpSpPr>
        <p:cNvPr id="37" name="Shape 37"/>
        <p:cNvGrpSpPr/>
        <p:nvPr/>
      </p:nvGrpSpPr>
      <p:grpSpPr>
        <a:xfrm>
          <a:off x="0" y="0"/>
          <a:ext cx="0" cy="0"/>
          <a:chOff x="0" y="0"/>
          <a:chExt cx="0" cy="0"/>
        </a:xfrm>
      </p:grpSpPr>
      <p:pic>
        <p:nvPicPr>
          <p:cNvPr descr="AIMCH ppt slides funded by16.jpg" id="38" name="Google Shape;38;p9"/>
          <p:cNvPicPr preferRelativeResize="0"/>
          <p:nvPr/>
        </p:nvPicPr>
        <p:blipFill rotWithShape="1">
          <a:blip r:embed="rId2">
            <a:alphaModFix/>
          </a:blip>
          <a:srcRect b="0" l="0" r="0" t="0"/>
          <a:stretch/>
        </p:blipFill>
        <p:spPr>
          <a:xfrm>
            <a:off x="0" y="0"/>
            <a:ext cx="9136007" cy="5143500"/>
          </a:xfrm>
          <a:prstGeom prst="rect">
            <a:avLst/>
          </a:prstGeom>
          <a:noFill/>
          <a:ln>
            <a:noFill/>
          </a:ln>
        </p:spPr>
      </p:pic>
      <p:sp>
        <p:nvSpPr>
          <p:cNvPr id="39" name="Google Shape;39;p9"/>
          <p:cNvSpPr txBox="1"/>
          <p:nvPr/>
        </p:nvSpPr>
        <p:spPr>
          <a:xfrm>
            <a:off x="179512" y="4815031"/>
            <a:ext cx="432048"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1" i="0" lang="en-GB" sz="1200" u="none" cap="none" strike="noStrike">
                <a:solidFill>
                  <a:schemeClr val="lt1"/>
                </a:solidFill>
                <a:latin typeface="Arial"/>
                <a:ea typeface="Arial"/>
                <a:cs typeface="Arial"/>
                <a:sym typeface="Arial"/>
              </a:rPr>
              <a:t>‹#›</a:t>
            </a:fld>
            <a:endParaRPr b="1" i="0" sz="1200" u="none" cap="none" strike="noStrike">
              <a:solidFill>
                <a:schemeClr val="lt1"/>
              </a:solidFill>
              <a:latin typeface="Arial"/>
              <a:ea typeface="Arial"/>
              <a:cs typeface="Arial"/>
              <a:sym typeface="Arial"/>
            </a:endParaRPr>
          </a:p>
        </p:txBody>
      </p:sp>
      <p:sp>
        <p:nvSpPr>
          <p:cNvPr id="40" name="Google Shape;40;p9"/>
          <p:cNvSpPr txBox="1"/>
          <p:nvPr>
            <p:ph type="title"/>
          </p:nvPr>
        </p:nvSpPr>
        <p:spPr>
          <a:xfrm>
            <a:off x="323528" y="1419622"/>
            <a:ext cx="4464496" cy="216024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chemeClr val="lt1"/>
              </a:buClr>
              <a:buSzPts val="4400"/>
              <a:buFont typeface="Arial"/>
              <a:buNone/>
              <a:defRPr b="1"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6">
  <p:cSld name="divider 6">
    <p:spTree>
      <p:nvGrpSpPr>
        <p:cNvPr id="41" name="Shape 41"/>
        <p:cNvGrpSpPr/>
        <p:nvPr/>
      </p:nvGrpSpPr>
      <p:grpSpPr>
        <a:xfrm>
          <a:off x="0" y="0"/>
          <a:ext cx="0" cy="0"/>
          <a:chOff x="0" y="0"/>
          <a:chExt cx="0" cy="0"/>
        </a:xfrm>
      </p:grpSpPr>
      <p:pic>
        <p:nvPicPr>
          <p:cNvPr descr="AIMCH ppt slides funded by12.jpg" id="42" name="Google Shape;42;p10"/>
          <p:cNvPicPr preferRelativeResize="0"/>
          <p:nvPr/>
        </p:nvPicPr>
        <p:blipFill rotWithShape="1">
          <a:blip r:embed="rId2">
            <a:alphaModFix/>
          </a:blip>
          <a:srcRect b="0" l="0" r="0" t="0"/>
          <a:stretch/>
        </p:blipFill>
        <p:spPr>
          <a:xfrm>
            <a:off x="0" y="0"/>
            <a:ext cx="9136007" cy="5143500"/>
          </a:xfrm>
          <a:prstGeom prst="rect">
            <a:avLst/>
          </a:prstGeom>
          <a:noFill/>
          <a:ln>
            <a:noFill/>
          </a:ln>
        </p:spPr>
      </p:pic>
      <p:sp>
        <p:nvSpPr>
          <p:cNvPr id="43" name="Google Shape;43;p10"/>
          <p:cNvSpPr txBox="1"/>
          <p:nvPr/>
        </p:nvSpPr>
        <p:spPr>
          <a:xfrm>
            <a:off x="179512" y="4815031"/>
            <a:ext cx="432048"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1" i="0" lang="en-GB" sz="1200" u="none" cap="none" strike="noStrike">
                <a:solidFill>
                  <a:schemeClr val="lt1"/>
                </a:solidFill>
                <a:latin typeface="Arial"/>
                <a:ea typeface="Arial"/>
                <a:cs typeface="Arial"/>
                <a:sym typeface="Arial"/>
              </a:rPr>
              <a:t>‹#›</a:t>
            </a:fld>
            <a:endParaRPr b="1" i="0" sz="1200" u="none" cap="none" strike="noStrike">
              <a:solidFill>
                <a:schemeClr val="lt1"/>
              </a:solidFill>
              <a:latin typeface="Arial"/>
              <a:ea typeface="Arial"/>
              <a:cs typeface="Arial"/>
              <a:sym typeface="Arial"/>
            </a:endParaRPr>
          </a:p>
        </p:txBody>
      </p:sp>
      <p:sp>
        <p:nvSpPr>
          <p:cNvPr id="44" name="Google Shape;44;p10"/>
          <p:cNvSpPr txBox="1"/>
          <p:nvPr>
            <p:ph type="title"/>
          </p:nvPr>
        </p:nvSpPr>
        <p:spPr>
          <a:xfrm>
            <a:off x="323528" y="1995686"/>
            <a:ext cx="4464496" cy="108012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lt1"/>
              </a:buClr>
              <a:buSzPts val="4400"/>
              <a:buFont typeface="Arial"/>
              <a:buNone/>
              <a:defRPr b="1"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7.xml"/><Relationship Id="rId10" Type="http://schemas.openxmlformats.org/officeDocument/2006/relationships/slideLayout" Target="../slideLayouts/slideLayout6.xml"/><Relationship Id="rId13" Type="http://schemas.openxmlformats.org/officeDocument/2006/relationships/slideLayout" Target="../slideLayouts/slideLayout9.xml"/><Relationship Id="rId12" Type="http://schemas.openxmlformats.org/officeDocument/2006/relationships/slideLayout" Target="../slideLayouts/slideLayout8.xml"/><Relationship Id="rId1" Type="http://schemas.openxmlformats.org/officeDocument/2006/relationships/image" Target="../media/image1.jpg"/><Relationship Id="rId2" Type="http://schemas.openxmlformats.org/officeDocument/2006/relationships/image" Target="../media/image11.png"/><Relationship Id="rId3" Type="http://schemas.openxmlformats.org/officeDocument/2006/relationships/image" Target="../media/image9.png"/><Relationship Id="rId4" Type="http://schemas.openxmlformats.org/officeDocument/2006/relationships/image" Target="../media/image7.jpg"/><Relationship Id="rId9" Type="http://schemas.openxmlformats.org/officeDocument/2006/relationships/slideLayout" Target="../slideLayouts/slideLayout5.xml"/><Relationship Id="rId14" Type="http://schemas.openxmlformats.org/officeDocument/2006/relationships/theme" Target="../theme/theme1.xml"/><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9.png"/><Relationship Id="rId3" Type="http://schemas.openxmlformats.org/officeDocument/2006/relationships/image" Target="../media/image8.jpg"/><Relationship Id="rId4" Type="http://schemas.openxmlformats.org/officeDocument/2006/relationships/image" Target="../media/image1.jpg"/><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theme" Target="../theme/theme6.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9.png"/><Relationship Id="rId3" Type="http://schemas.openxmlformats.org/officeDocument/2006/relationships/image" Target="../media/image1.jpg"/><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theme" Target="../theme/theme4.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4.png"/><Relationship Id="rId3" Type="http://schemas.openxmlformats.org/officeDocument/2006/relationships/image" Target="../media/image9.png"/><Relationship Id="rId4" Type="http://schemas.openxmlformats.org/officeDocument/2006/relationships/image" Target="../media/image15.jpg"/><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theme" Target="../theme/theme3.xml"/></Relationships>
</file>

<file path=ppt/slideMasters/_rels/slideMaster5.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4.png"/><Relationship Id="rId3" Type="http://schemas.openxmlformats.org/officeDocument/2006/relationships/image" Target="../media/image9.png"/><Relationship Id="rId4" Type="http://schemas.openxmlformats.org/officeDocument/2006/relationships/image" Target="../media/image18.jpg"/><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offsite ready logo final.jpg" id="10" name="Google Shape;10;p1"/>
          <p:cNvPicPr preferRelativeResize="0"/>
          <p:nvPr/>
        </p:nvPicPr>
        <p:blipFill rotWithShape="1">
          <a:blip r:embed="rId1">
            <a:alphaModFix/>
          </a:blip>
          <a:srcRect b="0" l="0" r="0" t="0"/>
          <a:stretch/>
        </p:blipFill>
        <p:spPr>
          <a:xfrm>
            <a:off x="7668344" y="123478"/>
            <a:ext cx="1368152" cy="1004240"/>
          </a:xfrm>
          <a:prstGeom prst="rect">
            <a:avLst/>
          </a:prstGeom>
          <a:noFill/>
          <a:ln>
            <a:noFill/>
          </a:ln>
        </p:spPr>
      </p:pic>
      <p:sp>
        <p:nvSpPr>
          <p:cNvPr id="11" name="Google Shape;11;p1"/>
          <p:cNvSpPr txBox="1"/>
          <p:nvPr/>
        </p:nvSpPr>
        <p:spPr>
          <a:xfrm>
            <a:off x="0" y="4803998"/>
            <a:ext cx="395536" cy="26161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fld id="{00000000-1234-1234-1234-123412341234}" type="slidenum">
              <a:rPr b="1" i="0" lang="en-GB" sz="1100" u="none" cap="none" strike="noStrike">
                <a:solidFill>
                  <a:srgbClr val="BFBFBF"/>
                </a:solidFill>
                <a:latin typeface="Arial"/>
                <a:ea typeface="Arial"/>
                <a:cs typeface="Arial"/>
                <a:sym typeface="Arial"/>
              </a:rPr>
              <a:t>‹#›</a:t>
            </a:fld>
            <a:endParaRPr b="1" i="0" sz="1100" u="none" cap="none" strike="noStrike">
              <a:solidFill>
                <a:srgbClr val="BFBFBF"/>
              </a:solidFill>
              <a:latin typeface="Arial"/>
              <a:ea typeface="Arial"/>
              <a:cs typeface="Arial"/>
              <a:sym typeface="Arial"/>
            </a:endParaRPr>
          </a:p>
        </p:txBody>
      </p:sp>
      <p:pic>
        <p:nvPicPr>
          <p:cNvPr id="12" name="Google Shape;12;p1"/>
          <p:cNvPicPr preferRelativeResize="0"/>
          <p:nvPr/>
        </p:nvPicPr>
        <p:blipFill rotWithShape="1">
          <a:blip r:embed="rId2">
            <a:alphaModFix/>
          </a:blip>
          <a:srcRect b="0" l="0" r="0" t="0"/>
          <a:stretch/>
        </p:blipFill>
        <p:spPr>
          <a:xfrm flipH="1">
            <a:off x="406550" y="627526"/>
            <a:ext cx="133000" cy="4515975"/>
          </a:xfrm>
          <a:prstGeom prst="rect">
            <a:avLst/>
          </a:prstGeom>
          <a:noFill/>
          <a:ln>
            <a:noFill/>
          </a:ln>
        </p:spPr>
      </p:pic>
      <p:sp>
        <p:nvSpPr>
          <p:cNvPr id="13" name="Google Shape;13;p1"/>
          <p:cNvSpPr txBox="1"/>
          <p:nvPr/>
        </p:nvSpPr>
        <p:spPr>
          <a:xfrm>
            <a:off x="7884368" y="4285134"/>
            <a:ext cx="792088" cy="2308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1" lang="en-GB" sz="900" u="none" cap="none" strike="noStrike">
                <a:solidFill>
                  <a:srgbClr val="7F7F7F"/>
                </a:solidFill>
                <a:latin typeface="Arial"/>
                <a:ea typeface="Arial"/>
                <a:cs typeface="Arial"/>
                <a:sym typeface="Arial"/>
              </a:rPr>
              <a:t>Funded by</a:t>
            </a:r>
            <a:endParaRPr b="0" i="1" sz="900" u="none" cap="none" strike="noStrike">
              <a:solidFill>
                <a:srgbClr val="7F7F7F"/>
              </a:solidFill>
              <a:latin typeface="Arial"/>
              <a:ea typeface="Arial"/>
              <a:cs typeface="Arial"/>
              <a:sym typeface="Arial"/>
            </a:endParaRPr>
          </a:p>
        </p:txBody>
      </p:sp>
      <p:pic>
        <p:nvPicPr>
          <p:cNvPr descr="citb logo.png" id="14" name="Google Shape;14;p1"/>
          <p:cNvPicPr preferRelativeResize="0"/>
          <p:nvPr/>
        </p:nvPicPr>
        <p:blipFill rotWithShape="1">
          <a:blip r:embed="rId3">
            <a:alphaModFix/>
          </a:blip>
          <a:srcRect b="0" l="0" r="0" t="0"/>
          <a:stretch/>
        </p:blipFill>
        <p:spPr>
          <a:xfrm>
            <a:off x="7956376" y="4587974"/>
            <a:ext cx="1008112" cy="387879"/>
          </a:xfrm>
          <a:prstGeom prst="rect">
            <a:avLst/>
          </a:prstGeom>
          <a:noFill/>
          <a:ln>
            <a:noFill/>
          </a:ln>
        </p:spPr>
      </p:pic>
      <p:pic>
        <p:nvPicPr>
          <p:cNvPr id="15" name="Google Shape;15;p1"/>
          <p:cNvPicPr preferRelativeResize="0"/>
          <p:nvPr/>
        </p:nvPicPr>
        <p:blipFill rotWithShape="1">
          <a:blip r:embed="rId4">
            <a:alphaModFix/>
          </a:blip>
          <a:srcRect b="0" l="0" r="0" t="0"/>
          <a:stretch/>
        </p:blipFill>
        <p:spPr>
          <a:xfrm>
            <a:off x="4283968" y="1459176"/>
            <a:ext cx="4032448" cy="368432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5"/>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 name="Shape 45"/>
        <p:cNvGrpSpPr/>
        <p:nvPr/>
      </p:nvGrpSpPr>
      <p:grpSpPr>
        <a:xfrm>
          <a:off x="0" y="0"/>
          <a:ext cx="0" cy="0"/>
          <a:chOff x="0" y="0"/>
          <a:chExt cx="0" cy="0"/>
        </a:xfrm>
      </p:grpSpPr>
      <p:sp>
        <p:nvSpPr>
          <p:cNvPr id="46" name="Google Shape;46;p11"/>
          <p:cNvSpPr txBox="1"/>
          <p:nvPr/>
        </p:nvSpPr>
        <p:spPr>
          <a:xfrm>
            <a:off x="0" y="4803998"/>
            <a:ext cx="395536" cy="26161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fld id="{00000000-1234-1234-1234-123412341234}" type="slidenum">
              <a:rPr b="1" i="0" lang="en-GB" sz="1100" u="none" cap="none" strike="noStrike">
                <a:solidFill>
                  <a:srgbClr val="BFBFBF"/>
                </a:solidFill>
                <a:latin typeface="Arial"/>
                <a:ea typeface="Arial"/>
                <a:cs typeface="Arial"/>
                <a:sym typeface="Arial"/>
              </a:rPr>
              <a:t>‹#›</a:t>
            </a:fld>
            <a:endParaRPr b="1" i="0" sz="1100" u="none" cap="none" strike="noStrike">
              <a:solidFill>
                <a:srgbClr val="BFBFBF"/>
              </a:solidFill>
              <a:latin typeface="Arial"/>
              <a:ea typeface="Arial"/>
              <a:cs typeface="Arial"/>
              <a:sym typeface="Arial"/>
            </a:endParaRPr>
          </a:p>
        </p:txBody>
      </p:sp>
      <p:pic>
        <p:nvPicPr>
          <p:cNvPr id="47" name="Google Shape;47;p11"/>
          <p:cNvPicPr preferRelativeResize="0"/>
          <p:nvPr/>
        </p:nvPicPr>
        <p:blipFill rotWithShape="1">
          <a:blip r:embed="rId1">
            <a:alphaModFix/>
          </a:blip>
          <a:srcRect b="0" l="0" r="0" t="0"/>
          <a:stretch/>
        </p:blipFill>
        <p:spPr>
          <a:xfrm flipH="1">
            <a:off x="406550" y="627526"/>
            <a:ext cx="133000" cy="4515975"/>
          </a:xfrm>
          <a:prstGeom prst="rect">
            <a:avLst/>
          </a:prstGeom>
          <a:noFill/>
          <a:ln>
            <a:noFill/>
          </a:ln>
        </p:spPr>
      </p:pic>
      <p:sp>
        <p:nvSpPr>
          <p:cNvPr id="48" name="Google Shape;48;p11"/>
          <p:cNvSpPr txBox="1"/>
          <p:nvPr/>
        </p:nvSpPr>
        <p:spPr>
          <a:xfrm>
            <a:off x="7884368" y="4285134"/>
            <a:ext cx="792088" cy="2308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1" lang="en-GB" sz="900" u="none" cap="none" strike="noStrike">
                <a:solidFill>
                  <a:srgbClr val="7F7F7F"/>
                </a:solidFill>
                <a:latin typeface="Arial"/>
                <a:ea typeface="Arial"/>
                <a:cs typeface="Arial"/>
                <a:sym typeface="Arial"/>
              </a:rPr>
              <a:t>Funded by</a:t>
            </a:r>
            <a:endParaRPr b="0" i="1" sz="900" u="none" cap="none" strike="noStrike">
              <a:solidFill>
                <a:srgbClr val="7F7F7F"/>
              </a:solidFill>
              <a:latin typeface="Arial"/>
              <a:ea typeface="Arial"/>
              <a:cs typeface="Arial"/>
              <a:sym typeface="Arial"/>
            </a:endParaRPr>
          </a:p>
        </p:txBody>
      </p:sp>
      <p:pic>
        <p:nvPicPr>
          <p:cNvPr descr="citb logo.png" id="49" name="Google Shape;49;p11"/>
          <p:cNvPicPr preferRelativeResize="0"/>
          <p:nvPr/>
        </p:nvPicPr>
        <p:blipFill rotWithShape="1">
          <a:blip r:embed="rId2">
            <a:alphaModFix/>
          </a:blip>
          <a:srcRect b="0" l="0" r="0" t="0"/>
          <a:stretch/>
        </p:blipFill>
        <p:spPr>
          <a:xfrm>
            <a:off x="7956376" y="4587974"/>
            <a:ext cx="1008112" cy="387879"/>
          </a:xfrm>
          <a:prstGeom prst="rect">
            <a:avLst/>
          </a:prstGeom>
          <a:noFill/>
          <a:ln>
            <a:noFill/>
          </a:ln>
        </p:spPr>
      </p:pic>
      <p:pic>
        <p:nvPicPr>
          <p:cNvPr id="50" name="Google Shape;50;p11"/>
          <p:cNvPicPr preferRelativeResize="0"/>
          <p:nvPr/>
        </p:nvPicPr>
        <p:blipFill rotWithShape="1">
          <a:blip r:embed="rId3">
            <a:alphaModFix amt="63000"/>
          </a:blip>
          <a:srcRect b="0" l="0" r="0" t="0"/>
          <a:stretch/>
        </p:blipFill>
        <p:spPr>
          <a:xfrm>
            <a:off x="3275856" y="1391752"/>
            <a:ext cx="4106244" cy="3751748"/>
          </a:xfrm>
          <a:prstGeom prst="rect">
            <a:avLst/>
          </a:prstGeom>
          <a:noFill/>
          <a:ln>
            <a:noFill/>
          </a:ln>
        </p:spPr>
      </p:pic>
      <p:pic>
        <p:nvPicPr>
          <p:cNvPr descr="offsite ready logo final.jpg" id="51" name="Google Shape;51;p11"/>
          <p:cNvPicPr preferRelativeResize="0"/>
          <p:nvPr/>
        </p:nvPicPr>
        <p:blipFill rotWithShape="1">
          <a:blip r:embed="rId4">
            <a:alphaModFix/>
          </a:blip>
          <a:srcRect b="0" l="0" r="0" t="0"/>
          <a:stretch/>
        </p:blipFill>
        <p:spPr>
          <a:xfrm>
            <a:off x="7668344" y="123478"/>
            <a:ext cx="1368152" cy="100424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7" r:id="rId5"/>
    <p:sldLayoutId id="2147483658"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8" name="Shape 58"/>
        <p:cNvGrpSpPr/>
        <p:nvPr/>
      </p:nvGrpSpPr>
      <p:grpSpPr>
        <a:xfrm>
          <a:off x="0" y="0"/>
          <a:ext cx="0" cy="0"/>
          <a:chOff x="0" y="0"/>
          <a:chExt cx="0" cy="0"/>
        </a:xfrm>
      </p:grpSpPr>
      <p:sp>
        <p:nvSpPr>
          <p:cNvPr id="59" name="Google Shape;59;p14"/>
          <p:cNvSpPr txBox="1"/>
          <p:nvPr/>
        </p:nvSpPr>
        <p:spPr>
          <a:xfrm>
            <a:off x="0" y="4803998"/>
            <a:ext cx="395536" cy="26161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fld id="{00000000-1234-1234-1234-123412341234}" type="slidenum">
              <a:rPr b="1" i="0" lang="en-GB" sz="1100" u="none" cap="none" strike="noStrike">
                <a:solidFill>
                  <a:srgbClr val="BFBFBF"/>
                </a:solidFill>
                <a:latin typeface="Arial"/>
                <a:ea typeface="Arial"/>
                <a:cs typeface="Arial"/>
                <a:sym typeface="Arial"/>
              </a:rPr>
              <a:t>‹#›</a:t>
            </a:fld>
            <a:endParaRPr b="1" i="0" sz="1100" u="none" cap="none" strike="noStrike">
              <a:solidFill>
                <a:srgbClr val="BFBFBF"/>
              </a:solidFill>
              <a:latin typeface="Arial"/>
              <a:ea typeface="Arial"/>
              <a:cs typeface="Arial"/>
              <a:sym typeface="Arial"/>
            </a:endParaRPr>
          </a:p>
        </p:txBody>
      </p:sp>
      <p:pic>
        <p:nvPicPr>
          <p:cNvPr id="60" name="Google Shape;60;p14"/>
          <p:cNvPicPr preferRelativeResize="0"/>
          <p:nvPr/>
        </p:nvPicPr>
        <p:blipFill rotWithShape="1">
          <a:blip r:embed="rId1">
            <a:alphaModFix/>
          </a:blip>
          <a:srcRect b="0" l="0" r="0" t="0"/>
          <a:stretch/>
        </p:blipFill>
        <p:spPr>
          <a:xfrm flipH="1">
            <a:off x="406550" y="627526"/>
            <a:ext cx="133000" cy="4515975"/>
          </a:xfrm>
          <a:prstGeom prst="rect">
            <a:avLst/>
          </a:prstGeom>
          <a:noFill/>
          <a:ln>
            <a:noFill/>
          </a:ln>
        </p:spPr>
      </p:pic>
      <p:sp>
        <p:nvSpPr>
          <p:cNvPr id="61" name="Google Shape;61;p14"/>
          <p:cNvSpPr txBox="1"/>
          <p:nvPr/>
        </p:nvSpPr>
        <p:spPr>
          <a:xfrm>
            <a:off x="7884368" y="4285134"/>
            <a:ext cx="792088" cy="2308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1" lang="en-GB" sz="900" u="none" cap="none" strike="noStrike">
                <a:solidFill>
                  <a:srgbClr val="7F7F7F"/>
                </a:solidFill>
                <a:latin typeface="Arial"/>
                <a:ea typeface="Arial"/>
                <a:cs typeface="Arial"/>
                <a:sym typeface="Arial"/>
              </a:rPr>
              <a:t>Funded by</a:t>
            </a:r>
            <a:endParaRPr b="0" i="1" sz="900" u="none" cap="none" strike="noStrike">
              <a:solidFill>
                <a:srgbClr val="7F7F7F"/>
              </a:solidFill>
              <a:latin typeface="Arial"/>
              <a:ea typeface="Arial"/>
              <a:cs typeface="Arial"/>
              <a:sym typeface="Arial"/>
            </a:endParaRPr>
          </a:p>
        </p:txBody>
      </p:sp>
      <p:pic>
        <p:nvPicPr>
          <p:cNvPr descr="citb logo.png" id="62" name="Google Shape;62;p14"/>
          <p:cNvPicPr preferRelativeResize="0"/>
          <p:nvPr/>
        </p:nvPicPr>
        <p:blipFill rotWithShape="1">
          <a:blip r:embed="rId2">
            <a:alphaModFix/>
          </a:blip>
          <a:srcRect b="0" l="0" r="0" t="0"/>
          <a:stretch/>
        </p:blipFill>
        <p:spPr>
          <a:xfrm>
            <a:off x="7956376" y="4587974"/>
            <a:ext cx="1008112" cy="387879"/>
          </a:xfrm>
          <a:prstGeom prst="rect">
            <a:avLst/>
          </a:prstGeom>
          <a:noFill/>
          <a:ln>
            <a:noFill/>
          </a:ln>
        </p:spPr>
      </p:pic>
      <p:pic>
        <p:nvPicPr>
          <p:cNvPr descr="offsite ready logo final.jpg" id="63" name="Google Shape;63;p14"/>
          <p:cNvPicPr preferRelativeResize="0"/>
          <p:nvPr/>
        </p:nvPicPr>
        <p:blipFill rotWithShape="1">
          <a:blip r:embed="rId3">
            <a:alphaModFix/>
          </a:blip>
          <a:srcRect b="0" l="0" r="0" t="0"/>
          <a:stretch/>
        </p:blipFill>
        <p:spPr>
          <a:xfrm>
            <a:off x="7668344" y="123478"/>
            <a:ext cx="1368152" cy="100424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4"/>
    <p:sldLayoutId id="2147483660" r:id="rId5"/>
    <p:sldLayoutId id="2147483661"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6" name="Shape 76"/>
        <p:cNvGrpSpPr/>
        <p:nvPr/>
      </p:nvGrpSpPr>
      <p:grpSpPr>
        <a:xfrm>
          <a:off x="0" y="0"/>
          <a:ext cx="0" cy="0"/>
          <a:chOff x="0" y="0"/>
          <a:chExt cx="0" cy="0"/>
        </a:xfrm>
      </p:grpSpPr>
      <p:sp>
        <p:nvSpPr>
          <p:cNvPr id="77" name="Google Shape;77;p18"/>
          <p:cNvSpPr txBox="1"/>
          <p:nvPr/>
        </p:nvSpPr>
        <p:spPr>
          <a:xfrm>
            <a:off x="0" y="4803998"/>
            <a:ext cx="395536" cy="26161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fld id="{00000000-1234-1234-1234-123412341234}" type="slidenum">
              <a:rPr b="1" i="0" lang="en-GB" sz="1100" u="none" cap="none" strike="noStrike">
                <a:solidFill>
                  <a:srgbClr val="BFBFBF"/>
                </a:solidFill>
                <a:latin typeface="Arial"/>
                <a:ea typeface="Arial"/>
                <a:cs typeface="Arial"/>
                <a:sym typeface="Arial"/>
              </a:rPr>
              <a:t>‹#›</a:t>
            </a:fld>
            <a:endParaRPr b="1" i="0" sz="1100" u="none" cap="none" strike="noStrike">
              <a:solidFill>
                <a:srgbClr val="BFBFBF"/>
              </a:solidFill>
              <a:latin typeface="Arial"/>
              <a:ea typeface="Arial"/>
              <a:cs typeface="Arial"/>
              <a:sym typeface="Arial"/>
            </a:endParaRPr>
          </a:p>
        </p:txBody>
      </p:sp>
      <p:pic>
        <p:nvPicPr>
          <p:cNvPr id="78" name="Google Shape;78;p18"/>
          <p:cNvPicPr preferRelativeResize="0"/>
          <p:nvPr/>
        </p:nvPicPr>
        <p:blipFill rotWithShape="1">
          <a:blip r:embed="rId1">
            <a:alphaModFix/>
          </a:blip>
          <a:srcRect b="0" l="0" r="0" t="0"/>
          <a:stretch/>
        </p:blipFill>
        <p:spPr>
          <a:xfrm flipH="1">
            <a:off x="406550" y="627526"/>
            <a:ext cx="133000" cy="4515975"/>
          </a:xfrm>
          <a:prstGeom prst="rect">
            <a:avLst/>
          </a:prstGeom>
          <a:noFill/>
          <a:ln>
            <a:noFill/>
          </a:ln>
        </p:spPr>
      </p:pic>
      <p:sp>
        <p:nvSpPr>
          <p:cNvPr id="79" name="Google Shape;79;p18"/>
          <p:cNvSpPr txBox="1"/>
          <p:nvPr/>
        </p:nvSpPr>
        <p:spPr>
          <a:xfrm>
            <a:off x="5292080" y="4285134"/>
            <a:ext cx="792088" cy="2308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1" lang="en-GB" sz="900" u="none" cap="none" strike="noStrike">
                <a:solidFill>
                  <a:srgbClr val="7F7F7F"/>
                </a:solidFill>
                <a:latin typeface="Arial"/>
                <a:ea typeface="Arial"/>
                <a:cs typeface="Arial"/>
                <a:sym typeface="Arial"/>
              </a:rPr>
              <a:t>Funded by</a:t>
            </a:r>
            <a:endParaRPr b="0" i="1" sz="900" u="none" cap="none" strike="noStrike">
              <a:solidFill>
                <a:srgbClr val="7F7F7F"/>
              </a:solidFill>
              <a:latin typeface="Arial"/>
              <a:ea typeface="Arial"/>
              <a:cs typeface="Arial"/>
              <a:sym typeface="Arial"/>
            </a:endParaRPr>
          </a:p>
        </p:txBody>
      </p:sp>
      <p:pic>
        <p:nvPicPr>
          <p:cNvPr descr="offsite ready logo final.png" id="80" name="Google Shape;80;p18"/>
          <p:cNvPicPr preferRelativeResize="0"/>
          <p:nvPr/>
        </p:nvPicPr>
        <p:blipFill rotWithShape="1">
          <a:blip r:embed="rId2">
            <a:alphaModFix/>
          </a:blip>
          <a:srcRect b="0" l="0" r="0" t="0"/>
          <a:stretch/>
        </p:blipFill>
        <p:spPr>
          <a:xfrm>
            <a:off x="5068396" y="123478"/>
            <a:ext cx="1373427" cy="1008111"/>
          </a:xfrm>
          <a:prstGeom prst="rect">
            <a:avLst/>
          </a:prstGeom>
          <a:noFill/>
          <a:ln>
            <a:noFill/>
          </a:ln>
        </p:spPr>
      </p:pic>
      <p:pic>
        <p:nvPicPr>
          <p:cNvPr descr="citb logo.png" id="81" name="Google Shape;81;p18"/>
          <p:cNvPicPr preferRelativeResize="0"/>
          <p:nvPr/>
        </p:nvPicPr>
        <p:blipFill rotWithShape="1">
          <a:blip r:embed="rId3">
            <a:alphaModFix/>
          </a:blip>
          <a:srcRect b="0" l="0" r="0" t="0"/>
          <a:stretch/>
        </p:blipFill>
        <p:spPr>
          <a:xfrm>
            <a:off x="5364088" y="4587974"/>
            <a:ext cx="1008112" cy="387879"/>
          </a:xfrm>
          <a:prstGeom prst="rect">
            <a:avLst/>
          </a:prstGeom>
          <a:noFill/>
          <a:ln>
            <a:noFill/>
          </a:ln>
        </p:spPr>
      </p:pic>
      <p:pic>
        <p:nvPicPr>
          <p:cNvPr descr="SMTS - Lifting wall panels.jpg" id="82" name="Google Shape;82;p18"/>
          <p:cNvPicPr preferRelativeResize="0"/>
          <p:nvPr/>
        </p:nvPicPr>
        <p:blipFill rotWithShape="1">
          <a:blip r:embed="rId4">
            <a:alphaModFix/>
          </a:blip>
          <a:srcRect b="0" l="7009" r="16410" t="181"/>
          <a:stretch/>
        </p:blipFill>
        <p:spPr>
          <a:xfrm>
            <a:off x="6552728" y="0"/>
            <a:ext cx="2627784" cy="51435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2" r:id="rId5"/>
    <p:sldLayoutId id="2147483663"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7" name="Shape 87"/>
        <p:cNvGrpSpPr/>
        <p:nvPr/>
      </p:nvGrpSpPr>
      <p:grpSpPr>
        <a:xfrm>
          <a:off x="0" y="0"/>
          <a:ext cx="0" cy="0"/>
          <a:chOff x="0" y="0"/>
          <a:chExt cx="0" cy="0"/>
        </a:xfrm>
      </p:grpSpPr>
      <p:sp>
        <p:nvSpPr>
          <p:cNvPr id="88" name="Google Shape;88;p21"/>
          <p:cNvSpPr txBox="1"/>
          <p:nvPr/>
        </p:nvSpPr>
        <p:spPr>
          <a:xfrm>
            <a:off x="0" y="4803998"/>
            <a:ext cx="395536" cy="26161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fld id="{00000000-1234-1234-1234-123412341234}" type="slidenum">
              <a:rPr b="1" i="0" lang="en-GB" sz="1100" u="none" cap="none" strike="noStrike">
                <a:solidFill>
                  <a:srgbClr val="BFBFBF"/>
                </a:solidFill>
                <a:latin typeface="Arial"/>
                <a:ea typeface="Arial"/>
                <a:cs typeface="Arial"/>
                <a:sym typeface="Arial"/>
              </a:rPr>
              <a:t>‹#›</a:t>
            </a:fld>
            <a:endParaRPr b="1" i="0" sz="1100" u="none" cap="none" strike="noStrike">
              <a:solidFill>
                <a:srgbClr val="BFBFBF"/>
              </a:solidFill>
              <a:latin typeface="Arial"/>
              <a:ea typeface="Arial"/>
              <a:cs typeface="Arial"/>
              <a:sym typeface="Arial"/>
            </a:endParaRPr>
          </a:p>
        </p:txBody>
      </p:sp>
      <p:pic>
        <p:nvPicPr>
          <p:cNvPr id="89" name="Google Shape;89;p21"/>
          <p:cNvPicPr preferRelativeResize="0"/>
          <p:nvPr/>
        </p:nvPicPr>
        <p:blipFill rotWithShape="1">
          <a:blip r:embed="rId1">
            <a:alphaModFix/>
          </a:blip>
          <a:srcRect b="0" l="0" r="0" t="0"/>
          <a:stretch/>
        </p:blipFill>
        <p:spPr>
          <a:xfrm flipH="1">
            <a:off x="406550" y="627526"/>
            <a:ext cx="133000" cy="4515975"/>
          </a:xfrm>
          <a:prstGeom prst="rect">
            <a:avLst/>
          </a:prstGeom>
          <a:noFill/>
          <a:ln>
            <a:noFill/>
          </a:ln>
        </p:spPr>
      </p:pic>
      <p:sp>
        <p:nvSpPr>
          <p:cNvPr id="90" name="Google Shape;90;p21"/>
          <p:cNvSpPr txBox="1"/>
          <p:nvPr/>
        </p:nvSpPr>
        <p:spPr>
          <a:xfrm>
            <a:off x="5292080" y="4285134"/>
            <a:ext cx="792088" cy="2308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1" lang="en-GB" sz="900" u="none" cap="none" strike="noStrike">
                <a:solidFill>
                  <a:srgbClr val="7F7F7F"/>
                </a:solidFill>
                <a:latin typeface="Arial"/>
                <a:ea typeface="Arial"/>
                <a:cs typeface="Arial"/>
                <a:sym typeface="Arial"/>
              </a:rPr>
              <a:t>Funded by</a:t>
            </a:r>
            <a:endParaRPr b="0" i="1" sz="900" u="none" cap="none" strike="noStrike">
              <a:solidFill>
                <a:srgbClr val="7F7F7F"/>
              </a:solidFill>
              <a:latin typeface="Arial"/>
              <a:ea typeface="Arial"/>
              <a:cs typeface="Arial"/>
              <a:sym typeface="Arial"/>
            </a:endParaRPr>
          </a:p>
        </p:txBody>
      </p:sp>
      <p:pic>
        <p:nvPicPr>
          <p:cNvPr descr="offsite ready logo final.png" id="91" name="Google Shape;91;p21"/>
          <p:cNvPicPr preferRelativeResize="0"/>
          <p:nvPr/>
        </p:nvPicPr>
        <p:blipFill rotWithShape="1">
          <a:blip r:embed="rId2">
            <a:alphaModFix/>
          </a:blip>
          <a:srcRect b="0" l="0" r="0" t="0"/>
          <a:stretch/>
        </p:blipFill>
        <p:spPr>
          <a:xfrm>
            <a:off x="5068396" y="123478"/>
            <a:ext cx="1373427" cy="1008111"/>
          </a:xfrm>
          <a:prstGeom prst="rect">
            <a:avLst/>
          </a:prstGeom>
          <a:noFill/>
          <a:ln>
            <a:noFill/>
          </a:ln>
        </p:spPr>
      </p:pic>
      <p:pic>
        <p:nvPicPr>
          <p:cNvPr descr="citb logo.png" id="92" name="Google Shape;92;p21"/>
          <p:cNvPicPr preferRelativeResize="0"/>
          <p:nvPr/>
        </p:nvPicPr>
        <p:blipFill rotWithShape="1">
          <a:blip r:embed="rId3">
            <a:alphaModFix/>
          </a:blip>
          <a:srcRect b="0" l="0" r="0" t="0"/>
          <a:stretch/>
        </p:blipFill>
        <p:spPr>
          <a:xfrm>
            <a:off x="5364088" y="4587974"/>
            <a:ext cx="1008112" cy="387879"/>
          </a:xfrm>
          <a:prstGeom prst="rect">
            <a:avLst/>
          </a:prstGeom>
          <a:noFill/>
          <a:ln>
            <a:noFill/>
          </a:ln>
        </p:spPr>
      </p:pic>
      <p:pic>
        <p:nvPicPr>
          <p:cNvPr descr="CSIC Site 60.JPG" id="93" name="Google Shape;93;p21"/>
          <p:cNvPicPr preferRelativeResize="0"/>
          <p:nvPr/>
        </p:nvPicPr>
        <p:blipFill rotWithShape="1">
          <a:blip r:embed="rId4">
            <a:alphaModFix/>
          </a:blip>
          <a:srcRect b="0" l="8115" r="16066" t="0"/>
          <a:stretch/>
        </p:blipFill>
        <p:spPr>
          <a:xfrm>
            <a:off x="6548438" y="-20539"/>
            <a:ext cx="2632074" cy="521585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4" r:id="rId5"/>
    <p:sldLayoutId id="2147483665"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hyperlink" Target="http://www.wrap.org.uk/sites/files/wrap/Timber%20Frame%20-%20Full%20case%20study.pdf" TargetMode="External"/><Relationship Id="rId4" Type="http://schemas.openxmlformats.org/officeDocument/2006/relationships/hyperlink" Target="http://www.wrap.org.uk/sites/files/wrap/VOLUMETRIC%20-%20Full%20case%20study.pdf" TargetMode="External"/><Relationship Id="rId5" Type="http://schemas.openxmlformats.org/officeDocument/2006/relationships/hyperlink" Target="http://www.wrap.org.uk/sites/files/wrap/PODS%20-%20Full%20case%20study.pdf" TargetMode="External"/><Relationship Id="rId6" Type="http://schemas.openxmlformats.org/officeDocument/2006/relationships/hyperlink" Target="https://youtu.be/SWpfPwtfepI" TargetMode="External"/><Relationship Id="rId7" Type="http://schemas.openxmlformats.org/officeDocument/2006/relationships/hyperlink" Target="https://youtu.be/SWpfPwtfepI" TargetMode="External"/><Relationship Id="rId8" Type="http://schemas.openxmlformats.org/officeDocument/2006/relationships/hyperlink" Target="https://youtu.be/evgMHodz9L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hyperlink" Target="https://creativecommons.org/licenses/by-nc-sa/4.0/" TargetMode="Externa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4"/>
          <p:cNvSpPr/>
          <p:nvPr/>
        </p:nvSpPr>
        <p:spPr>
          <a:xfrm>
            <a:off x="276226" y="1970485"/>
            <a:ext cx="9001125" cy="29238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rgbClr val="929B3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rgbClr val="929B3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rgbClr val="929B3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rgbClr val="929B3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rgbClr val="929B3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rgbClr val="929B3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200"/>
              <a:buFont typeface="Arial"/>
              <a:buNone/>
            </a:pPr>
            <a:r>
              <a:t/>
            </a:r>
            <a:endParaRPr b="1" i="0" sz="3200" u="none" cap="none" strike="noStrike">
              <a:solidFill>
                <a:srgbClr val="929B3F"/>
              </a:solidFill>
              <a:latin typeface="Arial"/>
              <a:ea typeface="Arial"/>
              <a:cs typeface="Arial"/>
              <a:sym typeface="Arial"/>
            </a:endParaRPr>
          </a:p>
        </p:txBody>
      </p:sp>
      <p:sp>
        <p:nvSpPr>
          <p:cNvPr id="104" name="Google Shape;104;p24"/>
          <p:cNvSpPr txBox="1"/>
          <p:nvPr>
            <p:ph type="title"/>
          </p:nvPr>
        </p:nvSpPr>
        <p:spPr>
          <a:xfrm>
            <a:off x="276228" y="2795540"/>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595959"/>
              </a:buClr>
              <a:buSzPts val="4400"/>
              <a:buFont typeface="Arial"/>
              <a:buNone/>
            </a:pPr>
            <a:r>
              <a:rPr lang="en-GB"/>
              <a:t>Meta skills: Problem solving</a:t>
            </a:r>
            <a:endParaRPr/>
          </a:p>
        </p:txBody>
      </p:sp>
      <p:sp>
        <p:nvSpPr>
          <p:cNvPr id="105" name="Google Shape;105;p24"/>
          <p:cNvSpPr txBox="1"/>
          <p:nvPr/>
        </p:nvSpPr>
        <p:spPr>
          <a:xfrm>
            <a:off x="323530" y="3443612"/>
            <a:ext cx="8229600" cy="8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595959"/>
              </a:buClr>
              <a:buSzPts val="2000"/>
              <a:buFont typeface="Arial"/>
              <a:buNone/>
            </a:pPr>
            <a:r>
              <a:rPr b="0" i="0" lang="en-GB" sz="1800" u="none" cap="none" strike="noStrike">
                <a:solidFill>
                  <a:srgbClr val="595959"/>
                </a:solidFill>
                <a:latin typeface="Arial"/>
                <a:ea typeface="Arial"/>
                <a:cs typeface="Arial"/>
                <a:sym typeface="Arial"/>
              </a:rPr>
              <a:t>Slides by Dave Jarrold and Dr Mila Duncheva, Edinburgh Napier University</a:t>
            </a:r>
            <a:endParaRPr b="0" i="0" sz="1800" u="none" cap="none" strike="noStrike">
              <a:solidFill>
                <a:srgbClr val="595959"/>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grpSp>
        <p:nvGrpSpPr>
          <p:cNvPr id="165" name="Google Shape;165;p33"/>
          <p:cNvGrpSpPr/>
          <p:nvPr/>
        </p:nvGrpSpPr>
        <p:grpSpPr>
          <a:xfrm>
            <a:off x="3604524" y="1029888"/>
            <a:ext cx="4205756" cy="4051375"/>
            <a:chOff x="1048749" y="-101702"/>
            <a:chExt cx="4205756" cy="4051375"/>
          </a:xfrm>
        </p:grpSpPr>
        <p:sp>
          <p:nvSpPr>
            <p:cNvPr id="166" name="Google Shape;166;p33"/>
            <p:cNvSpPr/>
            <p:nvPr/>
          </p:nvSpPr>
          <p:spPr>
            <a:xfrm>
              <a:off x="1566827" y="487009"/>
              <a:ext cx="3169600" cy="3169600"/>
            </a:xfrm>
            <a:prstGeom prst="blockArc">
              <a:avLst>
                <a:gd fmla="val 11880000" name="adj1"/>
                <a:gd fmla="val 16200000" name="adj2"/>
                <a:gd fmla="val 4639" name="adj3"/>
              </a:avLst>
            </a:prstGeom>
            <a:solidFill>
              <a:srgbClr val="A7AF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33"/>
            <p:cNvSpPr/>
            <p:nvPr/>
          </p:nvSpPr>
          <p:spPr>
            <a:xfrm>
              <a:off x="1566827" y="487009"/>
              <a:ext cx="3169600" cy="3169600"/>
            </a:xfrm>
            <a:prstGeom prst="blockArc">
              <a:avLst>
                <a:gd fmla="val 7560000" name="adj1"/>
                <a:gd fmla="val 11880000" name="adj2"/>
                <a:gd fmla="val 4639" name="adj3"/>
              </a:avLst>
            </a:prstGeom>
            <a:solidFill>
              <a:srgbClr val="A7AF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33"/>
            <p:cNvSpPr/>
            <p:nvPr/>
          </p:nvSpPr>
          <p:spPr>
            <a:xfrm>
              <a:off x="1566827" y="487009"/>
              <a:ext cx="3169600" cy="3169600"/>
            </a:xfrm>
            <a:prstGeom prst="blockArc">
              <a:avLst>
                <a:gd fmla="val 3240000" name="adj1"/>
                <a:gd fmla="val 7560000" name="adj2"/>
                <a:gd fmla="val 4639" name="adj3"/>
              </a:avLst>
            </a:prstGeom>
            <a:solidFill>
              <a:srgbClr val="A7AF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33"/>
            <p:cNvSpPr/>
            <p:nvPr/>
          </p:nvSpPr>
          <p:spPr>
            <a:xfrm>
              <a:off x="1566827" y="487009"/>
              <a:ext cx="3169600" cy="3169600"/>
            </a:xfrm>
            <a:prstGeom prst="blockArc">
              <a:avLst>
                <a:gd fmla="val 20520000" name="adj1"/>
                <a:gd fmla="val 3240000" name="adj2"/>
                <a:gd fmla="val 4639" name="adj3"/>
              </a:avLst>
            </a:prstGeom>
            <a:solidFill>
              <a:srgbClr val="A7AF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33"/>
            <p:cNvSpPr/>
            <p:nvPr/>
          </p:nvSpPr>
          <p:spPr>
            <a:xfrm>
              <a:off x="1566827" y="487009"/>
              <a:ext cx="3169600" cy="3169600"/>
            </a:xfrm>
            <a:prstGeom prst="blockArc">
              <a:avLst>
                <a:gd fmla="val 16200000" name="adj1"/>
                <a:gd fmla="val 20520000" name="adj2"/>
                <a:gd fmla="val 4639" name="adj3"/>
              </a:avLst>
            </a:prstGeom>
            <a:solidFill>
              <a:srgbClr val="A7AF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33"/>
            <p:cNvSpPr/>
            <p:nvPr/>
          </p:nvSpPr>
          <p:spPr>
            <a:xfrm>
              <a:off x="2287158" y="1204707"/>
              <a:ext cx="1728937" cy="1734203"/>
            </a:xfrm>
            <a:prstGeom prst="ellipse">
              <a:avLst/>
            </a:prstGeom>
            <a:solidFill>
              <a:schemeClr val="lt1"/>
            </a:solidFill>
            <a:ln cap="flat" cmpd="sng" w="25400">
              <a:solidFill>
                <a:srgbClr val="1C417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33"/>
            <p:cNvSpPr txBox="1"/>
            <p:nvPr/>
          </p:nvSpPr>
          <p:spPr>
            <a:xfrm>
              <a:off x="2444675" y="1458747"/>
              <a:ext cx="1452900" cy="1226100"/>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3600"/>
                <a:buFont typeface="Arial"/>
                <a:buNone/>
              </a:pPr>
              <a:r>
                <a:rPr b="1" i="0" lang="en-GB" sz="3600" u="none" cap="none" strike="noStrike">
                  <a:solidFill>
                    <a:srgbClr val="000000"/>
                  </a:solidFill>
                  <a:latin typeface="Arial"/>
                  <a:ea typeface="Arial"/>
                  <a:cs typeface="Arial"/>
                  <a:sym typeface="Arial"/>
                </a:rPr>
                <a:t>CPSM</a:t>
              </a:r>
              <a:endParaRPr b="1" i="0" sz="3600" u="none" cap="none" strike="noStrike">
                <a:solidFill>
                  <a:srgbClr val="000000"/>
                </a:solidFill>
                <a:latin typeface="Arial"/>
                <a:ea typeface="Arial"/>
                <a:cs typeface="Arial"/>
                <a:sym typeface="Arial"/>
              </a:endParaRPr>
            </a:p>
          </p:txBody>
        </p:sp>
        <p:sp>
          <p:nvSpPr>
            <p:cNvPr id="173" name="Google Shape;173;p33"/>
            <p:cNvSpPr/>
            <p:nvPr/>
          </p:nvSpPr>
          <p:spPr>
            <a:xfrm>
              <a:off x="2521020" y="-101702"/>
              <a:ext cx="1261214" cy="1250951"/>
            </a:xfrm>
            <a:prstGeom prst="ellipse">
              <a:avLst/>
            </a:prstGeom>
            <a:solidFill>
              <a:schemeClr val="lt1"/>
            </a:solidFill>
            <a:ln cap="flat" cmpd="sng" w="25400">
              <a:solidFill>
                <a:srgbClr val="1C417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33"/>
            <p:cNvSpPr txBox="1"/>
            <p:nvPr/>
          </p:nvSpPr>
          <p:spPr>
            <a:xfrm>
              <a:off x="2705721" y="81496"/>
              <a:ext cx="891812" cy="884555"/>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rgbClr val="000000"/>
                </a:buClr>
                <a:buSzPts val="2000"/>
                <a:buFont typeface="Arial"/>
                <a:buNone/>
              </a:pPr>
              <a:r>
                <a:rPr b="1" i="0" lang="en-GB" sz="2000" u="none" cap="none" strike="noStrike">
                  <a:solidFill>
                    <a:srgbClr val="000000"/>
                  </a:solidFill>
                  <a:latin typeface="Arial"/>
                  <a:ea typeface="Arial"/>
                  <a:cs typeface="Arial"/>
                  <a:sym typeface="Arial"/>
                </a:rPr>
                <a:t>Define</a:t>
              </a:r>
              <a:endParaRPr b="1" i="0" sz="1600" u="none" cap="none" strike="noStrike">
                <a:solidFill>
                  <a:srgbClr val="000000"/>
                </a:solidFill>
                <a:latin typeface="Arial"/>
                <a:ea typeface="Arial"/>
                <a:cs typeface="Arial"/>
                <a:sym typeface="Arial"/>
              </a:endParaRPr>
            </a:p>
          </p:txBody>
        </p:sp>
        <p:sp>
          <p:nvSpPr>
            <p:cNvPr id="175" name="Google Shape;175;p33"/>
            <p:cNvSpPr/>
            <p:nvPr/>
          </p:nvSpPr>
          <p:spPr>
            <a:xfrm>
              <a:off x="3993291" y="967964"/>
              <a:ext cx="1261214" cy="1250951"/>
            </a:xfrm>
            <a:prstGeom prst="ellipse">
              <a:avLst/>
            </a:prstGeom>
            <a:solidFill>
              <a:schemeClr val="lt1"/>
            </a:solidFill>
            <a:ln cap="flat" cmpd="sng" w="25400">
              <a:solidFill>
                <a:srgbClr val="1C417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33"/>
            <p:cNvSpPr txBox="1"/>
            <p:nvPr/>
          </p:nvSpPr>
          <p:spPr>
            <a:xfrm>
              <a:off x="4032300" y="1151085"/>
              <a:ext cx="1183200" cy="884700"/>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rgbClr val="000000"/>
                </a:buClr>
                <a:buSzPts val="2000"/>
                <a:buFont typeface="Arial"/>
                <a:buNone/>
              </a:pPr>
              <a:r>
                <a:rPr b="1" i="0" lang="en-GB" sz="2000" u="none" cap="none" strike="noStrike">
                  <a:solidFill>
                    <a:srgbClr val="000000"/>
                  </a:solidFill>
                  <a:latin typeface="Arial"/>
                  <a:ea typeface="Arial"/>
                  <a:cs typeface="Arial"/>
                  <a:sym typeface="Arial"/>
                </a:rPr>
                <a:t>Analyse</a:t>
              </a:r>
              <a:endParaRPr b="1" i="0" sz="1900" u="none" cap="none" strike="noStrike">
                <a:solidFill>
                  <a:srgbClr val="000000"/>
                </a:solidFill>
                <a:latin typeface="Arial"/>
                <a:ea typeface="Arial"/>
                <a:cs typeface="Arial"/>
                <a:sym typeface="Arial"/>
              </a:endParaRPr>
            </a:p>
          </p:txBody>
        </p:sp>
        <p:sp>
          <p:nvSpPr>
            <p:cNvPr id="177" name="Google Shape;177;p33"/>
            <p:cNvSpPr/>
            <p:nvPr/>
          </p:nvSpPr>
          <p:spPr>
            <a:xfrm>
              <a:off x="3430933" y="2698722"/>
              <a:ext cx="1261214" cy="1250951"/>
            </a:xfrm>
            <a:prstGeom prst="ellipse">
              <a:avLst/>
            </a:prstGeom>
            <a:solidFill>
              <a:schemeClr val="lt1"/>
            </a:solidFill>
            <a:ln cap="flat" cmpd="sng" w="25400">
              <a:solidFill>
                <a:srgbClr val="1C417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33"/>
            <p:cNvSpPr txBox="1"/>
            <p:nvPr/>
          </p:nvSpPr>
          <p:spPr>
            <a:xfrm>
              <a:off x="3523338" y="2881847"/>
              <a:ext cx="1076400" cy="884700"/>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rgbClr val="000000"/>
                </a:buClr>
                <a:buSzPts val="2000"/>
                <a:buFont typeface="Arial"/>
                <a:buNone/>
              </a:pPr>
              <a:r>
                <a:rPr b="1" i="0" lang="en-GB" sz="2000" u="none" cap="none" strike="noStrike">
                  <a:solidFill>
                    <a:srgbClr val="000000"/>
                  </a:solidFill>
                  <a:latin typeface="Arial"/>
                  <a:ea typeface="Arial"/>
                  <a:cs typeface="Arial"/>
                  <a:sym typeface="Arial"/>
                </a:rPr>
                <a:t>Develop</a:t>
              </a:r>
              <a:endParaRPr b="0" i="0" sz="2000" u="none" cap="none" strike="noStrike">
                <a:solidFill>
                  <a:srgbClr val="000000"/>
                </a:solidFill>
                <a:latin typeface="Arial"/>
                <a:ea typeface="Arial"/>
                <a:cs typeface="Arial"/>
                <a:sym typeface="Arial"/>
              </a:endParaRPr>
            </a:p>
          </p:txBody>
        </p:sp>
        <p:sp>
          <p:nvSpPr>
            <p:cNvPr id="179" name="Google Shape;179;p33"/>
            <p:cNvSpPr/>
            <p:nvPr/>
          </p:nvSpPr>
          <p:spPr>
            <a:xfrm>
              <a:off x="1611107" y="2698722"/>
              <a:ext cx="1261214" cy="1250951"/>
            </a:xfrm>
            <a:prstGeom prst="ellipse">
              <a:avLst/>
            </a:prstGeom>
            <a:solidFill>
              <a:schemeClr val="lt1"/>
            </a:solidFill>
            <a:ln cap="flat" cmpd="sng" w="25400">
              <a:solidFill>
                <a:srgbClr val="1C417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33"/>
            <p:cNvSpPr txBox="1"/>
            <p:nvPr/>
          </p:nvSpPr>
          <p:spPr>
            <a:xfrm>
              <a:off x="1795808" y="2881920"/>
              <a:ext cx="891812" cy="884555"/>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rgbClr val="000000"/>
                </a:buClr>
                <a:buSzPts val="2000"/>
                <a:buFont typeface="Arial"/>
                <a:buNone/>
              </a:pPr>
              <a:r>
                <a:rPr b="1" i="0" lang="en-GB" sz="2000" u="none" cap="none" strike="noStrike">
                  <a:solidFill>
                    <a:srgbClr val="000000"/>
                  </a:solidFill>
                  <a:latin typeface="Arial"/>
                  <a:ea typeface="Arial"/>
                  <a:cs typeface="Arial"/>
                  <a:sym typeface="Arial"/>
                </a:rPr>
                <a:t>Decide</a:t>
              </a:r>
              <a:endParaRPr b="1" i="0" sz="1900" u="none" cap="none" strike="noStrike">
                <a:solidFill>
                  <a:srgbClr val="000000"/>
                </a:solidFill>
                <a:latin typeface="Arial"/>
                <a:ea typeface="Arial"/>
                <a:cs typeface="Arial"/>
                <a:sym typeface="Arial"/>
              </a:endParaRPr>
            </a:p>
          </p:txBody>
        </p:sp>
        <p:sp>
          <p:nvSpPr>
            <p:cNvPr id="181" name="Google Shape;181;p33"/>
            <p:cNvSpPr/>
            <p:nvPr/>
          </p:nvSpPr>
          <p:spPr>
            <a:xfrm>
              <a:off x="1048749" y="967964"/>
              <a:ext cx="1261214" cy="1250951"/>
            </a:xfrm>
            <a:prstGeom prst="ellipse">
              <a:avLst/>
            </a:prstGeom>
            <a:solidFill>
              <a:schemeClr val="lt1"/>
            </a:solidFill>
            <a:ln cap="flat" cmpd="sng" w="25400">
              <a:solidFill>
                <a:srgbClr val="1C417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33"/>
            <p:cNvSpPr txBox="1"/>
            <p:nvPr/>
          </p:nvSpPr>
          <p:spPr>
            <a:xfrm>
              <a:off x="1087749" y="1151085"/>
              <a:ext cx="1183200" cy="884700"/>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rgbClr val="000000"/>
                </a:buClr>
                <a:buSzPts val="2000"/>
                <a:buFont typeface="Arial"/>
                <a:buNone/>
              </a:pPr>
              <a:r>
                <a:rPr b="1" i="0" lang="en-GB" sz="2000" u="none" cap="none" strike="noStrike">
                  <a:solidFill>
                    <a:srgbClr val="000000"/>
                  </a:solidFill>
                  <a:latin typeface="Arial"/>
                  <a:ea typeface="Arial"/>
                  <a:cs typeface="Arial"/>
                  <a:sym typeface="Arial"/>
                </a:rPr>
                <a:t>Evaluate</a:t>
              </a:r>
              <a:endParaRPr b="0" i="0" sz="2000" u="none" cap="none" strike="noStrike">
                <a:solidFill>
                  <a:srgbClr val="000000"/>
                </a:solidFill>
                <a:latin typeface="Arial"/>
                <a:ea typeface="Arial"/>
                <a:cs typeface="Arial"/>
                <a:sym typeface="Arial"/>
              </a:endParaRPr>
            </a:p>
          </p:txBody>
        </p:sp>
      </p:grpSp>
      <p:sp>
        <p:nvSpPr>
          <p:cNvPr id="183" name="Google Shape;183;p33"/>
          <p:cNvSpPr txBox="1"/>
          <p:nvPr>
            <p:ph type="title"/>
          </p:nvPr>
        </p:nvSpPr>
        <p:spPr>
          <a:xfrm>
            <a:off x="565850" y="252256"/>
            <a:ext cx="7416900" cy="777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13B6ED"/>
              </a:buClr>
              <a:buSzPts val="3200"/>
              <a:buFont typeface="Arial"/>
              <a:buNone/>
            </a:pPr>
            <a:r>
              <a:rPr b="1" lang="en-GB" sz="3600">
                <a:solidFill>
                  <a:srgbClr val="13B6ED"/>
                </a:solidFill>
                <a:latin typeface="Arial"/>
                <a:ea typeface="Arial"/>
                <a:cs typeface="Arial"/>
                <a:sym typeface="Arial"/>
              </a:rPr>
              <a:t>Creative Problem Solving </a:t>
            </a:r>
            <a:endParaRPr b="1" sz="3600">
              <a:solidFill>
                <a:srgbClr val="13B6ED"/>
              </a:solidFill>
              <a:latin typeface="Arial"/>
              <a:ea typeface="Arial"/>
              <a:cs typeface="Arial"/>
              <a:sym typeface="Arial"/>
            </a:endParaRPr>
          </a:p>
          <a:p>
            <a:pPr indent="0" lvl="0" marL="0" rtl="0" algn="l">
              <a:lnSpc>
                <a:spcPct val="100000"/>
              </a:lnSpc>
              <a:spcBef>
                <a:spcPts val="0"/>
              </a:spcBef>
              <a:spcAft>
                <a:spcPts val="0"/>
              </a:spcAft>
              <a:buClr>
                <a:srgbClr val="13B6ED"/>
              </a:buClr>
              <a:buSzPts val="3200"/>
              <a:buFont typeface="Arial"/>
              <a:buNone/>
            </a:pPr>
            <a:r>
              <a:rPr b="1" lang="en-GB" sz="3600">
                <a:solidFill>
                  <a:srgbClr val="13B6ED"/>
                </a:solidFill>
                <a:latin typeface="Arial"/>
                <a:ea typeface="Arial"/>
                <a:cs typeface="Arial"/>
                <a:sym typeface="Arial"/>
              </a:rPr>
              <a:t>Model (CPSM)</a:t>
            </a:r>
            <a:endParaRPr sz="3600"/>
          </a:p>
        </p:txBody>
      </p:sp>
      <p:grpSp>
        <p:nvGrpSpPr>
          <p:cNvPr id="184" name="Google Shape;184;p33"/>
          <p:cNvGrpSpPr/>
          <p:nvPr/>
        </p:nvGrpSpPr>
        <p:grpSpPr>
          <a:xfrm>
            <a:off x="895645" y="2707776"/>
            <a:ext cx="2796731" cy="1085113"/>
            <a:chOff x="3194339" y="3610369"/>
            <a:chExt cx="3728975" cy="1446817"/>
          </a:xfrm>
        </p:grpSpPr>
        <p:sp>
          <p:nvSpPr>
            <p:cNvPr id="185" name="Google Shape;185;p33"/>
            <p:cNvSpPr txBox="1"/>
            <p:nvPr/>
          </p:nvSpPr>
          <p:spPr>
            <a:xfrm>
              <a:off x="3194339" y="3610369"/>
              <a:ext cx="1819301" cy="861774"/>
            </a:xfrm>
            <a:prstGeom prst="rect">
              <a:avLst/>
            </a:prstGeom>
            <a:solidFill>
              <a:schemeClr val="lt1"/>
            </a:solidFill>
            <a:ln cap="flat" cmpd="sng" w="25400">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GB" sz="3600" u="none" cap="none" strike="noStrike">
                  <a:solidFill>
                    <a:srgbClr val="13B6ED"/>
                  </a:solidFill>
                  <a:latin typeface="Arial"/>
                  <a:ea typeface="Arial"/>
                  <a:cs typeface="Arial"/>
                  <a:sym typeface="Arial"/>
                </a:rPr>
                <a:t>Do It!</a:t>
              </a:r>
              <a:endParaRPr b="0" i="0" sz="1400" u="none" cap="none" strike="noStrike">
                <a:solidFill>
                  <a:srgbClr val="000000"/>
                </a:solidFill>
                <a:latin typeface="Arial"/>
                <a:ea typeface="Arial"/>
                <a:cs typeface="Arial"/>
                <a:sym typeface="Arial"/>
              </a:endParaRPr>
            </a:p>
          </p:txBody>
        </p:sp>
        <p:sp>
          <p:nvSpPr>
            <p:cNvPr id="186" name="Google Shape;186;p33"/>
            <p:cNvSpPr/>
            <p:nvPr/>
          </p:nvSpPr>
          <p:spPr>
            <a:xfrm flipH="1" rot="10800000">
              <a:off x="4367807" y="4472142"/>
              <a:ext cx="2555507" cy="585044"/>
            </a:xfrm>
            <a:prstGeom prst="bentArrow">
              <a:avLst>
                <a:gd fmla="val 25000" name="adj1"/>
                <a:gd fmla="val 25000" name="adj2"/>
                <a:gd fmla="val 25000" name="adj3"/>
                <a:gd fmla="val 43750" name="adj4"/>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500"/>
                                        <p:tgtEl>
                                          <p:spTgt spid="1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4"/>
          <p:cNvSpPr txBox="1"/>
          <p:nvPr/>
        </p:nvSpPr>
        <p:spPr>
          <a:xfrm>
            <a:off x="827575" y="-3"/>
            <a:ext cx="6172200" cy="16503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3600"/>
              <a:buFont typeface="Arial"/>
              <a:buNone/>
            </a:pPr>
            <a:r>
              <a:rPr b="1" i="0" lang="en-GB" sz="3600" u="none" cap="none" strike="noStrike">
                <a:solidFill>
                  <a:srgbClr val="13B6ED"/>
                </a:solidFill>
                <a:latin typeface="Arial"/>
                <a:ea typeface="Arial"/>
                <a:cs typeface="Arial"/>
                <a:sym typeface="Arial"/>
              </a:rPr>
              <a:t>The problem for today</a:t>
            </a:r>
            <a:endParaRPr b="1" i="0" sz="3600" u="none" cap="none" strike="noStrike">
              <a:solidFill>
                <a:srgbClr val="13B6ED"/>
              </a:solidFill>
              <a:latin typeface="Arial"/>
              <a:ea typeface="Arial"/>
              <a:cs typeface="Arial"/>
              <a:sym typeface="Arial"/>
            </a:endParaRPr>
          </a:p>
        </p:txBody>
      </p:sp>
      <p:sp>
        <p:nvSpPr>
          <p:cNvPr id="193" name="Google Shape;193;p34"/>
          <p:cNvSpPr txBox="1"/>
          <p:nvPr/>
        </p:nvSpPr>
        <p:spPr>
          <a:xfrm>
            <a:off x="1331641" y="1567011"/>
            <a:ext cx="6587217" cy="2624919"/>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Arial"/>
              <a:ea typeface="Arial"/>
              <a:cs typeface="Arial"/>
              <a:sym typeface="Arial"/>
            </a:endParaRPr>
          </a:p>
        </p:txBody>
      </p:sp>
      <p:sp>
        <p:nvSpPr>
          <p:cNvPr id="194" name="Google Shape;194;p34"/>
          <p:cNvSpPr txBox="1"/>
          <p:nvPr/>
        </p:nvSpPr>
        <p:spPr>
          <a:xfrm>
            <a:off x="827575" y="1275600"/>
            <a:ext cx="7488900" cy="355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Arial"/>
                <a:ea typeface="Arial"/>
                <a:cs typeface="Arial"/>
                <a:sym typeface="Arial"/>
              </a:rPr>
              <a:t>We will base this scenario on the building you see in the  </a:t>
            </a:r>
            <a:r>
              <a:rPr b="0" i="0" lang="en-GB" sz="2400" u="none" cap="none" strike="noStrike">
                <a:solidFill>
                  <a:srgbClr val="13B6ED"/>
                </a:solidFill>
                <a:latin typeface="Arial"/>
                <a:ea typeface="Arial"/>
                <a:cs typeface="Arial"/>
                <a:sym typeface="Arial"/>
              </a:rPr>
              <a:t>OFF-GRID MICRO DWELLING </a:t>
            </a:r>
            <a:r>
              <a:rPr b="0" i="0" lang="en-GB" sz="2400" u="none" cap="none" strike="noStrike">
                <a:solidFill>
                  <a:schemeClr val="dk1"/>
                </a:solidFill>
                <a:latin typeface="Arial"/>
                <a:ea typeface="Arial"/>
                <a:cs typeface="Arial"/>
                <a:sym typeface="Arial"/>
              </a:rPr>
              <a:t>case study.</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Arial"/>
                <a:ea typeface="Arial"/>
                <a:cs typeface="Arial"/>
                <a:sym typeface="Arial"/>
              </a:rPr>
              <a:t>In this scenario, the team </a:t>
            </a:r>
            <a:r>
              <a:rPr b="0" i="0" lang="en-GB" sz="2400" u="none" cap="none" strike="noStrike">
                <a:solidFill>
                  <a:srgbClr val="13B6ED"/>
                </a:solidFill>
                <a:latin typeface="Arial"/>
                <a:ea typeface="Arial"/>
                <a:cs typeface="Arial"/>
                <a:sym typeface="Arial"/>
              </a:rPr>
              <a:t>has planning approval </a:t>
            </a:r>
            <a:r>
              <a:rPr b="0" i="0" lang="en-GB" sz="2400" u="none" cap="none" strike="noStrike">
                <a:solidFill>
                  <a:schemeClr val="dk1"/>
                </a:solidFill>
                <a:latin typeface="Arial"/>
                <a:ea typeface="Arial"/>
                <a:cs typeface="Arial"/>
                <a:sym typeface="Arial"/>
              </a:rPr>
              <a:t>they are about to start the </a:t>
            </a:r>
            <a:r>
              <a:rPr b="0" i="0" lang="en-GB" sz="2400" u="none" cap="none" strike="noStrike">
                <a:solidFill>
                  <a:srgbClr val="13B6ED"/>
                </a:solidFill>
                <a:latin typeface="Arial"/>
                <a:ea typeface="Arial"/>
                <a:cs typeface="Arial"/>
                <a:sym typeface="Arial"/>
              </a:rPr>
              <a:t>detailed design </a:t>
            </a:r>
            <a:r>
              <a:rPr b="0" i="0" lang="en-GB" sz="2400" u="none" cap="none" strike="noStrike">
                <a:solidFill>
                  <a:schemeClr val="dk1"/>
                </a:solidFill>
                <a:latin typeface="Arial"/>
                <a:ea typeface="Arial"/>
                <a:cs typeface="Arial"/>
                <a:sym typeface="Arial"/>
              </a:rPr>
              <a:t>stage.</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Arial"/>
                <a:ea typeface="Arial"/>
                <a:cs typeface="Arial"/>
                <a:sym typeface="Arial"/>
              </a:rPr>
              <a:t>The client wants your help as the </a:t>
            </a:r>
            <a:r>
              <a:rPr b="0" i="0" lang="en-GB" sz="2400" u="none" cap="none" strike="noStrike">
                <a:solidFill>
                  <a:srgbClr val="13B6ED"/>
                </a:solidFill>
                <a:latin typeface="Arial"/>
                <a:ea typeface="Arial"/>
                <a:cs typeface="Arial"/>
                <a:sym typeface="Arial"/>
              </a:rPr>
              <a:t>project manager </a:t>
            </a:r>
            <a:r>
              <a:rPr b="0" i="0" lang="en-GB" sz="2400" u="none" cap="none" strike="noStrike">
                <a:solidFill>
                  <a:schemeClr val="dk1"/>
                </a:solidFill>
                <a:latin typeface="Arial"/>
                <a:ea typeface="Arial"/>
                <a:cs typeface="Arial"/>
                <a:sym typeface="Arial"/>
              </a:rPr>
              <a:t>choose an offsite building system that can minimize:</a:t>
            </a:r>
            <a:r>
              <a:rPr b="0" i="0" lang="en-GB" sz="21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0" i="0" lang="en-GB" sz="3600" u="none" cap="none" strike="noStrike">
                <a:solidFill>
                  <a:srgbClr val="13B6ED"/>
                </a:solidFill>
                <a:latin typeface="Arial"/>
                <a:ea typeface="Arial"/>
                <a:cs typeface="Arial"/>
                <a:sym typeface="Arial"/>
              </a:rPr>
              <a:t>waste materials and time onsite</a:t>
            </a:r>
            <a:endParaRPr b="0" i="0" sz="3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5"/>
          <p:cNvSpPr txBox="1"/>
          <p:nvPr/>
        </p:nvSpPr>
        <p:spPr>
          <a:xfrm>
            <a:off x="1331641" y="1567011"/>
            <a:ext cx="6587217" cy="2624919"/>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Arial"/>
              <a:ea typeface="Arial"/>
              <a:cs typeface="Arial"/>
              <a:sym typeface="Arial"/>
            </a:endParaRPr>
          </a:p>
        </p:txBody>
      </p:sp>
      <p:pic>
        <p:nvPicPr>
          <p:cNvPr id="201" name="Google Shape;201;p35"/>
          <p:cNvPicPr preferRelativeResize="0"/>
          <p:nvPr/>
        </p:nvPicPr>
        <p:blipFill rotWithShape="1">
          <a:blip r:embed="rId3">
            <a:alphaModFix/>
          </a:blip>
          <a:srcRect b="7140" l="0" r="0" t="7140"/>
          <a:stretch/>
        </p:blipFill>
        <p:spPr>
          <a:xfrm>
            <a:off x="1054675" y="0"/>
            <a:ext cx="8001000"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06" name="Shape 206"/>
        <p:cNvGrpSpPr/>
        <p:nvPr/>
      </p:nvGrpSpPr>
      <p:grpSpPr>
        <a:xfrm>
          <a:off x="0" y="0"/>
          <a:ext cx="0" cy="0"/>
          <a:chOff x="0" y="0"/>
          <a:chExt cx="0" cy="0"/>
        </a:xfrm>
      </p:grpSpPr>
      <p:sp>
        <p:nvSpPr>
          <p:cNvPr id="207" name="Google Shape;207;p36"/>
          <p:cNvSpPr txBox="1"/>
          <p:nvPr/>
        </p:nvSpPr>
        <p:spPr>
          <a:xfrm>
            <a:off x="971600" y="32297"/>
            <a:ext cx="6172200" cy="1650238"/>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3600"/>
              <a:buFont typeface="Arial"/>
              <a:buNone/>
            </a:pPr>
            <a:r>
              <a:rPr b="1" i="0" lang="en-GB" sz="3600" u="none" cap="none" strike="noStrike">
                <a:solidFill>
                  <a:srgbClr val="13B6ED"/>
                </a:solidFill>
                <a:latin typeface="Arial"/>
                <a:ea typeface="Arial"/>
                <a:cs typeface="Arial"/>
                <a:sym typeface="Arial"/>
              </a:rPr>
              <a:t>Useful external resources</a:t>
            </a:r>
            <a:endParaRPr b="1" i="0" sz="3600" u="none" cap="none" strike="noStrike">
              <a:solidFill>
                <a:srgbClr val="13B6ED"/>
              </a:solidFill>
              <a:latin typeface="Arial"/>
              <a:ea typeface="Arial"/>
              <a:cs typeface="Arial"/>
              <a:sym typeface="Arial"/>
            </a:endParaRPr>
          </a:p>
        </p:txBody>
      </p:sp>
      <p:sp>
        <p:nvSpPr>
          <p:cNvPr id="208" name="Google Shape;208;p36"/>
          <p:cNvSpPr txBox="1"/>
          <p:nvPr/>
        </p:nvSpPr>
        <p:spPr>
          <a:xfrm>
            <a:off x="1331641" y="1567011"/>
            <a:ext cx="6587217" cy="2624919"/>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Arial"/>
              <a:ea typeface="Arial"/>
              <a:cs typeface="Arial"/>
              <a:sym typeface="Arial"/>
            </a:endParaRPr>
          </a:p>
        </p:txBody>
      </p:sp>
      <p:sp>
        <p:nvSpPr>
          <p:cNvPr id="209" name="Google Shape;209;p36"/>
          <p:cNvSpPr txBox="1"/>
          <p:nvPr/>
        </p:nvSpPr>
        <p:spPr>
          <a:xfrm>
            <a:off x="900133" y="1215036"/>
            <a:ext cx="7807800" cy="3493200"/>
          </a:xfrm>
          <a:prstGeom prst="rect">
            <a:avLst/>
          </a:prstGeom>
          <a:noFill/>
          <a:ln>
            <a:noFill/>
          </a:ln>
        </p:spPr>
        <p:txBody>
          <a:bodyPr anchorCtr="0" anchor="t" bIns="45700" lIns="91425" spcFirstLastPara="1" rIns="91425" wrap="square" tIns="45700">
            <a:noAutofit/>
          </a:bodyPr>
          <a:lstStyle/>
          <a:p>
            <a:pPr indent="-330200" lvl="0" marL="342900" marR="0" rtl="0" algn="l">
              <a:lnSpc>
                <a:spcPct val="100000"/>
              </a:lnSpc>
              <a:spcBef>
                <a:spcPts val="0"/>
              </a:spcBef>
              <a:spcAft>
                <a:spcPts val="0"/>
              </a:spcAft>
              <a:buClr>
                <a:srgbClr val="000000"/>
              </a:buClr>
              <a:buSzPts val="1800"/>
              <a:buFont typeface="Arial"/>
              <a:buChar char="-"/>
            </a:pPr>
            <a:r>
              <a:rPr b="0" i="0" lang="en-GB" sz="1800" u="sng" cap="none" strike="noStrike">
                <a:solidFill>
                  <a:srgbClr val="000000"/>
                </a:solidFill>
                <a:latin typeface="Arial"/>
                <a:ea typeface="Arial"/>
                <a:cs typeface="Arial"/>
                <a:sym typeface="Arial"/>
                <a:hlinkClick r:id="rId3">
                  <a:extLst>
                    <a:ext uri="{A12FA001-AC4F-418D-AE19-62706E023703}">
                      <ahyp:hlinkClr val="tx"/>
                    </a:ext>
                  </a:extLst>
                </a:hlinkClick>
              </a:rPr>
              <a:t>http://www.wrap.org.uk/sites/files/wrap/Timber%20Frame%20-%20Full%20case%20study.pdf</a:t>
            </a:r>
            <a:r>
              <a:rPr b="0" i="0" lang="en-GB" sz="1800" u="none" cap="none" strike="noStrike">
                <a:solidFill>
                  <a:srgbClr val="000000"/>
                </a:solidFill>
                <a:latin typeface="Arial"/>
                <a:ea typeface="Arial"/>
                <a:cs typeface="Arial"/>
                <a:sym typeface="Arial"/>
              </a:rPr>
              <a:t> </a:t>
            </a:r>
            <a:endParaRPr b="0" i="0" sz="18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330200" lvl="0" marL="342900" marR="0" rtl="0" algn="l">
              <a:lnSpc>
                <a:spcPct val="100000"/>
              </a:lnSpc>
              <a:spcBef>
                <a:spcPts val="0"/>
              </a:spcBef>
              <a:spcAft>
                <a:spcPts val="0"/>
              </a:spcAft>
              <a:buClr>
                <a:srgbClr val="000000"/>
              </a:buClr>
              <a:buSzPts val="1800"/>
              <a:buFont typeface="Arial"/>
              <a:buChar char="-"/>
            </a:pPr>
            <a:r>
              <a:rPr b="0" i="0" lang="en-GB" sz="1800" u="sng" cap="none" strike="noStrike">
                <a:solidFill>
                  <a:srgbClr val="000000"/>
                </a:solidFill>
                <a:latin typeface="Arial"/>
                <a:ea typeface="Arial"/>
                <a:cs typeface="Arial"/>
                <a:sym typeface="Arial"/>
                <a:hlinkClick r:id="rId4">
                  <a:extLst>
                    <a:ext uri="{A12FA001-AC4F-418D-AE19-62706E023703}">
                      <ahyp:hlinkClr val="tx"/>
                    </a:ext>
                  </a:extLst>
                </a:hlinkClick>
              </a:rPr>
              <a:t>http://www.wrap.org.uk/sites/files/wrap/VOLUMETRIC%20-%20Full%20case%20study.pdf</a:t>
            </a:r>
            <a:endParaRPr b="0" i="0" sz="18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330200" lvl="0" marL="342900" marR="0" rtl="0" algn="l">
              <a:lnSpc>
                <a:spcPct val="100000"/>
              </a:lnSpc>
              <a:spcBef>
                <a:spcPts val="0"/>
              </a:spcBef>
              <a:spcAft>
                <a:spcPts val="0"/>
              </a:spcAft>
              <a:buClr>
                <a:srgbClr val="000000"/>
              </a:buClr>
              <a:buSzPts val="1800"/>
              <a:buFont typeface="Arial"/>
              <a:buChar char="-"/>
            </a:pPr>
            <a:r>
              <a:rPr b="0" i="0" lang="en-GB" sz="1800" u="sng" cap="none" strike="noStrike">
                <a:solidFill>
                  <a:srgbClr val="000000"/>
                </a:solidFill>
                <a:latin typeface="Arial"/>
                <a:ea typeface="Arial"/>
                <a:cs typeface="Arial"/>
                <a:sym typeface="Arial"/>
                <a:hlinkClick r:id="rId5">
                  <a:extLst>
                    <a:ext uri="{A12FA001-AC4F-418D-AE19-62706E023703}">
                      <ahyp:hlinkClr val="tx"/>
                    </a:ext>
                  </a:extLst>
                </a:hlinkClick>
              </a:rPr>
              <a:t>http://www.wrap.org.uk/sites/files/wrap/PODS%20-%20Full%20case%20study.pdf</a:t>
            </a:r>
            <a:endParaRPr b="0" i="0" sz="1800" u="none" cap="none" strike="noStrike">
              <a:solidFill>
                <a:srgbClr val="000000"/>
              </a:solidFill>
              <a:latin typeface="Arial"/>
              <a:ea typeface="Arial"/>
              <a:cs typeface="Arial"/>
              <a:sym typeface="Arial"/>
            </a:endParaRPr>
          </a:p>
          <a:p>
            <a:pPr indent="-215900" lvl="0" marL="342900" marR="0" rtl="0" algn="l">
              <a:lnSpc>
                <a:spcPct val="100000"/>
              </a:lnSpc>
              <a:spcBef>
                <a:spcPts val="0"/>
              </a:spcBef>
              <a:spcAft>
                <a:spcPts val="0"/>
              </a:spcAft>
              <a:buClr>
                <a:schemeClr val="dk1"/>
              </a:buClr>
              <a:buSzPts val="2000"/>
              <a:buFont typeface="Arial"/>
              <a:buNone/>
            </a:pPr>
            <a:r>
              <a:t/>
            </a:r>
            <a:endParaRPr b="0" i="0" sz="1800" u="sng" cap="none" strike="noStrike">
              <a:solidFill>
                <a:srgbClr val="000000"/>
              </a:solidFill>
              <a:latin typeface="Arial"/>
              <a:ea typeface="Arial"/>
              <a:cs typeface="Arial"/>
              <a:sym typeface="Arial"/>
              <a:hlinkClick r:id="rId6">
                <a:extLst>
                  <a:ext uri="{A12FA001-AC4F-418D-AE19-62706E023703}">
                    <ahyp:hlinkClr val="tx"/>
                  </a:ext>
                </a:extLst>
              </a:hlinkClick>
            </a:endParaRPr>
          </a:p>
          <a:p>
            <a:pPr indent="-330200" lvl="0" marL="342900" marR="0" rtl="0" algn="l">
              <a:lnSpc>
                <a:spcPct val="100000"/>
              </a:lnSpc>
              <a:spcBef>
                <a:spcPts val="0"/>
              </a:spcBef>
              <a:spcAft>
                <a:spcPts val="0"/>
              </a:spcAft>
              <a:buClr>
                <a:srgbClr val="000000"/>
              </a:buClr>
              <a:buSzPts val="1800"/>
              <a:buFont typeface="Arial"/>
              <a:buChar char="-"/>
            </a:pPr>
            <a:r>
              <a:rPr b="0" i="0" lang="en-GB" sz="1800" u="sng" cap="none" strike="noStrike">
                <a:solidFill>
                  <a:srgbClr val="000000"/>
                </a:solidFill>
                <a:latin typeface="Arial"/>
                <a:ea typeface="Arial"/>
                <a:cs typeface="Arial"/>
                <a:sym typeface="Arial"/>
                <a:hlinkClick r:id="rId7">
                  <a:extLst>
                    <a:ext uri="{A12FA001-AC4F-418D-AE19-62706E023703}">
                      <ahyp:hlinkClr val="tx"/>
                    </a:ext>
                  </a:extLst>
                </a:hlinkClick>
              </a:rPr>
              <a:t>https://youtu.be/SWpfPwtfepI</a:t>
            </a:r>
            <a:r>
              <a:rPr b="0" i="0" lang="en-GB" sz="1800" u="none" cap="none" strike="noStrike">
                <a:solidFill>
                  <a:srgbClr val="000000"/>
                </a:solidFill>
                <a:latin typeface="Arial"/>
                <a:ea typeface="Arial"/>
                <a:cs typeface="Arial"/>
                <a:sym typeface="Arial"/>
              </a:rPr>
              <a:t> </a:t>
            </a:r>
            <a:endParaRPr b="0" i="0" sz="18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330200" lvl="0" marL="342900" marR="0" rtl="0" algn="l">
              <a:lnSpc>
                <a:spcPct val="100000"/>
              </a:lnSpc>
              <a:spcBef>
                <a:spcPts val="0"/>
              </a:spcBef>
              <a:spcAft>
                <a:spcPts val="0"/>
              </a:spcAft>
              <a:buClr>
                <a:srgbClr val="000000"/>
              </a:buClr>
              <a:buSzPts val="1800"/>
              <a:buFont typeface="Arial"/>
              <a:buChar char="-"/>
            </a:pPr>
            <a:r>
              <a:rPr b="0" i="0" lang="en-GB" sz="1800" u="sng" cap="none" strike="noStrike">
                <a:solidFill>
                  <a:srgbClr val="000000"/>
                </a:solidFill>
                <a:latin typeface="Arial"/>
                <a:ea typeface="Arial"/>
                <a:cs typeface="Arial"/>
                <a:sym typeface="Arial"/>
                <a:hlinkClick r:id="rId8">
                  <a:extLst>
                    <a:ext uri="{A12FA001-AC4F-418D-AE19-62706E023703}">
                      <ahyp:hlinkClr val="tx"/>
                    </a:ext>
                  </a:extLst>
                </a:hlinkClick>
              </a:rPr>
              <a:t>https://youtu.be/evgMHodz9Lg</a:t>
            </a:r>
            <a:r>
              <a:rPr b="0" i="0" lang="en-GB" sz="1800" u="none" cap="none" strike="noStrike">
                <a:solidFill>
                  <a:srgbClr val="000000"/>
                </a:solidFill>
                <a:latin typeface="Arial"/>
                <a:ea typeface="Arial"/>
                <a:cs typeface="Arial"/>
                <a:sym typeface="Arial"/>
              </a:rPr>
              <a:t> </a:t>
            </a:r>
            <a:endParaRPr b="0" i="0" sz="1800" u="none" cap="none" strike="noStrike">
              <a:solidFill>
                <a:srgbClr val="000000"/>
              </a:solidFill>
              <a:latin typeface="Arial"/>
              <a:ea typeface="Arial"/>
              <a:cs typeface="Arial"/>
              <a:sym typeface="Arial"/>
            </a:endParaRPr>
          </a:p>
          <a:p>
            <a:pPr indent="-215900" lvl="0" marL="342900" marR="0" rtl="0" algn="l">
              <a:lnSpc>
                <a:spcPct val="100000"/>
              </a:lnSpc>
              <a:spcBef>
                <a:spcPts val="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209550" lvl="0" marL="342900" marR="0" rtl="0" algn="l">
              <a:lnSpc>
                <a:spcPct val="100000"/>
              </a:lnSpc>
              <a:spcBef>
                <a:spcPts val="0"/>
              </a:spcBef>
              <a:spcAft>
                <a:spcPts val="0"/>
              </a:spcAft>
              <a:buClr>
                <a:schemeClr val="dk1"/>
              </a:buClr>
              <a:buSzPts val="2100"/>
              <a:buFont typeface="Arial"/>
              <a:buNone/>
            </a:pPr>
            <a:r>
              <a:t/>
            </a:r>
            <a:endParaRPr b="0" i="0" sz="2100" u="none" cap="none" strike="noStrik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7"/>
          <p:cNvSpPr txBox="1"/>
          <p:nvPr/>
        </p:nvSpPr>
        <p:spPr>
          <a:xfrm>
            <a:off x="971598" y="205828"/>
            <a:ext cx="6172200" cy="16503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3600"/>
              <a:buFont typeface="Arial"/>
              <a:buNone/>
            </a:pPr>
            <a:r>
              <a:rPr b="1" i="0" lang="en-GB" sz="3600" u="none" cap="none" strike="noStrike">
                <a:solidFill>
                  <a:srgbClr val="13B6ED"/>
                </a:solidFill>
                <a:latin typeface="Arial"/>
                <a:ea typeface="Arial"/>
                <a:cs typeface="Arial"/>
                <a:sym typeface="Arial"/>
              </a:rPr>
              <a:t>Define Your Challenge</a:t>
            </a:r>
            <a:endParaRPr b="0" i="0" sz="3600" u="none" cap="none" strike="noStrike">
              <a:solidFill>
                <a:srgbClr val="000000"/>
              </a:solidFill>
              <a:latin typeface="Arial"/>
              <a:ea typeface="Arial"/>
              <a:cs typeface="Arial"/>
              <a:sym typeface="Arial"/>
            </a:endParaRPr>
          </a:p>
        </p:txBody>
      </p:sp>
      <p:sp>
        <p:nvSpPr>
          <p:cNvPr id="216" name="Google Shape;216;p37"/>
          <p:cNvSpPr txBox="1"/>
          <p:nvPr/>
        </p:nvSpPr>
        <p:spPr>
          <a:xfrm>
            <a:off x="1331641" y="1567011"/>
            <a:ext cx="6587217" cy="2624919"/>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Arial"/>
              <a:ea typeface="Arial"/>
              <a:cs typeface="Arial"/>
              <a:sym typeface="Arial"/>
            </a:endParaRPr>
          </a:p>
        </p:txBody>
      </p:sp>
      <p:sp>
        <p:nvSpPr>
          <p:cNvPr id="217" name="Google Shape;217;p37"/>
          <p:cNvSpPr txBox="1"/>
          <p:nvPr/>
        </p:nvSpPr>
        <p:spPr>
          <a:xfrm>
            <a:off x="971600" y="1743007"/>
            <a:ext cx="7807800" cy="26316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100"/>
              <a:buFont typeface="Arial"/>
              <a:buChar char="•"/>
            </a:pPr>
            <a:r>
              <a:rPr b="1" i="0" lang="en-GB" sz="2100" u="none" cap="none" strike="noStrike">
                <a:solidFill>
                  <a:schemeClr val="dk1"/>
                </a:solidFill>
                <a:latin typeface="Arial"/>
                <a:ea typeface="Arial"/>
                <a:cs typeface="Arial"/>
                <a:sym typeface="Arial"/>
              </a:rPr>
              <a:t>Read and discuss the case study</a:t>
            </a:r>
            <a:endParaRPr b="0" i="0" sz="1400" u="none" cap="none" strike="noStrike">
              <a:solidFill>
                <a:srgbClr val="000000"/>
              </a:solidFill>
              <a:latin typeface="Arial"/>
              <a:ea typeface="Arial"/>
              <a:cs typeface="Arial"/>
              <a:sym typeface="Arial"/>
            </a:endParaRPr>
          </a:p>
          <a:p>
            <a:pPr indent="-209550" lvl="0" marL="342900" marR="0" rtl="0" algn="l">
              <a:lnSpc>
                <a:spcPct val="100000"/>
              </a:lnSpc>
              <a:spcBef>
                <a:spcPts val="0"/>
              </a:spcBef>
              <a:spcAft>
                <a:spcPts val="0"/>
              </a:spcAft>
              <a:buClr>
                <a:schemeClr val="dk1"/>
              </a:buClr>
              <a:buSzPts val="2100"/>
              <a:buFont typeface="Arial"/>
              <a:buNone/>
            </a:pPr>
            <a:r>
              <a:t/>
            </a:r>
            <a:endParaRPr b="1" i="0" sz="2100" u="none" cap="none" strike="noStrik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100"/>
              <a:buFont typeface="Arial"/>
              <a:buChar char="•"/>
            </a:pPr>
            <a:r>
              <a:rPr b="1" i="0" lang="en-GB" sz="2100" u="none" cap="none" strike="noStrike">
                <a:solidFill>
                  <a:schemeClr val="dk1"/>
                </a:solidFill>
                <a:latin typeface="Arial"/>
                <a:ea typeface="Arial"/>
                <a:cs typeface="Arial"/>
                <a:sym typeface="Arial"/>
              </a:rPr>
              <a:t>Use the ‘5 Why’s’ technique to drill down into the problem</a:t>
            </a:r>
            <a:endParaRPr b="0" i="0" sz="1400" u="none" cap="none" strike="noStrike">
              <a:solidFill>
                <a:srgbClr val="000000"/>
              </a:solidFill>
              <a:latin typeface="Arial"/>
              <a:ea typeface="Arial"/>
              <a:cs typeface="Arial"/>
              <a:sym typeface="Arial"/>
            </a:endParaRPr>
          </a:p>
          <a:p>
            <a:pPr indent="-209550" lvl="0" marL="342900" marR="0" rtl="0" algn="l">
              <a:lnSpc>
                <a:spcPct val="100000"/>
              </a:lnSpc>
              <a:spcBef>
                <a:spcPts val="0"/>
              </a:spcBef>
              <a:spcAft>
                <a:spcPts val="0"/>
              </a:spcAft>
              <a:buClr>
                <a:schemeClr val="dk1"/>
              </a:buClr>
              <a:buSzPts val="2100"/>
              <a:buFont typeface="Arial"/>
              <a:buNone/>
            </a:pPr>
            <a:r>
              <a:t/>
            </a:r>
            <a:endParaRPr b="1" i="0" sz="2100" u="none" cap="none" strike="noStrik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100"/>
              <a:buFont typeface="Arial"/>
              <a:buChar char="•"/>
            </a:pPr>
            <a:r>
              <a:rPr b="1" i="0" lang="en-GB" sz="2100" u="none" cap="none" strike="noStrike">
                <a:solidFill>
                  <a:schemeClr val="dk1"/>
                </a:solidFill>
                <a:latin typeface="Arial"/>
                <a:ea typeface="Arial"/>
                <a:cs typeface="Arial"/>
                <a:sym typeface="Arial"/>
              </a:rPr>
              <a:t>Define, in your own words, what your case study problem is – capture this at the top of your flipchart</a:t>
            </a:r>
            <a:endParaRPr b="0" i="0" sz="1400" u="none" cap="none" strike="noStrike">
              <a:solidFill>
                <a:srgbClr val="000000"/>
              </a:solidFill>
              <a:latin typeface="Arial"/>
              <a:ea typeface="Arial"/>
              <a:cs typeface="Arial"/>
              <a:sym typeface="Arial"/>
            </a:endParaRPr>
          </a:p>
          <a:p>
            <a:pPr indent="-100013" lvl="0" marL="214313" marR="0" rtl="0" algn="l">
              <a:lnSpc>
                <a:spcPct val="100000"/>
              </a:lnSpc>
              <a:spcBef>
                <a:spcPts val="0"/>
              </a:spcBef>
              <a:spcAft>
                <a:spcPts val="0"/>
              </a:spcAft>
              <a:buClr>
                <a:schemeClr val="dk1"/>
              </a:buClr>
              <a:buSzPts val="1800"/>
              <a:buFont typeface="Arial"/>
              <a:buNone/>
            </a:pPr>
            <a:r>
              <a:t/>
            </a:r>
            <a:endParaRPr b="1" i="0" sz="1800" u="none" cap="none" strike="noStrike">
              <a:solidFill>
                <a:schemeClr val="dk1"/>
              </a:solidFill>
              <a:latin typeface="Arial"/>
              <a:ea typeface="Arial"/>
              <a:cs typeface="Arial"/>
              <a:sym typeface="Arial"/>
            </a:endParaRPr>
          </a:p>
        </p:txBody>
      </p:sp>
      <p:grpSp>
        <p:nvGrpSpPr>
          <p:cNvPr id="218" name="Google Shape;218;p37"/>
          <p:cNvGrpSpPr/>
          <p:nvPr/>
        </p:nvGrpSpPr>
        <p:grpSpPr>
          <a:xfrm>
            <a:off x="7784765" y="1203598"/>
            <a:ext cx="1133441" cy="1124219"/>
            <a:chOff x="4329709" y="-136689"/>
            <a:chExt cx="1511255" cy="1498958"/>
          </a:xfrm>
        </p:grpSpPr>
        <p:sp>
          <p:nvSpPr>
            <p:cNvPr id="219" name="Google Shape;219;p37"/>
            <p:cNvSpPr/>
            <p:nvPr/>
          </p:nvSpPr>
          <p:spPr>
            <a:xfrm>
              <a:off x="4329709" y="-136689"/>
              <a:ext cx="1511255" cy="1498958"/>
            </a:xfrm>
            <a:prstGeom prst="ellipse">
              <a:avLst/>
            </a:prstGeom>
            <a:solidFill>
              <a:schemeClr val="l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37"/>
            <p:cNvSpPr txBox="1"/>
            <p:nvPr/>
          </p:nvSpPr>
          <p:spPr>
            <a:xfrm>
              <a:off x="4624345" y="156102"/>
              <a:ext cx="931884" cy="924301"/>
            </a:xfrm>
            <a:prstGeom prst="rect">
              <a:avLst/>
            </a:prstGeom>
            <a:solidFill>
              <a:schemeClr val="lt1"/>
            </a:solidFill>
            <a:ln>
              <a:noFill/>
            </a:ln>
          </p:spPr>
          <p:txBody>
            <a:bodyPr anchorCtr="0" anchor="ctr" bIns="19050" lIns="19050" spcFirstLastPara="1" rIns="19050" wrap="square" tIns="19050">
              <a:noAutofit/>
            </a:bodyPr>
            <a:lstStyle/>
            <a:p>
              <a:pPr indent="0" lvl="0" marL="0" marR="0" rtl="0" algn="ctr">
                <a:lnSpc>
                  <a:spcPct val="9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Define</a:t>
              </a:r>
              <a:endParaRPr b="1" i="0" sz="1200" u="none" cap="none" strike="noStrike">
                <a:solidFill>
                  <a:schemeClr val="dk1"/>
                </a:solidFill>
                <a:latin typeface="Arial"/>
                <a:ea typeface="Arial"/>
                <a:cs typeface="Arial"/>
                <a:sym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8"/>
          <p:cNvSpPr txBox="1"/>
          <p:nvPr/>
        </p:nvSpPr>
        <p:spPr>
          <a:xfrm>
            <a:off x="763873" y="205828"/>
            <a:ext cx="6172200" cy="16503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3600"/>
              <a:buFont typeface="Arial"/>
              <a:buNone/>
            </a:pPr>
            <a:r>
              <a:rPr b="1" i="0" lang="en-GB" sz="3600" u="none" cap="none" strike="noStrike">
                <a:solidFill>
                  <a:srgbClr val="13B6ED"/>
                </a:solidFill>
                <a:latin typeface="Arial"/>
                <a:ea typeface="Arial"/>
                <a:cs typeface="Arial"/>
                <a:sym typeface="Arial"/>
              </a:rPr>
              <a:t>Example 5 Whys</a:t>
            </a:r>
            <a:endParaRPr b="1" i="0" sz="3600" u="none" cap="none" strike="noStrike">
              <a:solidFill>
                <a:srgbClr val="13B6ED"/>
              </a:solidFill>
              <a:latin typeface="Arial"/>
              <a:ea typeface="Arial"/>
              <a:cs typeface="Arial"/>
              <a:sym typeface="Arial"/>
            </a:endParaRPr>
          </a:p>
        </p:txBody>
      </p:sp>
      <p:sp>
        <p:nvSpPr>
          <p:cNvPr id="227" name="Google Shape;227;p38"/>
          <p:cNvSpPr txBox="1"/>
          <p:nvPr/>
        </p:nvSpPr>
        <p:spPr>
          <a:xfrm>
            <a:off x="1331641" y="1567011"/>
            <a:ext cx="6587217" cy="2624919"/>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Arial"/>
              <a:ea typeface="Arial"/>
              <a:cs typeface="Arial"/>
              <a:sym typeface="Arial"/>
            </a:endParaRPr>
          </a:p>
        </p:txBody>
      </p:sp>
      <p:sp>
        <p:nvSpPr>
          <p:cNvPr id="228" name="Google Shape;228;p38"/>
          <p:cNvSpPr txBox="1"/>
          <p:nvPr/>
        </p:nvSpPr>
        <p:spPr>
          <a:xfrm>
            <a:off x="763875" y="1567007"/>
            <a:ext cx="6813300" cy="2954700"/>
          </a:xfrm>
          <a:prstGeom prst="rect">
            <a:avLst/>
          </a:prstGeom>
          <a:noFill/>
          <a:ln>
            <a:noFill/>
          </a:ln>
        </p:spPr>
        <p:txBody>
          <a:bodyPr anchorCtr="0" anchor="t" bIns="45700" lIns="91425" spcFirstLastPara="1" rIns="91425" wrap="square" tIns="45700">
            <a:noAutofit/>
          </a:bodyPr>
          <a:lstStyle/>
          <a:p>
            <a:pPr indent="-457200" lvl="0" marL="457200" marR="0" rtl="0" algn="l">
              <a:lnSpc>
                <a:spcPct val="100000"/>
              </a:lnSpc>
              <a:spcBef>
                <a:spcPts val="0"/>
              </a:spcBef>
              <a:spcAft>
                <a:spcPts val="0"/>
              </a:spcAft>
              <a:buClr>
                <a:schemeClr val="dk1"/>
              </a:buClr>
              <a:buSzPts val="2400"/>
              <a:buFont typeface="Calibri"/>
              <a:buAutoNum type="arabicParenR"/>
            </a:pPr>
            <a:r>
              <a:rPr b="1" i="0" lang="en-GB" sz="2400" u="none" cap="none" strike="noStrike">
                <a:solidFill>
                  <a:schemeClr val="dk1"/>
                </a:solidFill>
                <a:latin typeface="Arial"/>
                <a:ea typeface="Arial"/>
                <a:cs typeface="Arial"/>
                <a:sym typeface="Arial"/>
              </a:rPr>
              <a:t>Why does the client want to consider an offsite building method of construction? </a:t>
            </a:r>
            <a:r>
              <a:rPr b="0" i="0" lang="en-GB" sz="2400" u="none" cap="none" strike="noStrike">
                <a:solidFill>
                  <a:schemeClr val="dk1"/>
                </a:solidFill>
                <a:latin typeface="Arial"/>
                <a:ea typeface="Arial"/>
                <a:cs typeface="Arial"/>
                <a:sym typeface="Arial"/>
              </a:rPr>
              <a:t>– to reduce waste materials and time onsite</a:t>
            </a:r>
            <a:endParaRPr b="0" i="0" sz="2400" u="none" cap="none" strike="noStrike">
              <a:solidFill>
                <a:srgbClr val="000000"/>
              </a:solidFill>
              <a:latin typeface="Arial"/>
              <a:ea typeface="Arial"/>
              <a:cs typeface="Arial"/>
              <a:sym typeface="Arial"/>
            </a:endParaRPr>
          </a:p>
          <a:p>
            <a:pPr indent="-323850" lvl="0" marL="457200" marR="0" rtl="0" algn="l">
              <a:lnSpc>
                <a:spcPct val="100000"/>
              </a:lnSpc>
              <a:spcBef>
                <a:spcPts val="0"/>
              </a:spcBef>
              <a:spcAft>
                <a:spcPts val="0"/>
              </a:spcAft>
              <a:buClr>
                <a:schemeClr val="dk1"/>
              </a:buClr>
              <a:buSzPts val="2100"/>
              <a:buFont typeface="Calibri"/>
              <a:buNone/>
            </a:pPr>
            <a:r>
              <a:t/>
            </a:r>
            <a:endParaRPr b="1" i="0" sz="2400" u="none" cap="none" strike="noStrike">
              <a:solidFill>
                <a:schemeClr val="dk1"/>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400"/>
              <a:buFont typeface="Calibri"/>
              <a:buAutoNum type="arabicParenR"/>
            </a:pPr>
            <a:r>
              <a:rPr b="1" i="0" lang="en-GB" sz="2400" u="none" cap="none" strike="noStrike">
                <a:solidFill>
                  <a:schemeClr val="dk1"/>
                </a:solidFill>
                <a:latin typeface="Arial"/>
                <a:ea typeface="Arial"/>
                <a:cs typeface="Arial"/>
                <a:sym typeface="Arial"/>
              </a:rPr>
              <a:t>Why do they want to reduce waste materials? </a:t>
            </a:r>
            <a:r>
              <a:rPr b="0" i="0" lang="en-GB" sz="2400" u="none" cap="none" strike="noStrike">
                <a:solidFill>
                  <a:schemeClr val="dk1"/>
                </a:solidFill>
                <a:latin typeface="Arial"/>
                <a:ea typeface="Arial"/>
                <a:cs typeface="Arial"/>
                <a:sym typeface="Arial"/>
              </a:rPr>
              <a:t>– to increase their environmental sustainability</a:t>
            </a:r>
            <a:endParaRPr b="0" i="0" sz="2400" u="none" cap="none" strike="noStrike">
              <a:solidFill>
                <a:schemeClr val="dk1"/>
              </a:solidFill>
              <a:latin typeface="Arial"/>
              <a:ea typeface="Arial"/>
              <a:cs typeface="Arial"/>
              <a:sym typeface="Arial"/>
            </a:endParaRPr>
          </a:p>
          <a:p>
            <a:pPr indent="-323850" lvl="0" marL="457200" marR="0" rtl="0" algn="l">
              <a:lnSpc>
                <a:spcPct val="100000"/>
              </a:lnSpc>
              <a:spcBef>
                <a:spcPts val="0"/>
              </a:spcBef>
              <a:spcAft>
                <a:spcPts val="0"/>
              </a:spcAft>
              <a:buClr>
                <a:schemeClr val="dk1"/>
              </a:buClr>
              <a:buSzPts val="2100"/>
              <a:buFont typeface="Calibri"/>
              <a:buNone/>
            </a:pPr>
            <a:r>
              <a:t/>
            </a:r>
            <a:endParaRPr b="1" i="0" sz="2100" u="none" cap="none" strike="noStrike">
              <a:solidFill>
                <a:schemeClr val="dk1"/>
              </a:solidFill>
              <a:latin typeface="Arial"/>
              <a:ea typeface="Arial"/>
              <a:cs typeface="Arial"/>
              <a:sym typeface="Arial"/>
            </a:endParaRPr>
          </a:p>
          <a:p>
            <a:pPr indent="-323850" lvl="0" marL="457200" marR="0" rtl="0" algn="l">
              <a:lnSpc>
                <a:spcPct val="100000"/>
              </a:lnSpc>
              <a:spcBef>
                <a:spcPts val="0"/>
              </a:spcBef>
              <a:spcAft>
                <a:spcPts val="0"/>
              </a:spcAft>
              <a:buClr>
                <a:schemeClr val="dk1"/>
              </a:buClr>
              <a:buSzPts val="2100"/>
              <a:buFont typeface="Calibri"/>
              <a:buNone/>
            </a:pPr>
            <a:r>
              <a:t/>
            </a:r>
            <a:endParaRPr b="1" i="0" sz="2100" u="none" cap="none" strike="noStrike">
              <a:solidFill>
                <a:schemeClr val="dk1"/>
              </a:solidFill>
              <a:latin typeface="Arial"/>
              <a:ea typeface="Arial"/>
              <a:cs typeface="Arial"/>
              <a:sym typeface="Arial"/>
            </a:endParaRPr>
          </a:p>
          <a:p>
            <a:pPr indent="-100013" lvl="0" marL="214313" marR="0" rtl="0" algn="l">
              <a:lnSpc>
                <a:spcPct val="100000"/>
              </a:lnSpc>
              <a:spcBef>
                <a:spcPts val="0"/>
              </a:spcBef>
              <a:spcAft>
                <a:spcPts val="0"/>
              </a:spcAft>
              <a:buClr>
                <a:schemeClr val="dk1"/>
              </a:buClr>
              <a:buSzPts val="1800"/>
              <a:buFont typeface="Arial"/>
              <a:buNone/>
            </a:pPr>
            <a:r>
              <a:t/>
            </a:r>
            <a:endParaRPr b="1" i="0" sz="1800" u="none" cap="none" strike="noStrike">
              <a:solidFill>
                <a:schemeClr val="dk1"/>
              </a:solidFill>
              <a:latin typeface="Arial"/>
              <a:ea typeface="Arial"/>
              <a:cs typeface="Arial"/>
              <a:sym typeface="Arial"/>
            </a:endParaRPr>
          </a:p>
        </p:txBody>
      </p:sp>
      <p:grpSp>
        <p:nvGrpSpPr>
          <p:cNvPr id="229" name="Google Shape;229;p38"/>
          <p:cNvGrpSpPr/>
          <p:nvPr/>
        </p:nvGrpSpPr>
        <p:grpSpPr>
          <a:xfrm>
            <a:off x="7784765" y="1203598"/>
            <a:ext cx="1133441" cy="1124219"/>
            <a:chOff x="4329709" y="-136689"/>
            <a:chExt cx="1511255" cy="1498958"/>
          </a:xfrm>
        </p:grpSpPr>
        <p:sp>
          <p:nvSpPr>
            <p:cNvPr id="230" name="Google Shape;230;p38"/>
            <p:cNvSpPr/>
            <p:nvPr/>
          </p:nvSpPr>
          <p:spPr>
            <a:xfrm>
              <a:off x="4329709" y="-136689"/>
              <a:ext cx="1511255" cy="1498958"/>
            </a:xfrm>
            <a:prstGeom prst="ellipse">
              <a:avLst/>
            </a:prstGeom>
            <a:solidFill>
              <a:schemeClr val="l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38"/>
            <p:cNvSpPr txBox="1"/>
            <p:nvPr/>
          </p:nvSpPr>
          <p:spPr>
            <a:xfrm>
              <a:off x="4624345" y="156102"/>
              <a:ext cx="931884" cy="924301"/>
            </a:xfrm>
            <a:prstGeom prst="rect">
              <a:avLst/>
            </a:prstGeom>
            <a:solidFill>
              <a:schemeClr val="lt1"/>
            </a:solidFill>
            <a:ln>
              <a:noFill/>
            </a:ln>
          </p:spPr>
          <p:txBody>
            <a:bodyPr anchorCtr="0" anchor="ctr" bIns="19050" lIns="19050" spcFirstLastPara="1" rIns="19050" wrap="square" tIns="19050">
              <a:noAutofit/>
            </a:bodyPr>
            <a:lstStyle/>
            <a:p>
              <a:pPr indent="0" lvl="0" marL="0" marR="0" rtl="0" algn="ctr">
                <a:lnSpc>
                  <a:spcPct val="9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Define</a:t>
              </a:r>
              <a:endParaRPr b="1" i="0" sz="1200" u="none" cap="none" strike="noStrike">
                <a:solidFill>
                  <a:schemeClr val="dk1"/>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9"/>
          <p:cNvSpPr txBox="1"/>
          <p:nvPr/>
        </p:nvSpPr>
        <p:spPr>
          <a:xfrm>
            <a:off x="839923" y="58228"/>
            <a:ext cx="6172200" cy="16503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3600"/>
              <a:buFont typeface="Arial"/>
              <a:buNone/>
            </a:pPr>
            <a:r>
              <a:rPr b="1" i="0" lang="en-GB" sz="3600" u="none" cap="none" strike="noStrike">
                <a:solidFill>
                  <a:srgbClr val="13B6ED"/>
                </a:solidFill>
                <a:latin typeface="Arial"/>
                <a:ea typeface="Arial"/>
                <a:cs typeface="Arial"/>
                <a:sym typeface="Arial"/>
              </a:rPr>
              <a:t>Example 5 Whys</a:t>
            </a:r>
            <a:endParaRPr b="1" i="0" sz="3600" u="none" cap="none" strike="noStrike">
              <a:solidFill>
                <a:srgbClr val="13B6ED"/>
              </a:solidFill>
              <a:latin typeface="Arial"/>
              <a:ea typeface="Arial"/>
              <a:cs typeface="Arial"/>
              <a:sym typeface="Arial"/>
            </a:endParaRPr>
          </a:p>
        </p:txBody>
      </p:sp>
      <p:sp>
        <p:nvSpPr>
          <p:cNvPr id="238" name="Google Shape;238;p39"/>
          <p:cNvSpPr txBox="1"/>
          <p:nvPr/>
        </p:nvSpPr>
        <p:spPr>
          <a:xfrm>
            <a:off x="1331641" y="1567011"/>
            <a:ext cx="6587217" cy="2624919"/>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Arial"/>
              <a:ea typeface="Arial"/>
              <a:cs typeface="Arial"/>
              <a:sym typeface="Arial"/>
            </a:endParaRPr>
          </a:p>
        </p:txBody>
      </p:sp>
      <p:sp>
        <p:nvSpPr>
          <p:cNvPr id="239" name="Google Shape;239;p39"/>
          <p:cNvSpPr txBox="1"/>
          <p:nvPr/>
        </p:nvSpPr>
        <p:spPr>
          <a:xfrm>
            <a:off x="839925" y="1305850"/>
            <a:ext cx="6945000" cy="3924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Arial"/>
                <a:ea typeface="Arial"/>
                <a:cs typeface="Arial"/>
                <a:sym typeface="Arial"/>
              </a:rPr>
              <a:t>3) </a:t>
            </a:r>
            <a:r>
              <a:rPr b="1" i="0" lang="en-GB" sz="2400" u="none" cap="none" strike="noStrike">
                <a:solidFill>
                  <a:schemeClr val="dk1"/>
                </a:solidFill>
                <a:latin typeface="Arial"/>
                <a:ea typeface="Arial"/>
                <a:cs typeface="Arial"/>
                <a:sym typeface="Arial"/>
              </a:rPr>
              <a:t>Why do they want to reduce time onsite? </a:t>
            </a:r>
            <a:r>
              <a:rPr b="0" i="0" lang="en-GB" sz="2400" u="none" cap="none" strike="noStrike">
                <a:solidFill>
                  <a:schemeClr val="dk1"/>
                </a:solidFill>
                <a:latin typeface="Arial"/>
                <a:ea typeface="Arial"/>
                <a:cs typeface="Arial"/>
                <a:sym typeface="Arial"/>
              </a:rPr>
              <a:t>– to increase their economic sustainability</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Arial"/>
                <a:ea typeface="Arial"/>
                <a:cs typeface="Arial"/>
                <a:sym typeface="Arial"/>
              </a:rPr>
              <a:t>4) </a:t>
            </a:r>
            <a:r>
              <a:rPr b="1" i="0" lang="en-GB" sz="2400" u="none" cap="none" strike="noStrike">
                <a:solidFill>
                  <a:schemeClr val="dk1"/>
                </a:solidFill>
                <a:latin typeface="Arial"/>
                <a:ea typeface="Arial"/>
                <a:cs typeface="Arial"/>
                <a:sym typeface="Arial"/>
              </a:rPr>
              <a:t>Why are they not considering social sustainability? </a:t>
            </a:r>
            <a:r>
              <a:rPr b="0" i="0" lang="en-GB" sz="2400" u="none" cap="none" strike="noStrike">
                <a:solidFill>
                  <a:schemeClr val="dk1"/>
                </a:solidFill>
                <a:latin typeface="Arial"/>
                <a:ea typeface="Arial"/>
                <a:cs typeface="Arial"/>
                <a:sym typeface="Arial"/>
              </a:rPr>
              <a:t>– we don’t know maybe they should</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Arial"/>
                <a:ea typeface="Arial"/>
                <a:cs typeface="Arial"/>
                <a:sym typeface="Arial"/>
              </a:rPr>
              <a:t>5) </a:t>
            </a:r>
            <a:r>
              <a:rPr b="1" i="0" lang="en-GB" sz="2400" u="none" cap="none" strike="noStrike">
                <a:solidFill>
                  <a:schemeClr val="dk1"/>
                </a:solidFill>
                <a:latin typeface="Arial"/>
                <a:ea typeface="Arial"/>
                <a:cs typeface="Arial"/>
                <a:sym typeface="Arial"/>
              </a:rPr>
              <a:t>Why don’t they consider a triple sustainability bottom line balancing economic, environmental and social impact?</a:t>
            </a:r>
            <a:endParaRPr b="1" i="0" sz="2400" u="none" cap="none" strike="noStrike">
              <a:solidFill>
                <a:schemeClr val="dk1"/>
              </a:solidFill>
              <a:latin typeface="Arial"/>
              <a:ea typeface="Arial"/>
              <a:cs typeface="Arial"/>
              <a:sym typeface="Arial"/>
            </a:endParaRPr>
          </a:p>
          <a:p>
            <a:pPr indent="-323850" lvl="0" marL="457200" marR="0" rtl="0" algn="l">
              <a:lnSpc>
                <a:spcPct val="100000"/>
              </a:lnSpc>
              <a:spcBef>
                <a:spcPts val="0"/>
              </a:spcBef>
              <a:spcAft>
                <a:spcPts val="0"/>
              </a:spcAft>
              <a:buClr>
                <a:schemeClr val="dk1"/>
              </a:buClr>
              <a:buSzPts val="2100"/>
              <a:buFont typeface="Calibri"/>
              <a:buNone/>
            </a:pPr>
            <a:r>
              <a:t/>
            </a:r>
            <a:endParaRPr b="1" i="0" sz="2100" u="none" cap="none" strike="noStrike">
              <a:solidFill>
                <a:schemeClr val="dk1"/>
              </a:solidFill>
              <a:latin typeface="Arial"/>
              <a:ea typeface="Arial"/>
              <a:cs typeface="Arial"/>
              <a:sym typeface="Arial"/>
            </a:endParaRPr>
          </a:p>
          <a:p>
            <a:pPr indent="-323850" lvl="0" marL="457200" marR="0" rtl="0" algn="l">
              <a:lnSpc>
                <a:spcPct val="100000"/>
              </a:lnSpc>
              <a:spcBef>
                <a:spcPts val="0"/>
              </a:spcBef>
              <a:spcAft>
                <a:spcPts val="0"/>
              </a:spcAft>
              <a:buClr>
                <a:schemeClr val="dk1"/>
              </a:buClr>
              <a:buSzPts val="2100"/>
              <a:buFont typeface="Calibri"/>
              <a:buNone/>
            </a:pPr>
            <a:r>
              <a:t/>
            </a:r>
            <a:endParaRPr b="1" i="0" sz="2100" u="none" cap="none" strike="noStrike">
              <a:solidFill>
                <a:schemeClr val="dk1"/>
              </a:solidFill>
              <a:latin typeface="Arial"/>
              <a:ea typeface="Arial"/>
              <a:cs typeface="Arial"/>
              <a:sym typeface="Arial"/>
            </a:endParaRPr>
          </a:p>
          <a:p>
            <a:pPr indent="-100013" lvl="0" marL="214313" marR="0" rtl="0" algn="l">
              <a:lnSpc>
                <a:spcPct val="100000"/>
              </a:lnSpc>
              <a:spcBef>
                <a:spcPts val="0"/>
              </a:spcBef>
              <a:spcAft>
                <a:spcPts val="0"/>
              </a:spcAft>
              <a:buClr>
                <a:schemeClr val="dk1"/>
              </a:buClr>
              <a:buSzPts val="1800"/>
              <a:buFont typeface="Arial"/>
              <a:buNone/>
            </a:pPr>
            <a:r>
              <a:t/>
            </a:r>
            <a:endParaRPr b="1" i="0" sz="1800" u="none" cap="none" strike="noStrike">
              <a:solidFill>
                <a:schemeClr val="dk1"/>
              </a:solidFill>
              <a:latin typeface="Arial"/>
              <a:ea typeface="Arial"/>
              <a:cs typeface="Arial"/>
              <a:sym typeface="Arial"/>
            </a:endParaRPr>
          </a:p>
        </p:txBody>
      </p:sp>
      <p:grpSp>
        <p:nvGrpSpPr>
          <p:cNvPr id="240" name="Google Shape;240;p39"/>
          <p:cNvGrpSpPr/>
          <p:nvPr/>
        </p:nvGrpSpPr>
        <p:grpSpPr>
          <a:xfrm>
            <a:off x="7784765" y="1203598"/>
            <a:ext cx="1133441" cy="1124219"/>
            <a:chOff x="4329709" y="-136689"/>
            <a:chExt cx="1511255" cy="1498958"/>
          </a:xfrm>
        </p:grpSpPr>
        <p:sp>
          <p:nvSpPr>
            <p:cNvPr id="241" name="Google Shape;241;p39"/>
            <p:cNvSpPr/>
            <p:nvPr/>
          </p:nvSpPr>
          <p:spPr>
            <a:xfrm>
              <a:off x="4329709" y="-136689"/>
              <a:ext cx="1511255" cy="1498958"/>
            </a:xfrm>
            <a:prstGeom prst="ellipse">
              <a:avLst/>
            </a:prstGeom>
            <a:solidFill>
              <a:schemeClr val="l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39"/>
            <p:cNvSpPr txBox="1"/>
            <p:nvPr/>
          </p:nvSpPr>
          <p:spPr>
            <a:xfrm>
              <a:off x="4624345" y="156102"/>
              <a:ext cx="931884" cy="924301"/>
            </a:xfrm>
            <a:prstGeom prst="rect">
              <a:avLst/>
            </a:prstGeom>
            <a:solidFill>
              <a:schemeClr val="lt1"/>
            </a:solidFill>
            <a:ln>
              <a:noFill/>
            </a:ln>
          </p:spPr>
          <p:txBody>
            <a:bodyPr anchorCtr="0" anchor="ctr" bIns="19050" lIns="19050" spcFirstLastPara="1" rIns="19050" wrap="square" tIns="19050">
              <a:noAutofit/>
            </a:bodyPr>
            <a:lstStyle/>
            <a:p>
              <a:pPr indent="0" lvl="0" marL="0" marR="0" rtl="0" algn="ctr">
                <a:lnSpc>
                  <a:spcPct val="9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Define</a:t>
              </a:r>
              <a:endParaRPr b="1" i="0" sz="1200" u="none" cap="none" strike="noStrike">
                <a:solidFill>
                  <a:schemeClr val="dk1"/>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40"/>
          <p:cNvSpPr txBox="1"/>
          <p:nvPr/>
        </p:nvSpPr>
        <p:spPr>
          <a:xfrm>
            <a:off x="1282772" y="1473370"/>
            <a:ext cx="6172200" cy="16008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600"/>
              <a:buFont typeface="Arial"/>
              <a:buNone/>
            </a:pPr>
            <a:r>
              <a:rPr b="1" i="0" lang="en-GB" sz="3600" u="none" cap="none" strike="noStrike">
                <a:solidFill>
                  <a:schemeClr val="dk1"/>
                </a:solidFill>
                <a:latin typeface="Arial"/>
                <a:ea typeface="Arial"/>
                <a:cs typeface="Arial"/>
                <a:sym typeface="Arial"/>
              </a:rPr>
              <a:t>You have now </a:t>
            </a:r>
            <a:endParaRPr b="0" i="0" sz="3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rPr b="1" i="0" lang="en-GB" sz="3600" u="none" cap="none" strike="noStrike">
                <a:solidFill>
                  <a:srgbClr val="13B6ED"/>
                </a:solidFill>
                <a:latin typeface="Arial"/>
                <a:ea typeface="Arial"/>
                <a:cs typeface="Arial"/>
                <a:sym typeface="Arial"/>
              </a:rPr>
              <a:t>Defined</a:t>
            </a:r>
            <a:r>
              <a:rPr b="1" i="0" lang="en-GB" sz="3600" u="none" cap="none" strike="noStrike">
                <a:solidFill>
                  <a:schemeClr val="dk1"/>
                </a:solidFill>
                <a:latin typeface="Arial"/>
                <a:ea typeface="Arial"/>
                <a:cs typeface="Arial"/>
                <a:sym typeface="Arial"/>
              </a:rPr>
              <a:t> your problem</a:t>
            </a:r>
            <a:endParaRPr b="0" i="0" sz="3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t/>
            </a:r>
            <a:endParaRPr b="1" i="0" sz="3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1" i="0" lang="en-GB" sz="2800" u="none" cap="none" strike="noStrike">
                <a:solidFill>
                  <a:schemeClr val="dk1"/>
                </a:solidFill>
                <a:latin typeface="Arial"/>
                <a:ea typeface="Arial"/>
                <a:cs typeface="Arial"/>
                <a:sym typeface="Arial"/>
              </a:rPr>
              <a:t>…and can refer back to this if you get ‘stuck’ or side-tracked</a:t>
            </a:r>
            <a:endParaRPr b="0" i="0" sz="1400" u="none" cap="none" strike="noStrike">
              <a:solidFill>
                <a:srgbClr val="000000"/>
              </a:solidFill>
              <a:latin typeface="Arial"/>
              <a:ea typeface="Arial"/>
              <a:cs typeface="Arial"/>
              <a:sym typeface="Arial"/>
            </a:endParaRPr>
          </a:p>
        </p:txBody>
      </p:sp>
      <p:sp>
        <p:nvSpPr>
          <p:cNvPr id="249" name="Google Shape;249;p40"/>
          <p:cNvSpPr txBox="1"/>
          <p:nvPr/>
        </p:nvSpPr>
        <p:spPr>
          <a:xfrm>
            <a:off x="1149966" y="1259299"/>
            <a:ext cx="6587100" cy="26250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Arial"/>
              <a:ea typeface="Arial"/>
              <a:cs typeface="Arial"/>
              <a:sym typeface="Arial"/>
            </a:endParaRPr>
          </a:p>
        </p:txBody>
      </p:sp>
      <p:grpSp>
        <p:nvGrpSpPr>
          <p:cNvPr id="250" name="Google Shape;250;p40"/>
          <p:cNvGrpSpPr/>
          <p:nvPr/>
        </p:nvGrpSpPr>
        <p:grpSpPr>
          <a:xfrm>
            <a:off x="7784765" y="1203598"/>
            <a:ext cx="1133441" cy="1124219"/>
            <a:chOff x="4329709" y="-136689"/>
            <a:chExt cx="1511255" cy="1498958"/>
          </a:xfrm>
        </p:grpSpPr>
        <p:sp>
          <p:nvSpPr>
            <p:cNvPr id="251" name="Google Shape;251;p40"/>
            <p:cNvSpPr/>
            <p:nvPr/>
          </p:nvSpPr>
          <p:spPr>
            <a:xfrm>
              <a:off x="4329709" y="-136689"/>
              <a:ext cx="1511255" cy="1498958"/>
            </a:xfrm>
            <a:prstGeom prst="ellipse">
              <a:avLst/>
            </a:prstGeom>
            <a:solidFill>
              <a:schemeClr val="l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40"/>
            <p:cNvSpPr txBox="1"/>
            <p:nvPr/>
          </p:nvSpPr>
          <p:spPr>
            <a:xfrm>
              <a:off x="4624345" y="156102"/>
              <a:ext cx="931884" cy="924301"/>
            </a:xfrm>
            <a:prstGeom prst="rect">
              <a:avLst/>
            </a:prstGeom>
            <a:solidFill>
              <a:schemeClr val="lt1"/>
            </a:solidFill>
            <a:ln>
              <a:noFill/>
            </a:ln>
          </p:spPr>
          <p:txBody>
            <a:bodyPr anchorCtr="0" anchor="ctr" bIns="19050" lIns="19050" spcFirstLastPara="1" rIns="19050" wrap="square" tIns="19050">
              <a:noAutofit/>
            </a:bodyPr>
            <a:lstStyle/>
            <a:p>
              <a:pPr indent="0" lvl="0" marL="0" marR="0" rtl="0" algn="ctr">
                <a:lnSpc>
                  <a:spcPct val="9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Define</a:t>
              </a:r>
              <a:endParaRPr b="1" i="0" sz="1200" u="none" cap="none" strike="noStrike">
                <a:solidFill>
                  <a:schemeClr val="dk1"/>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pic>
        <p:nvPicPr>
          <p:cNvPr descr="Image result for mind map template" id="258" name="Google Shape;258;p41"/>
          <p:cNvPicPr preferRelativeResize="0"/>
          <p:nvPr/>
        </p:nvPicPr>
        <p:blipFill rotWithShape="1">
          <a:blip r:embed="rId3">
            <a:alphaModFix/>
          </a:blip>
          <a:srcRect b="0" l="0" r="0" t="0"/>
          <a:stretch/>
        </p:blipFill>
        <p:spPr>
          <a:xfrm>
            <a:off x="919889" y="732166"/>
            <a:ext cx="5931098" cy="4582784"/>
          </a:xfrm>
          <a:prstGeom prst="rect">
            <a:avLst/>
          </a:prstGeom>
          <a:noFill/>
          <a:ln>
            <a:noFill/>
          </a:ln>
        </p:spPr>
      </p:pic>
      <p:sp>
        <p:nvSpPr>
          <p:cNvPr id="259" name="Google Shape;259;p41"/>
          <p:cNvSpPr txBox="1"/>
          <p:nvPr/>
        </p:nvSpPr>
        <p:spPr>
          <a:xfrm>
            <a:off x="799338" y="292756"/>
            <a:ext cx="6172200" cy="9108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3600"/>
              <a:buFont typeface="Arial"/>
              <a:buNone/>
            </a:pPr>
            <a:r>
              <a:rPr b="1" i="0" lang="en-GB" sz="3600" u="none" cap="none" strike="noStrike">
                <a:solidFill>
                  <a:srgbClr val="13B6ED"/>
                </a:solidFill>
                <a:latin typeface="Arial"/>
                <a:ea typeface="Arial"/>
                <a:cs typeface="Arial"/>
                <a:sym typeface="Arial"/>
              </a:rPr>
              <a:t>Mind Map Analysis</a:t>
            </a:r>
            <a:endParaRPr b="0" i="0" sz="3600" u="none" cap="none" strike="noStrike">
              <a:solidFill>
                <a:srgbClr val="000000"/>
              </a:solidFill>
              <a:latin typeface="Arial"/>
              <a:ea typeface="Arial"/>
              <a:cs typeface="Arial"/>
              <a:sym typeface="Arial"/>
            </a:endParaRPr>
          </a:p>
        </p:txBody>
      </p:sp>
      <p:grpSp>
        <p:nvGrpSpPr>
          <p:cNvPr id="260" name="Google Shape;260;p41"/>
          <p:cNvGrpSpPr/>
          <p:nvPr/>
        </p:nvGrpSpPr>
        <p:grpSpPr>
          <a:xfrm>
            <a:off x="7784765" y="1203598"/>
            <a:ext cx="1133441" cy="1124219"/>
            <a:chOff x="4329709" y="-136689"/>
            <a:chExt cx="1511255" cy="1498958"/>
          </a:xfrm>
        </p:grpSpPr>
        <p:sp>
          <p:nvSpPr>
            <p:cNvPr id="261" name="Google Shape;261;p41"/>
            <p:cNvSpPr/>
            <p:nvPr/>
          </p:nvSpPr>
          <p:spPr>
            <a:xfrm>
              <a:off x="4329709" y="-136689"/>
              <a:ext cx="1511255" cy="1498958"/>
            </a:xfrm>
            <a:prstGeom prst="ellipse">
              <a:avLst/>
            </a:prstGeom>
            <a:solidFill>
              <a:schemeClr val="l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41"/>
            <p:cNvSpPr txBox="1"/>
            <p:nvPr/>
          </p:nvSpPr>
          <p:spPr>
            <a:xfrm>
              <a:off x="4527937" y="150647"/>
              <a:ext cx="1114800" cy="924300"/>
            </a:xfrm>
            <a:prstGeom prst="rect">
              <a:avLst/>
            </a:prstGeom>
            <a:solidFill>
              <a:schemeClr val="lt1"/>
            </a:solidFill>
            <a:ln>
              <a:noFill/>
            </a:ln>
          </p:spPr>
          <p:txBody>
            <a:bodyPr anchorCtr="0" anchor="ctr" bIns="19050" lIns="19050" spcFirstLastPara="1" rIns="19050" wrap="square" tIns="19050">
              <a:noAutofit/>
            </a:bodyPr>
            <a:lstStyle/>
            <a:p>
              <a:pPr indent="0" lvl="0" marL="0" marR="0" rtl="0" algn="ctr">
                <a:lnSpc>
                  <a:spcPct val="9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Analyse</a:t>
              </a:r>
              <a:endParaRPr b="1" i="0" sz="1200" u="none" cap="none" strike="noStrike">
                <a:solidFill>
                  <a:schemeClr val="dk1"/>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42"/>
          <p:cNvSpPr txBox="1"/>
          <p:nvPr/>
        </p:nvSpPr>
        <p:spPr>
          <a:xfrm>
            <a:off x="670687" y="-6"/>
            <a:ext cx="6172200" cy="9108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3600"/>
              <a:buFont typeface="Arial"/>
              <a:buNone/>
            </a:pPr>
            <a:r>
              <a:rPr b="1" i="0" lang="en-GB" sz="3600" u="none" cap="none" strike="noStrike">
                <a:solidFill>
                  <a:srgbClr val="13B6ED"/>
                </a:solidFill>
                <a:latin typeface="Arial"/>
                <a:ea typeface="Arial"/>
                <a:cs typeface="Arial"/>
                <a:sym typeface="Arial"/>
              </a:rPr>
              <a:t>Stakeholder mapping</a:t>
            </a:r>
            <a:endParaRPr b="1" i="0" sz="3600" u="none" cap="none" strike="noStrike">
              <a:solidFill>
                <a:srgbClr val="13B6ED"/>
              </a:solidFill>
              <a:latin typeface="Arial"/>
              <a:ea typeface="Arial"/>
              <a:cs typeface="Arial"/>
              <a:sym typeface="Arial"/>
            </a:endParaRPr>
          </a:p>
        </p:txBody>
      </p:sp>
      <p:grpSp>
        <p:nvGrpSpPr>
          <p:cNvPr id="269" name="Google Shape;269;p42"/>
          <p:cNvGrpSpPr/>
          <p:nvPr/>
        </p:nvGrpSpPr>
        <p:grpSpPr>
          <a:xfrm>
            <a:off x="7784765" y="1203598"/>
            <a:ext cx="1133441" cy="1124219"/>
            <a:chOff x="4329709" y="-136689"/>
            <a:chExt cx="1511255" cy="1498958"/>
          </a:xfrm>
        </p:grpSpPr>
        <p:sp>
          <p:nvSpPr>
            <p:cNvPr id="270" name="Google Shape;270;p42"/>
            <p:cNvSpPr/>
            <p:nvPr/>
          </p:nvSpPr>
          <p:spPr>
            <a:xfrm>
              <a:off x="4329709" y="-136689"/>
              <a:ext cx="1511255" cy="1498958"/>
            </a:xfrm>
            <a:prstGeom prst="ellipse">
              <a:avLst/>
            </a:prstGeom>
            <a:solidFill>
              <a:schemeClr val="l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42"/>
            <p:cNvSpPr txBox="1"/>
            <p:nvPr/>
          </p:nvSpPr>
          <p:spPr>
            <a:xfrm>
              <a:off x="4505286" y="150647"/>
              <a:ext cx="1160100" cy="924300"/>
            </a:xfrm>
            <a:prstGeom prst="rect">
              <a:avLst/>
            </a:prstGeom>
            <a:solidFill>
              <a:schemeClr val="lt1"/>
            </a:solidFill>
            <a:ln>
              <a:noFill/>
            </a:ln>
          </p:spPr>
          <p:txBody>
            <a:bodyPr anchorCtr="0" anchor="ctr" bIns="19050" lIns="19050" spcFirstLastPara="1" rIns="19050" wrap="square" tIns="19050">
              <a:noAutofit/>
            </a:bodyPr>
            <a:lstStyle/>
            <a:p>
              <a:pPr indent="0" lvl="0" marL="0" marR="0" rtl="0" algn="ctr">
                <a:lnSpc>
                  <a:spcPct val="9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Analyse</a:t>
              </a:r>
              <a:endParaRPr b="1" i="0" sz="1200" u="none" cap="none" strike="noStrike">
                <a:solidFill>
                  <a:schemeClr val="dk1"/>
                </a:solidFill>
                <a:latin typeface="Arial"/>
                <a:ea typeface="Arial"/>
                <a:cs typeface="Arial"/>
                <a:sym typeface="Arial"/>
              </a:endParaRPr>
            </a:p>
          </p:txBody>
        </p:sp>
      </p:grpSp>
      <p:grpSp>
        <p:nvGrpSpPr>
          <p:cNvPr id="272" name="Google Shape;272;p42"/>
          <p:cNvGrpSpPr/>
          <p:nvPr/>
        </p:nvGrpSpPr>
        <p:grpSpPr>
          <a:xfrm>
            <a:off x="1210863" y="2326049"/>
            <a:ext cx="6480720" cy="2485505"/>
            <a:chOff x="2434829" y="3487738"/>
            <a:chExt cx="7322342" cy="2808286"/>
          </a:xfrm>
        </p:grpSpPr>
        <p:cxnSp>
          <p:nvCxnSpPr>
            <p:cNvPr id="273" name="Google Shape;273;p42"/>
            <p:cNvCxnSpPr>
              <a:endCxn id="274" idx="2"/>
            </p:cNvCxnSpPr>
            <p:nvPr/>
          </p:nvCxnSpPr>
          <p:spPr>
            <a:xfrm rot="10800000">
              <a:off x="5946777" y="4402138"/>
              <a:ext cx="12600" cy="889200"/>
            </a:xfrm>
            <a:prstGeom prst="straightConnector1">
              <a:avLst/>
            </a:prstGeom>
            <a:noFill/>
            <a:ln cap="flat" cmpd="sng" w="25400">
              <a:solidFill>
                <a:schemeClr val="accent5"/>
              </a:solidFill>
              <a:prstDash val="solid"/>
              <a:round/>
              <a:headEnd len="sm" w="sm" type="none"/>
              <a:tailEnd len="med" w="med" type="stealth"/>
            </a:ln>
            <a:effectLst>
              <a:outerShdw blurRad="40000" rotWithShape="0" dir="5400000" dist="20000">
                <a:srgbClr val="000000">
                  <a:alpha val="37254"/>
                </a:srgbClr>
              </a:outerShdw>
            </a:effectLst>
          </p:spPr>
        </p:cxnSp>
        <p:cxnSp>
          <p:nvCxnSpPr>
            <p:cNvPr id="275" name="Google Shape;275;p42"/>
            <p:cNvCxnSpPr>
              <a:endCxn id="276" idx="3"/>
            </p:cNvCxnSpPr>
            <p:nvPr/>
          </p:nvCxnSpPr>
          <p:spPr>
            <a:xfrm rot="10800000">
              <a:off x="4663285" y="4428332"/>
              <a:ext cx="1296300" cy="862800"/>
            </a:xfrm>
            <a:prstGeom prst="straightConnector1">
              <a:avLst/>
            </a:prstGeom>
            <a:noFill/>
            <a:ln cap="flat" cmpd="sng" w="25400">
              <a:solidFill>
                <a:schemeClr val="accent5"/>
              </a:solidFill>
              <a:prstDash val="solid"/>
              <a:round/>
              <a:headEnd len="sm" w="sm" type="none"/>
              <a:tailEnd len="med" w="med" type="stealth"/>
            </a:ln>
            <a:effectLst>
              <a:outerShdw blurRad="40000" rotWithShape="0" dir="5400000" dist="20000">
                <a:srgbClr val="000000">
                  <a:alpha val="37254"/>
                </a:srgbClr>
              </a:outerShdw>
            </a:effectLst>
          </p:spPr>
        </p:cxnSp>
        <p:cxnSp>
          <p:nvCxnSpPr>
            <p:cNvPr id="277" name="Google Shape;277;p42"/>
            <p:cNvCxnSpPr>
              <a:endCxn id="278" idx="1"/>
            </p:cNvCxnSpPr>
            <p:nvPr/>
          </p:nvCxnSpPr>
          <p:spPr>
            <a:xfrm flipH="1" rot="10800000">
              <a:off x="5959417" y="4394201"/>
              <a:ext cx="1569300" cy="897000"/>
            </a:xfrm>
            <a:prstGeom prst="straightConnector1">
              <a:avLst/>
            </a:prstGeom>
            <a:noFill/>
            <a:ln cap="flat" cmpd="sng" w="25400">
              <a:solidFill>
                <a:schemeClr val="accent5"/>
              </a:solidFill>
              <a:prstDash val="solid"/>
              <a:round/>
              <a:headEnd len="sm" w="sm" type="none"/>
              <a:tailEnd len="med" w="med" type="stealth"/>
            </a:ln>
            <a:effectLst>
              <a:outerShdw blurRad="40000" rotWithShape="0" dir="5400000" dist="20000">
                <a:srgbClr val="000000">
                  <a:alpha val="37254"/>
                </a:srgbClr>
              </a:outerShdw>
            </a:effectLst>
          </p:spPr>
        </p:cxnSp>
        <p:sp>
          <p:nvSpPr>
            <p:cNvPr id="276" name="Google Shape;276;p42"/>
            <p:cNvSpPr/>
            <p:nvPr/>
          </p:nvSpPr>
          <p:spPr>
            <a:xfrm>
              <a:off x="3121423" y="3981451"/>
              <a:ext cx="1541862" cy="893762"/>
            </a:xfrm>
            <a:prstGeom prst="rect">
              <a:avLst/>
            </a:prstGeom>
            <a:solidFill>
              <a:schemeClr val="lt1"/>
            </a:solid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272928"/>
                </a:buClr>
                <a:buSzPts val="1200"/>
                <a:buFont typeface="Arial"/>
                <a:buNone/>
              </a:pPr>
              <a:r>
                <a:rPr b="1" i="0" lang="en-GB" sz="1200" u="none" cap="none" strike="noStrike">
                  <a:solidFill>
                    <a:srgbClr val="272928"/>
                  </a:solidFill>
                  <a:latin typeface="Arial"/>
                  <a:ea typeface="Arial"/>
                  <a:cs typeface="Arial"/>
                  <a:sym typeface="Arial"/>
                </a:rPr>
                <a:t>STAKEHOLDER</a:t>
              </a:r>
              <a:endParaRPr b="1" i="0" sz="1200" u="none" cap="none" strike="noStrike">
                <a:solidFill>
                  <a:srgbClr val="272928"/>
                </a:solidFill>
                <a:latin typeface="Arial"/>
                <a:ea typeface="Arial"/>
                <a:cs typeface="Arial"/>
                <a:sym typeface="Arial"/>
              </a:endParaRPr>
            </a:p>
          </p:txBody>
        </p:sp>
        <p:sp>
          <p:nvSpPr>
            <p:cNvPr id="274" name="Google Shape;274;p42"/>
            <p:cNvSpPr/>
            <p:nvPr/>
          </p:nvSpPr>
          <p:spPr>
            <a:xfrm>
              <a:off x="5145089" y="3487738"/>
              <a:ext cx="1603375" cy="914400"/>
            </a:xfrm>
            <a:prstGeom prst="rect">
              <a:avLst/>
            </a:prstGeom>
            <a:solidFill>
              <a:schemeClr val="lt1"/>
            </a:solid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272928"/>
                </a:buClr>
                <a:buSzPts val="1200"/>
                <a:buFont typeface="Arial"/>
                <a:buNone/>
              </a:pPr>
              <a:r>
                <a:rPr b="1" i="0" lang="en-GB" sz="1200" u="none" cap="none" strike="noStrike">
                  <a:solidFill>
                    <a:srgbClr val="272928"/>
                  </a:solidFill>
                  <a:latin typeface="Arial"/>
                  <a:ea typeface="Arial"/>
                  <a:cs typeface="Arial"/>
                  <a:sym typeface="Arial"/>
                </a:rPr>
                <a:t>STAKEHOLDER</a:t>
              </a:r>
              <a:endParaRPr b="1" i="0" sz="1200" u="none" cap="none" strike="noStrike">
                <a:solidFill>
                  <a:srgbClr val="272928"/>
                </a:solidFill>
                <a:latin typeface="Arial"/>
                <a:ea typeface="Arial"/>
                <a:cs typeface="Arial"/>
                <a:sym typeface="Arial"/>
              </a:endParaRPr>
            </a:p>
          </p:txBody>
        </p:sp>
        <p:sp>
          <p:nvSpPr>
            <p:cNvPr id="278" name="Google Shape;278;p42"/>
            <p:cNvSpPr/>
            <p:nvPr/>
          </p:nvSpPr>
          <p:spPr>
            <a:xfrm>
              <a:off x="7528717" y="3937001"/>
              <a:ext cx="1603374" cy="914400"/>
            </a:xfrm>
            <a:prstGeom prst="rect">
              <a:avLst/>
            </a:prstGeom>
            <a:solidFill>
              <a:schemeClr val="lt1"/>
            </a:solid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272928"/>
                </a:buClr>
                <a:buSzPts val="1200"/>
                <a:buFont typeface="Arial"/>
                <a:buNone/>
              </a:pPr>
              <a:r>
                <a:rPr b="1" i="0" lang="en-GB" sz="1200" u="none" cap="none" strike="noStrike">
                  <a:solidFill>
                    <a:srgbClr val="272928"/>
                  </a:solidFill>
                  <a:latin typeface="Arial"/>
                  <a:ea typeface="Arial"/>
                  <a:cs typeface="Arial"/>
                  <a:sym typeface="Arial"/>
                </a:rPr>
                <a:t>STAKEHOLDER</a:t>
              </a:r>
              <a:endParaRPr b="1" i="0" sz="1200" u="none" cap="none" strike="noStrike">
                <a:solidFill>
                  <a:srgbClr val="272928"/>
                </a:solidFill>
                <a:latin typeface="Arial"/>
                <a:ea typeface="Arial"/>
                <a:cs typeface="Arial"/>
                <a:sym typeface="Arial"/>
              </a:endParaRPr>
            </a:p>
          </p:txBody>
        </p:sp>
        <p:sp>
          <p:nvSpPr>
            <p:cNvPr id="279" name="Google Shape;279;p42"/>
            <p:cNvSpPr/>
            <p:nvPr/>
          </p:nvSpPr>
          <p:spPr>
            <a:xfrm>
              <a:off x="2434829" y="5381624"/>
              <a:ext cx="1541862" cy="914400"/>
            </a:xfrm>
            <a:prstGeom prst="rect">
              <a:avLst/>
            </a:prstGeom>
            <a:solidFill>
              <a:schemeClr val="lt1"/>
            </a:solid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272928"/>
                </a:buClr>
                <a:buSzPts val="1200"/>
                <a:buFont typeface="Arial"/>
                <a:buNone/>
              </a:pPr>
              <a:r>
                <a:rPr b="1" i="0" lang="en-GB" sz="1200" u="none" cap="none" strike="noStrike">
                  <a:solidFill>
                    <a:srgbClr val="272928"/>
                  </a:solidFill>
                  <a:latin typeface="Arial"/>
                  <a:ea typeface="Arial"/>
                  <a:cs typeface="Arial"/>
                  <a:sym typeface="Arial"/>
                </a:rPr>
                <a:t>STAKEHOLDER</a:t>
              </a:r>
              <a:endParaRPr b="0" i="0" sz="1400" u="none" cap="none" strike="noStrike">
                <a:solidFill>
                  <a:srgbClr val="000000"/>
                </a:solidFill>
                <a:latin typeface="Arial"/>
                <a:ea typeface="Arial"/>
                <a:cs typeface="Arial"/>
                <a:sym typeface="Arial"/>
              </a:endParaRPr>
            </a:p>
          </p:txBody>
        </p:sp>
        <p:sp>
          <p:nvSpPr>
            <p:cNvPr id="280" name="Google Shape;280;p42"/>
            <p:cNvSpPr/>
            <p:nvPr/>
          </p:nvSpPr>
          <p:spPr>
            <a:xfrm>
              <a:off x="8215310" y="5308601"/>
              <a:ext cx="1541861" cy="914400"/>
            </a:xfrm>
            <a:prstGeom prst="rect">
              <a:avLst/>
            </a:prstGeom>
            <a:solidFill>
              <a:schemeClr val="lt1"/>
            </a:solid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272928"/>
                </a:buClr>
                <a:buSzPts val="1200"/>
                <a:buFont typeface="Arial"/>
                <a:buNone/>
              </a:pPr>
              <a:r>
                <a:rPr b="1" i="0" lang="en-GB" sz="1200" u="none" cap="none" strike="noStrike">
                  <a:solidFill>
                    <a:srgbClr val="272928"/>
                  </a:solidFill>
                  <a:latin typeface="Arial"/>
                  <a:ea typeface="Arial"/>
                  <a:cs typeface="Arial"/>
                  <a:sym typeface="Arial"/>
                </a:rPr>
                <a:t>STAKEHOLDER</a:t>
              </a:r>
              <a:endParaRPr b="1" i="0" sz="1200" u="none" cap="none" strike="noStrike">
                <a:solidFill>
                  <a:srgbClr val="272928"/>
                </a:solidFill>
                <a:latin typeface="Arial"/>
                <a:ea typeface="Arial"/>
                <a:cs typeface="Arial"/>
                <a:sym typeface="Arial"/>
              </a:endParaRPr>
            </a:p>
          </p:txBody>
        </p:sp>
        <p:cxnSp>
          <p:nvCxnSpPr>
            <p:cNvPr id="281" name="Google Shape;281;p42"/>
            <p:cNvCxnSpPr/>
            <p:nvPr/>
          </p:nvCxnSpPr>
          <p:spPr>
            <a:xfrm rot="10800000">
              <a:off x="3976691" y="5724526"/>
              <a:ext cx="1142998" cy="23812"/>
            </a:xfrm>
            <a:prstGeom prst="straightConnector1">
              <a:avLst/>
            </a:prstGeom>
            <a:noFill/>
            <a:ln cap="flat" cmpd="sng" w="25400">
              <a:solidFill>
                <a:schemeClr val="accent5"/>
              </a:solidFill>
              <a:prstDash val="solid"/>
              <a:round/>
              <a:headEnd len="sm" w="sm" type="none"/>
              <a:tailEnd len="med" w="med" type="stealth"/>
            </a:ln>
            <a:effectLst>
              <a:outerShdw blurRad="40000" rotWithShape="0" dir="5400000" dist="20000">
                <a:srgbClr val="000000">
                  <a:alpha val="37254"/>
                </a:srgbClr>
              </a:outerShdw>
            </a:effectLst>
          </p:spPr>
        </p:cxnSp>
        <p:cxnSp>
          <p:nvCxnSpPr>
            <p:cNvPr id="282" name="Google Shape;282;p42"/>
            <p:cNvCxnSpPr/>
            <p:nvPr/>
          </p:nvCxnSpPr>
          <p:spPr>
            <a:xfrm>
              <a:off x="6824664" y="5700713"/>
              <a:ext cx="1390646" cy="0"/>
            </a:xfrm>
            <a:prstGeom prst="straightConnector1">
              <a:avLst/>
            </a:prstGeom>
            <a:noFill/>
            <a:ln cap="flat" cmpd="sng" w="25400">
              <a:solidFill>
                <a:schemeClr val="accent5"/>
              </a:solidFill>
              <a:prstDash val="solid"/>
              <a:round/>
              <a:headEnd len="sm" w="sm" type="none"/>
              <a:tailEnd len="med" w="med" type="stealth"/>
            </a:ln>
            <a:effectLst>
              <a:outerShdw blurRad="40000" rotWithShape="0" dir="5400000" dist="20000">
                <a:srgbClr val="000000">
                  <a:alpha val="37254"/>
                </a:srgbClr>
              </a:outerShdw>
            </a:effectLst>
          </p:spPr>
        </p:cxnSp>
      </p:grpSp>
      <p:grpSp>
        <p:nvGrpSpPr>
          <p:cNvPr id="283" name="Google Shape;283;p42"/>
          <p:cNvGrpSpPr/>
          <p:nvPr/>
        </p:nvGrpSpPr>
        <p:grpSpPr>
          <a:xfrm>
            <a:off x="3118375" y="936820"/>
            <a:ext cx="2600890" cy="1389229"/>
            <a:chOff x="4653612" y="2097924"/>
            <a:chExt cx="2600890" cy="1389229"/>
          </a:xfrm>
        </p:grpSpPr>
        <p:cxnSp>
          <p:nvCxnSpPr>
            <p:cNvPr id="284" name="Google Shape;284;p42"/>
            <p:cNvCxnSpPr>
              <a:stCxn id="274" idx="0"/>
            </p:cNvCxnSpPr>
            <p:nvPr/>
          </p:nvCxnSpPr>
          <p:spPr>
            <a:xfrm rot="10800000">
              <a:off x="5854388" y="2788753"/>
              <a:ext cx="0" cy="698400"/>
            </a:xfrm>
            <a:prstGeom prst="straightConnector1">
              <a:avLst/>
            </a:prstGeom>
            <a:noFill/>
            <a:ln cap="flat" cmpd="sng" w="38100">
              <a:solidFill>
                <a:schemeClr val="accent5"/>
              </a:solidFill>
              <a:prstDash val="solid"/>
              <a:round/>
              <a:headEnd len="sm" w="sm" type="none"/>
              <a:tailEnd len="med" w="med" type="stealth"/>
            </a:ln>
            <a:effectLst>
              <a:outerShdw blurRad="40000" rotWithShape="0" dir="5400000" dist="23000">
                <a:srgbClr val="000000">
                  <a:alpha val="34509"/>
                </a:srgbClr>
              </a:outerShdw>
            </a:effectLst>
          </p:spPr>
        </p:cxnSp>
        <p:sp>
          <p:nvSpPr>
            <p:cNvPr id="285" name="Google Shape;285;p42"/>
            <p:cNvSpPr/>
            <p:nvPr/>
          </p:nvSpPr>
          <p:spPr>
            <a:xfrm>
              <a:off x="4653612" y="2097924"/>
              <a:ext cx="2600890" cy="690978"/>
            </a:xfrm>
            <a:prstGeom prst="roundRect">
              <a:avLst>
                <a:gd fmla="val 16667" name="adj"/>
              </a:avLst>
            </a:prstGeom>
            <a:solidFill>
              <a:schemeClr val="lt1"/>
            </a:solid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272928"/>
                </a:buClr>
                <a:buSzPts val="2000"/>
                <a:buFont typeface="Arial"/>
                <a:buNone/>
              </a:pPr>
              <a:r>
                <a:rPr b="1" i="0" lang="en-GB" sz="2000" u="none" cap="none" strike="noStrike">
                  <a:solidFill>
                    <a:srgbClr val="272928"/>
                  </a:solidFill>
                  <a:latin typeface="Arial"/>
                  <a:ea typeface="Arial"/>
                  <a:cs typeface="Arial"/>
                  <a:sym typeface="Arial"/>
                </a:rPr>
                <a:t>Customer NEEDS</a:t>
              </a:r>
              <a:endParaRPr b="0" i="0" sz="1400" u="none" cap="none" strike="noStrike">
                <a:solidFill>
                  <a:srgbClr val="000000"/>
                </a:solidFill>
                <a:latin typeface="Arial"/>
                <a:ea typeface="Arial"/>
                <a:cs typeface="Arial"/>
                <a:sym typeface="Arial"/>
              </a:endParaRPr>
            </a:p>
          </p:txBody>
        </p:sp>
      </p:grpSp>
      <p:sp>
        <p:nvSpPr>
          <p:cNvPr id="286" name="Google Shape;286;p42"/>
          <p:cNvSpPr/>
          <p:nvPr/>
        </p:nvSpPr>
        <p:spPr>
          <a:xfrm>
            <a:off x="3512339" y="3922168"/>
            <a:ext cx="1679575" cy="914400"/>
          </a:xfrm>
          <a:prstGeom prst="roundRect">
            <a:avLst>
              <a:gd fmla="val 16667" name="adj"/>
            </a:avLst>
          </a:prstGeom>
          <a:solidFill>
            <a:schemeClr val="lt1"/>
          </a:solid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GB" sz="2000" u="none" cap="none" strike="noStrike">
                <a:solidFill>
                  <a:schemeClr val="dk1"/>
                </a:solidFill>
                <a:latin typeface="Arial"/>
                <a:ea typeface="Arial"/>
                <a:cs typeface="Arial"/>
                <a:sym typeface="Arial"/>
              </a:rPr>
              <a:t>CONCEPT</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5"/>
          <p:cNvSpPr txBox="1"/>
          <p:nvPr>
            <p:ph type="title"/>
          </p:nvPr>
        </p:nvSpPr>
        <p:spPr>
          <a:xfrm>
            <a:off x="323528" y="1419622"/>
            <a:ext cx="4464496" cy="216024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4400"/>
              <a:buFont typeface="Arial"/>
              <a:buNone/>
            </a:pPr>
            <a:r>
              <a:rPr lang="en-GB"/>
              <a:t>Learning outcomes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3"/>
          <p:cNvSpPr/>
          <p:nvPr/>
        </p:nvSpPr>
        <p:spPr>
          <a:xfrm>
            <a:off x="-494400" y="-66437"/>
            <a:ext cx="1089900" cy="53301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FFFFFF"/>
              </a:highlight>
              <a:latin typeface="Arial"/>
              <a:ea typeface="Arial"/>
              <a:cs typeface="Arial"/>
              <a:sym typeface="Arial"/>
            </a:endParaRPr>
          </a:p>
        </p:txBody>
      </p:sp>
      <p:sp>
        <p:nvSpPr>
          <p:cNvPr id="293" name="Google Shape;293;p43"/>
          <p:cNvSpPr txBox="1"/>
          <p:nvPr/>
        </p:nvSpPr>
        <p:spPr>
          <a:xfrm>
            <a:off x="124951" y="-12"/>
            <a:ext cx="7128300" cy="9108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3000"/>
              <a:buFont typeface="Arial"/>
              <a:buNone/>
            </a:pPr>
            <a:r>
              <a:rPr b="1" i="0" lang="en-GB" sz="3000" u="none" cap="none" strike="noStrike">
                <a:solidFill>
                  <a:srgbClr val="13B6ED"/>
                </a:solidFill>
                <a:latin typeface="Arial"/>
                <a:ea typeface="Arial"/>
                <a:cs typeface="Arial"/>
                <a:sym typeface="Arial"/>
              </a:rPr>
              <a:t>Cause &amp; Effect Analysis (Fishbone)</a:t>
            </a:r>
            <a:endParaRPr b="0" i="0" sz="3000" u="none" cap="none" strike="noStrike">
              <a:solidFill>
                <a:srgbClr val="000000"/>
              </a:solidFill>
              <a:latin typeface="Arial"/>
              <a:ea typeface="Arial"/>
              <a:cs typeface="Arial"/>
              <a:sym typeface="Arial"/>
            </a:endParaRPr>
          </a:p>
        </p:txBody>
      </p:sp>
      <p:grpSp>
        <p:nvGrpSpPr>
          <p:cNvPr id="294" name="Google Shape;294;p43"/>
          <p:cNvGrpSpPr/>
          <p:nvPr/>
        </p:nvGrpSpPr>
        <p:grpSpPr>
          <a:xfrm>
            <a:off x="124960" y="1602740"/>
            <a:ext cx="8845673" cy="2988939"/>
            <a:chOff x="2351584" y="1782089"/>
            <a:chExt cx="6781932" cy="3956764"/>
          </a:xfrm>
        </p:grpSpPr>
        <p:grpSp>
          <p:nvGrpSpPr>
            <p:cNvPr id="295" name="Google Shape;295;p43"/>
            <p:cNvGrpSpPr/>
            <p:nvPr/>
          </p:nvGrpSpPr>
          <p:grpSpPr>
            <a:xfrm>
              <a:off x="2351584" y="1797080"/>
              <a:ext cx="6781932" cy="3941773"/>
              <a:chOff x="204" y="1397"/>
              <a:chExt cx="16315" cy="9860"/>
            </a:xfrm>
          </p:grpSpPr>
          <p:sp>
            <p:nvSpPr>
              <p:cNvPr id="296" name="Google Shape;296;p43"/>
              <p:cNvSpPr/>
              <p:nvPr/>
            </p:nvSpPr>
            <p:spPr>
              <a:xfrm rot="-5400000">
                <a:off x="-532" y="4734"/>
                <a:ext cx="3847" cy="2375"/>
              </a:xfrm>
              <a:custGeom>
                <a:rect b="b" l="l" r="r" t="t"/>
                <a:pathLst>
                  <a:path extrusionOk="0" h="21600" w="21600">
                    <a:moveTo>
                      <a:pt x="0" y="0"/>
                    </a:moveTo>
                    <a:lnTo>
                      <a:pt x="5400" y="21600"/>
                    </a:lnTo>
                    <a:lnTo>
                      <a:pt x="16200" y="21600"/>
                    </a:lnTo>
                    <a:lnTo>
                      <a:pt x="21600" y="0"/>
                    </a:lnTo>
                    <a:close/>
                  </a:path>
                </a:pathLst>
              </a:custGeom>
              <a:solidFill>
                <a:srgbClr val="FFFFFF"/>
              </a:solidFill>
              <a:ln cap="flat" cmpd="sng" w="38100">
                <a:solidFill>
                  <a:srgbClr val="000000"/>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297" name="Google Shape;297;p43"/>
              <p:cNvCxnSpPr/>
              <p:nvPr/>
            </p:nvCxnSpPr>
            <p:spPr>
              <a:xfrm>
                <a:off x="2579" y="5996"/>
                <a:ext cx="11240" cy="0"/>
              </a:xfrm>
              <a:prstGeom prst="straightConnector1">
                <a:avLst/>
              </a:prstGeom>
              <a:noFill/>
              <a:ln cap="flat" cmpd="sng" w="38100">
                <a:solidFill>
                  <a:srgbClr val="000000"/>
                </a:solidFill>
                <a:prstDash val="solid"/>
                <a:round/>
                <a:headEnd len="sm" w="sm" type="none"/>
                <a:tailEnd len="sm" w="sm" type="none"/>
              </a:ln>
            </p:spPr>
          </p:cxnSp>
          <p:cxnSp>
            <p:nvCxnSpPr>
              <p:cNvPr id="298" name="Google Shape;298;p43"/>
              <p:cNvCxnSpPr/>
              <p:nvPr/>
            </p:nvCxnSpPr>
            <p:spPr>
              <a:xfrm>
                <a:off x="10345" y="1397"/>
                <a:ext cx="2676" cy="4599"/>
              </a:xfrm>
              <a:prstGeom prst="straightConnector1">
                <a:avLst/>
              </a:prstGeom>
              <a:noFill/>
              <a:ln cap="flat" cmpd="sng" w="38100">
                <a:solidFill>
                  <a:srgbClr val="000000"/>
                </a:solidFill>
                <a:prstDash val="solid"/>
                <a:round/>
                <a:headEnd len="sm" w="sm" type="none"/>
                <a:tailEnd len="sm" w="sm" type="none"/>
              </a:ln>
            </p:spPr>
          </p:cxnSp>
          <p:cxnSp>
            <p:nvCxnSpPr>
              <p:cNvPr id="299" name="Google Shape;299;p43"/>
              <p:cNvCxnSpPr/>
              <p:nvPr/>
            </p:nvCxnSpPr>
            <p:spPr>
              <a:xfrm>
                <a:off x="6272" y="1424"/>
                <a:ext cx="2676" cy="4599"/>
              </a:xfrm>
              <a:prstGeom prst="straightConnector1">
                <a:avLst/>
              </a:prstGeom>
              <a:noFill/>
              <a:ln cap="flat" cmpd="sng" w="38100">
                <a:solidFill>
                  <a:srgbClr val="000000"/>
                </a:solidFill>
                <a:prstDash val="solid"/>
                <a:round/>
                <a:headEnd len="sm" w="sm" type="none"/>
                <a:tailEnd len="sm" w="sm" type="none"/>
              </a:ln>
            </p:spPr>
          </p:cxnSp>
          <p:cxnSp>
            <p:nvCxnSpPr>
              <p:cNvPr id="300" name="Google Shape;300;p43"/>
              <p:cNvCxnSpPr/>
              <p:nvPr/>
            </p:nvCxnSpPr>
            <p:spPr>
              <a:xfrm flipH="1" rot="10800000">
                <a:off x="5863" y="6019"/>
                <a:ext cx="3048" cy="5238"/>
              </a:xfrm>
              <a:prstGeom prst="straightConnector1">
                <a:avLst/>
              </a:prstGeom>
              <a:noFill/>
              <a:ln cap="flat" cmpd="sng" w="38100">
                <a:solidFill>
                  <a:srgbClr val="000000"/>
                </a:solidFill>
                <a:prstDash val="solid"/>
                <a:round/>
                <a:headEnd len="sm" w="sm" type="none"/>
                <a:tailEnd len="sm" w="sm" type="none"/>
              </a:ln>
            </p:spPr>
          </p:cxnSp>
          <p:cxnSp>
            <p:nvCxnSpPr>
              <p:cNvPr id="301" name="Google Shape;301;p43"/>
              <p:cNvCxnSpPr/>
              <p:nvPr/>
            </p:nvCxnSpPr>
            <p:spPr>
              <a:xfrm flipH="1" rot="10800000">
                <a:off x="9900" y="5921"/>
                <a:ext cx="3048" cy="5238"/>
              </a:xfrm>
              <a:prstGeom prst="straightConnector1">
                <a:avLst/>
              </a:prstGeom>
              <a:noFill/>
              <a:ln cap="flat" cmpd="sng" w="38100">
                <a:solidFill>
                  <a:srgbClr val="000000"/>
                </a:solidFill>
                <a:prstDash val="solid"/>
                <a:round/>
                <a:headEnd len="sm" w="sm" type="none"/>
                <a:tailEnd len="sm" w="sm" type="none"/>
              </a:ln>
            </p:spPr>
          </p:cxnSp>
          <p:sp>
            <p:nvSpPr>
              <p:cNvPr id="302" name="Google Shape;302;p43"/>
              <p:cNvSpPr/>
              <p:nvPr/>
            </p:nvSpPr>
            <p:spPr>
              <a:xfrm>
                <a:off x="13819" y="3896"/>
                <a:ext cx="2700" cy="4200"/>
              </a:xfrm>
              <a:prstGeom prst="flowChartDelay">
                <a:avLst/>
              </a:prstGeom>
              <a:noFill/>
              <a:ln cap="flat" cmpd="sng" w="38100">
                <a:solidFill>
                  <a:srgbClr val="000000"/>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303" name="Google Shape;303;p43"/>
            <p:cNvGrpSpPr/>
            <p:nvPr/>
          </p:nvGrpSpPr>
          <p:grpSpPr>
            <a:xfrm>
              <a:off x="3135646" y="1782089"/>
              <a:ext cx="1280539" cy="3951168"/>
              <a:chOff x="1611646" y="1782088"/>
              <a:chExt cx="1280539" cy="3951168"/>
            </a:xfrm>
          </p:grpSpPr>
          <p:cxnSp>
            <p:nvCxnSpPr>
              <p:cNvPr id="304" name="Google Shape;304;p43"/>
              <p:cNvCxnSpPr/>
              <p:nvPr/>
            </p:nvCxnSpPr>
            <p:spPr>
              <a:xfrm>
                <a:off x="1779805" y="1782088"/>
                <a:ext cx="1112380" cy="1838561"/>
              </a:xfrm>
              <a:prstGeom prst="straightConnector1">
                <a:avLst/>
              </a:prstGeom>
              <a:noFill/>
              <a:ln cap="flat" cmpd="sng" w="38100">
                <a:solidFill>
                  <a:srgbClr val="000000"/>
                </a:solidFill>
                <a:prstDash val="solid"/>
                <a:round/>
                <a:headEnd len="sm" w="sm" type="none"/>
                <a:tailEnd len="sm" w="sm" type="none"/>
              </a:ln>
            </p:spPr>
          </p:cxnSp>
          <p:cxnSp>
            <p:nvCxnSpPr>
              <p:cNvPr id="305" name="Google Shape;305;p43"/>
              <p:cNvCxnSpPr/>
              <p:nvPr/>
            </p:nvCxnSpPr>
            <p:spPr>
              <a:xfrm flipH="1" rot="10800000">
                <a:off x="1611646" y="3639239"/>
                <a:ext cx="1267016" cy="2094017"/>
              </a:xfrm>
              <a:prstGeom prst="straightConnector1">
                <a:avLst/>
              </a:prstGeom>
              <a:noFill/>
              <a:ln cap="flat" cmpd="sng" w="38100">
                <a:solidFill>
                  <a:srgbClr val="000000"/>
                </a:solidFill>
                <a:prstDash val="solid"/>
                <a:round/>
                <a:headEnd len="sm" w="sm" type="none"/>
                <a:tailEnd len="sm" w="sm" type="none"/>
              </a:ln>
            </p:spPr>
          </p:cxnSp>
        </p:grpSp>
      </p:grpSp>
      <p:grpSp>
        <p:nvGrpSpPr>
          <p:cNvPr id="306" name="Google Shape;306;p43"/>
          <p:cNvGrpSpPr/>
          <p:nvPr/>
        </p:nvGrpSpPr>
        <p:grpSpPr>
          <a:xfrm>
            <a:off x="441700" y="739603"/>
            <a:ext cx="8821466" cy="4363655"/>
            <a:chOff x="467801" y="1007570"/>
            <a:chExt cx="11761955" cy="5818207"/>
          </a:xfrm>
        </p:grpSpPr>
        <p:sp>
          <p:nvSpPr>
            <p:cNvPr id="307" name="Google Shape;307;p43"/>
            <p:cNvSpPr txBox="1"/>
            <p:nvPr/>
          </p:nvSpPr>
          <p:spPr>
            <a:xfrm>
              <a:off x="957234" y="1007570"/>
              <a:ext cx="2349300" cy="492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500"/>
                <a:buFont typeface="Arial"/>
                <a:buNone/>
              </a:pPr>
              <a:r>
                <a:rPr b="1" i="0" lang="en-GB" sz="1500" u="none" cap="none" strike="noStrike">
                  <a:solidFill>
                    <a:schemeClr val="dk1"/>
                  </a:solidFill>
                  <a:latin typeface="Arial"/>
                  <a:ea typeface="Arial"/>
                  <a:cs typeface="Arial"/>
                  <a:sym typeface="Arial"/>
                </a:rPr>
                <a:t>Machine</a:t>
              </a:r>
              <a:r>
                <a:rPr b="0" i="0" lang="en-GB" sz="18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500"/>
                <a:buFont typeface="Arial"/>
                <a:buNone/>
              </a:pPr>
              <a:r>
                <a:rPr b="0" i="0" lang="en-GB" sz="1050" u="none" cap="none" strike="noStrike">
                  <a:solidFill>
                    <a:schemeClr val="dk1"/>
                  </a:solidFill>
                  <a:latin typeface="Arial"/>
                  <a:ea typeface="Arial"/>
                  <a:cs typeface="Arial"/>
                  <a:sym typeface="Arial"/>
                </a:rPr>
                <a:t>(technology)</a:t>
              </a:r>
              <a:endParaRPr b="0" i="0" sz="1400" u="none" cap="none" strike="noStrike">
                <a:solidFill>
                  <a:srgbClr val="000000"/>
                </a:solidFill>
                <a:latin typeface="Arial"/>
                <a:ea typeface="Arial"/>
                <a:cs typeface="Arial"/>
                <a:sym typeface="Arial"/>
              </a:endParaRPr>
            </a:p>
          </p:txBody>
        </p:sp>
        <p:sp>
          <p:nvSpPr>
            <p:cNvPr id="308" name="Google Shape;308;p43"/>
            <p:cNvSpPr txBox="1"/>
            <p:nvPr/>
          </p:nvSpPr>
          <p:spPr>
            <a:xfrm>
              <a:off x="3781588" y="1007570"/>
              <a:ext cx="2122800" cy="492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500"/>
                <a:buFont typeface="Arial"/>
                <a:buNone/>
              </a:pPr>
              <a:r>
                <a:rPr b="1" i="0" lang="en-GB" sz="1500" u="none" cap="none" strike="noStrike">
                  <a:solidFill>
                    <a:schemeClr val="dk1"/>
                  </a:solidFill>
                  <a:latin typeface="Arial"/>
                  <a:ea typeface="Arial"/>
                  <a:cs typeface="Arial"/>
                  <a:sym typeface="Arial"/>
                </a:rPr>
                <a:t>Method</a:t>
              </a:r>
              <a:r>
                <a:rPr b="0" i="0" lang="en-GB" sz="18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500"/>
                <a:buFont typeface="Arial"/>
                <a:buNone/>
              </a:pPr>
              <a:r>
                <a:rPr b="0" i="0" lang="en-GB" sz="1050" u="none" cap="none" strike="noStrike">
                  <a:solidFill>
                    <a:schemeClr val="dk1"/>
                  </a:solidFill>
                  <a:latin typeface="Arial"/>
                  <a:ea typeface="Arial"/>
                  <a:cs typeface="Arial"/>
                  <a:sym typeface="Arial"/>
                </a:rPr>
                <a:t>(process)</a:t>
              </a:r>
              <a:endParaRPr b="0" i="0" sz="1800" u="none" cap="none" strike="noStrike">
                <a:solidFill>
                  <a:schemeClr val="dk1"/>
                </a:solidFill>
                <a:latin typeface="Arial"/>
                <a:ea typeface="Arial"/>
                <a:cs typeface="Arial"/>
                <a:sym typeface="Arial"/>
              </a:endParaRPr>
            </a:p>
          </p:txBody>
        </p:sp>
        <p:sp>
          <p:nvSpPr>
            <p:cNvPr id="309" name="Google Shape;309;p43"/>
            <p:cNvSpPr txBox="1"/>
            <p:nvPr/>
          </p:nvSpPr>
          <p:spPr>
            <a:xfrm>
              <a:off x="6379456" y="1007573"/>
              <a:ext cx="5850300" cy="492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500"/>
                <a:buFont typeface="Arial"/>
                <a:buNone/>
              </a:pPr>
              <a:r>
                <a:rPr b="1" i="0" lang="en-GB" sz="1500" u="none" cap="none" strike="noStrike">
                  <a:solidFill>
                    <a:schemeClr val="dk1"/>
                  </a:solidFill>
                  <a:latin typeface="Arial"/>
                  <a:ea typeface="Arial"/>
                  <a:cs typeface="Arial"/>
                  <a:sym typeface="Arial"/>
                </a:rPr>
                <a:t>Materials</a:t>
              </a:r>
              <a:r>
                <a:rPr b="0" i="0" lang="en-GB" sz="18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500"/>
                <a:buFont typeface="Arial"/>
                <a:buNone/>
              </a:pPr>
              <a:r>
                <a:rPr b="0" i="0" lang="en-GB" sz="1050" u="none" cap="none" strike="noStrike">
                  <a:solidFill>
                    <a:schemeClr val="dk1"/>
                  </a:solidFill>
                  <a:latin typeface="Arial"/>
                  <a:ea typeface="Arial"/>
                  <a:cs typeface="Arial"/>
                  <a:sym typeface="Arial"/>
                </a:rPr>
                <a:t>(including raw materials, consumables and information)</a:t>
              </a:r>
              <a:endParaRPr b="0" i="0" sz="1800" u="none" cap="none" strike="noStrike">
                <a:solidFill>
                  <a:schemeClr val="dk1"/>
                </a:solidFill>
                <a:latin typeface="Arial"/>
                <a:ea typeface="Arial"/>
                <a:cs typeface="Arial"/>
                <a:sym typeface="Arial"/>
              </a:endParaRPr>
            </a:p>
          </p:txBody>
        </p:sp>
        <p:sp>
          <p:nvSpPr>
            <p:cNvPr id="310" name="Google Shape;310;p43"/>
            <p:cNvSpPr txBox="1"/>
            <p:nvPr/>
          </p:nvSpPr>
          <p:spPr>
            <a:xfrm>
              <a:off x="6773592" y="6179501"/>
              <a:ext cx="1973100" cy="64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500"/>
                <a:buFont typeface="Arial"/>
                <a:buNone/>
              </a:pPr>
              <a:r>
                <a:rPr b="1" i="0" lang="en-GB" sz="1500" u="none" cap="none" strike="noStrike">
                  <a:solidFill>
                    <a:schemeClr val="dk1"/>
                  </a:solidFill>
                  <a:latin typeface="Arial"/>
                  <a:ea typeface="Arial"/>
                  <a:cs typeface="Arial"/>
                  <a:sym typeface="Arial"/>
                </a:rPr>
                <a:t>Measurement</a:t>
              </a:r>
              <a:r>
                <a:rPr b="0" i="0" lang="en-GB" sz="15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050"/>
                <a:buFont typeface="Arial"/>
                <a:buNone/>
              </a:pPr>
              <a:r>
                <a:rPr b="0" i="0" lang="en-GB" sz="1050" u="none" cap="none" strike="noStrike">
                  <a:solidFill>
                    <a:schemeClr val="dk1"/>
                  </a:solidFill>
                  <a:latin typeface="Arial"/>
                  <a:ea typeface="Arial"/>
                  <a:cs typeface="Arial"/>
                  <a:sym typeface="Arial"/>
                </a:rPr>
                <a:t>(inspection)</a:t>
              </a:r>
              <a:endParaRPr b="0" i="0" sz="1500" u="none" cap="none" strike="noStrike">
                <a:solidFill>
                  <a:schemeClr val="dk1"/>
                </a:solidFill>
                <a:latin typeface="Arial"/>
                <a:ea typeface="Arial"/>
                <a:cs typeface="Arial"/>
                <a:sym typeface="Arial"/>
              </a:endParaRPr>
            </a:p>
          </p:txBody>
        </p:sp>
        <p:sp>
          <p:nvSpPr>
            <p:cNvPr id="311" name="Google Shape;311;p43"/>
            <p:cNvSpPr txBox="1"/>
            <p:nvPr/>
          </p:nvSpPr>
          <p:spPr>
            <a:xfrm>
              <a:off x="3366188" y="6179568"/>
              <a:ext cx="3407400" cy="64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500"/>
                <a:buFont typeface="Arial"/>
                <a:buNone/>
              </a:pPr>
              <a:r>
                <a:rPr b="1" i="0" lang="en-GB" sz="1500" u="none" cap="none" strike="noStrike">
                  <a:solidFill>
                    <a:schemeClr val="dk1"/>
                  </a:solidFill>
                  <a:latin typeface="Arial"/>
                  <a:ea typeface="Arial"/>
                  <a:cs typeface="Arial"/>
                  <a:sym typeface="Arial"/>
                </a:rPr>
                <a:t>Manpower</a:t>
              </a:r>
              <a:r>
                <a:rPr b="0" i="0" lang="en-GB" sz="15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050"/>
                <a:buFont typeface="Arial"/>
                <a:buNone/>
              </a:pPr>
              <a:r>
                <a:rPr b="0" i="0" lang="en-GB" sz="1050" u="none" cap="none" strike="noStrike">
                  <a:solidFill>
                    <a:schemeClr val="dk1"/>
                  </a:solidFill>
                  <a:latin typeface="Arial"/>
                  <a:ea typeface="Arial"/>
                  <a:cs typeface="Arial"/>
                  <a:sym typeface="Arial"/>
                </a:rPr>
                <a:t>(physical work, mind power, brain work)</a:t>
              </a:r>
              <a:endParaRPr b="0" i="0" sz="1500" u="none" cap="none" strike="noStrike">
                <a:solidFill>
                  <a:schemeClr val="dk1"/>
                </a:solidFill>
                <a:latin typeface="Arial"/>
                <a:ea typeface="Arial"/>
                <a:cs typeface="Arial"/>
                <a:sym typeface="Arial"/>
              </a:endParaRPr>
            </a:p>
          </p:txBody>
        </p:sp>
        <p:sp>
          <p:nvSpPr>
            <p:cNvPr id="312" name="Google Shape;312;p43"/>
            <p:cNvSpPr txBox="1"/>
            <p:nvPr/>
          </p:nvSpPr>
          <p:spPr>
            <a:xfrm>
              <a:off x="467801" y="6179577"/>
              <a:ext cx="2056500" cy="64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500"/>
                <a:buFont typeface="Arial"/>
                <a:buNone/>
              </a:pPr>
              <a:r>
                <a:rPr b="1" i="0" lang="en-GB" sz="1500" u="none" cap="none" strike="noStrike">
                  <a:solidFill>
                    <a:schemeClr val="dk1"/>
                  </a:solidFill>
                  <a:latin typeface="Arial"/>
                  <a:ea typeface="Arial"/>
                  <a:cs typeface="Arial"/>
                  <a:sym typeface="Arial"/>
                </a:rPr>
                <a:t>Mother Nature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050"/>
                <a:buFont typeface="Arial"/>
                <a:buNone/>
              </a:pPr>
              <a:r>
                <a:rPr b="0" i="0" lang="en-GB" sz="1050" u="none" cap="none" strike="noStrike">
                  <a:solidFill>
                    <a:schemeClr val="dk1"/>
                  </a:solidFill>
                  <a:latin typeface="Arial"/>
                  <a:ea typeface="Arial"/>
                  <a:cs typeface="Arial"/>
                  <a:sym typeface="Arial"/>
                </a:rPr>
                <a:t>(environment)</a:t>
              </a:r>
              <a:endParaRPr b="0" i="0" sz="1500" u="none" cap="none" strike="noStrike">
                <a:solidFill>
                  <a:schemeClr val="dk1"/>
                </a:solidFill>
                <a:latin typeface="Arial"/>
                <a:ea typeface="Arial"/>
                <a:cs typeface="Arial"/>
                <a:sym typeface="Arial"/>
              </a:endParaRPr>
            </a:p>
          </p:txBody>
        </p:sp>
      </p:grpSp>
      <p:grpSp>
        <p:nvGrpSpPr>
          <p:cNvPr id="313" name="Google Shape;313;p43"/>
          <p:cNvGrpSpPr/>
          <p:nvPr/>
        </p:nvGrpSpPr>
        <p:grpSpPr>
          <a:xfrm>
            <a:off x="224654" y="2681752"/>
            <a:ext cx="8652765" cy="646425"/>
            <a:chOff x="178404" y="3597099"/>
            <a:chExt cx="11537020" cy="861900"/>
          </a:xfrm>
        </p:grpSpPr>
        <p:sp>
          <p:nvSpPr>
            <p:cNvPr id="314" name="Google Shape;314;p43"/>
            <p:cNvSpPr txBox="1"/>
            <p:nvPr/>
          </p:nvSpPr>
          <p:spPr>
            <a:xfrm>
              <a:off x="9981724" y="3597099"/>
              <a:ext cx="1733700" cy="861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Arial"/>
                  <a:ea typeface="Arial"/>
                  <a:cs typeface="Arial"/>
                  <a:sym typeface="Arial"/>
                </a:rPr>
                <a:t>Late for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Arial"/>
                  <a:ea typeface="Arial"/>
                  <a:cs typeface="Arial"/>
                  <a:sym typeface="Arial"/>
                </a:rPr>
                <a:t>University</a:t>
              </a:r>
              <a:endParaRPr b="0" i="0" sz="1400" u="none" cap="none" strike="noStrike">
                <a:solidFill>
                  <a:srgbClr val="000000"/>
                </a:solidFill>
                <a:latin typeface="Arial"/>
                <a:ea typeface="Arial"/>
                <a:cs typeface="Arial"/>
                <a:sym typeface="Arial"/>
              </a:endParaRPr>
            </a:p>
          </p:txBody>
        </p:sp>
        <p:sp>
          <p:nvSpPr>
            <p:cNvPr id="315" name="Google Shape;315;p43"/>
            <p:cNvSpPr txBox="1"/>
            <p:nvPr/>
          </p:nvSpPr>
          <p:spPr>
            <a:xfrm>
              <a:off x="178404" y="3781890"/>
              <a:ext cx="1340400" cy="492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Arial"/>
                  <a:ea typeface="Arial"/>
                  <a:cs typeface="Arial"/>
                  <a:sym typeface="Arial"/>
                </a:rPr>
                <a:t>Causes</a:t>
              </a:r>
              <a:endParaRPr b="0" i="0" sz="1400" u="none" cap="none" strike="noStrike">
                <a:solidFill>
                  <a:srgbClr val="000000"/>
                </a:solidFill>
                <a:latin typeface="Arial"/>
                <a:ea typeface="Arial"/>
                <a:cs typeface="Arial"/>
                <a:sym typeface="Arial"/>
              </a:endParaRPr>
            </a:p>
          </p:txBody>
        </p:sp>
      </p:grpSp>
      <p:grpSp>
        <p:nvGrpSpPr>
          <p:cNvPr id="316" name="Google Shape;316;p43"/>
          <p:cNvGrpSpPr/>
          <p:nvPr/>
        </p:nvGrpSpPr>
        <p:grpSpPr>
          <a:xfrm>
            <a:off x="-74359" y="1270500"/>
            <a:ext cx="6134334" cy="2722878"/>
            <a:chOff x="-220278" y="1715434"/>
            <a:chExt cx="8179112" cy="3630504"/>
          </a:xfrm>
        </p:grpSpPr>
        <p:cxnSp>
          <p:nvCxnSpPr>
            <p:cNvPr id="317" name="Google Shape;317;p43"/>
            <p:cNvCxnSpPr/>
            <p:nvPr/>
          </p:nvCxnSpPr>
          <p:spPr>
            <a:xfrm>
              <a:off x="2394748" y="2189500"/>
              <a:ext cx="2021400" cy="0"/>
            </a:xfrm>
            <a:prstGeom prst="straightConnector1">
              <a:avLst/>
            </a:prstGeom>
            <a:noFill/>
            <a:ln cap="flat" cmpd="sng" w="15875">
              <a:solidFill>
                <a:schemeClr val="accent5"/>
              </a:solidFill>
              <a:prstDash val="solid"/>
              <a:round/>
              <a:headEnd len="sm" w="sm" type="none"/>
              <a:tailEnd len="sm" w="sm" type="none"/>
            </a:ln>
          </p:spPr>
        </p:cxnSp>
        <p:cxnSp>
          <p:nvCxnSpPr>
            <p:cNvPr id="318" name="Google Shape;318;p43"/>
            <p:cNvCxnSpPr/>
            <p:nvPr/>
          </p:nvCxnSpPr>
          <p:spPr>
            <a:xfrm>
              <a:off x="3226039" y="3031326"/>
              <a:ext cx="2021400" cy="0"/>
            </a:xfrm>
            <a:prstGeom prst="straightConnector1">
              <a:avLst/>
            </a:prstGeom>
            <a:noFill/>
            <a:ln cap="flat" cmpd="sng" w="15875">
              <a:solidFill>
                <a:schemeClr val="accent5"/>
              </a:solidFill>
              <a:prstDash val="solid"/>
              <a:round/>
              <a:headEnd len="sm" w="sm" type="none"/>
              <a:tailEnd len="sm" w="sm" type="none"/>
            </a:ln>
          </p:spPr>
        </p:cxnSp>
        <p:cxnSp>
          <p:nvCxnSpPr>
            <p:cNvPr id="319" name="Google Shape;319;p43"/>
            <p:cNvCxnSpPr/>
            <p:nvPr/>
          </p:nvCxnSpPr>
          <p:spPr>
            <a:xfrm>
              <a:off x="45400" y="2140900"/>
              <a:ext cx="1665300" cy="2400"/>
            </a:xfrm>
            <a:prstGeom prst="straightConnector1">
              <a:avLst/>
            </a:prstGeom>
            <a:noFill/>
            <a:ln cap="flat" cmpd="sng" w="15875">
              <a:solidFill>
                <a:schemeClr val="accent5"/>
              </a:solidFill>
              <a:prstDash val="solid"/>
              <a:round/>
              <a:headEnd len="sm" w="sm" type="none"/>
              <a:tailEnd len="sm" w="sm" type="none"/>
            </a:ln>
          </p:spPr>
        </p:cxnSp>
        <p:cxnSp>
          <p:nvCxnSpPr>
            <p:cNvPr id="320" name="Google Shape;320;p43"/>
            <p:cNvCxnSpPr/>
            <p:nvPr/>
          </p:nvCxnSpPr>
          <p:spPr>
            <a:xfrm>
              <a:off x="5375221" y="2178136"/>
              <a:ext cx="2021400" cy="0"/>
            </a:xfrm>
            <a:prstGeom prst="straightConnector1">
              <a:avLst/>
            </a:prstGeom>
            <a:noFill/>
            <a:ln cap="flat" cmpd="sng" w="15875">
              <a:solidFill>
                <a:schemeClr val="accent5"/>
              </a:solidFill>
              <a:prstDash val="solid"/>
              <a:round/>
              <a:headEnd len="sm" w="sm" type="none"/>
              <a:tailEnd len="sm" w="sm" type="none"/>
            </a:ln>
          </p:spPr>
        </p:cxnSp>
        <p:cxnSp>
          <p:nvCxnSpPr>
            <p:cNvPr id="321" name="Google Shape;321;p43"/>
            <p:cNvCxnSpPr/>
            <p:nvPr/>
          </p:nvCxnSpPr>
          <p:spPr>
            <a:xfrm>
              <a:off x="218701" y="5345938"/>
              <a:ext cx="2021400" cy="0"/>
            </a:xfrm>
            <a:prstGeom prst="straightConnector1">
              <a:avLst/>
            </a:prstGeom>
            <a:noFill/>
            <a:ln cap="flat" cmpd="sng" w="15875">
              <a:solidFill>
                <a:schemeClr val="accent5"/>
              </a:solidFill>
              <a:prstDash val="solid"/>
              <a:round/>
              <a:headEnd len="sm" w="sm" type="none"/>
              <a:tailEnd len="sm" w="sm" type="none"/>
            </a:ln>
          </p:spPr>
        </p:cxnSp>
        <p:cxnSp>
          <p:nvCxnSpPr>
            <p:cNvPr id="322" name="Google Shape;322;p43"/>
            <p:cNvCxnSpPr/>
            <p:nvPr/>
          </p:nvCxnSpPr>
          <p:spPr>
            <a:xfrm>
              <a:off x="2983685" y="5311644"/>
              <a:ext cx="2021400" cy="0"/>
            </a:xfrm>
            <a:prstGeom prst="straightConnector1">
              <a:avLst/>
            </a:prstGeom>
            <a:noFill/>
            <a:ln cap="flat" cmpd="sng" w="15875">
              <a:solidFill>
                <a:schemeClr val="accent5"/>
              </a:solidFill>
              <a:prstDash val="solid"/>
              <a:round/>
              <a:headEnd len="sm" w="sm" type="none"/>
              <a:tailEnd len="sm" w="sm" type="none"/>
            </a:ln>
          </p:spPr>
        </p:cxnSp>
        <p:cxnSp>
          <p:nvCxnSpPr>
            <p:cNvPr id="323" name="Google Shape;323;p43"/>
            <p:cNvCxnSpPr/>
            <p:nvPr/>
          </p:nvCxnSpPr>
          <p:spPr>
            <a:xfrm>
              <a:off x="5822677" y="5297729"/>
              <a:ext cx="2021400" cy="0"/>
            </a:xfrm>
            <a:prstGeom prst="straightConnector1">
              <a:avLst/>
            </a:prstGeom>
            <a:noFill/>
            <a:ln cap="flat" cmpd="sng" w="15875">
              <a:solidFill>
                <a:schemeClr val="accent5"/>
              </a:solidFill>
              <a:prstDash val="solid"/>
              <a:round/>
              <a:headEnd len="sm" w="sm" type="none"/>
              <a:tailEnd len="sm" w="sm" type="none"/>
            </a:ln>
          </p:spPr>
        </p:cxnSp>
        <p:sp>
          <p:nvSpPr>
            <p:cNvPr id="324" name="Google Shape;324;p43"/>
            <p:cNvSpPr txBox="1"/>
            <p:nvPr/>
          </p:nvSpPr>
          <p:spPr>
            <a:xfrm>
              <a:off x="6063279" y="4545230"/>
              <a:ext cx="1678200" cy="697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Alarm clock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time incorrect</a:t>
              </a:r>
              <a:endParaRPr b="0" i="0" sz="1400" u="none" cap="none" strike="noStrike">
                <a:solidFill>
                  <a:srgbClr val="000000"/>
                </a:solidFill>
                <a:latin typeface="Arial"/>
                <a:ea typeface="Arial"/>
                <a:cs typeface="Arial"/>
                <a:sym typeface="Arial"/>
              </a:endParaRPr>
            </a:p>
          </p:txBody>
        </p:sp>
        <p:sp>
          <p:nvSpPr>
            <p:cNvPr id="325" name="Google Shape;325;p43"/>
            <p:cNvSpPr txBox="1"/>
            <p:nvPr/>
          </p:nvSpPr>
          <p:spPr>
            <a:xfrm>
              <a:off x="4587134" y="1715434"/>
              <a:ext cx="3371700" cy="6975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Accidently drank decaf coffee</a:t>
              </a:r>
              <a:endParaRPr b="0" i="0" sz="1400" u="none" cap="none" strike="noStrike">
                <a:solidFill>
                  <a:srgbClr val="000000"/>
                </a:solidFill>
                <a:latin typeface="Arial"/>
                <a:ea typeface="Arial"/>
                <a:cs typeface="Arial"/>
                <a:sym typeface="Arial"/>
              </a:endParaRPr>
            </a:p>
          </p:txBody>
        </p:sp>
        <p:sp>
          <p:nvSpPr>
            <p:cNvPr id="326" name="Google Shape;326;p43"/>
            <p:cNvSpPr txBox="1"/>
            <p:nvPr/>
          </p:nvSpPr>
          <p:spPr>
            <a:xfrm>
              <a:off x="3419748" y="4572738"/>
              <a:ext cx="2088600" cy="697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Lecturer told you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wrong time</a:t>
              </a:r>
              <a:endParaRPr b="0" i="0" sz="1400" u="none" cap="none" strike="noStrike">
                <a:solidFill>
                  <a:srgbClr val="000000"/>
                </a:solidFill>
                <a:latin typeface="Arial"/>
                <a:ea typeface="Arial"/>
                <a:cs typeface="Arial"/>
                <a:sym typeface="Arial"/>
              </a:endParaRPr>
            </a:p>
          </p:txBody>
        </p:sp>
        <p:sp>
          <p:nvSpPr>
            <p:cNvPr id="327" name="Google Shape;327;p43"/>
            <p:cNvSpPr txBox="1"/>
            <p:nvPr/>
          </p:nvSpPr>
          <p:spPr>
            <a:xfrm>
              <a:off x="760841" y="4665162"/>
              <a:ext cx="2717700" cy="451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Snow affected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traffic</a:t>
              </a:r>
              <a:endParaRPr b="0" i="0" sz="1400" u="none" cap="none" strike="noStrike">
                <a:solidFill>
                  <a:srgbClr val="000000"/>
                </a:solidFill>
                <a:latin typeface="Arial"/>
                <a:ea typeface="Arial"/>
                <a:cs typeface="Arial"/>
                <a:sym typeface="Arial"/>
              </a:endParaRPr>
            </a:p>
          </p:txBody>
        </p:sp>
        <p:sp>
          <p:nvSpPr>
            <p:cNvPr id="328" name="Google Shape;328;p43"/>
            <p:cNvSpPr txBox="1"/>
            <p:nvPr/>
          </p:nvSpPr>
          <p:spPr>
            <a:xfrm>
              <a:off x="2773359" y="2588024"/>
              <a:ext cx="2141100" cy="410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Took a wrong turn</a:t>
              </a:r>
              <a:endParaRPr b="0" i="0" sz="1400" u="none" cap="none" strike="noStrike">
                <a:solidFill>
                  <a:srgbClr val="000000"/>
                </a:solidFill>
                <a:latin typeface="Arial"/>
                <a:ea typeface="Arial"/>
                <a:cs typeface="Arial"/>
                <a:sym typeface="Arial"/>
              </a:endParaRPr>
            </a:p>
          </p:txBody>
        </p:sp>
        <p:sp>
          <p:nvSpPr>
            <p:cNvPr id="329" name="Google Shape;329;p43"/>
            <p:cNvSpPr txBox="1"/>
            <p:nvPr/>
          </p:nvSpPr>
          <p:spPr>
            <a:xfrm>
              <a:off x="-220278" y="1715440"/>
              <a:ext cx="1930500" cy="410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Car broke down</a:t>
              </a:r>
              <a:endParaRPr b="0" i="0" sz="1400" u="none" cap="none" strike="noStrike">
                <a:solidFill>
                  <a:srgbClr val="000000"/>
                </a:solidFill>
                <a:latin typeface="Arial"/>
                <a:ea typeface="Arial"/>
                <a:cs typeface="Arial"/>
                <a:sym typeface="Arial"/>
              </a:endParaRPr>
            </a:p>
          </p:txBody>
        </p:sp>
        <p:sp>
          <p:nvSpPr>
            <p:cNvPr id="330" name="Google Shape;330;p43"/>
            <p:cNvSpPr txBox="1"/>
            <p:nvPr/>
          </p:nvSpPr>
          <p:spPr>
            <a:xfrm>
              <a:off x="2169504" y="1748706"/>
              <a:ext cx="2246700" cy="410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Forgot to set alarm</a:t>
              </a:r>
              <a:endParaRPr b="0" i="0" sz="1400" u="none" cap="none" strike="noStrike">
                <a:solidFill>
                  <a:srgbClr val="000000"/>
                </a:solidFill>
                <a:latin typeface="Arial"/>
                <a:ea typeface="Arial"/>
                <a:cs typeface="Arial"/>
                <a:sym typeface="Arial"/>
              </a:endParaRPr>
            </a:p>
          </p:txBody>
        </p:sp>
      </p:grpSp>
      <p:grpSp>
        <p:nvGrpSpPr>
          <p:cNvPr id="331" name="Google Shape;331;p43"/>
          <p:cNvGrpSpPr/>
          <p:nvPr/>
        </p:nvGrpSpPr>
        <p:grpSpPr>
          <a:xfrm>
            <a:off x="-51" y="1602713"/>
            <a:ext cx="5947144" cy="1195750"/>
            <a:chOff x="-121203" y="2158386"/>
            <a:chExt cx="7929525" cy="1594334"/>
          </a:xfrm>
        </p:grpSpPr>
        <p:cxnSp>
          <p:nvCxnSpPr>
            <p:cNvPr id="332" name="Google Shape;332;p43"/>
            <p:cNvCxnSpPr/>
            <p:nvPr/>
          </p:nvCxnSpPr>
          <p:spPr>
            <a:xfrm flipH="1" rot="10800000">
              <a:off x="6819222" y="2618719"/>
              <a:ext cx="989100" cy="1134000"/>
            </a:xfrm>
            <a:prstGeom prst="straightConnector1">
              <a:avLst/>
            </a:prstGeom>
            <a:noFill/>
            <a:ln cap="flat" cmpd="sng" w="15875">
              <a:solidFill>
                <a:schemeClr val="accent5"/>
              </a:solidFill>
              <a:prstDash val="solid"/>
              <a:round/>
              <a:headEnd len="sm" w="sm" type="none"/>
              <a:tailEnd len="sm" w="sm" type="none"/>
            </a:ln>
          </p:spPr>
        </p:cxnSp>
        <p:sp>
          <p:nvSpPr>
            <p:cNvPr id="333" name="Google Shape;333;p43"/>
            <p:cNvSpPr txBox="1"/>
            <p:nvPr/>
          </p:nvSpPr>
          <p:spPr>
            <a:xfrm rot="-2878214">
              <a:off x="6256870" y="2578319"/>
              <a:ext cx="1441040" cy="69757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Packet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mislabelled</a:t>
              </a:r>
              <a:endParaRPr b="0" i="0" sz="1400" u="none" cap="none" strike="noStrike">
                <a:solidFill>
                  <a:srgbClr val="000000"/>
                </a:solidFill>
                <a:latin typeface="Arial"/>
                <a:ea typeface="Arial"/>
                <a:cs typeface="Arial"/>
                <a:sym typeface="Arial"/>
              </a:endParaRPr>
            </a:p>
          </p:txBody>
        </p:sp>
        <p:cxnSp>
          <p:nvCxnSpPr>
            <p:cNvPr id="334" name="Google Shape;334;p43"/>
            <p:cNvCxnSpPr/>
            <p:nvPr/>
          </p:nvCxnSpPr>
          <p:spPr>
            <a:xfrm flipH="1" rot="10800000">
              <a:off x="218715" y="2462585"/>
              <a:ext cx="1832100" cy="681300"/>
            </a:xfrm>
            <a:prstGeom prst="straightConnector1">
              <a:avLst/>
            </a:prstGeom>
            <a:noFill/>
            <a:ln cap="flat" cmpd="sng" w="15875">
              <a:solidFill>
                <a:schemeClr val="accent5"/>
              </a:solidFill>
              <a:prstDash val="solid"/>
              <a:round/>
              <a:headEnd len="sm" w="sm" type="none"/>
              <a:tailEnd len="sm" w="sm" type="none"/>
            </a:ln>
          </p:spPr>
        </p:cxnSp>
        <p:sp>
          <p:nvSpPr>
            <p:cNvPr id="335" name="Google Shape;335;p43"/>
            <p:cNvSpPr txBox="1"/>
            <p:nvPr/>
          </p:nvSpPr>
          <p:spPr>
            <a:xfrm rot="-1111059">
              <a:off x="-108792" y="2471314"/>
              <a:ext cx="2037489" cy="410306"/>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Never change oil</a:t>
              </a:r>
              <a:endParaRPr b="0" i="0" sz="1400" u="none" cap="none" strike="noStrike">
                <a:solidFill>
                  <a:srgbClr val="000000"/>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500"/>
                                        <p:tgtEl>
                                          <p:spTgt spid="3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500"/>
                                        <p:tgtEl>
                                          <p:spTgt spid="3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40" name="Shape 340"/>
        <p:cNvGrpSpPr/>
        <p:nvPr/>
      </p:nvGrpSpPr>
      <p:grpSpPr>
        <a:xfrm>
          <a:off x="0" y="0"/>
          <a:ext cx="0" cy="0"/>
          <a:chOff x="0" y="0"/>
          <a:chExt cx="0" cy="0"/>
        </a:xfrm>
      </p:grpSpPr>
      <p:sp>
        <p:nvSpPr>
          <p:cNvPr id="341" name="Google Shape;341;p44"/>
          <p:cNvSpPr txBox="1"/>
          <p:nvPr/>
        </p:nvSpPr>
        <p:spPr>
          <a:xfrm>
            <a:off x="760750" y="-3"/>
            <a:ext cx="6172200" cy="16503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3600"/>
              <a:buFont typeface="Arial"/>
              <a:buNone/>
            </a:pPr>
            <a:r>
              <a:rPr b="1" i="0" lang="en-GB" sz="3600" u="none" cap="none" strike="noStrike">
                <a:solidFill>
                  <a:srgbClr val="13B6ED"/>
                </a:solidFill>
                <a:latin typeface="Arial"/>
                <a:ea typeface="Arial"/>
                <a:cs typeface="Arial"/>
                <a:sym typeface="Arial"/>
              </a:rPr>
              <a:t>Topics you can consider:</a:t>
            </a:r>
            <a:endParaRPr b="0" i="0" sz="1400" u="none" cap="none" strike="noStrike">
              <a:solidFill>
                <a:srgbClr val="000000"/>
              </a:solidFill>
              <a:latin typeface="Arial"/>
              <a:ea typeface="Arial"/>
              <a:cs typeface="Arial"/>
              <a:sym typeface="Arial"/>
            </a:endParaRPr>
          </a:p>
        </p:txBody>
      </p:sp>
      <p:sp>
        <p:nvSpPr>
          <p:cNvPr id="342" name="Google Shape;342;p44"/>
          <p:cNvSpPr txBox="1"/>
          <p:nvPr/>
        </p:nvSpPr>
        <p:spPr>
          <a:xfrm>
            <a:off x="1331641" y="1567011"/>
            <a:ext cx="6587217" cy="2624919"/>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Arial"/>
              <a:ea typeface="Arial"/>
              <a:cs typeface="Arial"/>
              <a:sym typeface="Arial"/>
            </a:endParaRPr>
          </a:p>
        </p:txBody>
      </p:sp>
      <p:sp>
        <p:nvSpPr>
          <p:cNvPr id="343" name="Google Shape;343;p44"/>
          <p:cNvSpPr txBox="1"/>
          <p:nvPr/>
        </p:nvSpPr>
        <p:spPr>
          <a:xfrm>
            <a:off x="760750" y="1567000"/>
            <a:ext cx="8001000" cy="30009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Equipment needed for volumetric construction onsite assembly versus panels versus sub-assemblies</a:t>
            </a:r>
            <a:endParaRPr b="0" i="0" sz="2400" u="none" cap="none" strike="noStrik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Labour and skills needed for different offsite construction systems</a:t>
            </a:r>
            <a:endParaRPr b="0" i="0" sz="2400" u="none" cap="none" strike="noStrik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The estimated sizes of the panels and modules (read the ‘Design for Assembly’ part of the case study)</a:t>
            </a:r>
            <a:endParaRPr b="0" i="0" sz="2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The opportunity to use a ‘flying factory’ for panelized and volumetric construction</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45"/>
          <p:cNvSpPr txBox="1"/>
          <p:nvPr/>
        </p:nvSpPr>
        <p:spPr>
          <a:xfrm>
            <a:off x="1091252" y="1779662"/>
            <a:ext cx="7067993" cy="1600758"/>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600"/>
              <a:buFont typeface="Arial"/>
              <a:buNone/>
            </a:pPr>
            <a:r>
              <a:rPr b="1" i="0" lang="en-GB" sz="3600" u="none" cap="none" strike="noStrike">
                <a:solidFill>
                  <a:schemeClr val="dk1"/>
                </a:solidFill>
                <a:latin typeface="Arial"/>
                <a:ea typeface="Arial"/>
                <a:cs typeface="Arial"/>
                <a:sym typeface="Arial"/>
              </a:rPr>
              <a:t>You have now </a:t>
            </a:r>
            <a:endParaRPr b="0" i="0" sz="3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rPr b="1" i="0" lang="en-GB" sz="3600" u="none" cap="none" strike="noStrike">
                <a:solidFill>
                  <a:srgbClr val="13B6ED"/>
                </a:solidFill>
                <a:latin typeface="Arial"/>
                <a:ea typeface="Arial"/>
                <a:cs typeface="Arial"/>
                <a:sym typeface="Arial"/>
              </a:rPr>
              <a:t>Analysed</a:t>
            </a:r>
            <a:r>
              <a:rPr b="1" i="0" lang="en-GB" sz="3600" u="none" cap="none" strike="noStrike">
                <a:solidFill>
                  <a:schemeClr val="dk1"/>
                </a:solidFill>
                <a:latin typeface="Arial"/>
                <a:ea typeface="Arial"/>
                <a:cs typeface="Arial"/>
                <a:sym typeface="Arial"/>
              </a:rPr>
              <a:t> your problem</a:t>
            </a:r>
            <a:endParaRPr b="0" i="0" sz="3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1" i="0" lang="en-GB" sz="2800" u="none" cap="none" strike="noStrike">
                <a:solidFill>
                  <a:schemeClr val="dk1"/>
                </a:solidFill>
                <a:latin typeface="Arial"/>
                <a:ea typeface="Arial"/>
                <a:cs typeface="Arial"/>
                <a:sym typeface="Arial"/>
              </a:rPr>
              <a:t>…and should be better prepared to start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1" i="0" lang="en-GB" sz="2800" u="none" cap="none" strike="noStrike">
                <a:solidFill>
                  <a:schemeClr val="dk1"/>
                </a:solidFill>
                <a:latin typeface="Arial"/>
                <a:ea typeface="Arial"/>
                <a:cs typeface="Arial"/>
                <a:sym typeface="Arial"/>
              </a:rPr>
              <a:t>developing some solutions</a:t>
            </a:r>
            <a:endParaRPr b="0" i="0" sz="1400" u="none" cap="none" strike="noStrike">
              <a:solidFill>
                <a:srgbClr val="000000"/>
              </a:solidFill>
              <a:latin typeface="Arial"/>
              <a:ea typeface="Arial"/>
              <a:cs typeface="Arial"/>
              <a:sym typeface="Arial"/>
            </a:endParaRPr>
          </a:p>
        </p:txBody>
      </p:sp>
      <p:sp>
        <p:nvSpPr>
          <p:cNvPr id="350" name="Google Shape;350;p45"/>
          <p:cNvSpPr txBox="1"/>
          <p:nvPr/>
        </p:nvSpPr>
        <p:spPr>
          <a:xfrm>
            <a:off x="1331641" y="1567011"/>
            <a:ext cx="6587217" cy="2624919"/>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46"/>
          <p:cNvSpPr txBox="1"/>
          <p:nvPr/>
        </p:nvSpPr>
        <p:spPr>
          <a:xfrm>
            <a:off x="1464447" y="141480"/>
            <a:ext cx="6172200" cy="62865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600"/>
              <a:buFont typeface="Arial"/>
              <a:buNone/>
            </a:pPr>
            <a:r>
              <a:rPr b="1" i="0" lang="en-GB" sz="3600" u="none" cap="none" strike="noStrike">
                <a:solidFill>
                  <a:srgbClr val="13B6ED"/>
                </a:solidFill>
                <a:latin typeface="Arial"/>
                <a:ea typeface="Arial"/>
                <a:cs typeface="Arial"/>
                <a:sym typeface="Arial"/>
              </a:rPr>
              <a:t>Brainstorming</a:t>
            </a:r>
            <a:endParaRPr b="0" i="0" sz="3600" u="none" cap="none" strike="noStrike">
              <a:solidFill>
                <a:srgbClr val="000000"/>
              </a:solidFill>
              <a:latin typeface="Arial"/>
              <a:ea typeface="Arial"/>
              <a:cs typeface="Arial"/>
              <a:sym typeface="Arial"/>
            </a:endParaRPr>
          </a:p>
        </p:txBody>
      </p:sp>
      <p:sp>
        <p:nvSpPr>
          <p:cNvPr id="357" name="Google Shape;357;p46"/>
          <p:cNvSpPr txBox="1"/>
          <p:nvPr/>
        </p:nvSpPr>
        <p:spPr>
          <a:xfrm>
            <a:off x="1571604" y="730844"/>
            <a:ext cx="5840057" cy="60016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000"/>
              <a:buFont typeface="Arial"/>
              <a:buNone/>
            </a:pPr>
            <a:r>
              <a:rPr b="1" i="0" lang="en-GB" sz="3000" u="none" cap="none" strike="noStrike">
                <a:solidFill>
                  <a:schemeClr val="dk1"/>
                </a:solidFill>
                <a:latin typeface="Arial"/>
                <a:ea typeface="Arial"/>
                <a:cs typeface="Arial"/>
                <a:sym typeface="Arial"/>
              </a:rPr>
              <a:t>A reminder of ‘the rules’</a:t>
            </a:r>
            <a:endParaRPr b="0" i="0" sz="3000" u="none" cap="none" strike="noStrike">
              <a:solidFill>
                <a:schemeClr val="dk1"/>
              </a:solidFill>
              <a:latin typeface="Arial"/>
              <a:ea typeface="Arial"/>
              <a:cs typeface="Arial"/>
              <a:sym typeface="Arial"/>
            </a:endParaRPr>
          </a:p>
        </p:txBody>
      </p:sp>
      <p:grpSp>
        <p:nvGrpSpPr>
          <p:cNvPr id="358" name="Google Shape;358;p46"/>
          <p:cNvGrpSpPr/>
          <p:nvPr/>
        </p:nvGrpSpPr>
        <p:grpSpPr>
          <a:xfrm>
            <a:off x="900113" y="1330993"/>
            <a:ext cx="1600148" cy="1278277"/>
            <a:chOff x="492304" y="2173118"/>
            <a:chExt cx="1571700" cy="1237082"/>
          </a:xfrm>
        </p:grpSpPr>
        <p:sp>
          <p:nvSpPr>
            <p:cNvPr id="359" name="Google Shape;359;p46"/>
            <p:cNvSpPr/>
            <p:nvPr/>
          </p:nvSpPr>
          <p:spPr>
            <a:xfrm>
              <a:off x="492304" y="2173118"/>
              <a:ext cx="1571700" cy="1143000"/>
            </a:xfrm>
            <a:prstGeom prst="wedgeRoundRectCallout">
              <a:avLst>
                <a:gd fmla="val -65649" name="adj1"/>
                <a:gd fmla="val 104662" name="adj2"/>
                <a:gd fmla="val 16667" name="adj3"/>
              </a:avLst>
            </a:prstGeom>
            <a:solidFill>
              <a:srgbClr val="BFBFBF"/>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60" name="Google Shape;360;p46"/>
            <p:cNvSpPr txBox="1"/>
            <p:nvPr/>
          </p:nvSpPr>
          <p:spPr>
            <a:xfrm>
              <a:off x="607959" y="2363800"/>
              <a:ext cx="1340400" cy="1046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Arial"/>
                  <a:ea typeface="Arial"/>
                  <a:cs typeface="Arial"/>
                  <a:sym typeface="Arial"/>
                </a:rPr>
                <a:t>Don’t Play it safe</a:t>
              </a:r>
              <a:endParaRPr b="0" i="0" sz="1800" u="none" cap="none" strike="noStrike">
                <a:solidFill>
                  <a:srgbClr val="000000"/>
                </a:solidFill>
                <a:latin typeface="Arial"/>
                <a:ea typeface="Arial"/>
                <a:cs typeface="Arial"/>
                <a:sym typeface="Arial"/>
              </a:endParaRPr>
            </a:p>
          </p:txBody>
        </p:sp>
      </p:grpSp>
      <p:grpSp>
        <p:nvGrpSpPr>
          <p:cNvPr id="361" name="Google Shape;361;p46"/>
          <p:cNvGrpSpPr/>
          <p:nvPr/>
        </p:nvGrpSpPr>
        <p:grpSpPr>
          <a:xfrm>
            <a:off x="688823" y="3508534"/>
            <a:ext cx="1725814" cy="1160153"/>
            <a:chOff x="857224" y="2357430"/>
            <a:chExt cx="1571636" cy="1143008"/>
          </a:xfrm>
        </p:grpSpPr>
        <p:sp>
          <p:nvSpPr>
            <p:cNvPr id="362" name="Google Shape;362;p46"/>
            <p:cNvSpPr/>
            <p:nvPr/>
          </p:nvSpPr>
          <p:spPr>
            <a:xfrm>
              <a:off x="857224" y="2357430"/>
              <a:ext cx="1571636" cy="1143008"/>
            </a:xfrm>
            <a:prstGeom prst="wedgeRoundRectCallout">
              <a:avLst>
                <a:gd fmla="val 63294" name="adj1"/>
                <a:gd fmla="val 85203" name="adj2"/>
                <a:gd fmla="val 16667" name="adj3"/>
              </a:avLst>
            </a:prstGeom>
            <a:solidFill>
              <a:srgbClr val="13B6ED"/>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63" name="Google Shape;363;p46"/>
            <p:cNvSpPr txBox="1"/>
            <p:nvPr/>
          </p:nvSpPr>
          <p:spPr>
            <a:xfrm>
              <a:off x="1037788" y="2588876"/>
              <a:ext cx="1210500" cy="680100"/>
            </a:xfrm>
            <a:prstGeom prst="rect">
              <a:avLst/>
            </a:prstGeom>
            <a:solidFill>
              <a:srgbClr val="13B6ED"/>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Arial"/>
                  <a:ea typeface="Arial"/>
                  <a:cs typeface="Arial"/>
                  <a:sym typeface="Arial"/>
                </a:rPr>
                <a:t>Speak your mind</a:t>
              </a:r>
              <a:endParaRPr b="0" i="0" sz="1800" u="none" cap="none" strike="noStrike">
                <a:solidFill>
                  <a:srgbClr val="000000"/>
                </a:solidFill>
                <a:latin typeface="Arial"/>
                <a:ea typeface="Arial"/>
                <a:cs typeface="Arial"/>
                <a:sym typeface="Arial"/>
              </a:endParaRPr>
            </a:p>
          </p:txBody>
        </p:sp>
      </p:grpSp>
      <p:grpSp>
        <p:nvGrpSpPr>
          <p:cNvPr id="364" name="Google Shape;364;p46"/>
          <p:cNvGrpSpPr/>
          <p:nvPr/>
        </p:nvGrpSpPr>
        <p:grpSpPr>
          <a:xfrm>
            <a:off x="3510213" y="1525180"/>
            <a:ext cx="1785766" cy="1251128"/>
            <a:chOff x="437514" y="2381651"/>
            <a:chExt cx="1571700" cy="1143000"/>
          </a:xfrm>
        </p:grpSpPr>
        <p:sp>
          <p:nvSpPr>
            <p:cNvPr id="365" name="Google Shape;365;p46"/>
            <p:cNvSpPr/>
            <p:nvPr/>
          </p:nvSpPr>
          <p:spPr>
            <a:xfrm>
              <a:off x="437514" y="2381651"/>
              <a:ext cx="1571700" cy="1143000"/>
            </a:xfrm>
            <a:prstGeom prst="wedgeRoundRectCallout">
              <a:avLst>
                <a:gd fmla="val -83835" name="adj1"/>
                <a:gd fmla="val -64610" name="adj2"/>
                <a:gd fmla="val 16667" name="adj3"/>
              </a:avLst>
            </a:prstGeom>
            <a:solidFill>
              <a:srgbClr val="13B6ED"/>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66" name="Google Shape;366;p46"/>
            <p:cNvSpPr txBox="1"/>
            <p:nvPr/>
          </p:nvSpPr>
          <p:spPr>
            <a:xfrm>
              <a:off x="580479" y="2631534"/>
              <a:ext cx="1285800" cy="680700"/>
            </a:xfrm>
            <a:prstGeom prst="rect">
              <a:avLst/>
            </a:prstGeom>
            <a:solidFill>
              <a:srgbClr val="13B6ED"/>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Arial"/>
                  <a:ea typeface="Arial"/>
                  <a:cs typeface="Arial"/>
                  <a:sym typeface="Arial"/>
                </a:rPr>
                <a:t>Look for  many ideas</a:t>
              </a:r>
              <a:r>
                <a:rPr b="1" i="0" lang="en-GB" sz="150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sp>
        <p:nvSpPr>
          <p:cNvPr id="367" name="Google Shape;367;p46"/>
          <p:cNvSpPr/>
          <p:nvPr/>
        </p:nvSpPr>
        <p:spPr>
          <a:xfrm>
            <a:off x="5489375" y="1331000"/>
            <a:ext cx="1785900" cy="1409700"/>
          </a:xfrm>
          <a:prstGeom prst="wedgeRoundRectCallout">
            <a:avLst>
              <a:gd fmla="val 75690" name="adj1"/>
              <a:gd fmla="val -52526" name="adj2"/>
              <a:gd fmla="val 16667" name="adj3"/>
            </a:avLst>
          </a:prstGeom>
          <a:solidFill>
            <a:srgbClr val="BFBFBF"/>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68" name="Google Shape;368;p46"/>
          <p:cNvSpPr txBox="1"/>
          <p:nvPr/>
        </p:nvSpPr>
        <p:spPr>
          <a:xfrm>
            <a:off x="5582225" y="1591663"/>
            <a:ext cx="1600200" cy="1015800"/>
          </a:xfrm>
          <a:prstGeom prst="rect">
            <a:avLst/>
          </a:prstGeom>
          <a:solidFill>
            <a:srgbClr val="BFBFBF"/>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Arial"/>
                <a:ea typeface="Arial"/>
                <a:cs typeface="Arial"/>
                <a:sym typeface="Arial"/>
              </a:rPr>
              <a:t>Nothing is ‘stupid’ at this stage</a:t>
            </a:r>
            <a:endParaRPr b="0" i="0" sz="1800" u="none" cap="none" strike="noStrike">
              <a:solidFill>
                <a:srgbClr val="000000"/>
              </a:solidFill>
              <a:latin typeface="Arial"/>
              <a:ea typeface="Arial"/>
              <a:cs typeface="Arial"/>
              <a:sym typeface="Arial"/>
            </a:endParaRPr>
          </a:p>
        </p:txBody>
      </p:sp>
      <p:sp>
        <p:nvSpPr>
          <p:cNvPr id="369" name="Google Shape;369;p46"/>
          <p:cNvSpPr/>
          <p:nvPr/>
        </p:nvSpPr>
        <p:spPr>
          <a:xfrm>
            <a:off x="6687674" y="3033751"/>
            <a:ext cx="1959000" cy="1473900"/>
          </a:xfrm>
          <a:prstGeom prst="wedgeRoundRectCallout">
            <a:avLst>
              <a:gd fmla="val -49924" name="adj1"/>
              <a:gd fmla="val 89527" name="adj2"/>
              <a:gd fmla="val 16667" name="adj3"/>
            </a:avLst>
          </a:prstGeom>
          <a:solidFill>
            <a:srgbClr val="BFBFBF"/>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370" name="Google Shape;370;p46"/>
          <p:cNvGrpSpPr/>
          <p:nvPr/>
        </p:nvGrpSpPr>
        <p:grpSpPr>
          <a:xfrm>
            <a:off x="4269171" y="3983106"/>
            <a:ext cx="2104735" cy="1057282"/>
            <a:chOff x="857224" y="2357430"/>
            <a:chExt cx="1571636" cy="1143008"/>
          </a:xfrm>
        </p:grpSpPr>
        <p:sp>
          <p:nvSpPr>
            <p:cNvPr id="371" name="Google Shape;371;p46"/>
            <p:cNvSpPr/>
            <p:nvPr/>
          </p:nvSpPr>
          <p:spPr>
            <a:xfrm>
              <a:off x="857224" y="2357430"/>
              <a:ext cx="1571636" cy="1143008"/>
            </a:xfrm>
            <a:prstGeom prst="wedgeRoundRectCallout">
              <a:avLst>
                <a:gd fmla="val 38921" name="adj1"/>
                <a:gd fmla="val -87769" name="adj2"/>
                <a:gd fmla="val 16667" name="adj3"/>
              </a:avLst>
            </a:prstGeom>
            <a:solidFill>
              <a:srgbClr val="13B6ED"/>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72" name="Google Shape;372;p46"/>
            <p:cNvSpPr txBox="1"/>
            <p:nvPr/>
          </p:nvSpPr>
          <p:spPr>
            <a:xfrm>
              <a:off x="866618" y="2574991"/>
              <a:ext cx="1493053" cy="738664"/>
            </a:xfrm>
            <a:prstGeom prst="rect">
              <a:avLst/>
            </a:prstGeom>
            <a:solidFill>
              <a:srgbClr val="13B6ED"/>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Arial"/>
                  <a:ea typeface="Arial"/>
                  <a:cs typeface="Arial"/>
                  <a:sym typeface="Arial"/>
                </a:rPr>
                <a:t>Record </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Arial"/>
                  <a:ea typeface="Arial"/>
                  <a:cs typeface="Arial"/>
                  <a:sym typeface="Arial"/>
                </a:rPr>
                <a:t>everything</a:t>
              </a:r>
              <a:endParaRPr b="0" i="0" sz="1800" u="none" cap="none" strike="noStrike">
                <a:solidFill>
                  <a:srgbClr val="000000"/>
                </a:solidFill>
                <a:latin typeface="Arial"/>
                <a:ea typeface="Arial"/>
                <a:cs typeface="Arial"/>
                <a:sym typeface="Arial"/>
              </a:endParaRPr>
            </a:p>
          </p:txBody>
        </p:sp>
      </p:grpSp>
      <p:grpSp>
        <p:nvGrpSpPr>
          <p:cNvPr id="373" name="Google Shape;373;p46"/>
          <p:cNvGrpSpPr/>
          <p:nvPr/>
        </p:nvGrpSpPr>
        <p:grpSpPr>
          <a:xfrm>
            <a:off x="2690922" y="2935285"/>
            <a:ext cx="2305055" cy="938403"/>
            <a:chOff x="795295" y="2341520"/>
            <a:chExt cx="1571700" cy="1143000"/>
          </a:xfrm>
        </p:grpSpPr>
        <p:sp>
          <p:nvSpPr>
            <p:cNvPr id="374" name="Google Shape;374;p46"/>
            <p:cNvSpPr/>
            <p:nvPr/>
          </p:nvSpPr>
          <p:spPr>
            <a:xfrm>
              <a:off x="795295" y="2341520"/>
              <a:ext cx="1571700" cy="1143000"/>
            </a:xfrm>
            <a:prstGeom prst="wedgeRoundRectCallout">
              <a:avLst>
                <a:gd fmla="val -49924" name="adj1"/>
                <a:gd fmla="val 89527" name="adj2"/>
                <a:gd fmla="val 16667" name="adj3"/>
              </a:avLst>
            </a:prstGeom>
            <a:solidFill>
              <a:srgbClr val="BFBFBF"/>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75" name="Google Shape;375;p46"/>
            <p:cNvSpPr txBox="1"/>
            <p:nvPr/>
          </p:nvSpPr>
          <p:spPr>
            <a:xfrm>
              <a:off x="898411" y="2513490"/>
              <a:ext cx="1365600" cy="738600"/>
            </a:xfrm>
            <a:prstGeom prst="rect">
              <a:avLst/>
            </a:prstGeom>
            <a:solidFill>
              <a:srgbClr val="BFBFBF"/>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Arial"/>
                  <a:ea typeface="Arial"/>
                  <a:cs typeface="Arial"/>
                  <a:sym typeface="Arial"/>
                </a:rPr>
                <a:t>No detail at this stage</a:t>
              </a:r>
              <a:endParaRPr b="0" i="0" sz="1800" u="none" cap="none" strike="noStrike">
                <a:solidFill>
                  <a:srgbClr val="000000"/>
                </a:solidFill>
                <a:latin typeface="Arial"/>
                <a:ea typeface="Arial"/>
                <a:cs typeface="Arial"/>
                <a:sym typeface="Arial"/>
              </a:endParaRPr>
            </a:p>
          </p:txBody>
        </p:sp>
      </p:grpSp>
      <p:grpSp>
        <p:nvGrpSpPr>
          <p:cNvPr id="376" name="Google Shape;376;p46"/>
          <p:cNvGrpSpPr/>
          <p:nvPr/>
        </p:nvGrpSpPr>
        <p:grpSpPr>
          <a:xfrm>
            <a:off x="7784765" y="1203598"/>
            <a:ext cx="1133441" cy="1124219"/>
            <a:chOff x="4329709" y="-136689"/>
            <a:chExt cx="1511255" cy="1498958"/>
          </a:xfrm>
        </p:grpSpPr>
        <p:sp>
          <p:nvSpPr>
            <p:cNvPr id="377" name="Google Shape;377;p46"/>
            <p:cNvSpPr/>
            <p:nvPr/>
          </p:nvSpPr>
          <p:spPr>
            <a:xfrm>
              <a:off x="4329709" y="-136689"/>
              <a:ext cx="1511255" cy="1498958"/>
            </a:xfrm>
            <a:prstGeom prst="ellipse">
              <a:avLst/>
            </a:prstGeom>
            <a:solidFill>
              <a:schemeClr val="l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46"/>
            <p:cNvSpPr txBox="1"/>
            <p:nvPr/>
          </p:nvSpPr>
          <p:spPr>
            <a:xfrm>
              <a:off x="4516836" y="150647"/>
              <a:ext cx="1137000" cy="924300"/>
            </a:xfrm>
            <a:prstGeom prst="rect">
              <a:avLst/>
            </a:prstGeom>
            <a:solidFill>
              <a:schemeClr val="lt1"/>
            </a:solidFill>
            <a:ln>
              <a:noFill/>
            </a:ln>
          </p:spPr>
          <p:txBody>
            <a:bodyPr anchorCtr="0" anchor="ctr" bIns="19050" lIns="19050" spcFirstLastPara="1" rIns="19050" wrap="square" tIns="19050">
              <a:noAutofit/>
            </a:bodyPr>
            <a:lstStyle/>
            <a:p>
              <a:pPr indent="0" lvl="0" marL="0" marR="0" rtl="0" algn="ctr">
                <a:lnSpc>
                  <a:spcPct val="9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Develop</a:t>
              </a:r>
              <a:endParaRPr b="1" i="0" sz="1200" u="none" cap="none" strike="noStrike">
                <a:solidFill>
                  <a:schemeClr val="dk1"/>
                </a:solidFill>
                <a:latin typeface="Arial"/>
                <a:ea typeface="Arial"/>
                <a:cs typeface="Arial"/>
                <a:sym typeface="Arial"/>
              </a:endParaRPr>
            </a:p>
          </p:txBody>
        </p:sp>
      </p:grpSp>
      <p:sp>
        <p:nvSpPr>
          <p:cNvPr id="379" name="Google Shape;379;p46"/>
          <p:cNvSpPr txBox="1"/>
          <p:nvPr/>
        </p:nvSpPr>
        <p:spPr>
          <a:xfrm>
            <a:off x="6804225" y="3470700"/>
            <a:ext cx="1725900" cy="600000"/>
          </a:xfrm>
          <a:prstGeom prst="rect">
            <a:avLst/>
          </a:prstGeom>
          <a:solidFill>
            <a:srgbClr val="BFBFBF"/>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Arial"/>
                <a:ea typeface="Arial"/>
                <a:cs typeface="Arial"/>
                <a:sym typeface="Arial"/>
              </a:rPr>
              <a:t>Listen to others’ ideas</a:t>
            </a:r>
            <a:endParaRPr b="1" i="0" sz="1800" u="none" cap="none" strike="noStrike">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47"/>
          <p:cNvSpPr txBox="1"/>
          <p:nvPr/>
        </p:nvSpPr>
        <p:spPr>
          <a:xfrm>
            <a:off x="689488" y="394956"/>
            <a:ext cx="6172200" cy="9108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000000"/>
              </a:buClr>
              <a:buSzPts val="3600"/>
              <a:buFont typeface="Arial"/>
              <a:buNone/>
            </a:pPr>
            <a:r>
              <a:rPr b="1" i="0" lang="en-GB" sz="3600" u="none" cap="none" strike="noStrike">
                <a:solidFill>
                  <a:srgbClr val="13B6ED"/>
                </a:solidFill>
                <a:latin typeface="Arial"/>
                <a:ea typeface="Arial"/>
                <a:cs typeface="Arial"/>
                <a:sym typeface="Arial"/>
              </a:rPr>
              <a:t>Compare and contrast</a:t>
            </a:r>
            <a:endParaRPr b="1" i="0" sz="3600" u="none" cap="none" strike="noStrike">
              <a:solidFill>
                <a:srgbClr val="13B6ED"/>
              </a:solidFill>
              <a:latin typeface="Arial"/>
              <a:ea typeface="Arial"/>
              <a:cs typeface="Arial"/>
              <a:sym typeface="Arial"/>
            </a:endParaRPr>
          </a:p>
        </p:txBody>
      </p:sp>
      <p:grpSp>
        <p:nvGrpSpPr>
          <p:cNvPr id="386" name="Google Shape;386;p47"/>
          <p:cNvGrpSpPr/>
          <p:nvPr/>
        </p:nvGrpSpPr>
        <p:grpSpPr>
          <a:xfrm>
            <a:off x="7784765" y="1203598"/>
            <a:ext cx="1133441" cy="1124219"/>
            <a:chOff x="4329709" y="-136689"/>
            <a:chExt cx="1511255" cy="1498958"/>
          </a:xfrm>
        </p:grpSpPr>
        <p:sp>
          <p:nvSpPr>
            <p:cNvPr id="387" name="Google Shape;387;p47"/>
            <p:cNvSpPr/>
            <p:nvPr/>
          </p:nvSpPr>
          <p:spPr>
            <a:xfrm>
              <a:off x="4329709" y="-136689"/>
              <a:ext cx="1511255" cy="1498958"/>
            </a:xfrm>
            <a:prstGeom prst="ellipse">
              <a:avLst/>
            </a:prstGeom>
            <a:solidFill>
              <a:schemeClr val="l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47"/>
            <p:cNvSpPr txBox="1"/>
            <p:nvPr/>
          </p:nvSpPr>
          <p:spPr>
            <a:xfrm>
              <a:off x="4535437" y="150647"/>
              <a:ext cx="1099800" cy="924300"/>
            </a:xfrm>
            <a:prstGeom prst="rect">
              <a:avLst/>
            </a:prstGeom>
            <a:solidFill>
              <a:schemeClr val="lt1"/>
            </a:solidFill>
            <a:ln>
              <a:noFill/>
            </a:ln>
          </p:spPr>
          <p:txBody>
            <a:bodyPr anchorCtr="0" anchor="ctr" bIns="19050" lIns="19050" spcFirstLastPara="1" rIns="19050" wrap="square" tIns="19050">
              <a:noAutofit/>
            </a:bodyPr>
            <a:lstStyle/>
            <a:p>
              <a:pPr indent="0" lvl="0" marL="0" marR="0" rtl="0" algn="ctr">
                <a:lnSpc>
                  <a:spcPct val="9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Analyse</a:t>
              </a:r>
              <a:endParaRPr b="1" i="0" sz="1200" u="none" cap="none" strike="noStrike">
                <a:solidFill>
                  <a:schemeClr val="dk1"/>
                </a:solidFill>
                <a:latin typeface="Arial"/>
                <a:ea typeface="Arial"/>
                <a:cs typeface="Arial"/>
                <a:sym typeface="Arial"/>
              </a:endParaRPr>
            </a:p>
          </p:txBody>
        </p:sp>
      </p:grpSp>
      <p:graphicFrame>
        <p:nvGraphicFramePr>
          <p:cNvPr id="389" name="Google Shape;389;p47"/>
          <p:cNvGraphicFramePr/>
          <p:nvPr/>
        </p:nvGraphicFramePr>
        <p:xfrm>
          <a:off x="689501" y="1851670"/>
          <a:ext cx="3000000" cy="3000000"/>
        </p:xfrm>
        <a:graphic>
          <a:graphicData uri="http://schemas.openxmlformats.org/drawingml/2006/table">
            <a:tbl>
              <a:tblPr bandRow="1" firstRow="1">
                <a:noFill/>
                <a:tableStyleId>{7E52CD04-672A-445A-8EB6-28AEBA9B516C}</a:tableStyleId>
              </a:tblPr>
              <a:tblGrid>
                <a:gridCol w="1872200"/>
                <a:gridCol w="1620175"/>
                <a:gridCol w="1746200"/>
                <a:gridCol w="1746200"/>
              </a:tblGrid>
              <a:tr h="3708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latin typeface="Arial"/>
                          <a:ea typeface="Arial"/>
                          <a:cs typeface="Arial"/>
                          <a:sym typeface="Arial"/>
                        </a:rPr>
                        <a:t>Criteria</a:t>
                      </a:r>
                      <a:endParaRPr sz="18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latin typeface="Arial"/>
                          <a:ea typeface="Arial"/>
                          <a:cs typeface="Arial"/>
                          <a:sym typeface="Arial"/>
                        </a:rPr>
                        <a:t>Solution 1</a:t>
                      </a:r>
                      <a:endParaRPr sz="18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latin typeface="Arial"/>
                          <a:ea typeface="Arial"/>
                          <a:cs typeface="Arial"/>
                          <a:sym typeface="Arial"/>
                        </a:rPr>
                        <a:t>Solution 2</a:t>
                      </a:r>
                      <a:endParaRPr sz="18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latin typeface="Arial"/>
                          <a:ea typeface="Arial"/>
                          <a:cs typeface="Arial"/>
                          <a:sym typeface="Arial"/>
                        </a:rPr>
                        <a:t>Solution 3</a:t>
                      </a:r>
                      <a:endParaRPr sz="1800" u="none" cap="none" strike="noStrike">
                        <a:latin typeface="Arial"/>
                        <a:ea typeface="Arial"/>
                        <a:cs typeface="Arial"/>
                        <a:sym typeface="Arial"/>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latin typeface="Arial"/>
                          <a:ea typeface="Arial"/>
                          <a:cs typeface="Arial"/>
                          <a:sym typeface="Arial"/>
                        </a:rPr>
                        <a:t>Time onsite</a:t>
                      </a:r>
                      <a:endParaRPr sz="18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latin typeface="Arial"/>
                          <a:ea typeface="Arial"/>
                          <a:cs typeface="Arial"/>
                          <a:sym typeface="Arial"/>
                        </a:rPr>
                        <a:t>Waste materials</a:t>
                      </a:r>
                      <a:endParaRPr sz="18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latin typeface="Arial"/>
                          <a:ea typeface="Arial"/>
                          <a:cs typeface="Arial"/>
                          <a:sym typeface="Arial"/>
                        </a:rPr>
                        <a:t>Lifting onsite</a:t>
                      </a:r>
                      <a:endParaRPr sz="18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tc>
              </a:tr>
              <a:tr h="22860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latin typeface="Arial"/>
                          <a:ea typeface="Arial"/>
                          <a:cs typeface="Arial"/>
                          <a:sym typeface="Arial"/>
                        </a:rPr>
                        <a:t>….</a:t>
                      </a:r>
                      <a:endParaRPr sz="18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latin typeface="Arial"/>
                          <a:ea typeface="Arial"/>
                          <a:cs typeface="Arial"/>
                          <a:sym typeface="Arial"/>
                        </a:rPr>
                        <a:t>etc.</a:t>
                      </a:r>
                      <a:endParaRPr sz="18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45725" marB="45725" marR="91450" marL="91450"/>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48"/>
          <p:cNvSpPr txBox="1"/>
          <p:nvPr/>
        </p:nvSpPr>
        <p:spPr>
          <a:xfrm>
            <a:off x="1278392" y="1314813"/>
            <a:ext cx="6587216" cy="2513874"/>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600"/>
              <a:buFont typeface="Arial"/>
              <a:buNone/>
            </a:pPr>
            <a:r>
              <a:rPr b="1" i="0" lang="en-GB" sz="3600" u="none" cap="none" strike="noStrike">
                <a:solidFill>
                  <a:schemeClr val="dk1"/>
                </a:solidFill>
                <a:latin typeface="Arial"/>
                <a:ea typeface="Arial"/>
                <a:cs typeface="Arial"/>
                <a:sym typeface="Arial"/>
              </a:rPr>
              <a:t>You have now </a:t>
            </a:r>
            <a:endParaRPr b="0" i="0" sz="3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rPr b="1" i="0" lang="en-GB" sz="3600" u="none" cap="none" strike="noStrike">
                <a:solidFill>
                  <a:srgbClr val="13B6ED"/>
                </a:solidFill>
                <a:latin typeface="Arial"/>
                <a:ea typeface="Arial"/>
                <a:cs typeface="Arial"/>
                <a:sym typeface="Arial"/>
              </a:rPr>
              <a:t>Developed</a:t>
            </a:r>
            <a:r>
              <a:rPr b="1" i="0" lang="en-GB" sz="3600" u="none" cap="none" strike="noStrike">
                <a:solidFill>
                  <a:schemeClr val="dk1"/>
                </a:solidFill>
                <a:latin typeface="Arial"/>
                <a:ea typeface="Arial"/>
                <a:cs typeface="Arial"/>
                <a:sym typeface="Arial"/>
              </a:rPr>
              <a:t> your potential solutions</a:t>
            </a:r>
            <a:endParaRPr b="0" i="0" sz="3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t/>
            </a:r>
            <a:endParaRPr b="1" i="0" sz="2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1" i="0" lang="en-GB" sz="2800" u="none" cap="none" strike="noStrike">
                <a:solidFill>
                  <a:schemeClr val="dk1"/>
                </a:solidFill>
                <a:latin typeface="Arial"/>
                <a:ea typeface="Arial"/>
                <a:cs typeface="Arial"/>
                <a:sym typeface="Arial"/>
              </a:rPr>
              <a:t>…and should now be ready to start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1" i="0" lang="en-GB" sz="2800" u="none" cap="none" strike="noStrike">
                <a:solidFill>
                  <a:schemeClr val="dk1"/>
                </a:solidFill>
                <a:latin typeface="Arial"/>
                <a:ea typeface="Arial"/>
                <a:cs typeface="Arial"/>
                <a:sym typeface="Arial"/>
              </a:rPr>
              <a:t>deciding on actions</a:t>
            </a:r>
            <a:endParaRPr b="0" i="0" sz="1400" u="none" cap="none" strike="noStrike">
              <a:solidFill>
                <a:srgbClr val="000000"/>
              </a:solidFill>
              <a:latin typeface="Arial"/>
              <a:ea typeface="Arial"/>
              <a:cs typeface="Arial"/>
              <a:sym typeface="Arial"/>
            </a:endParaRPr>
          </a:p>
        </p:txBody>
      </p:sp>
      <p:sp>
        <p:nvSpPr>
          <p:cNvPr id="396" name="Google Shape;396;p48"/>
          <p:cNvSpPr txBox="1"/>
          <p:nvPr/>
        </p:nvSpPr>
        <p:spPr>
          <a:xfrm>
            <a:off x="1331641" y="1567011"/>
            <a:ext cx="6587217" cy="2624919"/>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49"/>
          <p:cNvSpPr txBox="1"/>
          <p:nvPr/>
        </p:nvSpPr>
        <p:spPr>
          <a:xfrm>
            <a:off x="1464447" y="249492"/>
            <a:ext cx="6172200" cy="1017992"/>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600"/>
              <a:buFont typeface="Arial"/>
              <a:buNone/>
            </a:pPr>
            <a:r>
              <a:rPr b="1" i="0" lang="en-GB" sz="3600" u="none" cap="none" strike="noStrike">
                <a:solidFill>
                  <a:srgbClr val="13B6ED"/>
                </a:solidFill>
                <a:latin typeface="Arial"/>
                <a:ea typeface="Arial"/>
                <a:cs typeface="Arial"/>
                <a:sym typeface="Arial"/>
              </a:rPr>
              <a:t>Decision Making Graph</a:t>
            </a:r>
            <a:endParaRPr b="0" i="0" sz="3600" u="none" cap="none" strike="noStrike">
              <a:solidFill>
                <a:srgbClr val="000000"/>
              </a:solidFill>
              <a:latin typeface="Arial"/>
              <a:ea typeface="Arial"/>
              <a:cs typeface="Arial"/>
              <a:sym typeface="Arial"/>
            </a:endParaRPr>
          </a:p>
        </p:txBody>
      </p:sp>
      <p:grpSp>
        <p:nvGrpSpPr>
          <p:cNvPr id="403" name="Google Shape;403;p49"/>
          <p:cNvGrpSpPr/>
          <p:nvPr/>
        </p:nvGrpSpPr>
        <p:grpSpPr>
          <a:xfrm>
            <a:off x="1052063" y="1553016"/>
            <a:ext cx="6151465" cy="3522451"/>
            <a:chOff x="1323071" y="1749217"/>
            <a:chExt cx="8201953" cy="4696601"/>
          </a:xfrm>
        </p:grpSpPr>
        <p:cxnSp>
          <p:nvCxnSpPr>
            <p:cNvPr id="404" name="Google Shape;404;p49"/>
            <p:cNvCxnSpPr/>
            <p:nvPr/>
          </p:nvCxnSpPr>
          <p:spPr>
            <a:xfrm rot="5400000">
              <a:off x="1523968" y="3547366"/>
              <a:ext cx="3571900" cy="0"/>
            </a:xfrm>
            <a:prstGeom prst="straightConnector1">
              <a:avLst/>
            </a:prstGeom>
            <a:noFill/>
            <a:ln cap="flat" cmpd="sng" w="19050">
              <a:solidFill>
                <a:schemeClr val="dk1"/>
              </a:solidFill>
              <a:prstDash val="solid"/>
              <a:round/>
              <a:headEnd len="sm" w="sm" type="none"/>
              <a:tailEnd len="sm" w="sm" type="none"/>
            </a:ln>
          </p:spPr>
        </p:cxnSp>
        <p:cxnSp>
          <p:nvCxnSpPr>
            <p:cNvPr id="405" name="Google Shape;405;p49"/>
            <p:cNvCxnSpPr/>
            <p:nvPr/>
          </p:nvCxnSpPr>
          <p:spPr>
            <a:xfrm>
              <a:off x="3309918" y="5333316"/>
              <a:ext cx="5715040" cy="0"/>
            </a:xfrm>
            <a:prstGeom prst="straightConnector1">
              <a:avLst/>
            </a:prstGeom>
            <a:noFill/>
            <a:ln cap="flat" cmpd="sng" w="19050">
              <a:solidFill>
                <a:schemeClr val="dk1"/>
              </a:solidFill>
              <a:prstDash val="solid"/>
              <a:round/>
              <a:headEnd len="sm" w="sm" type="none"/>
              <a:tailEnd len="sm" w="sm" type="none"/>
            </a:ln>
          </p:spPr>
        </p:cxnSp>
        <p:sp>
          <p:nvSpPr>
            <p:cNvPr id="406" name="Google Shape;406;p49"/>
            <p:cNvSpPr txBox="1"/>
            <p:nvPr/>
          </p:nvSpPr>
          <p:spPr>
            <a:xfrm>
              <a:off x="2175895" y="1832855"/>
              <a:ext cx="1134024" cy="492443"/>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Arial"/>
                  <a:ea typeface="Arial"/>
                  <a:cs typeface="Arial"/>
                  <a:sym typeface="Arial"/>
                </a:rPr>
                <a:t>High</a:t>
              </a:r>
              <a:endParaRPr b="0" i="0" sz="1400" u="none" cap="none" strike="noStrike">
                <a:solidFill>
                  <a:srgbClr val="000000"/>
                </a:solidFill>
                <a:latin typeface="Arial"/>
                <a:ea typeface="Arial"/>
                <a:cs typeface="Arial"/>
                <a:sym typeface="Arial"/>
              </a:endParaRPr>
            </a:p>
          </p:txBody>
        </p:sp>
        <p:sp>
          <p:nvSpPr>
            <p:cNvPr id="407" name="Google Shape;407;p49"/>
            <p:cNvSpPr txBox="1"/>
            <p:nvPr/>
          </p:nvSpPr>
          <p:spPr>
            <a:xfrm>
              <a:off x="1872916" y="3368771"/>
              <a:ext cx="1422593" cy="492443"/>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Arial"/>
                  <a:ea typeface="Arial"/>
                  <a:cs typeface="Arial"/>
                  <a:sym typeface="Arial"/>
                </a:rPr>
                <a:t>Medium</a:t>
              </a:r>
              <a:endParaRPr b="0" i="0" sz="1400" u="none" cap="none" strike="noStrike">
                <a:solidFill>
                  <a:srgbClr val="000000"/>
                </a:solidFill>
                <a:latin typeface="Arial"/>
                <a:ea typeface="Arial"/>
                <a:cs typeface="Arial"/>
                <a:sym typeface="Arial"/>
              </a:endParaRPr>
            </a:p>
          </p:txBody>
        </p:sp>
        <p:sp>
          <p:nvSpPr>
            <p:cNvPr id="408" name="Google Shape;408;p49"/>
            <p:cNvSpPr txBox="1"/>
            <p:nvPr/>
          </p:nvSpPr>
          <p:spPr>
            <a:xfrm>
              <a:off x="2295378" y="4904689"/>
              <a:ext cx="1014540" cy="492443"/>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Arial"/>
                  <a:ea typeface="Arial"/>
                  <a:cs typeface="Arial"/>
                  <a:sym typeface="Arial"/>
                </a:rPr>
                <a:t>Low</a:t>
              </a:r>
              <a:endParaRPr b="0" i="0" sz="1400" u="none" cap="none" strike="noStrike">
                <a:solidFill>
                  <a:srgbClr val="000000"/>
                </a:solidFill>
                <a:latin typeface="Arial"/>
                <a:ea typeface="Arial"/>
                <a:cs typeface="Arial"/>
                <a:sym typeface="Arial"/>
              </a:endParaRPr>
            </a:p>
          </p:txBody>
        </p:sp>
        <p:sp>
          <p:nvSpPr>
            <p:cNvPr id="409" name="Google Shape;409;p49"/>
            <p:cNvSpPr txBox="1"/>
            <p:nvPr/>
          </p:nvSpPr>
          <p:spPr>
            <a:xfrm>
              <a:off x="3595670" y="5333317"/>
              <a:ext cx="1083157" cy="49244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Arial"/>
                  <a:ea typeface="Arial"/>
                  <a:cs typeface="Arial"/>
                  <a:sym typeface="Arial"/>
                </a:rPr>
                <a:t>Low</a:t>
              </a:r>
              <a:endParaRPr b="0" i="0" sz="1400" u="none" cap="none" strike="noStrike">
                <a:solidFill>
                  <a:srgbClr val="000000"/>
                </a:solidFill>
                <a:latin typeface="Arial"/>
                <a:ea typeface="Arial"/>
                <a:cs typeface="Arial"/>
                <a:sym typeface="Arial"/>
              </a:endParaRPr>
            </a:p>
          </p:txBody>
        </p:sp>
        <p:sp>
          <p:nvSpPr>
            <p:cNvPr id="410" name="Google Shape;410;p49"/>
            <p:cNvSpPr txBox="1"/>
            <p:nvPr/>
          </p:nvSpPr>
          <p:spPr>
            <a:xfrm>
              <a:off x="5738809" y="5333317"/>
              <a:ext cx="1500199" cy="49244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Arial"/>
                  <a:ea typeface="Arial"/>
                  <a:cs typeface="Arial"/>
                  <a:sym typeface="Arial"/>
                </a:rPr>
                <a:t>Medium</a:t>
              </a:r>
              <a:endParaRPr b="0" i="0" sz="1400" u="none" cap="none" strike="noStrike">
                <a:solidFill>
                  <a:srgbClr val="000000"/>
                </a:solidFill>
                <a:latin typeface="Arial"/>
                <a:ea typeface="Arial"/>
                <a:cs typeface="Arial"/>
                <a:sym typeface="Arial"/>
              </a:endParaRPr>
            </a:p>
          </p:txBody>
        </p:sp>
        <p:sp>
          <p:nvSpPr>
            <p:cNvPr id="411" name="Google Shape;411;p49"/>
            <p:cNvSpPr txBox="1"/>
            <p:nvPr/>
          </p:nvSpPr>
          <p:spPr>
            <a:xfrm>
              <a:off x="8453453" y="5333317"/>
              <a:ext cx="1071571" cy="49244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Arial"/>
                  <a:ea typeface="Arial"/>
                  <a:cs typeface="Arial"/>
                  <a:sym typeface="Arial"/>
                </a:rPr>
                <a:t>High</a:t>
              </a:r>
              <a:endParaRPr b="0" i="0" sz="1400" u="none" cap="none" strike="noStrike">
                <a:solidFill>
                  <a:srgbClr val="000000"/>
                </a:solidFill>
                <a:latin typeface="Arial"/>
                <a:ea typeface="Arial"/>
                <a:cs typeface="Arial"/>
                <a:sym typeface="Arial"/>
              </a:endParaRPr>
            </a:p>
          </p:txBody>
        </p:sp>
        <p:sp>
          <p:nvSpPr>
            <p:cNvPr id="412" name="Google Shape;412;p49"/>
            <p:cNvSpPr txBox="1"/>
            <p:nvPr/>
          </p:nvSpPr>
          <p:spPr>
            <a:xfrm>
              <a:off x="4918222" y="5953375"/>
              <a:ext cx="2808312" cy="49244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13B6ED"/>
                  </a:solidFill>
                  <a:latin typeface="Arial"/>
                  <a:ea typeface="Arial"/>
                  <a:cs typeface="Arial"/>
                  <a:sym typeface="Arial"/>
                </a:rPr>
                <a:t>IMPACT</a:t>
              </a:r>
              <a:endParaRPr b="0" i="0" sz="1400" u="none" cap="none" strike="noStrike">
                <a:solidFill>
                  <a:srgbClr val="000000"/>
                </a:solidFill>
                <a:latin typeface="Arial"/>
                <a:ea typeface="Arial"/>
                <a:cs typeface="Arial"/>
                <a:sym typeface="Arial"/>
              </a:endParaRPr>
            </a:p>
          </p:txBody>
        </p:sp>
        <p:sp>
          <p:nvSpPr>
            <p:cNvPr id="413" name="Google Shape;413;p49"/>
            <p:cNvSpPr txBox="1"/>
            <p:nvPr/>
          </p:nvSpPr>
          <p:spPr>
            <a:xfrm rot="-5400000">
              <a:off x="747755" y="3193989"/>
              <a:ext cx="1643075" cy="49244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13B6ED"/>
                  </a:solidFill>
                  <a:latin typeface="Arial"/>
                  <a:ea typeface="Arial"/>
                  <a:cs typeface="Arial"/>
                  <a:sym typeface="Arial"/>
                </a:rPr>
                <a:t>COST </a:t>
              </a:r>
              <a:endParaRPr b="0" i="0" sz="1400" u="none" cap="none" strike="noStrike">
                <a:solidFill>
                  <a:srgbClr val="000000"/>
                </a:solidFill>
                <a:latin typeface="Arial"/>
                <a:ea typeface="Arial"/>
                <a:cs typeface="Arial"/>
                <a:sym typeface="Arial"/>
              </a:endParaRPr>
            </a:p>
          </p:txBody>
        </p:sp>
        <p:cxnSp>
          <p:nvCxnSpPr>
            <p:cNvPr id="414" name="Google Shape;414;p49"/>
            <p:cNvCxnSpPr/>
            <p:nvPr/>
          </p:nvCxnSpPr>
          <p:spPr>
            <a:xfrm>
              <a:off x="3309918" y="3591610"/>
              <a:ext cx="5715000" cy="0"/>
            </a:xfrm>
            <a:prstGeom prst="straightConnector1">
              <a:avLst/>
            </a:prstGeom>
            <a:noFill/>
            <a:ln cap="flat" cmpd="sng" w="19050">
              <a:solidFill>
                <a:srgbClr val="13B6ED"/>
              </a:solidFill>
              <a:prstDash val="solid"/>
              <a:round/>
              <a:headEnd len="sm" w="sm" type="none"/>
              <a:tailEnd len="sm" w="sm" type="none"/>
            </a:ln>
          </p:spPr>
        </p:cxnSp>
        <p:cxnSp>
          <p:nvCxnSpPr>
            <p:cNvPr id="415" name="Google Shape;415;p49"/>
            <p:cNvCxnSpPr>
              <a:stCxn id="410" idx="0"/>
            </p:cNvCxnSpPr>
            <p:nvPr/>
          </p:nvCxnSpPr>
          <p:spPr>
            <a:xfrm rot="10800000">
              <a:off x="6488908" y="1749217"/>
              <a:ext cx="0" cy="3584100"/>
            </a:xfrm>
            <a:prstGeom prst="straightConnector1">
              <a:avLst/>
            </a:prstGeom>
            <a:noFill/>
            <a:ln cap="flat" cmpd="sng" w="19050">
              <a:solidFill>
                <a:srgbClr val="13B6ED"/>
              </a:solidFill>
              <a:prstDash val="solid"/>
              <a:round/>
              <a:headEnd len="sm" w="sm" type="none"/>
              <a:tailEnd len="sm" w="sm" type="none"/>
            </a:ln>
          </p:spPr>
        </p:cxnSp>
      </p:grpSp>
      <p:grpSp>
        <p:nvGrpSpPr>
          <p:cNvPr id="416" name="Google Shape;416;p49"/>
          <p:cNvGrpSpPr/>
          <p:nvPr/>
        </p:nvGrpSpPr>
        <p:grpSpPr>
          <a:xfrm>
            <a:off x="7784765" y="1203598"/>
            <a:ext cx="1133441" cy="1124219"/>
            <a:chOff x="4329709" y="-136689"/>
            <a:chExt cx="1511255" cy="1498958"/>
          </a:xfrm>
        </p:grpSpPr>
        <p:sp>
          <p:nvSpPr>
            <p:cNvPr id="417" name="Google Shape;417;p49"/>
            <p:cNvSpPr/>
            <p:nvPr/>
          </p:nvSpPr>
          <p:spPr>
            <a:xfrm>
              <a:off x="4329709" y="-136689"/>
              <a:ext cx="1511255" cy="1498958"/>
            </a:xfrm>
            <a:prstGeom prst="ellipse">
              <a:avLst/>
            </a:prstGeom>
            <a:solidFill>
              <a:schemeClr val="l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49"/>
            <p:cNvSpPr txBox="1"/>
            <p:nvPr/>
          </p:nvSpPr>
          <p:spPr>
            <a:xfrm>
              <a:off x="4624345" y="156102"/>
              <a:ext cx="931884" cy="924301"/>
            </a:xfrm>
            <a:prstGeom prst="rect">
              <a:avLst/>
            </a:prstGeom>
            <a:solidFill>
              <a:schemeClr val="lt1"/>
            </a:solidFill>
            <a:ln>
              <a:noFill/>
            </a:ln>
          </p:spPr>
          <p:txBody>
            <a:bodyPr anchorCtr="0" anchor="ctr" bIns="19050" lIns="19050" spcFirstLastPara="1" rIns="19050" wrap="square" tIns="19050">
              <a:noAutofit/>
            </a:bodyPr>
            <a:lstStyle/>
            <a:p>
              <a:pPr indent="0" lvl="0" marL="0" marR="0" rtl="0" algn="ctr">
                <a:lnSpc>
                  <a:spcPct val="9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Decide</a:t>
              </a:r>
              <a:endParaRPr b="1" i="0" sz="1200" u="none" cap="none" strike="noStrike">
                <a:solidFill>
                  <a:schemeClr val="dk1"/>
                </a:solidFill>
                <a:latin typeface="Arial"/>
                <a:ea typeface="Arial"/>
                <a:cs typeface="Arial"/>
                <a:sym typeface="Aria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50"/>
          <p:cNvSpPr txBox="1"/>
          <p:nvPr/>
        </p:nvSpPr>
        <p:spPr>
          <a:xfrm>
            <a:off x="1485900" y="1356615"/>
            <a:ext cx="6172200" cy="243027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600"/>
              <a:buFont typeface="Arial"/>
              <a:buNone/>
            </a:pPr>
            <a:r>
              <a:rPr b="1" i="0" lang="en-GB" sz="3600" u="none" cap="none" strike="noStrike">
                <a:solidFill>
                  <a:schemeClr val="dk1"/>
                </a:solidFill>
                <a:latin typeface="Arial"/>
                <a:ea typeface="Arial"/>
                <a:cs typeface="Arial"/>
                <a:sym typeface="Arial"/>
              </a:rPr>
              <a:t>You have now </a:t>
            </a:r>
            <a:endParaRPr b="0" i="0" sz="3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rPr b="1" i="0" lang="en-GB" sz="3600" u="none" cap="none" strike="noStrike">
                <a:solidFill>
                  <a:srgbClr val="13B6ED"/>
                </a:solidFill>
                <a:latin typeface="Arial"/>
                <a:ea typeface="Arial"/>
                <a:cs typeface="Arial"/>
                <a:sym typeface="Arial"/>
              </a:rPr>
              <a:t>Decided</a:t>
            </a:r>
            <a:r>
              <a:rPr b="1" i="0" lang="en-GB" sz="3600" u="none" cap="none" strike="noStrike">
                <a:solidFill>
                  <a:schemeClr val="dk1"/>
                </a:solidFill>
                <a:latin typeface="Arial"/>
                <a:ea typeface="Arial"/>
                <a:cs typeface="Arial"/>
                <a:sym typeface="Arial"/>
              </a:rPr>
              <a:t> on a course </a:t>
            </a:r>
            <a:endParaRPr b="0" i="0" sz="3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rPr b="1" i="0" lang="en-GB" sz="3600" u="none" cap="none" strike="noStrike">
                <a:solidFill>
                  <a:schemeClr val="dk1"/>
                </a:solidFill>
                <a:latin typeface="Arial"/>
                <a:ea typeface="Arial"/>
                <a:cs typeface="Arial"/>
                <a:sym typeface="Arial"/>
              </a:rPr>
              <a:t>of action</a:t>
            </a:r>
            <a:endParaRPr b="0" i="0" sz="3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1" i="0" lang="en-GB" sz="2000" u="none" cap="none" strike="noStrike">
                <a:solidFill>
                  <a:schemeClr val="dk1"/>
                </a:solidFill>
                <a:latin typeface="Arial"/>
                <a:ea typeface="Arial"/>
                <a:cs typeface="Arial"/>
                <a:sym typeface="Arial"/>
              </a:rPr>
              <a:t>…but there is one last important step</a:t>
            </a:r>
            <a:endParaRPr b="1" i="0" sz="2000" u="none" cap="none" strike="noStrike">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51"/>
          <p:cNvSpPr txBox="1"/>
          <p:nvPr/>
        </p:nvSpPr>
        <p:spPr>
          <a:xfrm>
            <a:off x="819898" y="534889"/>
            <a:ext cx="6172200" cy="7851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3600"/>
              <a:buFont typeface="Arial"/>
              <a:buNone/>
            </a:pPr>
            <a:r>
              <a:rPr b="1" i="0" lang="en-GB" sz="3600" u="none" cap="none" strike="noStrike">
                <a:solidFill>
                  <a:srgbClr val="13B6ED"/>
                </a:solidFill>
                <a:latin typeface="Arial"/>
                <a:ea typeface="Arial"/>
                <a:cs typeface="Arial"/>
                <a:sym typeface="Arial"/>
              </a:rPr>
              <a:t>Success Criteria</a:t>
            </a:r>
            <a:endParaRPr b="0" i="0" sz="3600" u="none" cap="none" strike="noStrike">
              <a:solidFill>
                <a:srgbClr val="000000"/>
              </a:solidFill>
              <a:latin typeface="Arial"/>
              <a:ea typeface="Arial"/>
              <a:cs typeface="Arial"/>
              <a:sym typeface="Arial"/>
            </a:endParaRPr>
          </a:p>
        </p:txBody>
      </p:sp>
      <p:sp>
        <p:nvSpPr>
          <p:cNvPr id="431" name="Google Shape;431;p51"/>
          <p:cNvSpPr txBox="1"/>
          <p:nvPr/>
        </p:nvSpPr>
        <p:spPr>
          <a:xfrm>
            <a:off x="1278391" y="1623786"/>
            <a:ext cx="6587100" cy="26250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Arial"/>
              <a:ea typeface="Arial"/>
              <a:cs typeface="Arial"/>
              <a:sym typeface="Arial"/>
            </a:endParaRPr>
          </a:p>
        </p:txBody>
      </p:sp>
      <p:sp>
        <p:nvSpPr>
          <p:cNvPr id="432" name="Google Shape;432;p51"/>
          <p:cNvSpPr txBox="1"/>
          <p:nvPr/>
        </p:nvSpPr>
        <p:spPr>
          <a:xfrm>
            <a:off x="797958" y="1719004"/>
            <a:ext cx="5778300" cy="3354900"/>
          </a:xfrm>
          <a:prstGeom prst="rect">
            <a:avLst/>
          </a:prstGeom>
          <a:noFill/>
          <a:ln>
            <a:noFill/>
          </a:ln>
        </p:spPr>
        <p:txBody>
          <a:bodyPr anchorCtr="0" anchor="t" bIns="45700" lIns="91425" spcFirstLastPara="1" rIns="91425" wrap="square" tIns="45700">
            <a:noAutofit/>
          </a:bodyPr>
          <a:lstStyle/>
          <a:p>
            <a:pPr indent="-330200" lvl="0" marL="342900" marR="0" rtl="0" algn="l">
              <a:lnSpc>
                <a:spcPct val="100000"/>
              </a:lnSpc>
              <a:spcBef>
                <a:spcPts val="0"/>
              </a:spcBef>
              <a:spcAft>
                <a:spcPts val="0"/>
              </a:spcAft>
              <a:buClr>
                <a:schemeClr val="dk1"/>
              </a:buClr>
              <a:buSzPts val="3000"/>
              <a:buFont typeface="Arial"/>
              <a:buChar char="•"/>
            </a:pPr>
            <a:r>
              <a:rPr b="1" i="0" lang="en-GB" sz="3000" u="none" cap="none" strike="noStrike">
                <a:solidFill>
                  <a:schemeClr val="dk1"/>
                </a:solidFill>
                <a:latin typeface="Arial"/>
                <a:ea typeface="Arial"/>
                <a:cs typeface="Arial"/>
                <a:sym typeface="Arial"/>
              </a:rPr>
              <a:t>What is your criteria for success or progress?</a:t>
            </a:r>
            <a:endParaRPr b="0" i="0" sz="3000" u="none" cap="none" strike="noStrike">
              <a:solidFill>
                <a:srgbClr val="000000"/>
              </a:solidFill>
              <a:latin typeface="Arial"/>
              <a:ea typeface="Arial"/>
              <a:cs typeface="Arial"/>
              <a:sym typeface="Arial"/>
            </a:endParaRPr>
          </a:p>
          <a:p>
            <a:pPr indent="-139700" lvl="0" marL="342900" marR="0" rtl="0" algn="l">
              <a:lnSpc>
                <a:spcPct val="100000"/>
              </a:lnSpc>
              <a:spcBef>
                <a:spcPts val="0"/>
              </a:spcBef>
              <a:spcAft>
                <a:spcPts val="0"/>
              </a:spcAft>
              <a:buClr>
                <a:schemeClr val="dk1"/>
              </a:buClr>
              <a:buSzPts val="3200"/>
              <a:buFont typeface="Arial"/>
              <a:buNone/>
            </a:pPr>
            <a:r>
              <a:t/>
            </a:r>
            <a:endParaRPr b="1" i="0" sz="3000" u="none" cap="none" strike="noStrike">
              <a:solidFill>
                <a:schemeClr val="dk1"/>
              </a:solidFill>
              <a:latin typeface="Arial"/>
              <a:ea typeface="Arial"/>
              <a:cs typeface="Arial"/>
              <a:sym typeface="Arial"/>
            </a:endParaRPr>
          </a:p>
          <a:p>
            <a:pPr indent="-330200" lvl="0" marL="342900" marR="0" rtl="0" algn="l">
              <a:lnSpc>
                <a:spcPct val="100000"/>
              </a:lnSpc>
              <a:spcBef>
                <a:spcPts val="0"/>
              </a:spcBef>
              <a:spcAft>
                <a:spcPts val="0"/>
              </a:spcAft>
              <a:buClr>
                <a:srgbClr val="13B6ED"/>
              </a:buClr>
              <a:buSzPts val="3000"/>
              <a:buFont typeface="Arial"/>
              <a:buChar char="•"/>
            </a:pPr>
            <a:r>
              <a:rPr b="1" i="0" lang="en-GB" sz="3000" u="none" cap="none" strike="noStrike">
                <a:solidFill>
                  <a:srgbClr val="13B6ED"/>
                </a:solidFill>
                <a:latin typeface="Arial"/>
                <a:ea typeface="Arial"/>
                <a:cs typeface="Arial"/>
                <a:sym typeface="Arial"/>
              </a:rPr>
              <a:t>How will you measure this?</a:t>
            </a:r>
            <a:endParaRPr b="0" i="0" sz="3000" u="none" cap="none" strike="noStrike">
              <a:solidFill>
                <a:srgbClr val="000000"/>
              </a:solidFill>
              <a:latin typeface="Arial"/>
              <a:ea typeface="Arial"/>
              <a:cs typeface="Arial"/>
              <a:sym typeface="Arial"/>
            </a:endParaRPr>
          </a:p>
          <a:p>
            <a:pPr indent="-79375" lvl="0" marL="257175" marR="0" rtl="0" algn="l">
              <a:lnSpc>
                <a:spcPct val="100000"/>
              </a:lnSpc>
              <a:spcBef>
                <a:spcPts val="0"/>
              </a:spcBef>
              <a:spcAft>
                <a:spcPts val="0"/>
              </a:spcAft>
              <a:buClr>
                <a:schemeClr val="dk1"/>
              </a:buClr>
              <a:buSzPts val="2800"/>
              <a:buFont typeface="Noto Sans Symbols"/>
              <a:buNone/>
            </a:pPr>
            <a:r>
              <a:t/>
            </a:r>
            <a:endParaRPr b="1" i="0" sz="2800" u="none" cap="none" strike="noStrike">
              <a:solidFill>
                <a:schemeClr val="dk1"/>
              </a:solidFill>
              <a:latin typeface="Arial"/>
              <a:ea typeface="Arial"/>
              <a:cs typeface="Arial"/>
              <a:sym typeface="Arial"/>
            </a:endParaRPr>
          </a:p>
          <a:p>
            <a:pPr indent="-61913" lvl="0" marL="214313" marR="0" rtl="0" algn="l">
              <a:lnSpc>
                <a:spcPct val="100000"/>
              </a:lnSpc>
              <a:spcBef>
                <a:spcPts val="0"/>
              </a:spcBef>
              <a:spcAft>
                <a:spcPts val="0"/>
              </a:spcAft>
              <a:buClr>
                <a:schemeClr val="dk1"/>
              </a:buClr>
              <a:buSzPts val="2400"/>
              <a:buFont typeface="Arial"/>
              <a:buNone/>
            </a:pPr>
            <a:r>
              <a:t/>
            </a:r>
            <a:endParaRPr b="1" i="0" sz="2400" u="none" cap="none" strike="noStrike">
              <a:solidFill>
                <a:schemeClr val="dk1"/>
              </a:solidFill>
              <a:latin typeface="Arial"/>
              <a:ea typeface="Arial"/>
              <a:cs typeface="Arial"/>
              <a:sym typeface="Arial"/>
            </a:endParaRPr>
          </a:p>
        </p:txBody>
      </p:sp>
      <p:grpSp>
        <p:nvGrpSpPr>
          <p:cNvPr id="433" name="Google Shape;433;p51"/>
          <p:cNvGrpSpPr/>
          <p:nvPr/>
        </p:nvGrpSpPr>
        <p:grpSpPr>
          <a:xfrm>
            <a:off x="7784765" y="1203598"/>
            <a:ext cx="1133441" cy="1124219"/>
            <a:chOff x="4329709" y="-136689"/>
            <a:chExt cx="1511255" cy="1498958"/>
          </a:xfrm>
        </p:grpSpPr>
        <p:sp>
          <p:nvSpPr>
            <p:cNvPr id="434" name="Google Shape;434;p51"/>
            <p:cNvSpPr/>
            <p:nvPr/>
          </p:nvSpPr>
          <p:spPr>
            <a:xfrm>
              <a:off x="4329709" y="-136689"/>
              <a:ext cx="1511255" cy="1498958"/>
            </a:xfrm>
            <a:prstGeom prst="ellipse">
              <a:avLst/>
            </a:prstGeom>
            <a:solidFill>
              <a:schemeClr val="l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51"/>
            <p:cNvSpPr txBox="1"/>
            <p:nvPr/>
          </p:nvSpPr>
          <p:spPr>
            <a:xfrm>
              <a:off x="4452941" y="150647"/>
              <a:ext cx="1264800" cy="924300"/>
            </a:xfrm>
            <a:prstGeom prst="rect">
              <a:avLst/>
            </a:prstGeom>
            <a:noFill/>
            <a:ln>
              <a:noFill/>
            </a:ln>
          </p:spPr>
          <p:txBody>
            <a:bodyPr anchorCtr="0" anchor="ctr" bIns="19050" lIns="19050" spcFirstLastPara="1" rIns="19050" wrap="square" tIns="19050">
              <a:noAutofit/>
            </a:bodyPr>
            <a:lstStyle/>
            <a:p>
              <a:pPr indent="0" lvl="0" marL="0" marR="0" rtl="0" algn="ctr">
                <a:lnSpc>
                  <a:spcPct val="9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Evaluate</a:t>
              </a:r>
              <a:endParaRPr b="1" i="0" sz="1200" u="none" cap="none" strike="noStrike">
                <a:solidFill>
                  <a:schemeClr val="dk1"/>
                </a:solidFill>
                <a:latin typeface="Arial"/>
                <a:ea typeface="Arial"/>
                <a:cs typeface="Arial"/>
                <a:sym typeface="Arial"/>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52"/>
          <p:cNvSpPr txBox="1"/>
          <p:nvPr/>
        </p:nvSpPr>
        <p:spPr>
          <a:xfrm>
            <a:off x="788598" y="195486"/>
            <a:ext cx="6172200" cy="6285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3600"/>
              <a:buFont typeface="Arial"/>
              <a:buNone/>
            </a:pPr>
            <a:r>
              <a:rPr b="1" i="0" lang="en-GB" sz="3600" u="none" cap="none" strike="noStrike">
                <a:solidFill>
                  <a:srgbClr val="13B6ED"/>
                </a:solidFill>
                <a:latin typeface="Arial"/>
                <a:ea typeface="Arial"/>
                <a:cs typeface="Arial"/>
                <a:sym typeface="Arial"/>
              </a:rPr>
              <a:t>Summary of tools</a:t>
            </a:r>
            <a:endParaRPr b="1" i="0" sz="3600" u="none" cap="none" strike="noStrike">
              <a:solidFill>
                <a:srgbClr val="13B6ED"/>
              </a:solidFill>
              <a:latin typeface="Arial"/>
              <a:ea typeface="Arial"/>
              <a:cs typeface="Arial"/>
              <a:sym typeface="Arial"/>
            </a:endParaRPr>
          </a:p>
        </p:txBody>
      </p:sp>
      <p:graphicFrame>
        <p:nvGraphicFramePr>
          <p:cNvPr id="442" name="Google Shape;442;p52"/>
          <p:cNvGraphicFramePr/>
          <p:nvPr/>
        </p:nvGraphicFramePr>
        <p:xfrm>
          <a:off x="900116" y="989757"/>
          <a:ext cx="3000000" cy="3000000"/>
        </p:xfrm>
        <a:graphic>
          <a:graphicData uri="http://schemas.openxmlformats.org/drawingml/2006/table">
            <a:tbl>
              <a:tblPr>
                <a:noFill/>
                <a:tableStyleId>{E08A2D48-8652-4750-92E4-A34B1CFABED9}</a:tableStyleId>
              </a:tblPr>
              <a:tblGrid>
                <a:gridCol w="2415375"/>
                <a:gridCol w="4178725"/>
              </a:tblGrid>
              <a:tr h="525775">
                <a:tc>
                  <a:txBody>
                    <a:bodyPr/>
                    <a:lstStyle/>
                    <a:p>
                      <a:pPr indent="0" lvl="0" marL="0" marR="0" rtl="0" algn="ctr">
                        <a:lnSpc>
                          <a:spcPct val="115000"/>
                        </a:lnSpc>
                        <a:spcBef>
                          <a:spcPts val="0"/>
                        </a:spcBef>
                        <a:spcAft>
                          <a:spcPts val="0"/>
                        </a:spcAft>
                        <a:buClr>
                          <a:srgbClr val="000000"/>
                        </a:buClr>
                        <a:buSzPts val="1500"/>
                        <a:buFont typeface="Arial"/>
                        <a:buNone/>
                      </a:pPr>
                      <a:r>
                        <a:rPr b="1" lang="en-GB" sz="1500" u="none" cap="none" strike="noStrike">
                          <a:latin typeface="Arial"/>
                          <a:ea typeface="Arial"/>
                          <a:cs typeface="Arial"/>
                          <a:sym typeface="Arial"/>
                        </a:rPr>
                        <a:t>Stages of the Creative Problem Solving Model</a:t>
                      </a:r>
                      <a:endParaRPr sz="1500" u="none" cap="none" strike="noStrike">
                        <a:latin typeface="Arial"/>
                        <a:ea typeface="Arial"/>
                        <a:cs typeface="Arial"/>
                        <a:sym typeface="Arial"/>
                      </a:endParaRPr>
                    </a:p>
                  </a:txBody>
                  <a:tcPr marT="0" marB="0"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500"/>
                        <a:buFont typeface="Arial"/>
                        <a:buNone/>
                      </a:pPr>
                      <a:r>
                        <a:rPr b="1" lang="en-GB" sz="1500" u="none" cap="none" strike="noStrike">
                          <a:latin typeface="Arial"/>
                          <a:ea typeface="Arial"/>
                          <a:cs typeface="Arial"/>
                          <a:sym typeface="Arial"/>
                        </a:rPr>
                        <a:t>Example of useful creative tools to use</a:t>
                      </a:r>
                      <a:endParaRPr sz="1500" u="none" cap="none" strike="noStrike">
                        <a:latin typeface="Arial"/>
                        <a:ea typeface="Arial"/>
                        <a:cs typeface="Arial"/>
                        <a:sym typeface="Arial"/>
                      </a:endParaRPr>
                    </a:p>
                  </a:txBody>
                  <a:tcPr marT="0" marB="0" marR="51425" marL="51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71000">
                <a:tc>
                  <a:txBody>
                    <a:bodyPr/>
                    <a:lstStyle/>
                    <a:p>
                      <a:pPr indent="0" lvl="0" marL="0" marR="0" rtl="0" algn="ctr">
                        <a:lnSpc>
                          <a:spcPct val="115000"/>
                        </a:lnSpc>
                        <a:spcBef>
                          <a:spcPts val="0"/>
                        </a:spcBef>
                        <a:spcAft>
                          <a:spcPts val="0"/>
                        </a:spcAft>
                        <a:buClr>
                          <a:srgbClr val="000000"/>
                        </a:buClr>
                        <a:buSzPts val="2400"/>
                        <a:buFont typeface="Arial"/>
                        <a:buNone/>
                      </a:pPr>
                      <a:r>
                        <a:rPr b="1" lang="en-GB" sz="2400" u="none" cap="none" strike="noStrike">
                          <a:solidFill>
                            <a:srgbClr val="13B6ED"/>
                          </a:solidFill>
                          <a:latin typeface="Arial"/>
                          <a:ea typeface="Arial"/>
                          <a:cs typeface="Arial"/>
                          <a:sym typeface="Arial"/>
                        </a:rPr>
                        <a:t>DEFINE</a:t>
                      </a:r>
                      <a:endParaRPr sz="2400" u="none" cap="none" strike="noStrike">
                        <a:solidFill>
                          <a:srgbClr val="13B6ED"/>
                        </a:solidFill>
                        <a:latin typeface="Arial"/>
                        <a:ea typeface="Arial"/>
                        <a:cs typeface="Arial"/>
                        <a:sym typeface="Arial"/>
                      </a:endParaRPr>
                    </a:p>
                  </a:txBody>
                  <a:tcPr marT="0" marB="0" marR="51425" marL="51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1" marL="457200" marR="0" rtl="0" algn="l">
                        <a:lnSpc>
                          <a:spcPct val="115000"/>
                        </a:lnSpc>
                        <a:spcBef>
                          <a:spcPts val="0"/>
                        </a:spcBef>
                        <a:spcAft>
                          <a:spcPts val="0"/>
                        </a:spcAft>
                        <a:buClr>
                          <a:srgbClr val="000000"/>
                        </a:buClr>
                        <a:buSzPts val="1800"/>
                        <a:buFont typeface="Arial"/>
                        <a:buNone/>
                      </a:pPr>
                      <a:r>
                        <a:rPr lang="en-GB" sz="1800" u="none" cap="none" strike="noStrike">
                          <a:latin typeface="Arial"/>
                          <a:ea typeface="Arial"/>
                          <a:cs typeface="Arial"/>
                          <a:sym typeface="Arial"/>
                        </a:rPr>
                        <a:t>5 Whys</a:t>
                      </a:r>
                      <a:endParaRPr sz="1400" u="none" cap="none" strike="noStrike"/>
                    </a:p>
                  </a:txBody>
                  <a:tcPr marT="0" marB="0" marR="51425" marL="51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87925">
                <a:tc>
                  <a:txBody>
                    <a:bodyPr/>
                    <a:lstStyle/>
                    <a:p>
                      <a:pPr indent="0" lvl="0" marL="0" marR="0" rtl="0" algn="ctr">
                        <a:lnSpc>
                          <a:spcPct val="115000"/>
                        </a:lnSpc>
                        <a:spcBef>
                          <a:spcPts val="0"/>
                        </a:spcBef>
                        <a:spcAft>
                          <a:spcPts val="0"/>
                        </a:spcAft>
                        <a:buClr>
                          <a:srgbClr val="000000"/>
                        </a:buClr>
                        <a:buSzPts val="2400"/>
                        <a:buFont typeface="Arial"/>
                        <a:buNone/>
                      </a:pPr>
                      <a:r>
                        <a:rPr b="1" lang="en-GB" sz="2400" u="none" cap="none" strike="noStrike">
                          <a:solidFill>
                            <a:srgbClr val="13B6ED"/>
                          </a:solidFill>
                          <a:latin typeface="Arial"/>
                          <a:ea typeface="Arial"/>
                          <a:cs typeface="Arial"/>
                          <a:sym typeface="Arial"/>
                        </a:rPr>
                        <a:t>ANALYSE</a:t>
                      </a:r>
                      <a:endParaRPr sz="2400" u="none" cap="none" strike="noStrike">
                        <a:solidFill>
                          <a:srgbClr val="13B6ED"/>
                        </a:solidFill>
                        <a:latin typeface="Arial"/>
                        <a:ea typeface="Arial"/>
                        <a:cs typeface="Arial"/>
                        <a:sym typeface="Arial"/>
                      </a:endParaRPr>
                    </a:p>
                  </a:txBody>
                  <a:tcPr marT="0" marB="0" marR="51425" marL="51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1" marL="457200" marR="0" rtl="0" algn="l">
                        <a:lnSpc>
                          <a:spcPct val="115000"/>
                        </a:lnSpc>
                        <a:spcBef>
                          <a:spcPts val="0"/>
                        </a:spcBef>
                        <a:spcAft>
                          <a:spcPts val="0"/>
                        </a:spcAft>
                        <a:buClr>
                          <a:srgbClr val="000000"/>
                        </a:buClr>
                        <a:buSzPts val="1800"/>
                        <a:buFont typeface="Arial"/>
                        <a:buNone/>
                      </a:pPr>
                      <a:r>
                        <a:rPr lang="en-GB" sz="1800" u="none" cap="none" strike="noStrike">
                          <a:latin typeface="Arial"/>
                          <a:ea typeface="Arial"/>
                          <a:cs typeface="Arial"/>
                          <a:sym typeface="Arial"/>
                        </a:rPr>
                        <a:t>Mind Mapping</a:t>
                      </a:r>
                      <a:endParaRPr sz="1800" u="none" cap="none" strike="noStrike">
                        <a:latin typeface="Arial"/>
                        <a:ea typeface="Arial"/>
                        <a:cs typeface="Arial"/>
                        <a:sym typeface="Arial"/>
                      </a:endParaRPr>
                    </a:p>
                    <a:p>
                      <a:pPr indent="0" lvl="1" marL="457200" marR="0" rtl="0" algn="l">
                        <a:lnSpc>
                          <a:spcPct val="115000"/>
                        </a:lnSpc>
                        <a:spcBef>
                          <a:spcPts val="0"/>
                        </a:spcBef>
                        <a:spcAft>
                          <a:spcPts val="0"/>
                        </a:spcAft>
                        <a:buClr>
                          <a:srgbClr val="000000"/>
                        </a:buClr>
                        <a:buSzPts val="1800"/>
                        <a:buFont typeface="Arial"/>
                        <a:buNone/>
                      </a:pPr>
                      <a:r>
                        <a:rPr lang="en-GB" sz="1800" u="none" cap="none" strike="noStrike">
                          <a:latin typeface="Arial"/>
                          <a:ea typeface="Arial"/>
                          <a:cs typeface="Arial"/>
                          <a:sym typeface="Arial"/>
                        </a:rPr>
                        <a:t>Cause &amp; Effect Analysis (Fishbone)</a:t>
                      </a:r>
                      <a:endParaRPr sz="1800" u="none" cap="none" strike="noStrike">
                        <a:latin typeface="Arial"/>
                        <a:ea typeface="Arial"/>
                        <a:cs typeface="Arial"/>
                        <a:sym typeface="Arial"/>
                      </a:endParaRPr>
                    </a:p>
                  </a:txBody>
                  <a:tcPr marT="0" marB="0" marR="51425" marL="51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87925">
                <a:tc>
                  <a:txBody>
                    <a:bodyPr/>
                    <a:lstStyle/>
                    <a:p>
                      <a:pPr indent="0" lvl="0" marL="0" marR="0" rtl="0" algn="ctr">
                        <a:lnSpc>
                          <a:spcPct val="115000"/>
                        </a:lnSpc>
                        <a:spcBef>
                          <a:spcPts val="0"/>
                        </a:spcBef>
                        <a:spcAft>
                          <a:spcPts val="0"/>
                        </a:spcAft>
                        <a:buClr>
                          <a:srgbClr val="000000"/>
                        </a:buClr>
                        <a:buSzPts val="2400"/>
                        <a:buFont typeface="Arial"/>
                        <a:buNone/>
                      </a:pPr>
                      <a:r>
                        <a:rPr b="1" lang="en-GB" sz="2400" u="none" cap="none" strike="noStrike">
                          <a:solidFill>
                            <a:srgbClr val="13B6ED"/>
                          </a:solidFill>
                          <a:latin typeface="Arial"/>
                          <a:ea typeface="Arial"/>
                          <a:cs typeface="Arial"/>
                          <a:sym typeface="Arial"/>
                        </a:rPr>
                        <a:t>DEVELOP</a:t>
                      </a:r>
                      <a:endParaRPr sz="2400" u="none" cap="none" strike="noStrike">
                        <a:solidFill>
                          <a:srgbClr val="13B6ED"/>
                        </a:solidFill>
                        <a:latin typeface="Arial"/>
                        <a:ea typeface="Arial"/>
                        <a:cs typeface="Arial"/>
                        <a:sym typeface="Arial"/>
                      </a:endParaRPr>
                    </a:p>
                  </a:txBody>
                  <a:tcPr marT="0" marB="0" marR="51425" marL="51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1" marL="457200" marR="0" rtl="0" algn="l">
                        <a:lnSpc>
                          <a:spcPct val="115000"/>
                        </a:lnSpc>
                        <a:spcBef>
                          <a:spcPts val="0"/>
                        </a:spcBef>
                        <a:spcAft>
                          <a:spcPts val="0"/>
                        </a:spcAft>
                        <a:buClr>
                          <a:srgbClr val="000000"/>
                        </a:buClr>
                        <a:buSzPts val="1800"/>
                        <a:buFont typeface="Arial"/>
                        <a:buNone/>
                      </a:pPr>
                      <a:r>
                        <a:rPr lang="en-GB" sz="1800" u="none" cap="none" strike="noStrike">
                          <a:latin typeface="Arial"/>
                          <a:ea typeface="Arial"/>
                          <a:cs typeface="Arial"/>
                          <a:sym typeface="Arial"/>
                        </a:rPr>
                        <a:t>Brainstorming</a:t>
                      </a:r>
                      <a:endParaRPr sz="1800" u="none" cap="none" strike="noStrike">
                        <a:latin typeface="Arial"/>
                        <a:ea typeface="Arial"/>
                        <a:cs typeface="Arial"/>
                        <a:sym typeface="Arial"/>
                      </a:endParaRPr>
                    </a:p>
                  </a:txBody>
                  <a:tcPr marT="0" marB="0" marR="51425" marL="51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87925">
                <a:tc>
                  <a:txBody>
                    <a:bodyPr/>
                    <a:lstStyle/>
                    <a:p>
                      <a:pPr indent="0" lvl="0" marL="0" marR="0" rtl="0" algn="ctr">
                        <a:lnSpc>
                          <a:spcPct val="115000"/>
                        </a:lnSpc>
                        <a:spcBef>
                          <a:spcPts val="0"/>
                        </a:spcBef>
                        <a:spcAft>
                          <a:spcPts val="0"/>
                        </a:spcAft>
                        <a:buClr>
                          <a:srgbClr val="000000"/>
                        </a:buClr>
                        <a:buSzPts val="2400"/>
                        <a:buFont typeface="Arial"/>
                        <a:buNone/>
                      </a:pPr>
                      <a:r>
                        <a:rPr b="1" lang="en-GB" sz="2400" u="none" cap="none" strike="noStrike">
                          <a:solidFill>
                            <a:srgbClr val="13B6ED"/>
                          </a:solidFill>
                          <a:latin typeface="Arial"/>
                          <a:ea typeface="Arial"/>
                          <a:cs typeface="Arial"/>
                          <a:sym typeface="Arial"/>
                        </a:rPr>
                        <a:t>DECIDE </a:t>
                      </a:r>
                      <a:endParaRPr sz="1400" u="none" cap="none" strike="noStrike"/>
                    </a:p>
                  </a:txBody>
                  <a:tcPr marT="0" marB="0" marR="51425" marL="51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1" marL="457200" marR="0" rtl="0" algn="l">
                        <a:lnSpc>
                          <a:spcPct val="115000"/>
                        </a:lnSpc>
                        <a:spcBef>
                          <a:spcPts val="0"/>
                        </a:spcBef>
                        <a:spcAft>
                          <a:spcPts val="0"/>
                        </a:spcAft>
                        <a:buClr>
                          <a:srgbClr val="000000"/>
                        </a:buClr>
                        <a:buSzPts val="1800"/>
                        <a:buFont typeface="Arial"/>
                        <a:buNone/>
                      </a:pPr>
                      <a:r>
                        <a:rPr lang="en-GB" sz="1800" u="none" cap="none" strike="noStrike">
                          <a:latin typeface="Arial"/>
                          <a:ea typeface="Arial"/>
                          <a:cs typeface="Arial"/>
                          <a:sym typeface="Arial"/>
                        </a:rPr>
                        <a:t>Cost/Impact Grid</a:t>
                      </a:r>
                      <a:endParaRPr sz="1800" u="none" cap="none" strike="noStrike">
                        <a:latin typeface="Arial"/>
                        <a:ea typeface="Arial"/>
                        <a:cs typeface="Arial"/>
                        <a:sym typeface="Arial"/>
                      </a:endParaRPr>
                    </a:p>
                  </a:txBody>
                  <a:tcPr marT="0" marB="0" marR="51425" marL="51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87925">
                <a:tc>
                  <a:txBody>
                    <a:bodyPr/>
                    <a:lstStyle/>
                    <a:p>
                      <a:pPr indent="0" lvl="0" marL="0" marR="0" rtl="0" algn="ctr">
                        <a:lnSpc>
                          <a:spcPct val="115000"/>
                        </a:lnSpc>
                        <a:spcBef>
                          <a:spcPts val="0"/>
                        </a:spcBef>
                        <a:spcAft>
                          <a:spcPts val="0"/>
                        </a:spcAft>
                        <a:buClr>
                          <a:srgbClr val="000000"/>
                        </a:buClr>
                        <a:buSzPts val="2400"/>
                        <a:buFont typeface="Arial"/>
                        <a:buNone/>
                      </a:pPr>
                      <a:r>
                        <a:rPr b="1" lang="en-GB" sz="2400" u="none" cap="none" strike="noStrike">
                          <a:solidFill>
                            <a:srgbClr val="13B6ED"/>
                          </a:solidFill>
                          <a:latin typeface="Arial"/>
                          <a:ea typeface="Arial"/>
                          <a:cs typeface="Arial"/>
                          <a:sym typeface="Arial"/>
                        </a:rPr>
                        <a:t>EVALUATE</a:t>
                      </a:r>
                      <a:endParaRPr sz="2400" u="none" cap="none" strike="noStrike">
                        <a:solidFill>
                          <a:srgbClr val="13B6ED"/>
                        </a:solidFill>
                        <a:latin typeface="Arial"/>
                        <a:ea typeface="Arial"/>
                        <a:cs typeface="Arial"/>
                        <a:sym typeface="Arial"/>
                      </a:endParaRPr>
                    </a:p>
                  </a:txBody>
                  <a:tcPr marT="0" marB="0" marR="51425" marL="51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1" marL="457200" marR="0" rtl="0" algn="l">
                        <a:lnSpc>
                          <a:spcPct val="115000"/>
                        </a:lnSpc>
                        <a:spcBef>
                          <a:spcPts val="0"/>
                        </a:spcBef>
                        <a:spcAft>
                          <a:spcPts val="0"/>
                        </a:spcAft>
                        <a:buClr>
                          <a:srgbClr val="000000"/>
                        </a:buClr>
                        <a:buSzPts val="1800"/>
                        <a:buFont typeface="Arial"/>
                        <a:buNone/>
                      </a:pPr>
                      <a:r>
                        <a:rPr lang="en-GB" sz="1800" u="none" cap="none" strike="noStrike">
                          <a:latin typeface="Arial"/>
                          <a:ea typeface="Arial"/>
                          <a:cs typeface="Arial"/>
                          <a:sym typeface="Arial"/>
                        </a:rPr>
                        <a:t>Success Criteria</a:t>
                      </a:r>
                      <a:endParaRPr sz="1800" u="none" cap="none" strike="noStrike">
                        <a:latin typeface="Arial"/>
                        <a:ea typeface="Arial"/>
                        <a:cs typeface="Arial"/>
                        <a:sym typeface="Arial"/>
                      </a:endParaRPr>
                    </a:p>
                  </a:txBody>
                  <a:tcPr marT="0" marB="0" marR="51425" marL="51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6"/>
          <p:cNvSpPr txBox="1"/>
          <p:nvPr>
            <p:ph type="title"/>
          </p:nvPr>
        </p:nvSpPr>
        <p:spPr>
          <a:xfrm>
            <a:off x="734888" y="627534"/>
            <a:ext cx="6717432" cy="72008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BFF4"/>
              </a:buClr>
              <a:buSzPts val="3600"/>
              <a:buFont typeface="Arial"/>
              <a:buNone/>
            </a:pPr>
            <a:r>
              <a:rPr lang="en-GB"/>
              <a:t>Learning outcome 1</a:t>
            </a:r>
            <a:endParaRPr/>
          </a:p>
        </p:txBody>
      </p:sp>
      <p:sp>
        <p:nvSpPr>
          <p:cNvPr id="116" name="Google Shape;116;p26"/>
          <p:cNvSpPr txBox="1"/>
          <p:nvPr>
            <p:ph idx="1" type="body"/>
          </p:nvPr>
        </p:nvSpPr>
        <p:spPr>
          <a:xfrm>
            <a:off x="745232" y="1419622"/>
            <a:ext cx="6707088" cy="30963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None/>
            </a:pPr>
            <a:r>
              <a:rPr lang="en-GB" sz="2800"/>
              <a:t>Ability to analyse and evaluate information to identify and select the most appropriate solution. </a:t>
            </a:r>
            <a:endParaRPr sz="2800"/>
          </a:p>
          <a:p>
            <a:pPr indent="0" lvl="0" marL="0" rtl="0" algn="l">
              <a:lnSpc>
                <a:spcPct val="100000"/>
              </a:lnSpc>
              <a:spcBef>
                <a:spcPts val="560"/>
              </a:spcBef>
              <a:spcAft>
                <a:spcPts val="0"/>
              </a:spcAft>
              <a:buClr>
                <a:schemeClr val="dk1"/>
              </a:buClr>
              <a:buSzPts val="2800"/>
              <a:buNone/>
            </a:pPr>
            <a:r>
              <a:t/>
            </a:r>
            <a:endParaRPr sz="2800"/>
          </a:p>
          <a:p>
            <a:pPr indent="0" lvl="0" marL="0" rtl="0" algn="l">
              <a:lnSpc>
                <a:spcPct val="100000"/>
              </a:lnSpc>
              <a:spcBef>
                <a:spcPts val="560"/>
              </a:spcBef>
              <a:spcAft>
                <a:spcPts val="0"/>
              </a:spcAft>
              <a:buClr>
                <a:schemeClr val="dk1"/>
              </a:buClr>
              <a:buSzPts val="2800"/>
              <a:buNone/>
            </a:pPr>
            <a:r>
              <a:rPr lang="en-GB" sz="2800"/>
              <a:t>Evaluate options, implement solutions and as a function of continuous improvement.</a:t>
            </a:r>
            <a:endParaRPr sz="28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53"/>
          <p:cNvSpPr txBox="1"/>
          <p:nvPr>
            <p:ph type="title"/>
          </p:nvPr>
        </p:nvSpPr>
        <p:spPr>
          <a:xfrm>
            <a:off x="323528" y="1419622"/>
            <a:ext cx="4464496" cy="216024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4400"/>
              <a:buFont typeface="Arial"/>
              <a:buNone/>
            </a:pPr>
            <a:r>
              <a:rPr lang="en-GB"/>
              <a:t>The twist</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54"/>
          <p:cNvSpPr txBox="1"/>
          <p:nvPr>
            <p:ph type="title"/>
          </p:nvPr>
        </p:nvSpPr>
        <p:spPr>
          <a:xfrm>
            <a:off x="734888" y="627534"/>
            <a:ext cx="4197152" cy="72008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BFF4"/>
              </a:buClr>
              <a:buSzPts val="2400"/>
              <a:buFont typeface="Arial"/>
              <a:buNone/>
            </a:pPr>
            <a:r>
              <a:rPr lang="en-GB"/>
              <a:t>The project is now onsite!</a:t>
            </a:r>
            <a:endParaRPr/>
          </a:p>
        </p:txBody>
      </p:sp>
      <p:sp>
        <p:nvSpPr>
          <p:cNvPr id="454" name="Google Shape;454;p54"/>
          <p:cNvSpPr txBox="1"/>
          <p:nvPr>
            <p:ph idx="1" type="body"/>
          </p:nvPr>
        </p:nvSpPr>
        <p:spPr>
          <a:xfrm>
            <a:off x="745232" y="1203598"/>
            <a:ext cx="4330824" cy="352839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000"/>
              <a:buNone/>
            </a:pPr>
            <a:r>
              <a:rPr lang="en-GB"/>
              <a:t>Well done on solving the problem and making a decision on the construction method!</a:t>
            </a:r>
            <a:endParaRPr/>
          </a:p>
          <a:p>
            <a:pPr indent="0" lvl="0" marL="0" rtl="0" algn="l">
              <a:lnSpc>
                <a:spcPct val="100000"/>
              </a:lnSpc>
              <a:spcBef>
                <a:spcPts val="400"/>
              </a:spcBef>
              <a:spcAft>
                <a:spcPts val="0"/>
              </a:spcAft>
              <a:buClr>
                <a:schemeClr val="dk1"/>
              </a:buClr>
              <a:buSzPts val="2000"/>
              <a:buNone/>
            </a:pPr>
            <a:r>
              <a:t/>
            </a:r>
            <a:endParaRPr/>
          </a:p>
          <a:p>
            <a:pPr indent="0" lvl="0" marL="0" rtl="0" algn="l">
              <a:lnSpc>
                <a:spcPct val="100000"/>
              </a:lnSpc>
              <a:spcBef>
                <a:spcPts val="400"/>
              </a:spcBef>
              <a:spcAft>
                <a:spcPts val="0"/>
              </a:spcAft>
              <a:buClr>
                <a:schemeClr val="dk1"/>
              </a:buClr>
              <a:buSzPts val="2000"/>
              <a:buNone/>
            </a:pPr>
            <a:r>
              <a:rPr lang="en-GB"/>
              <a:t>The selected offsite system is now onsite, and the door manufacturer has gotten in touch to say they are having supply chain problems – the doors will be delayed by 2 to 3 weeks.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55"/>
          <p:cNvSpPr txBox="1"/>
          <p:nvPr>
            <p:ph type="title"/>
          </p:nvPr>
        </p:nvSpPr>
        <p:spPr>
          <a:xfrm>
            <a:off x="734888" y="627534"/>
            <a:ext cx="4197152" cy="72008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BFF4"/>
              </a:buClr>
              <a:buSzPts val="2400"/>
              <a:buFont typeface="Arial"/>
              <a:buNone/>
            </a:pPr>
            <a:r>
              <a:rPr lang="en-GB"/>
              <a:t>New problem</a:t>
            </a:r>
            <a:endParaRPr/>
          </a:p>
        </p:txBody>
      </p:sp>
      <p:sp>
        <p:nvSpPr>
          <p:cNvPr id="461" name="Google Shape;461;p55"/>
          <p:cNvSpPr txBox="1"/>
          <p:nvPr>
            <p:ph idx="1" type="body"/>
          </p:nvPr>
        </p:nvSpPr>
        <p:spPr>
          <a:xfrm>
            <a:off x="745232" y="1203598"/>
            <a:ext cx="4330824" cy="352839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000"/>
              <a:buNone/>
            </a:pPr>
            <a:r>
              <a:rPr lang="en-GB"/>
              <a:t>Your grand opening is scheduled for 2 weeks from now and you want to make sure you complete all the internal and external works onsite.</a:t>
            </a:r>
            <a:endParaRPr/>
          </a:p>
          <a:p>
            <a:pPr indent="0" lvl="0" marL="0" rtl="0" algn="l">
              <a:lnSpc>
                <a:spcPct val="100000"/>
              </a:lnSpc>
              <a:spcBef>
                <a:spcPts val="400"/>
              </a:spcBef>
              <a:spcAft>
                <a:spcPts val="0"/>
              </a:spcAft>
              <a:buClr>
                <a:schemeClr val="dk1"/>
              </a:buClr>
              <a:buSzPts val="2000"/>
              <a:buNone/>
            </a:pPr>
            <a:r>
              <a:t/>
            </a:r>
            <a:endParaRPr/>
          </a:p>
          <a:p>
            <a:pPr indent="0" lvl="0" marL="0" rtl="0" algn="l">
              <a:lnSpc>
                <a:spcPct val="100000"/>
              </a:lnSpc>
              <a:spcBef>
                <a:spcPts val="560"/>
              </a:spcBef>
              <a:spcAft>
                <a:spcPts val="0"/>
              </a:spcAft>
              <a:buClr>
                <a:schemeClr val="dk1"/>
              </a:buClr>
              <a:buSzPts val="2800"/>
              <a:buNone/>
            </a:pPr>
            <a:r>
              <a:rPr lang="en-GB" sz="2800"/>
              <a:t>How can you ensure that the programme onsite does not over-run?</a:t>
            </a:r>
            <a:endParaRPr sz="28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56"/>
          <p:cNvSpPr txBox="1"/>
          <p:nvPr>
            <p:ph type="title"/>
          </p:nvPr>
        </p:nvSpPr>
        <p:spPr>
          <a:xfrm>
            <a:off x="734888" y="627534"/>
            <a:ext cx="6717432" cy="72008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BFF4"/>
              </a:buClr>
              <a:buSzPts val="3600"/>
              <a:buFont typeface="Arial"/>
              <a:buNone/>
            </a:pPr>
            <a:r>
              <a:rPr lang="en-GB"/>
              <a:t>Apply the same tools</a:t>
            </a:r>
            <a:endParaRPr/>
          </a:p>
        </p:txBody>
      </p:sp>
      <p:sp>
        <p:nvSpPr>
          <p:cNvPr id="468" name="Google Shape;468;p56"/>
          <p:cNvSpPr txBox="1"/>
          <p:nvPr>
            <p:ph idx="1" type="body"/>
          </p:nvPr>
        </p:nvSpPr>
        <p:spPr>
          <a:xfrm>
            <a:off x="745232" y="1419622"/>
            <a:ext cx="6707088" cy="30963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400"/>
              <a:buNone/>
            </a:pPr>
            <a:r>
              <a:rPr lang="en-GB" sz="2400"/>
              <a:t>You should use the tools you have just learnt to solve this new problem and you are encouraged to think outside the box. </a:t>
            </a:r>
            <a:endParaRPr/>
          </a:p>
          <a:p>
            <a:pPr indent="0" lvl="0" marL="0" rtl="0" algn="l">
              <a:lnSpc>
                <a:spcPct val="100000"/>
              </a:lnSpc>
              <a:spcBef>
                <a:spcPts val="480"/>
              </a:spcBef>
              <a:spcAft>
                <a:spcPts val="0"/>
              </a:spcAft>
              <a:buClr>
                <a:schemeClr val="dk1"/>
              </a:buClr>
              <a:buSzPts val="2400"/>
              <a:buNone/>
            </a:pPr>
            <a:r>
              <a:t/>
            </a:r>
            <a:endParaRPr sz="2400"/>
          </a:p>
          <a:p>
            <a:pPr indent="0" lvl="0" marL="0" rtl="0" algn="l">
              <a:lnSpc>
                <a:spcPct val="100000"/>
              </a:lnSpc>
              <a:spcBef>
                <a:spcPts val="480"/>
              </a:spcBef>
              <a:spcAft>
                <a:spcPts val="0"/>
              </a:spcAft>
              <a:buClr>
                <a:schemeClr val="dk1"/>
              </a:buClr>
              <a:buSzPts val="2400"/>
              <a:buNone/>
            </a:pPr>
            <a:r>
              <a:rPr lang="en-GB" sz="2400"/>
              <a:t>Take about 15 minutes and then nominate a person from your team to present using your sticky notes and sketches.</a:t>
            </a:r>
            <a:endParaRPr sz="24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57"/>
          <p:cNvSpPr txBox="1"/>
          <p:nvPr>
            <p:ph type="title"/>
          </p:nvPr>
        </p:nvSpPr>
        <p:spPr>
          <a:xfrm>
            <a:off x="323528" y="1419622"/>
            <a:ext cx="4464496" cy="216024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4400"/>
              <a:buFont typeface="Arial"/>
              <a:buNone/>
            </a:pPr>
            <a:r>
              <a:rPr lang="en-GB"/>
              <a:t>Questions?</a:t>
            </a:r>
            <a:endParaRPr/>
          </a:p>
        </p:txBody>
      </p:sp>
      <p:sp>
        <p:nvSpPr>
          <p:cNvPr id="474" name="Google Shape;474;p57"/>
          <p:cNvSpPr txBox="1"/>
          <p:nvPr/>
        </p:nvSpPr>
        <p:spPr>
          <a:xfrm>
            <a:off x="323528" y="3075806"/>
            <a:ext cx="4417200" cy="857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2000"/>
              <a:buFont typeface="Arial"/>
              <a:buNone/>
            </a:pPr>
            <a:r>
              <a:rPr b="0" i="0" lang="en-GB" sz="2000" u="none" cap="none" strike="noStrike">
                <a:solidFill>
                  <a:srgbClr val="FFFFFF"/>
                </a:solidFill>
                <a:latin typeface="Arial"/>
                <a:ea typeface="Arial"/>
                <a:cs typeface="Arial"/>
                <a:sym typeface="Arial"/>
              </a:rPr>
              <a:t>Dave Jarrold and Dr Mila Duncheva,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2000"/>
              <a:buFont typeface="Arial"/>
              <a:buNone/>
            </a:pPr>
            <a:r>
              <a:rPr b="0" i="0" lang="en-GB" sz="2000" u="none" cap="none" strike="noStrike">
                <a:solidFill>
                  <a:srgbClr val="FFFFFF"/>
                </a:solidFill>
                <a:latin typeface="Arial"/>
                <a:ea typeface="Arial"/>
                <a:cs typeface="Arial"/>
                <a:sym typeface="Arial"/>
              </a:rPr>
              <a:t>Edinburgh Napier University</a:t>
            </a:r>
            <a:endParaRPr b="0" i="0" sz="2000" u="none" cap="none" strike="noStrike">
              <a:solidFill>
                <a:srgbClr val="FFFFFF"/>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59"/>
          <p:cNvSpPr txBox="1"/>
          <p:nvPr/>
        </p:nvSpPr>
        <p:spPr>
          <a:xfrm>
            <a:off x="3012600" y="2802700"/>
            <a:ext cx="6131400" cy="1656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595959"/>
                </a:solidFill>
                <a:latin typeface="Arial"/>
                <a:ea typeface="Arial"/>
                <a:cs typeface="Arial"/>
                <a:sym typeface="Arial"/>
              </a:rPr>
              <a:t>META SKILLS: PROBLEM SOLVING by DAVE JARROLD and DR MILA DUNCHEVA is licensed under a </a:t>
            </a:r>
            <a:r>
              <a:rPr b="0" i="0" lang="en-GB" sz="1200" u="sng" cap="none" strike="noStrike">
                <a:solidFill>
                  <a:srgbClr val="0000FF"/>
                </a:solidFill>
                <a:latin typeface="Arial"/>
                <a:ea typeface="Arial"/>
                <a:cs typeface="Arial"/>
                <a:sym typeface="Arial"/>
                <a:hlinkClick r:id="rId3">
                  <a:extLst>
                    <a:ext uri="{A12FA001-AC4F-418D-AE19-62706E023703}">
                      <ahyp:hlinkClr val="tx"/>
                    </a:ext>
                  </a:extLst>
                </a:hlinkClick>
              </a:rPr>
              <a:t>Creative Commons Attribution-NonCommercial-ShareAlike 4.0 International License</a:t>
            </a:r>
            <a:endParaRPr b="0" i="0" sz="1200" u="none" cap="none" strike="noStrike">
              <a:solidFill>
                <a:srgbClr val="595959"/>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595959"/>
              </a:solidFill>
              <a:latin typeface="Arial"/>
              <a:ea typeface="Arial"/>
              <a:cs typeface="Arial"/>
              <a:sym typeface="Arial"/>
            </a:endParaRPr>
          </a:p>
        </p:txBody>
      </p:sp>
      <p:pic>
        <p:nvPicPr>
          <p:cNvPr id="485" name="Google Shape;485;p59"/>
          <p:cNvPicPr preferRelativeResize="0"/>
          <p:nvPr/>
        </p:nvPicPr>
        <p:blipFill rotWithShape="1">
          <a:blip r:embed="rId4">
            <a:alphaModFix/>
          </a:blip>
          <a:srcRect b="0" l="0" r="0" t="0"/>
          <a:stretch/>
        </p:blipFill>
        <p:spPr>
          <a:xfrm>
            <a:off x="383200" y="3011937"/>
            <a:ext cx="2629400" cy="9199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7"/>
          <p:cNvSpPr txBox="1"/>
          <p:nvPr>
            <p:ph type="title"/>
          </p:nvPr>
        </p:nvSpPr>
        <p:spPr>
          <a:xfrm>
            <a:off x="734888" y="627534"/>
            <a:ext cx="6717432" cy="72008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BFF4"/>
              </a:buClr>
              <a:buSzPts val="3600"/>
              <a:buFont typeface="Arial"/>
              <a:buNone/>
            </a:pPr>
            <a:r>
              <a:rPr lang="en-GB"/>
              <a:t>Learning outcome 2</a:t>
            </a:r>
            <a:endParaRPr/>
          </a:p>
        </p:txBody>
      </p:sp>
      <p:sp>
        <p:nvSpPr>
          <p:cNvPr id="122" name="Google Shape;122;p27"/>
          <p:cNvSpPr txBox="1"/>
          <p:nvPr>
            <p:ph idx="1" type="body"/>
          </p:nvPr>
        </p:nvSpPr>
        <p:spPr>
          <a:xfrm>
            <a:off x="745232" y="1419622"/>
            <a:ext cx="6707088" cy="30963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None/>
            </a:pPr>
            <a:r>
              <a:rPr lang="en-GB" sz="2800"/>
              <a:t>Ability to deal with issues quickly and effectively to prevent slippage. </a:t>
            </a:r>
            <a:endParaRPr/>
          </a:p>
          <a:p>
            <a:pPr indent="0" lvl="0" marL="0" rtl="0" algn="l">
              <a:lnSpc>
                <a:spcPct val="100000"/>
              </a:lnSpc>
              <a:spcBef>
                <a:spcPts val="560"/>
              </a:spcBef>
              <a:spcAft>
                <a:spcPts val="0"/>
              </a:spcAft>
              <a:buClr>
                <a:schemeClr val="dk1"/>
              </a:buClr>
              <a:buSzPts val="2800"/>
              <a:buNone/>
            </a:pPr>
            <a:r>
              <a:t/>
            </a:r>
            <a:endParaRPr sz="2800"/>
          </a:p>
          <a:p>
            <a:pPr indent="0" lvl="0" marL="0" rtl="0" algn="l">
              <a:lnSpc>
                <a:spcPct val="100000"/>
              </a:lnSpc>
              <a:spcBef>
                <a:spcPts val="560"/>
              </a:spcBef>
              <a:spcAft>
                <a:spcPts val="0"/>
              </a:spcAft>
              <a:buClr>
                <a:schemeClr val="dk1"/>
              </a:buClr>
              <a:buSzPts val="2800"/>
              <a:buNone/>
            </a:pPr>
            <a:r>
              <a:rPr lang="en-GB" sz="2800"/>
              <a:t>Ensure that the benefits of an accelerated build programme are realised.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8"/>
          <p:cNvSpPr txBox="1"/>
          <p:nvPr>
            <p:ph type="title"/>
          </p:nvPr>
        </p:nvSpPr>
        <p:spPr>
          <a:xfrm>
            <a:off x="323528" y="1419622"/>
            <a:ext cx="4464496" cy="216024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4400"/>
              <a:buFont typeface="Arial"/>
              <a:buNone/>
            </a:pPr>
            <a:r>
              <a:rPr lang="en-GB"/>
              <a:t>Problem solving:</a:t>
            </a:r>
            <a:br>
              <a:rPr lang="en-GB"/>
            </a:br>
            <a:r>
              <a:rPr lang="en-GB"/>
              <a:t>a brief introduction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9"/>
          <p:cNvSpPr txBox="1"/>
          <p:nvPr/>
        </p:nvSpPr>
        <p:spPr>
          <a:xfrm>
            <a:off x="683568" y="267494"/>
            <a:ext cx="6996009" cy="1353953"/>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3600"/>
              <a:buFont typeface="Arial"/>
              <a:buNone/>
            </a:pPr>
            <a:r>
              <a:rPr b="1" i="0" lang="en-GB" sz="3600" u="none" cap="none" strike="noStrike">
                <a:solidFill>
                  <a:srgbClr val="40C1F2"/>
                </a:solidFill>
                <a:latin typeface="Arial"/>
                <a:ea typeface="Arial"/>
                <a:cs typeface="Arial"/>
                <a:sym typeface="Arial"/>
              </a:rPr>
              <a:t>Why Problem Solving?</a:t>
            </a:r>
            <a:endParaRPr b="0" i="0" sz="3600" u="none" cap="none" strike="noStrike">
              <a:solidFill>
                <a:srgbClr val="000000"/>
              </a:solidFill>
              <a:latin typeface="Arial"/>
              <a:ea typeface="Arial"/>
              <a:cs typeface="Arial"/>
              <a:sym typeface="Arial"/>
            </a:endParaRPr>
          </a:p>
        </p:txBody>
      </p:sp>
      <p:sp>
        <p:nvSpPr>
          <p:cNvPr id="134" name="Google Shape;134;p29"/>
          <p:cNvSpPr txBox="1"/>
          <p:nvPr/>
        </p:nvSpPr>
        <p:spPr>
          <a:xfrm>
            <a:off x="1571604" y="1446603"/>
            <a:ext cx="6575004" cy="3015853"/>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6600FF"/>
              </a:solidFill>
              <a:latin typeface="Arial"/>
              <a:ea typeface="Arial"/>
              <a:cs typeface="Arial"/>
              <a:sym typeface="Arial"/>
            </a:endParaRPr>
          </a:p>
        </p:txBody>
      </p:sp>
      <p:sp>
        <p:nvSpPr>
          <p:cNvPr id="135" name="Google Shape;135;p29"/>
          <p:cNvSpPr txBox="1"/>
          <p:nvPr/>
        </p:nvSpPr>
        <p:spPr>
          <a:xfrm>
            <a:off x="683575" y="1375625"/>
            <a:ext cx="7207800" cy="3047100"/>
          </a:xfrm>
          <a:prstGeom prst="rect">
            <a:avLst/>
          </a:prstGeom>
          <a:noFill/>
          <a:ln>
            <a:noFill/>
          </a:ln>
        </p:spPr>
        <p:txBody>
          <a:bodyPr anchorCtr="0" anchor="t" bIns="45700" lIns="91425" spcFirstLastPara="1" rIns="91425" wrap="square" tIns="45700">
            <a:noAutofit/>
          </a:bodyPr>
          <a:lstStyle/>
          <a:p>
            <a:pPr indent="-257175" lvl="0" marL="257175" marR="0" rtl="0" algn="l">
              <a:lnSpc>
                <a:spcPct val="100000"/>
              </a:lnSpc>
              <a:spcBef>
                <a:spcPts val="0"/>
              </a:spcBef>
              <a:spcAft>
                <a:spcPts val="0"/>
              </a:spcAft>
              <a:buClr>
                <a:srgbClr val="000000"/>
              </a:buClr>
              <a:buSzPts val="3200"/>
              <a:buFont typeface="Arial"/>
              <a:buNone/>
            </a:pPr>
            <a:r>
              <a:t/>
            </a:r>
            <a:endParaRPr b="1" i="0" sz="3200" u="none" cap="none" strike="noStrike">
              <a:solidFill>
                <a:schemeClr val="dk1"/>
              </a:solidFill>
              <a:latin typeface="Arial"/>
              <a:ea typeface="Arial"/>
              <a:cs typeface="Arial"/>
              <a:sym typeface="Arial"/>
            </a:endParaRPr>
          </a:p>
          <a:p>
            <a:pPr indent="-257175" lvl="0" marL="257175" marR="0" rtl="0" algn="l">
              <a:lnSpc>
                <a:spcPct val="100000"/>
              </a:lnSpc>
              <a:spcBef>
                <a:spcPts val="0"/>
              </a:spcBef>
              <a:spcAft>
                <a:spcPts val="0"/>
              </a:spcAft>
              <a:buClr>
                <a:srgbClr val="000000"/>
              </a:buClr>
              <a:buSzPts val="3000"/>
              <a:buFont typeface="Arial"/>
              <a:buNone/>
            </a:pPr>
            <a:r>
              <a:rPr b="1" i="0" lang="en-GB" sz="3000" u="none" cap="none" strike="noStrike">
                <a:solidFill>
                  <a:schemeClr val="dk1"/>
                </a:solidFill>
                <a:latin typeface="Arial"/>
                <a:ea typeface="Arial"/>
                <a:cs typeface="Arial"/>
                <a:sym typeface="Arial"/>
              </a:rPr>
              <a:t>Why will being great at Problem Solving be useful for you?</a:t>
            </a:r>
            <a:endParaRPr b="0" i="0" sz="3000" u="none" cap="none" strike="noStrike">
              <a:solidFill>
                <a:srgbClr val="000000"/>
              </a:solidFill>
              <a:latin typeface="Arial"/>
              <a:ea typeface="Arial"/>
              <a:cs typeface="Arial"/>
              <a:sym typeface="Arial"/>
            </a:endParaRPr>
          </a:p>
          <a:p>
            <a:pPr indent="-257175" lvl="0" marL="257175"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dk1"/>
              </a:solidFill>
              <a:latin typeface="Arial"/>
              <a:ea typeface="Arial"/>
              <a:cs typeface="Arial"/>
              <a:sym typeface="Arial"/>
            </a:endParaRPr>
          </a:p>
          <a:p>
            <a:pPr indent="-257175" lvl="0" marL="257175" marR="0" rtl="0" algn="l">
              <a:lnSpc>
                <a:spcPct val="100000"/>
              </a:lnSpc>
              <a:spcBef>
                <a:spcPts val="0"/>
              </a:spcBef>
              <a:spcAft>
                <a:spcPts val="0"/>
              </a:spcAft>
              <a:buClr>
                <a:srgbClr val="000000"/>
              </a:buClr>
              <a:buSzPts val="3000"/>
              <a:buFont typeface="Arial"/>
              <a:buNone/>
            </a:pPr>
            <a:r>
              <a:rPr b="0" i="0" lang="en-GB" sz="3000" u="none" cap="none" strike="noStrike">
                <a:solidFill>
                  <a:schemeClr val="dk1"/>
                </a:solidFill>
                <a:latin typeface="Arial"/>
                <a:ea typeface="Arial"/>
                <a:cs typeface="Arial"/>
                <a:sym typeface="Arial"/>
              </a:rPr>
              <a:t>What will it help you deliver?</a:t>
            </a:r>
            <a:endParaRPr b="0" i="0" sz="3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30"/>
          <p:cNvSpPr txBox="1"/>
          <p:nvPr/>
        </p:nvSpPr>
        <p:spPr>
          <a:xfrm>
            <a:off x="797416" y="633628"/>
            <a:ext cx="6172200" cy="6285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3600"/>
              <a:buFont typeface="Arial"/>
              <a:buNone/>
            </a:pPr>
            <a:r>
              <a:rPr b="1" i="0" lang="en-GB" sz="3600" u="none" cap="none" strike="noStrike">
                <a:solidFill>
                  <a:srgbClr val="13B6ED"/>
                </a:solidFill>
                <a:latin typeface="Arial"/>
                <a:ea typeface="Arial"/>
                <a:cs typeface="Arial"/>
                <a:sym typeface="Arial"/>
              </a:rPr>
              <a:t>What is a Problem?</a:t>
            </a:r>
            <a:endParaRPr b="0" i="0" sz="3600" u="none" cap="none" strike="noStrike">
              <a:solidFill>
                <a:srgbClr val="000000"/>
              </a:solidFill>
              <a:latin typeface="Arial"/>
              <a:ea typeface="Arial"/>
              <a:cs typeface="Arial"/>
              <a:sym typeface="Arial"/>
            </a:endParaRPr>
          </a:p>
        </p:txBody>
      </p:sp>
      <p:sp>
        <p:nvSpPr>
          <p:cNvPr id="142" name="Google Shape;142;p30"/>
          <p:cNvSpPr txBox="1"/>
          <p:nvPr/>
        </p:nvSpPr>
        <p:spPr>
          <a:xfrm>
            <a:off x="797415" y="1720275"/>
            <a:ext cx="7122000" cy="2677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50"/>
              <a:buFont typeface="Arial"/>
              <a:buNone/>
            </a:pPr>
            <a:r>
              <a:rPr b="1" i="1" lang="en-GB" sz="2250" u="none" cap="none" strike="noStrike">
                <a:solidFill>
                  <a:schemeClr val="dk1"/>
                </a:solidFill>
                <a:latin typeface="Arial"/>
                <a:ea typeface="Arial"/>
                <a:cs typeface="Arial"/>
                <a:sym typeface="Arial"/>
              </a:rPr>
              <a:t>“When new action is required to resolve an issue,</a:t>
            </a:r>
            <a:br>
              <a:rPr b="1" i="1" lang="en-GB" sz="2250" u="none" cap="none" strike="noStrike">
                <a:solidFill>
                  <a:schemeClr val="dk1"/>
                </a:solidFill>
                <a:latin typeface="Arial"/>
                <a:ea typeface="Arial"/>
                <a:cs typeface="Arial"/>
                <a:sym typeface="Arial"/>
              </a:rPr>
            </a:br>
            <a:r>
              <a:rPr b="1" i="1" lang="en-GB" sz="2250" u="none" cap="none" strike="noStrike">
                <a:solidFill>
                  <a:schemeClr val="dk1"/>
                </a:solidFill>
                <a:latin typeface="Arial"/>
                <a:ea typeface="Arial"/>
                <a:cs typeface="Arial"/>
                <a:sym typeface="Arial"/>
              </a:rPr>
              <a:t>but the action you need to take isn’t known yet”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050"/>
              <a:buFont typeface="Arial"/>
              <a:buNone/>
            </a:pPr>
            <a:r>
              <a:rPr b="1" i="0" lang="en-GB" sz="4050" u="none" cap="none" strike="noStrike">
                <a:solidFill>
                  <a:srgbClr val="13B6ED"/>
                </a:solidFill>
                <a:latin typeface="Arial"/>
                <a:ea typeface="Arial"/>
                <a:cs typeface="Arial"/>
                <a:sym typeface="Arial"/>
              </a:rPr>
              <a:t>That’s a problem</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050"/>
              <a:buFont typeface="Arial"/>
              <a:buNone/>
            </a:pPr>
            <a:r>
              <a:rPr b="1" i="0" lang="en-GB" sz="4050" u="none" cap="none" strike="noStrike">
                <a:solidFill>
                  <a:srgbClr val="13B6ED"/>
                </a:solidFill>
                <a:latin typeface="Arial"/>
                <a:ea typeface="Arial"/>
                <a:cs typeface="Arial"/>
                <a:sym typeface="Arial"/>
              </a:rPr>
              <a:t>That’s a challenge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00B05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2">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31"/>
          <p:cNvSpPr txBox="1"/>
          <p:nvPr/>
        </p:nvSpPr>
        <p:spPr>
          <a:xfrm>
            <a:off x="900120" y="435784"/>
            <a:ext cx="6172200" cy="6285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3600"/>
              <a:buFont typeface="Arial"/>
              <a:buNone/>
            </a:pPr>
            <a:r>
              <a:rPr b="1" i="0" lang="en-GB" sz="3600" u="none" cap="none" strike="noStrike">
                <a:solidFill>
                  <a:srgbClr val="13B6ED"/>
                </a:solidFill>
                <a:latin typeface="Arial"/>
                <a:ea typeface="Arial"/>
                <a:cs typeface="Arial"/>
                <a:sym typeface="Arial"/>
              </a:rPr>
              <a:t>What Stops You?</a:t>
            </a:r>
            <a:endParaRPr b="0" i="0" sz="3600" u="none" cap="none" strike="noStrike">
              <a:solidFill>
                <a:srgbClr val="000000"/>
              </a:solidFill>
              <a:latin typeface="Arial"/>
              <a:ea typeface="Arial"/>
              <a:cs typeface="Arial"/>
              <a:sym typeface="Arial"/>
            </a:endParaRPr>
          </a:p>
        </p:txBody>
      </p:sp>
      <p:sp>
        <p:nvSpPr>
          <p:cNvPr id="149" name="Google Shape;149;p31"/>
          <p:cNvSpPr txBox="1"/>
          <p:nvPr/>
        </p:nvSpPr>
        <p:spPr>
          <a:xfrm>
            <a:off x="1571604" y="1500181"/>
            <a:ext cx="6172200" cy="3015853"/>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6600FF"/>
              </a:solidFill>
              <a:latin typeface="Arial"/>
              <a:ea typeface="Arial"/>
              <a:cs typeface="Arial"/>
              <a:sym typeface="Arial"/>
            </a:endParaRPr>
          </a:p>
        </p:txBody>
      </p:sp>
      <p:sp>
        <p:nvSpPr>
          <p:cNvPr id="150" name="Google Shape;150;p31"/>
          <p:cNvSpPr txBox="1"/>
          <p:nvPr/>
        </p:nvSpPr>
        <p:spPr>
          <a:xfrm>
            <a:off x="900125" y="1270100"/>
            <a:ext cx="7308900" cy="1200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13B6ED"/>
                </a:solidFill>
                <a:latin typeface="Arial"/>
                <a:ea typeface="Arial"/>
                <a:cs typeface="Arial"/>
                <a:sym typeface="Arial"/>
              </a:rPr>
              <a:t>When you are faced with a problem (or challenge) what are some common blocks that stop you solving that problem </a:t>
            </a:r>
            <a:r>
              <a:rPr b="1" i="0" lang="en-GB" sz="2400" u="sng" cap="none" strike="noStrike">
                <a:solidFill>
                  <a:srgbClr val="13B6ED"/>
                </a:solidFill>
                <a:latin typeface="Arial"/>
                <a:ea typeface="Arial"/>
                <a:cs typeface="Arial"/>
                <a:sym typeface="Arial"/>
              </a:rPr>
              <a:t>effectively</a:t>
            </a:r>
            <a:r>
              <a:rPr b="1" i="0" lang="en-GB" sz="2400" u="none" cap="none" strike="noStrike">
                <a:solidFill>
                  <a:srgbClr val="13B6ED"/>
                </a:solidFill>
                <a:latin typeface="Arial"/>
                <a:ea typeface="Arial"/>
                <a:cs typeface="Arial"/>
                <a:sym typeface="Arial"/>
              </a:rPr>
              <a:t>?</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3B6ED"/>
              </a:solidFill>
              <a:latin typeface="Arial"/>
              <a:ea typeface="Arial"/>
              <a:cs typeface="Arial"/>
              <a:sym typeface="Arial"/>
            </a:endParaRPr>
          </a:p>
        </p:txBody>
      </p:sp>
      <p:sp>
        <p:nvSpPr>
          <p:cNvPr id="151" name="Google Shape;151;p31"/>
          <p:cNvSpPr/>
          <p:nvPr/>
        </p:nvSpPr>
        <p:spPr>
          <a:xfrm>
            <a:off x="900124" y="2676218"/>
            <a:ext cx="7617000" cy="2354400"/>
          </a:xfrm>
          <a:prstGeom prst="rect">
            <a:avLst/>
          </a:prstGeom>
          <a:noFill/>
          <a:ln>
            <a:noFill/>
          </a:ln>
        </p:spPr>
        <p:txBody>
          <a:bodyPr anchorCtr="0" anchor="t" bIns="45700" lIns="91425" spcFirstLastPara="1" rIns="91425" wrap="square" tIns="45700">
            <a:noAutofit/>
          </a:bodyPr>
          <a:lstStyle/>
          <a:p>
            <a:pPr indent="-323850" lvl="0" marL="342900" marR="0" rtl="0" algn="l">
              <a:lnSpc>
                <a:spcPct val="100000"/>
              </a:lnSpc>
              <a:spcBef>
                <a:spcPts val="0"/>
              </a:spcBef>
              <a:spcAft>
                <a:spcPts val="0"/>
              </a:spcAft>
              <a:buClr>
                <a:schemeClr val="dk1"/>
              </a:buClr>
              <a:buSzPts val="1800"/>
              <a:buFont typeface="Arial"/>
              <a:buChar char="•"/>
            </a:pPr>
            <a:r>
              <a:rPr b="0" i="0" lang="en-GB" sz="1800" u="none" cap="none" strike="noStrike">
                <a:solidFill>
                  <a:schemeClr val="dk1"/>
                </a:solidFill>
                <a:latin typeface="Arial"/>
                <a:ea typeface="Arial"/>
                <a:cs typeface="Arial"/>
                <a:sym typeface="Arial"/>
              </a:rPr>
              <a:t>Leaping to a quick-fix solution</a:t>
            </a:r>
            <a:endParaRPr b="0" i="0" sz="1800" u="none" cap="none" strike="noStrike">
              <a:solidFill>
                <a:srgbClr val="000000"/>
              </a:solidFill>
              <a:latin typeface="Arial"/>
              <a:ea typeface="Arial"/>
              <a:cs typeface="Arial"/>
              <a:sym typeface="Arial"/>
            </a:endParaRPr>
          </a:p>
          <a:p>
            <a:pPr indent="-323850" lvl="0" marL="342900" marR="0" rtl="0" algn="l">
              <a:lnSpc>
                <a:spcPct val="100000"/>
              </a:lnSpc>
              <a:spcBef>
                <a:spcPts val="0"/>
              </a:spcBef>
              <a:spcAft>
                <a:spcPts val="0"/>
              </a:spcAft>
              <a:buClr>
                <a:schemeClr val="dk1"/>
              </a:buClr>
              <a:buSzPts val="1800"/>
              <a:buFont typeface="Arial"/>
              <a:buChar char="•"/>
            </a:pPr>
            <a:r>
              <a:rPr b="0" i="0" lang="en-GB" sz="1800" u="none" cap="none" strike="noStrike">
                <a:solidFill>
                  <a:schemeClr val="dk1"/>
                </a:solidFill>
                <a:latin typeface="Arial"/>
                <a:ea typeface="Arial"/>
                <a:cs typeface="Arial"/>
                <a:sym typeface="Arial"/>
              </a:rPr>
              <a:t>Attitude – “I give up – let someone else solve it”</a:t>
            </a:r>
            <a:endParaRPr b="0" i="0" sz="1800" u="none" cap="none" strike="noStrike">
              <a:solidFill>
                <a:srgbClr val="000000"/>
              </a:solidFill>
              <a:latin typeface="Arial"/>
              <a:ea typeface="Arial"/>
              <a:cs typeface="Arial"/>
              <a:sym typeface="Arial"/>
            </a:endParaRPr>
          </a:p>
          <a:p>
            <a:pPr indent="-323850" lvl="0" marL="342900" marR="0" rtl="0" algn="l">
              <a:lnSpc>
                <a:spcPct val="100000"/>
              </a:lnSpc>
              <a:spcBef>
                <a:spcPts val="0"/>
              </a:spcBef>
              <a:spcAft>
                <a:spcPts val="0"/>
              </a:spcAft>
              <a:buClr>
                <a:schemeClr val="dk1"/>
              </a:buClr>
              <a:buSzPts val="1800"/>
              <a:buFont typeface="Arial"/>
              <a:buChar char="•"/>
            </a:pPr>
            <a:r>
              <a:rPr b="0" i="0" lang="en-GB" sz="1800" u="none" cap="none" strike="noStrike">
                <a:solidFill>
                  <a:schemeClr val="dk1"/>
                </a:solidFill>
                <a:latin typeface="Arial"/>
                <a:ea typeface="Arial"/>
                <a:cs typeface="Arial"/>
                <a:sym typeface="Arial"/>
              </a:rPr>
              <a:t>Seeing what you expect to see, not what is actually there</a:t>
            </a:r>
            <a:endParaRPr b="0" i="0" sz="1800" u="none" cap="none" strike="noStrike">
              <a:solidFill>
                <a:srgbClr val="000000"/>
              </a:solidFill>
              <a:latin typeface="Arial"/>
              <a:ea typeface="Arial"/>
              <a:cs typeface="Arial"/>
              <a:sym typeface="Arial"/>
            </a:endParaRPr>
          </a:p>
          <a:p>
            <a:pPr indent="-323850" lvl="0" marL="342900" marR="0" rtl="0" algn="l">
              <a:lnSpc>
                <a:spcPct val="100000"/>
              </a:lnSpc>
              <a:spcBef>
                <a:spcPts val="0"/>
              </a:spcBef>
              <a:spcAft>
                <a:spcPts val="0"/>
              </a:spcAft>
              <a:buClr>
                <a:schemeClr val="dk1"/>
              </a:buClr>
              <a:buSzPts val="1800"/>
              <a:buFont typeface="Arial"/>
              <a:buChar char="•"/>
            </a:pPr>
            <a:r>
              <a:rPr b="0" i="0" lang="en-GB" sz="1800" u="none" cap="none" strike="noStrike">
                <a:solidFill>
                  <a:schemeClr val="dk1"/>
                </a:solidFill>
                <a:latin typeface="Arial"/>
                <a:ea typeface="Arial"/>
                <a:cs typeface="Arial"/>
                <a:sym typeface="Arial"/>
              </a:rPr>
              <a:t>Failing to fully understand and evaluate the problem</a:t>
            </a:r>
            <a:endParaRPr b="0" i="0" sz="1800" u="none" cap="none" strike="noStrike">
              <a:solidFill>
                <a:srgbClr val="000000"/>
              </a:solidFill>
              <a:latin typeface="Arial"/>
              <a:ea typeface="Arial"/>
              <a:cs typeface="Arial"/>
              <a:sym typeface="Arial"/>
            </a:endParaRPr>
          </a:p>
          <a:p>
            <a:pPr indent="-323850" lvl="0" marL="342900" marR="0" rtl="0" algn="l">
              <a:lnSpc>
                <a:spcPct val="100000"/>
              </a:lnSpc>
              <a:spcBef>
                <a:spcPts val="0"/>
              </a:spcBef>
              <a:spcAft>
                <a:spcPts val="0"/>
              </a:spcAft>
              <a:buClr>
                <a:schemeClr val="dk1"/>
              </a:buClr>
              <a:buSzPts val="1800"/>
              <a:buFont typeface="Arial"/>
              <a:buChar char="•"/>
            </a:pPr>
            <a:r>
              <a:rPr b="0" i="0" lang="en-GB" sz="1800" u="none" cap="none" strike="noStrike">
                <a:solidFill>
                  <a:schemeClr val="dk1"/>
                </a:solidFill>
                <a:latin typeface="Arial"/>
                <a:ea typeface="Arial"/>
                <a:cs typeface="Arial"/>
                <a:sym typeface="Arial"/>
              </a:rPr>
              <a:t>Coming to snap decisions rather than generating ideas</a:t>
            </a:r>
            <a:endParaRPr b="0" i="0" sz="1800" u="none" cap="none" strike="noStrike">
              <a:solidFill>
                <a:srgbClr val="000000"/>
              </a:solidFill>
              <a:latin typeface="Arial"/>
              <a:ea typeface="Arial"/>
              <a:cs typeface="Arial"/>
              <a:sym typeface="Arial"/>
            </a:endParaRPr>
          </a:p>
          <a:p>
            <a:pPr indent="-323850" lvl="0" marL="342900" marR="0" rtl="0" algn="l">
              <a:lnSpc>
                <a:spcPct val="100000"/>
              </a:lnSpc>
              <a:spcBef>
                <a:spcPts val="0"/>
              </a:spcBef>
              <a:spcAft>
                <a:spcPts val="0"/>
              </a:spcAft>
              <a:buClr>
                <a:schemeClr val="dk1"/>
              </a:buClr>
              <a:buSzPts val="1800"/>
              <a:buFont typeface="Arial"/>
              <a:buChar char="•"/>
            </a:pPr>
            <a:r>
              <a:rPr b="0" i="0" lang="en-GB" sz="1800" u="none" cap="none" strike="noStrike">
                <a:solidFill>
                  <a:schemeClr val="dk1"/>
                </a:solidFill>
                <a:latin typeface="Arial"/>
                <a:ea typeface="Arial"/>
                <a:cs typeface="Arial"/>
                <a:sym typeface="Arial"/>
              </a:rPr>
              <a:t>Tradition – accepting that “it’s always been done this way!”</a:t>
            </a:r>
            <a:endParaRPr b="0" i="0" sz="1800" u="none" cap="none" strike="noStrike">
              <a:solidFill>
                <a:srgbClr val="000000"/>
              </a:solidFill>
              <a:latin typeface="Arial"/>
              <a:ea typeface="Arial"/>
              <a:cs typeface="Arial"/>
              <a:sym typeface="Arial"/>
            </a:endParaRPr>
          </a:p>
          <a:p>
            <a:pPr indent="-323850" lvl="0" marL="342900" marR="0" rtl="0" algn="l">
              <a:lnSpc>
                <a:spcPct val="100000"/>
              </a:lnSpc>
              <a:spcBef>
                <a:spcPts val="0"/>
              </a:spcBef>
              <a:spcAft>
                <a:spcPts val="0"/>
              </a:spcAft>
              <a:buClr>
                <a:schemeClr val="dk1"/>
              </a:buClr>
              <a:buSzPts val="1800"/>
              <a:buFont typeface="Arial"/>
              <a:buChar char="•"/>
            </a:pPr>
            <a:r>
              <a:rPr b="0" i="0" lang="en-GB" sz="1800" u="none" cap="none" strike="noStrike">
                <a:solidFill>
                  <a:schemeClr val="dk1"/>
                </a:solidFill>
                <a:latin typeface="Arial"/>
                <a:ea typeface="Arial"/>
                <a:cs typeface="Arial"/>
                <a:sym typeface="Arial"/>
              </a:rPr>
              <a:t>Attitude – “it must be someone else’s problem!”</a:t>
            </a:r>
            <a:endParaRPr b="0" i="0" sz="18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32"/>
          <p:cNvSpPr txBox="1"/>
          <p:nvPr/>
        </p:nvSpPr>
        <p:spPr>
          <a:xfrm>
            <a:off x="791421" y="294599"/>
            <a:ext cx="6172200" cy="11109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3600"/>
              <a:buFont typeface="Arial"/>
              <a:buNone/>
            </a:pPr>
            <a:r>
              <a:rPr b="1" i="0" lang="en-GB" sz="3600" u="none" cap="none" strike="noStrike">
                <a:solidFill>
                  <a:srgbClr val="13B6ED"/>
                </a:solidFill>
                <a:latin typeface="Arial"/>
                <a:ea typeface="Arial"/>
                <a:cs typeface="Arial"/>
                <a:sym typeface="Arial"/>
              </a:rPr>
              <a:t>5 Simple Principles Of </a:t>
            </a:r>
            <a:endParaRPr b="0" i="0" sz="3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1" i="0" lang="en-GB" sz="3600" u="none" cap="none" strike="noStrike">
                <a:solidFill>
                  <a:srgbClr val="13B6ED"/>
                </a:solidFill>
                <a:latin typeface="Arial"/>
                <a:ea typeface="Arial"/>
                <a:cs typeface="Arial"/>
                <a:sym typeface="Arial"/>
              </a:rPr>
              <a:t>Creative Problem Solving</a:t>
            </a:r>
            <a:endParaRPr b="0" i="0" sz="3600" u="none" cap="none" strike="noStrike">
              <a:solidFill>
                <a:srgbClr val="000000"/>
              </a:solidFill>
              <a:latin typeface="Arial"/>
              <a:ea typeface="Arial"/>
              <a:cs typeface="Arial"/>
              <a:sym typeface="Arial"/>
            </a:endParaRPr>
          </a:p>
        </p:txBody>
      </p:sp>
      <p:sp>
        <p:nvSpPr>
          <p:cNvPr id="158" name="Google Shape;158;p32"/>
          <p:cNvSpPr txBox="1"/>
          <p:nvPr/>
        </p:nvSpPr>
        <p:spPr>
          <a:xfrm>
            <a:off x="1571604" y="1928809"/>
            <a:ext cx="6172200" cy="2587225"/>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6600FF"/>
              </a:solidFill>
              <a:latin typeface="Arial"/>
              <a:ea typeface="Arial"/>
              <a:cs typeface="Arial"/>
              <a:sym typeface="Arial"/>
            </a:endParaRPr>
          </a:p>
        </p:txBody>
      </p:sp>
      <p:sp>
        <p:nvSpPr>
          <p:cNvPr id="159" name="Google Shape;159;p32"/>
          <p:cNvSpPr/>
          <p:nvPr/>
        </p:nvSpPr>
        <p:spPr>
          <a:xfrm>
            <a:off x="872740" y="1526775"/>
            <a:ext cx="7569900" cy="3185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Arial"/>
                <a:ea typeface="Arial"/>
                <a:cs typeface="Arial"/>
                <a:sym typeface="Arial"/>
              </a:rPr>
              <a:t> </a:t>
            </a:r>
            <a:endParaRPr b="0" i="0" sz="900" u="none" cap="none" strike="noStrike">
              <a:solidFill>
                <a:schemeClr val="dk1"/>
              </a:solidFill>
              <a:latin typeface="Arial"/>
              <a:ea typeface="Arial"/>
              <a:cs typeface="Arial"/>
              <a:sym typeface="Arial"/>
            </a:endParaRPr>
          </a:p>
          <a:p>
            <a:pPr indent="-385763" lvl="0" marL="385763" marR="0" rtl="0" algn="l">
              <a:lnSpc>
                <a:spcPct val="100000"/>
              </a:lnSpc>
              <a:spcBef>
                <a:spcPts val="0"/>
              </a:spcBef>
              <a:spcAft>
                <a:spcPts val="0"/>
              </a:spcAft>
              <a:buClr>
                <a:schemeClr val="dk1"/>
              </a:buClr>
              <a:buSzPts val="2400"/>
              <a:buFont typeface="Calibri"/>
              <a:buAutoNum type="arabicPeriod"/>
            </a:pPr>
            <a:r>
              <a:rPr b="1" i="0" lang="en-GB" sz="2400" u="none" cap="none" strike="noStrike">
                <a:solidFill>
                  <a:schemeClr val="dk1"/>
                </a:solidFill>
                <a:latin typeface="Arial"/>
                <a:ea typeface="Arial"/>
                <a:cs typeface="Arial"/>
                <a:sym typeface="Arial"/>
              </a:rPr>
              <a:t>Solve the right problem – </a:t>
            </a:r>
            <a:endParaRPr b="0" i="0" sz="1400" u="none" cap="none" strike="noStrike">
              <a:solidFill>
                <a:srgbClr val="000000"/>
              </a:solidFill>
              <a:latin typeface="Arial"/>
              <a:ea typeface="Arial"/>
              <a:cs typeface="Arial"/>
              <a:sym typeface="Arial"/>
            </a:endParaRPr>
          </a:p>
          <a:p>
            <a:pPr indent="-129779" lvl="2" marL="129779" marR="0" rtl="0" algn="l">
              <a:lnSpc>
                <a:spcPct val="100000"/>
              </a:lnSpc>
              <a:spcBef>
                <a:spcPts val="0"/>
              </a:spcBef>
              <a:spcAft>
                <a:spcPts val="0"/>
              </a:spcAft>
              <a:buClr>
                <a:srgbClr val="000000"/>
              </a:buClr>
              <a:buSzPts val="2100"/>
              <a:buFont typeface="Arial"/>
              <a:buNone/>
            </a:pPr>
            <a:r>
              <a:rPr b="1" i="0" lang="en-GB" sz="2100" u="none" cap="none" strike="noStrike">
                <a:solidFill>
                  <a:srgbClr val="0070C0"/>
                </a:solidFill>
                <a:latin typeface="Arial"/>
                <a:ea typeface="Arial"/>
                <a:cs typeface="Arial"/>
                <a:sym typeface="Arial"/>
              </a:rPr>
              <a:t>	</a:t>
            </a:r>
            <a:r>
              <a:rPr b="0" i="0" lang="en-GB" sz="2100" u="none" cap="none" strike="noStrike">
                <a:solidFill>
                  <a:srgbClr val="0070C0"/>
                </a:solidFill>
                <a:latin typeface="Arial"/>
                <a:ea typeface="Arial"/>
                <a:cs typeface="Arial"/>
                <a:sym typeface="Arial"/>
              </a:rPr>
              <a:t>     </a:t>
            </a:r>
            <a:r>
              <a:rPr b="0" i="0" lang="en-GB" sz="2100" u="none" cap="none" strike="noStrike">
                <a:solidFill>
                  <a:schemeClr val="dk1"/>
                </a:solidFill>
                <a:latin typeface="Arial"/>
                <a:ea typeface="Arial"/>
                <a:cs typeface="Arial"/>
                <a:sym typeface="Arial"/>
              </a:rPr>
              <a:t>(define all aspects of the problem not just jump in)</a:t>
            </a:r>
            <a:endParaRPr b="0" i="0" sz="1400" u="none" cap="none" strike="noStrike">
              <a:solidFill>
                <a:srgbClr val="000000"/>
              </a:solidFill>
              <a:latin typeface="Arial"/>
              <a:ea typeface="Arial"/>
              <a:cs typeface="Arial"/>
              <a:sym typeface="Arial"/>
            </a:endParaRPr>
          </a:p>
          <a:p>
            <a:pPr indent="-129779" lvl="2" marL="129779" marR="0" rtl="0" algn="l">
              <a:lnSpc>
                <a:spcPct val="100000"/>
              </a:lnSpc>
              <a:spcBef>
                <a:spcPts val="0"/>
              </a:spcBef>
              <a:spcAft>
                <a:spcPts val="0"/>
              </a:spcAft>
              <a:buClr>
                <a:srgbClr val="000000"/>
              </a:buClr>
              <a:buSzPts val="1050"/>
              <a:buFont typeface="Arial"/>
              <a:buNone/>
            </a:pPr>
            <a:r>
              <a:t/>
            </a:r>
            <a:endParaRPr b="1" i="0" sz="1050" u="none" cap="none" strike="noStrike">
              <a:solidFill>
                <a:schemeClr val="dk1"/>
              </a:solidFill>
              <a:latin typeface="Arial"/>
              <a:ea typeface="Arial"/>
              <a:cs typeface="Arial"/>
              <a:sym typeface="Arial"/>
            </a:endParaRPr>
          </a:p>
          <a:p>
            <a:pPr indent="-385763" lvl="0" marL="385763" marR="0" rtl="0" algn="l">
              <a:lnSpc>
                <a:spcPct val="100000"/>
              </a:lnSpc>
              <a:spcBef>
                <a:spcPts val="0"/>
              </a:spcBef>
              <a:spcAft>
                <a:spcPts val="0"/>
              </a:spcAft>
              <a:buClr>
                <a:schemeClr val="dk1"/>
              </a:buClr>
              <a:buSzPts val="2400"/>
              <a:buFont typeface="Calibri"/>
              <a:buAutoNum type="arabicPeriod"/>
            </a:pPr>
            <a:r>
              <a:rPr b="1" i="0" lang="en-GB" sz="2400" u="none" cap="none" strike="noStrike">
                <a:solidFill>
                  <a:schemeClr val="dk1"/>
                </a:solidFill>
                <a:latin typeface="Arial"/>
                <a:ea typeface="Arial"/>
                <a:cs typeface="Arial"/>
                <a:sym typeface="Arial"/>
              </a:rPr>
              <a:t>Analyse exactly what needs to be done</a:t>
            </a:r>
            <a:endParaRPr b="0" i="0" sz="1400" u="none" cap="none" strike="noStrike">
              <a:solidFill>
                <a:srgbClr val="000000"/>
              </a:solidFill>
              <a:latin typeface="Arial"/>
              <a:ea typeface="Arial"/>
              <a:cs typeface="Arial"/>
              <a:sym typeface="Arial"/>
            </a:endParaRPr>
          </a:p>
          <a:p>
            <a:pPr indent="-104775" lvl="0" marL="171450" marR="0" rtl="0" algn="l">
              <a:lnSpc>
                <a:spcPct val="100000"/>
              </a:lnSpc>
              <a:spcBef>
                <a:spcPts val="0"/>
              </a:spcBef>
              <a:spcAft>
                <a:spcPts val="0"/>
              </a:spcAft>
              <a:buClr>
                <a:schemeClr val="dk1"/>
              </a:buClr>
              <a:buSzPts val="1050"/>
              <a:buFont typeface="Calibri"/>
              <a:buNone/>
            </a:pPr>
            <a:r>
              <a:t/>
            </a:r>
            <a:endParaRPr b="1" i="0" sz="1050" u="none" cap="none" strike="noStrike">
              <a:solidFill>
                <a:schemeClr val="dk1"/>
              </a:solidFill>
              <a:latin typeface="Arial"/>
              <a:ea typeface="Arial"/>
              <a:cs typeface="Arial"/>
              <a:sym typeface="Arial"/>
            </a:endParaRPr>
          </a:p>
          <a:p>
            <a:pPr indent="-385763" lvl="0" marL="385763" marR="0" rtl="0" algn="l">
              <a:lnSpc>
                <a:spcPct val="100000"/>
              </a:lnSpc>
              <a:spcBef>
                <a:spcPts val="0"/>
              </a:spcBef>
              <a:spcAft>
                <a:spcPts val="0"/>
              </a:spcAft>
              <a:buClr>
                <a:schemeClr val="dk1"/>
              </a:buClr>
              <a:buSzPts val="2400"/>
              <a:buFont typeface="Calibri"/>
              <a:buAutoNum type="arabicPeriod"/>
            </a:pPr>
            <a:r>
              <a:rPr b="1" i="0" lang="en-GB" sz="2400" u="none" cap="none" strike="noStrike">
                <a:solidFill>
                  <a:schemeClr val="dk1"/>
                </a:solidFill>
                <a:latin typeface="Arial"/>
                <a:ea typeface="Arial"/>
                <a:cs typeface="Arial"/>
                <a:sym typeface="Arial"/>
              </a:rPr>
              <a:t>Develop potential solutions</a:t>
            </a:r>
            <a:endParaRPr b="0" i="0" sz="1400" u="none" cap="none" strike="noStrike">
              <a:solidFill>
                <a:srgbClr val="000000"/>
              </a:solidFill>
              <a:latin typeface="Arial"/>
              <a:ea typeface="Arial"/>
              <a:cs typeface="Arial"/>
              <a:sym typeface="Arial"/>
            </a:endParaRPr>
          </a:p>
          <a:p>
            <a:pPr indent="-319088" lvl="0" marL="385763" marR="0" rtl="0" algn="l">
              <a:lnSpc>
                <a:spcPct val="100000"/>
              </a:lnSpc>
              <a:spcBef>
                <a:spcPts val="0"/>
              </a:spcBef>
              <a:spcAft>
                <a:spcPts val="0"/>
              </a:spcAft>
              <a:buClr>
                <a:schemeClr val="dk1"/>
              </a:buClr>
              <a:buSzPts val="1050"/>
              <a:buFont typeface="Calibri"/>
              <a:buNone/>
            </a:pPr>
            <a:r>
              <a:t/>
            </a:r>
            <a:endParaRPr b="1" i="0" sz="1050" u="none" cap="none" strike="noStrike">
              <a:solidFill>
                <a:schemeClr val="dk1"/>
              </a:solidFill>
              <a:latin typeface="Arial"/>
              <a:ea typeface="Arial"/>
              <a:cs typeface="Arial"/>
              <a:sym typeface="Arial"/>
            </a:endParaRPr>
          </a:p>
          <a:p>
            <a:pPr indent="-385763" lvl="0" marL="385763" marR="0" rtl="0" algn="l">
              <a:lnSpc>
                <a:spcPct val="100000"/>
              </a:lnSpc>
              <a:spcBef>
                <a:spcPts val="0"/>
              </a:spcBef>
              <a:spcAft>
                <a:spcPts val="0"/>
              </a:spcAft>
              <a:buClr>
                <a:schemeClr val="dk1"/>
              </a:buClr>
              <a:buSzPts val="2400"/>
              <a:buFont typeface="Calibri"/>
              <a:buAutoNum type="arabicPeriod"/>
            </a:pPr>
            <a:r>
              <a:rPr b="1" i="0" lang="en-GB" sz="2400" u="none" cap="none" strike="noStrike">
                <a:solidFill>
                  <a:schemeClr val="dk1"/>
                </a:solidFill>
                <a:latin typeface="Arial"/>
                <a:ea typeface="Arial"/>
                <a:cs typeface="Arial"/>
                <a:sym typeface="Arial"/>
              </a:rPr>
              <a:t>Decide and Implement your chosen solution</a:t>
            </a:r>
            <a:endParaRPr b="0" i="0" sz="1400" u="none" cap="none" strike="noStrike">
              <a:solidFill>
                <a:srgbClr val="000000"/>
              </a:solidFill>
              <a:latin typeface="Arial"/>
              <a:ea typeface="Arial"/>
              <a:cs typeface="Arial"/>
              <a:sym typeface="Arial"/>
            </a:endParaRPr>
          </a:p>
          <a:p>
            <a:pPr indent="-319088" lvl="0" marL="385763" marR="0" rtl="0" algn="l">
              <a:lnSpc>
                <a:spcPct val="100000"/>
              </a:lnSpc>
              <a:spcBef>
                <a:spcPts val="0"/>
              </a:spcBef>
              <a:spcAft>
                <a:spcPts val="0"/>
              </a:spcAft>
              <a:buClr>
                <a:schemeClr val="dk1"/>
              </a:buClr>
              <a:buSzPts val="1050"/>
              <a:buFont typeface="Calibri"/>
              <a:buNone/>
            </a:pPr>
            <a:r>
              <a:t/>
            </a:r>
            <a:endParaRPr b="1" i="0" sz="1050" u="none" cap="none" strike="noStrike">
              <a:solidFill>
                <a:schemeClr val="dk1"/>
              </a:solidFill>
              <a:latin typeface="Arial"/>
              <a:ea typeface="Arial"/>
              <a:cs typeface="Arial"/>
              <a:sym typeface="Arial"/>
            </a:endParaRPr>
          </a:p>
          <a:p>
            <a:pPr indent="-385763" lvl="0" marL="385763" marR="0" rtl="0" algn="l">
              <a:lnSpc>
                <a:spcPct val="100000"/>
              </a:lnSpc>
              <a:spcBef>
                <a:spcPts val="0"/>
              </a:spcBef>
              <a:spcAft>
                <a:spcPts val="0"/>
              </a:spcAft>
              <a:buClr>
                <a:schemeClr val="dk1"/>
              </a:buClr>
              <a:buSzPts val="2400"/>
              <a:buFont typeface="Calibri"/>
              <a:buAutoNum type="arabicPeriod"/>
            </a:pPr>
            <a:r>
              <a:rPr b="1" i="0" lang="en-GB" sz="2400" u="none" cap="none" strike="noStrike">
                <a:solidFill>
                  <a:schemeClr val="dk1"/>
                </a:solidFill>
                <a:latin typeface="Arial"/>
                <a:ea typeface="Arial"/>
                <a:cs typeface="Arial"/>
                <a:sym typeface="Arial"/>
              </a:rPr>
              <a:t>Evaluate your solution</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500"/>
                                        <p:tgtEl>
                                          <p:spTgt spid="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main background 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main background 3">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main background 2">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