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1" autoAdjust="0"/>
    <p:restoredTop sz="96292" autoAdjust="0"/>
  </p:normalViewPr>
  <p:slideViewPr>
    <p:cSldViewPr snapToGrid="0" showGuides="1">
      <p:cViewPr varScale="1">
        <p:scale>
          <a:sx n="106" d="100"/>
          <a:sy n="106" d="100"/>
        </p:scale>
        <p:origin x="648" y="114"/>
      </p:cViewPr>
      <p:guideLst>
        <p:guide orient="horz" pos="576"/>
        <p:guide orient="horz" pos="1008"/>
        <p:guide pos="3864"/>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10/16/2025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240">
          <p15:clr>
            <a:srgbClr val="F26B43"/>
          </p15:clr>
        </p15:guide>
        <p15:guide id="6"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6F0DE-B2A1-C718-9236-020BD83E89B4}"/>
            </a:ext>
          </a:extLst>
        </p:cNvPr>
        <p:cNvGrpSpPr/>
        <p:nvPr/>
      </p:nvGrpSpPr>
      <p:grpSpPr>
        <a:xfrm>
          <a:off x="0" y="0"/>
          <a:ext cx="0" cy="0"/>
          <a:chOff x="0" y="0"/>
          <a:chExt cx="0" cy="0"/>
        </a:xfrm>
      </p:grpSpPr>
      <p:pic>
        <p:nvPicPr>
          <p:cNvPr id="15" name="Picture Placeholder 14" descr="A close-up of a white ceiling&#10;&#10;AI-generated content may be incorrect.">
            <a:extLst>
              <a:ext uri="{FF2B5EF4-FFF2-40B4-BE49-F238E27FC236}">
                <a16:creationId xmlns:a16="http://schemas.microsoft.com/office/drawing/2014/main" id="{76AEB604-9AC8-2B2D-78A7-3E8CA0F2B317}"/>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31288" r="31288"/>
          <a:stretch/>
        </p:blipFill>
        <p:spPr>
          <a:xfrm>
            <a:off x="8335837" y="-11113"/>
            <a:ext cx="3856038" cy="6869113"/>
          </a:xfrm>
        </p:spPr>
      </p:pic>
      <p:sp>
        <p:nvSpPr>
          <p:cNvPr id="6" name="Slide Number Placeholder 5">
            <a:extLst>
              <a:ext uri="{FF2B5EF4-FFF2-40B4-BE49-F238E27FC236}">
                <a16:creationId xmlns:a16="http://schemas.microsoft.com/office/drawing/2014/main" id="{B1FD238B-D1C6-A203-0F0F-D9E8FF56301C}"/>
              </a:ext>
            </a:extLst>
          </p:cNvPr>
          <p:cNvSpPr>
            <a:spLocks noGrp="1"/>
          </p:cNvSpPr>
          <p:nvPr>
            <p:ph type="sldNum" sz="quarter" idx="4"/>
          </p:nvPr>
        </p:nvSpPr>
        <p:spPr>
          <a:xfrm>
            <a:off x="11295787" y="6251750"/>
            <a:ext cx="286611" cy="189270"/>
          </a:xfrm>
        </p:spPr>
        <p:txBody>
          <a:bodyPr/>
          <a:lstStyle/>
          <a:p>
            <a:fld id="{E494F7E3-3625-40F1-897C-DFFB67D50095}" type="slidenum">
              <a:rPr lang="en-US" smtClean="0"/>
              <a:pPr/>
              <a:t>1</a:t>
            </a:fld>
            <a:endParaRPr lang="en-US" dirty="0"/>
          </a:p>
        </p:txBody>
      </p:sp>
      <p:sp>
        <p:nvSpPr>
          <p:cNvPr id="11" name="Text Placeholder 10">
            <a:extLst>
              <a:ext uri="{FF2B5EF4-FFF2-40B4-BE49-F238E27FC236}">
                <a16:creationId xmlns:a16="http://schemas.microsoft.com/office/drawing/2014/main" id="{EAF5AB41-CB89-1078-1766-F2BDFC765068}"/>
              </a:ext>
            </a:extLst>
          </p:cNvPr>
          <p:cNvSpPr>
            <a:spLocks noGrp="1"/>
          </p:cNvSpPr>
          <p:nvPr>
            <p:ph type="body" sz="quarter" idx="18"/>
          </p:nvPr>
        </p:nvSpPr>
        <p:spPr>
          <a:xfrm>
            <a:off x="3184296" y="6279450"/>
            <a:ext cx="4983095" cy="166199"/>
          </a:xfrm>
        </p:spPr>
        <p:txBody>
          <a:bodyPr>
            <a:normAutofit/>
          </a:bodyPr>
          <a:lstStyle/>
          <a:p>
            <a:r>
              <a:rPr lang="en-US"/>
              <a:t>Why Digital Transformation Still Matters</a:t>
            </a:r>
            <a:endParaRPr lang="en-US" dirty="0"/>
          </a:p>
        </p:txBody>
      </p:sp>
      <p:sp>
        <p:nvSpPr>
          <p:cNvPr id="13" name="Text Placeholder 12">
            <a:extLst>
              <a:ext uri="{FF2B5EF4-FFF2-40B4-BE49-F238E27FC236}">
                <a16:creationId xmlns:a16="http://schemas.microsoft.com/office/drawing/2014/main" id="{EE39671E-6E8F-3E40-2273-4670011F2BAD}"/>
              </a:ext>
            </a:extLst>
          </p:cNvPr>
          <p:cNvSpPr>
            <a:spLocks noGrp="1"/>
          </p:cNvSpPr>
          <p:nvPr>
            <p:ph type="body" sz="quarter" idx="20"/>
          </p:nvPr>
        </p:nvSpPr>
        <p:spPr>
          <a:xfrm>
            <a:off x="609599" y="6251750"/>
            <a:ext cx="286613" cy="221599"/>
          </a:xfrm>
        </p:spPr>
        <p:txBody>
          <a:bodyPr>
            <a:normAutofit/>
          </a:bodyPr>
          <a:lstStyle/>
          <a:p>
            <a:r>
              <a:rPr lang="en-US" dirty="0"/>
              <a:t>01</a:t>
            </a:r>
          </a:p>
        </p:txBody>
      </p:sp>
      <p:sp>
        <p:nvSpPr>
          <p:cNvPr id="9" name="Text Placeholder 8">
            <a:extLst>
              <a:ext uri="{FF2B5EF4-FFF2-40B4-BE49-F238E27FC236}">
                <a16:creationId xmlns:a16="http://schemas.microsoft.com/office/drawing/2014/main" id="{1C503A1E-3695-4F2F-D03E-9AD9BE2EAB46}"/>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8" name="Text Placeholder 7">
            <a:extLst>
              <a:ext uri="{FF2B5EF4-FFF2-40B4-BE49-F238E27FC236}">
                <a16:creationId xmlns:a16="http://schemas.microsoft.com/office/drawing/2014/main" id="{49440237-81C5-5E4A-7CD0-502C1FF03EFC}"/>
              </a:ext>
            </a:extLst>
          </p:cNvPr>
          <p:cNvSpPr>
            <a:spLocks noGrp="1"/>
          </p:cNvSpPr>
          <p:nvPr>
            <p:ph type="body" sz="quarter" idx="15"/>
          </p:nvPr>
        </p:nvSpPr>
        <p:spPr>
          <a:xfrm>
            <a:off x="609600" y="787400"/>
            <a:ext cx="7475538" cy="760413"/>
          </a:xfrm>
        </p:spPr>
        <p:txBody>
          <a:bodyPr>
            <a:noAutofit/>
          </a:bodyPr>
          <a:lstStyle/>
          <a:p>
            <a:r>
              <a:rPr lang="en-US" dirty="0"/>
              <a:t>Why Digital Transformation Still Matters: </a:t>
            </a:r>
            <a:br>
              <a:rPr lang="en-US" dirty="0"/>
            </a:br>
            <a:r>
              <a:rPr lang="en-US" dirty="0"/>
              <a:t>It's not just about tech — it’s about staying competitive and resilient.</a:t>
            </a:r>
          </a:p>
        </p:txBody>
      </p:sp>
      <p:sp>
        <p:nvSpPr>
          <p:cNvPr id="14" name="Rectangle 13">
            <a:extLst>
              <a:ext uri="{FF2B5EF4-FFF2-40B4-BE49-F238E27FC236}">
                <a16:creationId xmlns:a16="http://schemas.microsoft.com/office/drawing/2014/main" id="{71906777-2C1F-1D73-02F7-770DDE30E276}"/>
              </a:ext>
            </a:extLst>
          </p:cNvPr>
          <p:cNvSpPr/>
          <p:nvPr/>
        </p:nvSpPr>
        <p:spPr>
          <a:xfrm rot="10800000">
            <a:off x="8486183" y="2686748"/>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lide Number Placeholder 6">
            <a:extLst>
              <a:ext uri="{FF2B5EF4-FFF2-40B4-BE49-F238E27FC236}">
                <a16:creationId xmlns:a16="http://schemas.microsoft.com/office/drawing/2014/main" id="{41D03FF3-2A2E-9FC5-83C6-F608025260D1}"/>
              </a:ext>
            </a:extLst>
          </p:cNvPr>
          <p:cNvSpPr txBox="1">
            <a:spLocks/>
          </p:cNvSpPr>
          <p:nvPr/>
        </p:nvSpPr>
        <p:spPr>
          <a:xfrm>
            <a:off x="11295787" y="6251750"/>
            <a:ext cx="286611" cy="189270"/>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94F7E3-3625-40F1-897C-DFFB67D50095}" type="slidenum">
              <a:rPr lang="en-US" smtClean="0">
                <a:solidFill>
                  <a:schemeClr val="bg1"/>
                </a:solidFill>
              </a:rPr>
              <a:pPr/>
              <a:t>1</a:t>
            </a:fld>
            <a:endParaRPr lang="en-US">
              <a:solidFill>
                <a:schemeClr val="bg1"/>
              </a:solidFill>
            </a:endParaRPr>
          </a:p>
        </p:txBody>
      </p:sp>
      <p:sp>
        <p:nvSpPr>
          <p:cNvPr id="21" name="TextBox 20">
            <a:extLst>
              <a:ext uri="{FF2B5EF4-FFF2-40B4-BE49-F238E27FC236}">
                <a16:creationId xmlns:a16="http://schemas.microsoft.com/office/drawing/2014/main" id="{3E56D3F3-FD0C-B741-A4C6-0CE9F408827B}"/>
              </a:ext>
            </a:extLst>
          </p:cNvPr>
          <p:cNvSpPr txBox="1"/>
          <p:nvPr/>
        </p:nvSpPr>
        <p:spPr>
          <a:xfrm>
            <a:off x="615950" y="2690578"/>
            <a:ext cx="7449814" cy="1210909"/>
          </a:xfrm>
          <a:prstGeom prst="rect">
            <a:avLst/>
          </a:prstGeom>
          <a:noFill/>
        </p:spPr>
        <p:txBody>
          <a:bodyPr wrap="square" lIns="0" tIns="0" rIns="0" bIns="0" rtlCol="0">
            <a:spAutoFit/>
          </a:bodyPr>
          <a:lstStyle/>
          <a:p>
            <a:pPr>
              <a:lnSpc>
                <a:spcPct val="114000"/>
              </a:lnSpc>
              <a:buNone/>
            </a:pPr>
            <a:r>
              <a:rPr lang="en-US" sz="1400" dirty="0">
                <a:solidFill>
                  <a:schemeClr val="tx2"/>
                </a:solidFill>
              </a:rPr>
              <a:t>In recent years, digital transformation has become one of the most overused terms in the business world. The COVID-19 pandemic acted as a global accelerator, forcing companies to adopt digital tools almost overnight. Remote work, cloud platforms, and digital channels became the new standard. But while many organizations moved quickly to digitize, few truly transformed.</a:t>
            </a:r>
          </a:p>
        </p:txBody>
      </p:sp>
      <p:sp>
        <p:nvSpPr>
          <p:cNvPr id="22" name="TextBox 21">
            <a:extLst>
              <a:ext uri="{FF2B5EF4-FFF2-40B4-BE49-F238E27FC236}">
                <a16:creationId xmlns:a16="http://schemas.microsoft.com/office/drawing/2014/main" id="{4E2F4755-2D4D-616C-BF0F-5E22BE196DB8}"/>
              </a:ext>
            </a:extLst>
          </p:cNvPr>
          <p:cNvSpPr txBox="1">
            <a:spLocks/>
          </p:cNvSpPr>
          <p:nvPr/>
        </p:nvSpPr>
        <p:spPr>
          <a:xfrm>
            <a:off x="615950" y="4556757"/>
            <a:ext cx="7449814" cy="1210909"/>
          </a:xfrm>
          <a:prstGeom prst="rect">
            <a:avLst/>
          </a:prstGeom>
          <a:noFill/>
        </p:spPr>
        <p:txBody>
          <a:bodyPr wrap="square" lIns="0" tIns="0" rIns="0" bIns="0">
            <a:spAutoFit/>
          </a:bodyPr>
          <a:lstStyle/>
          <a:p>
            <a:pPr>
              <a:lnSpc>
                <a:spcPct val="114000"/>
              </a:lnSpc>
              <a:buNone/>
            </a:pPr>
            <a:r>
              <a:rPr lang="en-US" sz="1400" dirty="0">
                <a:solidFill>
                  <a:schemeClr val="tx2"/>
                </a:solidFill>
              </a:rPr>
              <a:t>Today, the urgency hasn’t faded. If anything, it has grown. Organizations are facing rising complexity - from global supply chain disruptions and shifting customer expectations to labor shortages and economic uncertainty. In this environment, incremental change is no longer enough. Businesses must evolve how they operate at every level.</a:t>
            </a:r>
          </a:p>
        </p:txBody>
      </p:sp>
      <p:cxnSp>
        <p:nvCxnSpPr>
          <p:cNvPr id="23" name="Straight Connector 22">
            <a:extLst>
              <a:ext uri="{FF2B5EF4-FFF2-40B4-BE49-F238E27FC236}">
                <a16:creationId xmlns:a16="http://schemas.microsoft.com/office/drawing/2014/main" id="{EC721B07-17B9-4BF6-BE2C-B49C1CECB4BF}"/>
              </a:ext>
            </a:extLst>
          </p:cNvPr>
          <p:cNvCxnSpPr>
            <a:cxnSpLocks/>
          </p:cNvCxnSpPr>
          <p:nvPr/>
        </p:nvCxnSpPr>
        <p:spPr>
          <a:xfrm>
            <a:off x="615950" y="4458491"/>
            <a:ext cx="7449814"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4" name="Text Placeholder 5">
            <a:extLst>
              <a:ext uri="{FF2B5EF4-FFF2-40B4-BE49-F238E27FC236}">
                <a16:creationId xmlns:a16="http://schemas.microsoft.com/office/drawing/2014/main" id="{A944281D-8161-494E-2268-201B8D5136EC}"/>
              </a:ext>
            </a:extLst>
          </p:cNvPr>
          <p:cNvSpPr txBox="1">
            <a:spLocks/>
          </p:cNvSpPr>
          <p:nvPr/>
        </p:nvSpPr>
        <p:spPr>
          <a:xfrm>
            <a:off x="615950" y="2302292"/>
            <a:ext cx="5372100"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From Crisis Response to Strategic Transformation</a:t>
            </a:r>
          </a:p>
        </p:txBody>
      </p:sp>
      <p:cxnSp>
        <p:nvCxnSpPr>
          <p:cNvPr id="27" name="Straight Connector 26">
            <a:extLst>
              <a:ext uri="{FF2B5EF4-FFF2-40B4-BE49-F238E27FC236}">
                <a16:creationId xmlns:a16="http://schemas.microsoft.com/office/drawing/2014/main" id="{C3713C0A-B761-D062-7031-324D9A3928AE}"/>
              </a:ext>
            </a:extLst>
          </p:cNvPr>
          <p:cNvCxnSpPr>
            <a:cxnSpLocks/>
          </p:cNvCxnSpPr>
          <p:nvPr/>
        </p:nvCxnSpPr>
        <p:spPr>
          <a:xfrm>
            <a:off x="615950" y="2591345"/>
            <a:ext cx="7449814" cy="0"/>
          </a:xfrm>
          <a:prstGeom prst="line">
            <a:avLst/>
          </a:prstGeom>
          <a:ln w="25400">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8" name="Text Placeholder 5">
            <a:extLst>
              <a:ext uri="{FF2B5EF4-FFF2-40B4-BE49-F238E27FC236}">
                <a16:creationId xmlns:a16="http://schemas.microsoft.com/office/drawing/2014/main" id="{2CDF06D5-C1B4-C40F-468C-E47093A0E28A}"/>
              </a:ext>
            </a:extLst>
          </p:cNvPr>
          <p:cNvSpPr txBox="1">
            <a:spLocks/>
          </p:cNvSpPr>
          <p:nvPr/>
        </p:nvSpPr>
        <p:spPr>
          <a:xfrm>
            <a:off x="615950" y="4169438"/>
            <a:ext cx="5372100" cy="287521"/>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ontserrat SemiBold"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ontserrat SemiBold"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2"/>
                </a:solidFill>
                <a:latin typeface="Montserrat SemiBold"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ontserrat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4"/>
                </a:solidFill>
              </a:rPr>
              <a:t>Rethinking the Future of Work and Operations</a:t>
            </a:r>
          </a:p>
        </p:txBody>
      </p:sp>
      <p:pic>
        <p:nvPicPr>
          <p:cNvPr id="29" name="Graphic 28">
            <a:extLst>
              <a:ext uri="{FF2B5EF4-FFF2-40B4-BE49-F238E27FC236}">
                <a16:creationId xmlns:a16="http://schemas.microsoft.com/office/drawing/2014/main" id="{06B9AFF8-829B-B5C0-201F-BDFDAD0EB0A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805341" y="4214249"/>
            <a:ext cx="201852" cy="201852"/>
          </a:xfrm>
          <a:prstGeom prst="rect">
            <a:avLst/>
          </a:prstGeom>
        </p:spPr>
      </p:pic>
      <p:pic>
        <p:nvPicPr>
          <p:cNvPr id="30" name="Graphic 29">
            <a:extLst>
              <a:ext uri="{FF2B5EF4-FFF2-40B4-BE49-F238E27FC236}">
                <a16:creationId xmlns:a16="http://schemas.microsoft.com/office/drawing/2014/main" id="{1CEAD729-E5F8-A983-2695-8B5B2397F9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10379" y="2352821"/>
            <a:ext cx="191774" cy="191772"/>
          </a:xfrm>
          <a:prstGeom prst="rect">
            <a:avLst/>
          </a:prstGeom>
        </p:spPr>
      </p:pic>
    </p:spTree>
    <p:extLst>
      <p:ext uri="{BB962C8B-B14F-4D97-AF65-F5344CB8AC3E}">
        <p14:creationId xmlns:p14="http://schemas.microsoft.com/office/powerpoint/2010/main" val="1849887425"/>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8719</TotalTime>
  <Words>163</Words>
  <Application>Microsoft Office PowerPoint</Application>
  <PresentationFormat>Widescreen</PresentationFormat>
  <Paragraphs>10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Montserrat</vt:lpstr>
      <vt:lpstr>Montserrat Black</vt:lpstr>
      <vt:lpstr>Montserrat ExtraBold</vt:lpstr>
      <vt:lpstr>Montserrat SemiBold</vt:lpstr>
      <vt:lpstr>1_Office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SlideStart Template</dc:title>
  <dc:subject/>
  <dc:creator>Analyst Academy LLC</dc:creator>
  <cp:keywords/>
  <dc:description/>
  <cp:lastModifiedBy>Diam Cabatay</cp:lastModifiedBy>
  <cp:revision>65</cp:revision>
  <dcterms:created xsi:type="dcterms:W3CDTF">2025-04-10T11:11:23Z</dcterms:created>
  <dcterms:modified xsi:type="dcterms:W3CDTF">2025-10-16T06:26:37Z</dcterms:modified>
  <cp:category/>
</cp:coreProperties>
</file>