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 rot="-5400000">
            <a:off x="-415678" y="903116"/>
            <a:ext cx="1327506" cy="496151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417138" y="3152606"/>
            <a:ext cx="32986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 rot="-5400000">
            <a:off x="-1317044" y="3331934"/>
            <a:ext cx="3125135" cy="497998"/>
          </a:xfrm>
          <a:prstGeom prst="rect">
            <a:avLst/>
          </a:prstGeom>
          <a:solidFill>
            <a:srgbClr val="76B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417138" y="3152606"/>
            <a:ext cx="3298638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Sosioemotionaaliset taidot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i.yale.edu/ruler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ei.yale.edu/ruler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Mitä on vihapuhe? &gt; SOS &gt; </a:t>
            </a:r>
            <a:r>
              <a:rPr b="1" i="0" lang="fi" sz="1400" u="none" cap="none" strike="noStrike">
                <a:solidFill>
                  <a:srgbClr val="76B042"/>
                </a:solidFill>
                <a:latin typeface="Arial"/>
                <a:ea typeface="Arial"/>
                <a:cs typeface="Arial"/>
                <a:sym typeface="Arial"/>
              </a:rPr>
              <a:t>Tunteiden nimeäminen ja luokittelu</a:t>
            </a:r>
            <a:endParaRPr b="1" i="0" sz="1400" u="none" cap="none" strike="noStrike">
              <a:solidFill>
                <a:srgbClr val="76B0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5"/>
          <p:cNvSpPr txBox="1"/>
          <p:nvPr/>
        </p:nvSpPr>
        <p:spPr>
          <a:xfrm>
            <a:off x="1118200" y="853500"/>
            <a:ext cx="39588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fi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Tunteiden nimeäminen ja luokittelu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35455" l="0" r="0" t="34480"/>
          <a:stretch/>
        </p:blipFill>
        <p:spPr>
          <a:xfrm>
            <a:off x="5301250" y="1666038"/>
            <a:ext cx="3643551" cy="10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Etsitään sanoja, jotka kuvaavat sitä, miltä vihapuhe tuntuu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/>
          <p:nvPr/>
        </p:nvSpPr>
        <p:spPr>
          <a:xfrm>
            <a:off x="4479100" y="330700"/>
            <a:ext cx="4410600" cy="4132200"/>
          </a:xfrm>
          <a:prstGeom prst="roundRect">
            <a:avLst>
              <a:gd fmla="val 9634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824050" y="270700"/>
            <a:ext cx="3456300" cy="4252200"/>
          </a:xfrm>
          <a:prstGeom prst="roundRect">
            <a:avLst>
              <a:gd fmla="val 9634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795374" y="365500"/>
            <a:ext cx="3649226" cy="40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Mitkä asiat netissä saavat sinut iloiseksi/positiiviseksi?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Mitkä asiat netissä järkyttävät/ huolestuttavat/surettavat/saavat olosi negatiiviseksi?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Mitkä asiat netissä ovat mielestäsi vihamielisiä?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Miksi?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Mitä vihapuhe sinun mielestäsi tarkoittaa? 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Keneen se kohdistuu? 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Miltä se tuntuu sinusta?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Miltä se tuntuu siitä ihmisestä tai niistä ihmisistä, joihin se kohdistuu?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Miltä se mahtaa tuntua pahantekijästä?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4444600" y="1074450"/>
            <a:ext cx="447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Vaikuttavatko jotkin vihapuheen muodot sinuun enemmän kuin toiset?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Miksi?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Pidetäänkö jotakin vihapuheena, vaikka sen kohde ei kokisi sitä niin?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Miksi/miksi ei?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Onko vihainen/loukkaava käytös eri asia kuin verkon vihapuhe? 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○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Miksi?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Onko verkossa sisältöä, jonka voi ymmärtää väärin? Esim. satiiri, parodia, ironia, sarkasmi, sisäpiirin vitsit jne.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Miten ratkaiset, onko tämäntyyppinen sisältö vihapuhetta? </a:t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○"/>
            </a:pPr>
            <a:r>
              <a:rPr b="0" i="0" lang="fi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Voiko sen aina tietää?</a:t>
            </a:r>
            <a:br>
              <a:rPr b="0" i="0" lang="fi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8" name="Google Shape;128;p27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9" name="Google Shape;129;p27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7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7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7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7"/>
          <p:cNvSpPr txBox="1"/>
          <p:nvPr/>
        </p:nvSpPr>
        <p:spPr>
          <a:xfrm rot="-5400000">
            <a:off x="1067700" y="1617481"/>
            <a:ext cx="19587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/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Paljon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Vähän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Tunteet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/>
          <p:nvPr/>
        </p:nvSpPr>
        <p:spPr>
          <a:xfrm>
            <a:off x="27976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8"/>
          <p:cNvSpPr/>
          <p:nvPr/>
        </p:nvSpPr>
        <p:spPr>
          <a:xfrm>
            <a:off x="47720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27976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8"/>
          <p:cNvSpPr/>
          <p:nvPr/>
        </p:nvSpPr>
        <p:spPr>
          <a:xfrm>
            <a:off x="47720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 rot="-5400000">
            <a:off x="2028948" y="403251"/>
            <a:ext cx="878203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Paljon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 rot="-5400000">
            <a:off x="1967422" y="3416147"/>
            <a:ext cx="1001256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Vähän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2797600" y="4170200"/>
            <a:ext cx="168769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Epämiellyttävä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5423338" y="4170200"/>
            <a:ext cx="1323462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42001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fi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Tunteet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8"/>
          <p:cNvCxnSpPr/>
          <p:nvPr/>
        </p:nvCxnSpPr>
        <p:spPr>
          <a:xfrm>
            <a:off x="2636425" y="4277025"/>
            <a:ext cx="4189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3" name="Google Shape;153;p28"/>
          <p:cNvCxnSpPr/>
          <p:nvPr/>
        </p:nvCxnSpPr>
        <p:spPr>
          <a:xfrm rot="-5400000">
            <a:off x="546925" y="2187525"/>
            <a:ext cx="41895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4" name="Google Shape;154;p28"/>
          <p:cNvSpPr txBox="1"/>
          <p:nvPr/>
        </p:nvSpPr>
        <p:spPr>
          <a:xfrm>
            <a:off x="2870425" y="344850"/>
            <a:ext cx="1825462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Punaiset tunteet </a:t>
            </a:r>
            <a:r>
              <a:rPr lang="fi">
                <a:solidFill>
                  <a:srgbClr val="FFFFFF"/>
                </a:solidFill>
              </a:rPr>
              <a:t>ovat epämiellyttäviä, j</a:t>
            </a:r>
            <a:r>
              <a:rPr lang="fi">
                <a:solidFill>
                  <a:srgbClr val="FFFFFF"/>
                </a:solidFill>
              </a:rPr>
              <a:t>a niissä on paljon energiaa </a:t>
            </a:r>
            <a:r>
              <a:rPr lang="fi">
                <a:solidFill>
                  <a:srgbClr val="FFFFFF"/>
                </a:solidFill>
              </a:rPr>
              <a:t>esim. viha, turha</a:t>
            </a: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utuminen ja ahdistus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4848400" y="344850"/>
            <a:ext cx="1646993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Keltaiset tunteet ovat miellyttäviä, ja niissä on paljon energiaa, esim. innostus, ilo ja riemu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2911000" y="2310925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Siniset tunteet ovat epämiellyttäviä, </a:t>
            </a:r>
            <a:r>
              <a:rPr lang="fi">
                <a:solidFill>
                  <a:srgbClr val="FFFFFF"/>
                </a:solidFill>
              </a:rPr>
              <a:t>eivätk</a:t>
            </a: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esim. tylsistyminen, suru ja epätoivo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4848399" y="2310963"/>
            <a:ext cx="1861088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i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Vihreät tunteet ovat miellyttäviä, ja niissä on vähän energiaa, esim. rauhallisuus, tyyneys ja tyytyväisyys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fi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fi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© RULER Programme. Yale Centre for Emotional Intelligence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 rot="-5400000">
            <a:off x="1067700" y="1617481"/>
            <a:ext cx="19587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" sz="2400"/>
              <a:t>Energia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1509" y="89999"/>
            <a:ext cx="3408222" cy="4402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9"/>
          <p:cNvGrpSpPr/>
          <p:nvPr/>
        </p:nvGrpSpPr>
        <p:grpSpPr>
          <a:xfrm>
            <a:off x="845875" y="195450"/>
            <a:ext cx="3949087" cy="4014681"/>
            <a:chOff x="93000" y="345950"/>
            <a:chExt cx="3949087" cy="4014681"/>
          </a:xfrm>
        </p:grpSpPr>
        <p:sp>
          <p:nvSpPr>
            <p:cNvPr id="166" name="Google Shape;166;p29"/>
            <p:cNvSpPr/>
            <p:nvPr/>
          </p:nvSpPr>
          <p:spPr>
            <a:xfrm>
              <a:off x="93000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98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2067487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93000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067487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29"/>
          <p:cNvSpPr txBox="1"/>
          <p:nvPr/>
        </p:nvSpPr>
        <p:spPr>
          <a:xfrm>
            <a:off x="5464454" y="25397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171" name="Google Shape;171;p29"/>
          <p:cNvSpPr txBox="1"/>
          <p:nvPr/>
        </p:nvSpPr>
        <p:spPr>
          <a:xfrm>
            <a:off x="5460028" y="65508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raivostunut</a:t>
            </a:r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5460028" y="105620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levollinen</a:t>
            </a:r>
            <a:endParaRPr/>
          </a:p>
        </p:txBody>
      </p:sp>
      <p:sp>
        <p:nvSpPr>
          <p:cNvPr id="173" name="Google Shape;173;p29"/>
          <p:cNvSpPr txBox="1"/>
          <p:nvPr/>
        </p:nvSpPr>
        <p:spPr>
          <a:xfrm>
            <a:off x="5455602" y="1464636"/>
            <a:ext cx="14938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174" name="Google Shape;174;p29"/>
          <p:cNvSpPr txBox="1"/>
          <p:nvPr/>
        </p:nvSpPr>
        <p:spPr>
          <a:xfrm>
            <a:off x="5457139" y="185843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inhon vallassa</a:t>
            </a:r>
            <a:endParaRPr/>
          </a:p>
        </p:txBody>
      </p:sp>
      <p:sp>
        <p:nvSpPr>
          <p:cNvPr id="175" name="Google Shape;175;p29"/>
          <p:cNvSpPr txBox="1"/>
          <p:nvPr/>
        </p:nvSpPr>
        <p:spPr>
          <a:xfrm>
            <a:off x="5452713" y="225955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yllättynyt</a:t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5452713" y="266067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177" name="Google Shape;177;p29"/>
          <p:cNvSpPr txBox="1"/>
          <p:nvPr/>
        </p:nvSpPr>
        <p:spPr>
          <a:xfrm>
            <a:off x="5448287" y="306178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hurmioitunut</a:t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5461565" y="346290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kiukkuinen</a:t>
            </a:r>
            <a:endParaRPr/>
          </a:p>
        </p:txBody>
      </p:sp>
      <p:sp>
        <p:nvSpPr>
          <p:cNvPr id="179" name="Google Shape;179;p29"/>
          <p:cNvSpPr txBox="1"/>
          <p:nvPr/>
        </p:nvSpPr>
        <p:spPr>
          <a:xfrm>
            <a:off x="5457139" y="388596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tyytyväinen</a:t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7019102" y="25915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inhoa tunteva</a:t>
            </a:r>
            <a:endParaRPr/>
          </a:p>
        </p:txBody>
      </p:sp>
      <p:sp>
        <p:nvSpPr>
          <p:cNvPr id="181" name="Google Shape;181;p29"/>
          <p:cNvSpPr txBox="1"/>
          <p:nvPr/>
        </p:nvSpPr>
        <p:spPr>
          <a:xfrm>
            <a:off x="7014676" y="65295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rentoutunut</a:t>
            </a:r>
            <a:endParaRPr/>
          </a:p>
        </p:txBody>
      </p:sp>
      <p:sp>
        <p:nvSpPr>
          <p:cNvPr id="182" name="Google Shape;182;p29"/>
          <p:cNvSpPr txBox="1"/>
          <p:nvPr/>
        </p:nvSpPr>
        <p:spPr>
          <a:xfrm>
            <a:off x="7014676" y="106138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7010250" y="146250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/>
          </a:p>
        </p:txBody>
      </p:sp>
      <p:sp>
        <p:nvSpPr>
          <p:cNvPr id="184" name="Google Shape;184;p29"/>
          <p:cNvSpPr txBox="1"/>
          <p:nvPr/>
        </p:nvSpPr>
        <p:spPr>
          <a:xfrm>
            <a:off x="7019102" y="185630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185" name="Google Shape;185;p29"/>
          <p:cNvSpPr txBox="1"/>
          <p:nvPr/>
        </p:nvSpPr>
        <p:spPr>
          <a:xfrm>
            <a:off x="7014676" y="225742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ikionnellinen</a:t>
            </a:r>
            <a:endParaRPr/>
          </a:p>
        </p:txBody>
      </p:sp>
      <p:sp>
        <p:nvSpPr>
          <p:cNvPr id="186" name="Google Shape;186;p29"/>
          <p:cNvSpPr txBox="1"/>
          <p:nvPr/>
        </p:nvSpPr>
        <p:spPr>
          <a:xfrm>
            <a:off x="7014676" y="265853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järkyttynyt</a:t>
            </a:r>
            <a:endParaRPr/>
          </a:p>
        </p:txBody>
      </p:sp>
      <p:sp>
        <p:nvSpPr>
          <p:cNvPr id="187" name="Google Shape;187;p29"/>
          <p:cNvSpPr txBox="1"/>
          <p:nvPr/>
        </p:nvSpPr>
        <p:spPr>
          <a:xfrm>
            <a:off x="7010250" y="305234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apaattinen</a:t>
            </a: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7023528" y="346808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189" name="Google Shape;189;p29"/>
          <p:cNvSpPr txBox="1"/>
          <p:nvPr/>
        </p:nvSpPr>
        <p:spPr>
          <a:xfrm>
            <a:off x="7019102" y="387651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epätoivoinen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/>
          <p:nvPr/>
        </p:nvSpPr>
        <p:spPr>
          <a:xfrm>
            <a:off x="1004257" y="152325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3094691" y="152325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1004257" y="2277594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0"/>
          <p:cNvSpPr/>
          <p:nvPr/>
        </p:nvSpPr>
        <p:spPr>
          <a:xfrm>
            <a:off x="3094691" y="2277594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9292" y="183694"/>
            <a:ext cx="3408222" cy="440289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 txBox="1"/>
          <p:nvPr/>
        </p:nvSpPr>
        <p:spPr>
          <a:xfrm>
            <a:off x="5682237" y="34766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5677811" y="74878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raivostunut</a:t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5677811" y="114989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levollinen</a:t>
            </a:r>
            <a:endParaRPr/>
          </a:p>
        </p:txBody>
      </p:sp>
      <p:sp>
        <p:nvSpPr>
          <p:cNvPr id="202" name="Google Shape;202;p30"/>
          <p:cNvSpPr txBox="1"/>
          <p:nvPr/>
        </p:nvSpPr>
        <p:spPr>
          <a:xfrm>
            <a:off x="5673385" y="1558331"/>
            <a:ext cx="149383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5674922" y="195213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inhon vallassa</a:t>
            </a:r>
            <a:endParaRPr/>
          </a:p>
        </p:txBody>
      </p:sp>
      <p:sp>
        <p:nvSpPr>
          <p:cNvPr id="204" name="Google Shape;204;p30"/>
          <p:cNvSpPr txBox="1"/>
          <p:nvPr/>
        </p:nvSpPr>
        <p:spPr>
          <a:xfrm>
            <a:off x="5685126" y="235325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yllättynyt</a:t>
            </a:r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5685126" y="275436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5666070" y="315548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hurmioitunut</a:t>
            </a:r>
            <a:endParaRPr/>
          </a:p>
        </p:txBody>
      </p:sp>
      <p:sp>
        <p:nvSpPr>
          <p:cNvPr id="207" name="Google Shape;207;p30"/>
          <p:cNvSpPr txBox="1"/>
          <p:nvPr/>
        </p:nvSpPr>
        <p:spPr>
          <a:xfrm>
            <a:off x="5679348" y="3556601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kiukkuinen</a:t>
            </a: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5674922" y="397966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tyytyväinen</a:t>
            </a:r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7236885" y="35284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inhoa tunteva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7232459" y="746648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rentoutunut</a:t>
            </a:r>
            <a:endParaRPr/>
          </a:p>
        </p:txBody>
      </p:sp>
      <p:sp>
        <p:nvSpPr>
          <p:cNvPr id="211" name="Google Shape;211;p30"/>
          <p:cNvSpPr txBox="1"/>
          <p:nvPr/>
        </p:nvSpPr>
        <p:spPr>
          <a:xfrm>
            <a:off x="7232459" y="1155080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/>
          </a:p>
        </p:txBody>
      </p:sp>
      <p:sp>
        <p:nvSpPr>
          <p:cNvPr id="212" name="Google Shape;212;p30"/>
          <p:cNvSpPr txBox="1"/>
          <p:nvPr/>
        </p:nvSpPr>
        <p:spPr>
          <a:xfrm>
            <a:off x="7228033" y="1556197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7236885" y="1949999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214" name="Google Shape;214;p30"/>
          <p:cNvSpPr txBox="1"/>
          <p:nvPr/>
        </p:nvSpPr>
        <p:spPr>
          <a:xfrm>
            <a:off x="7232459" y="2351116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ikionnellinen</a:t>
            </a:r>
            <a:endParaRPr/>
          </a:p>
        </p:txBody>
      </p:sp>
      <p:sp>
        <p:nvSpPr>
          <p:cNvPr id="215" name="Google Shape;215;p30"/>
          <p:cNvSpPr txBox="1"/>
          <p:nvPr/>
        </p:nvSpPr>
        <p:spPr>
          <a:xfrm>
            <a:off x="7232459" y="2752233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järkyttynyt</a:t>
            </a:r>
            <a:endParaRPr/>
          </a:p>
        </p:txBody>
      </p:sp>
      <p:sp>
        <p:nvSpPr>
          <p:cNvPr id="216" name="Google Shape;216;p30"/>
          <p:cNvSpPr txBox="1"/>
          <p:nvPr/>
        </p:nvSpPr>
        <p:spPr>
          <a:xfrm>
            <a:off x="7228033" y="3146035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apaattinen</a:t>
            </a:r>
            <a:endParaRPr/>
          </a:p>
        </p:txBody>
      </p:sp>
      <p:sp>
        <p:nvSpPr>
          <p:cNvPr id="217" name="Google Shape;217;p30"/>
          <p:cNvSpPr txBox="1"/>
          <p:nvPr/>
        </p:nvSpPr>
        <p:spPr>
          <a:xfrm>
            <a:off x="7241311" y="3561782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218" name="Google Shape;218;p30"/>
          <p:cNvSpPr txBox="1"/>
          <p:nvPr/>
        </p:nvSpPr>
        <p:spPr>
          <a:xfrm>
            <a:off x="7236885" y="3970214"/>
            <a:ext cx="148498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epätoivoinen</a:t>
            </a:r>
            <a:endParaRPr/>
          </a:p>
        </p:txBody>
      </p:sp>
      <p:sp>
        <p:nvSpPr>
          <p:cNvPr id="219" name="Google Shape;219;p30"/>
          <p:cNvSpPr txBox="1"/>
          <p:nvPr/>
        </p:nvSpPr>
        <p:spPr>
          <a:xfrm>
            <a:off x="1662625" y="145664"/>
            <a:ext cx="1368894" cy="297852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järkyttynyt</a:t>
            </a:r>
            <a:endParaRPr/>
          </a:p>
        </p:txBody>
      </p:sp>
      <p:sp>
        <p:nvSpPr>
          <p:cNvPr id="220" name="Google Shape;220;p30"/>
          <p:cNvSpPr txBox="1"/>
          <p:nvPr/>
        </p:nvSpPr>
        <p:spPr>
          <a:xfrm>
            <a:off x="653539" y="144347"/>
            <a:ext cx="1253058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raivostunut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2873796" y="142951"/>
            <a:ext cx="1253012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yllättynyt</a:t>
            </a:r>
            <a:endParaRPr/>
          </a:p>
        </p:txBody>
      </p:sp>
      <p:sp>
        <p:nvSpPr>
          <p:cNvPr id="222" name="Google Shape;222;p30"/>
          <p:cNvSpPr txBox="1"/>
          <p:nvPr/>
        </p:nvSpPr>
        <p:spPr>
          <a:xfrm>
            <a:off x="4075565" y="144204"/>
            <a:ext cx="1303952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hurmioitunut</a:t>
            </a:r>
            <a:endParaRPr/>
          </a:p>
        </p:txBody>
      </p:sp>
      <p:sp>
        <p:nvSpPr>
          <p:cNvPr id="223" name="Google Shape;223;p30"/>
          <p:cNvSpPr txBox="1"/>
          <p:nvPr/>
        </p:nvSpPr>
        <p:spPr>
          <a:xfrm>
            <a:off x="1429156" y="1286553"/>
            <a:ext cx="1068055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3374583" y="1284726"/>
            <a:ext cx="1253059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/>
          </a:p>
        </p:txBody>
      </p:sp>
      <p:sp>
        <p:nvSpPr>
          <p:cNvPr id="225" name="Google Shape;225;p30"/>
          <p:cNvSpPr txBox="1"/>
          <p:nvPr/>
        </p:nvSpPr>
        <p:spPr>
          <a:xfrm>
            <a:off x="653539" y="1951587"/>
            <a:ext cx="1335862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inhon vallassa</a:t>
            </a:r>
            <a:endParaRPr/>
          </a:p>
        </p:txBody>
      </p:sp>
      <p:sp>
        <p:nvSpPr>
          <p:cNvPr id="226" name="Google Shape;226;p30"/>
          <p:cNvSpPr txBox="1"/>
          <p:nvPr/>
        </p:nvSpPr>
        <p:spPr>
          <a:xfrm>
            <a:off x="1891133" y="1950013"/>
            <a:ext cx="1241971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kiukkuinen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4175220" y="1941720"/>
            <a:ext cx="1251406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ikionnellinen</a:t>
            </a:r>
            <a:endParaRPr/>
          </a:p>
        </p:txBody>
      </p:sp>
      <p:sp>
        <p:nvSpPr>
          <p:cNvPr id="228" name="Google Shape;228;p30"/>
          <p:cNvSpPr txBox="1"/>
          <p:nvPr/>
        </p:nvSpPr>
        <p:spPr>
          <a:xfrm>
            <a:off x="3031518" y="1948322"/>
            <a:ext cx="1206876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miellyttävä</a:t>
            </a:r>
            <a:endParaRPr/>
          </a:p>
        </p:txBody>
      </p:sp>
      <p:sp>
        <p:nvSpPr>
          <p:cNvPr id="229" name="Google Shape;229;p30"/>
          <p:cNvSpPr txBox="1"/>
          <p:nvPr/>
        </p:nvSpPr>
        <p:spPr>
          <a:xfrm>
            <a:off x="751040" y="2321500"/>
            <a:ext cx="1334573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inhoa tunteva</a:t>
            </a:r>
            <a:endParaRPr/>
          </a:p>
        </p:txBody>
      </p:sp>
      <p:sp>
        <p:nvSpPr>
          <p:cNvPr id="230" name="Google Shape;230;p30"/>
          <p:cNvSpPr txBox="1"/>
          <p:nvPr/>
        </p:nvSpPr>
        <p:spPr>
          <a:xfrm>
            <a:off x="2060423" y="2324977"/>
            <a:ext cx="1057427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apaattinen</a:t>
            </a:r>
            <a:endParaRPr/>
          </a:p>
        </p:txBody>
      </p:sp>
      <p:sp>
        <p:nvSpPr>
          <p:cNvPr id="231" name="Google Shape;231;p30"/>
          <p:cNvSpPr txBox="1"/>
          <p:nvPr/>
        </p:nvSpPr>
        <p:spPr>
          <a:xfrm>
            <a:off x="3010878" y="2321949"/>
            <a:ext cx="1209698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rentoutunut</a:t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4282923" y="2320175"/>
            <a:ext cx="1155385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tyytyväinen</a:t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1340691" y="3132435"/>
            <a:ext cx="1244277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234" name="Google Shape;234;p30"/>
          <p:cNvSpPr txBox="1"/>
          <p:nvPr/>
        </p:nvSpPr>
        <p:spPr>
          <a:xfrm>
            <a:off x="3461998" y="3046894"/>
            <a:ext cx="1259193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levollinen</a:t>
            </a:r>
            <a:endParaRPr/>
          </a:p>
        </p:txBody>
      </p:sp>
      <p:sp>
        <p:nvSpPr>
          <p:cNvPr id="235" name="Google Shape;235;p30"/>
          <p:cNvSpPr txBox="1"/>
          <p:nvPr/>
        </p:nvSpPr>
        <p:spPr>
          <a:xfrm>
            <a:off x="799497" y="4073868"/>
            <a:ext cx="1286116" cy="292388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epätoivoinen</a:t>
            </a:r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1999883" y="4073868"/>
            <a:ext cx="1131557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/>
          </a:p>
        </p:txBody>
      </p:sp>
      <p:sp>
        <p:nvSpPr>
          <p:cNvPr id="237" name="Google Shape;237;p30"/>
          <p:cNvSpPr txBox="1"/>
          <p:nvPr/>
        </p:nvSpPr>
        <p:spPr>
          <a:xfrm>
            <a:off x="3031518" y="4077345"/>
            <a:ext cx="1324044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4238383" y="4075385"/>
            <a:ext cx="1188243" cy="292388"/>
          </a:xfrm>
          <a:prstGeom prst="rect">
            <a:avLst/>
          </a:prstGeom>
          <a:solidFill>
            <a:srgbClr val="5152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1040" y="694675"/>
            <a:ext cx="6901226" cy="3699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1"/>
          <p:cNvSpPr txBox="1"/>
          <p:nvPr/>
        </p:nvSpPr>
        <p:spPr>
          <a:xfrm>
            <a:off x="1180973" y="839511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RAIVOS-</a:t>
            </a:r>
            <a:b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1188242" y="119777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RAIVOIS-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1188241" y="155388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KIUKUSTA KIHISEVÄ</a:t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1188241" y="191107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AHDIS-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 txBox="1"/>
          <p:nvPr/>
        </p:nvSpPr>
        <p:spPr>
          <a:xfrm>
            <a:off x="1188241" y="226867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HARMIS-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TUNUT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1188240" y="262627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MURHEEL-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LINEN</a:t>
            </a:r>
            <a:endParaRPr/>
          </a:p>
        </p:txBody>
      </p:sp>
      <p:sp>
        <p:nvSpPr>
          <p:cNvPr id="250" name="Google Shape;250;p31"/>
          <p:cNvSpPr txBox="1"/>
          <p:nvPr/>
        </p:nvSpPr>
        <p:spPr>
          <a:xfrm>
            <a:off x="1188239" y="2983465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PESSIMIS-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1"/>
          <p:cNvSpPr txBox="1"/>
          <p:nvPr/>
        </p:nvSpPr>
        <p:spPr>
          <a:xfrm>
            <a:off x="1188238" y="333999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VIERAAN-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1"/>
          <p:cNvSpPr txBox="1"/>
          <p:nvPr/>
        </p:nvSpPr>
        <p:spPr>
          <a:xfrm>
            <a:off x="1188237" y="369868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SYNKKÄ</a:t>
            </a:r>
            <a:endParaRPr/>
          </a:p>
        </p:txBody>
      </p:sp>
      <p:sp>
        <p:nvSpPr>
          <p:cNvPr id="253" name="Google Shape;253;p31"/>
          <p:cNvSpPr txBox="1"/>
          <p:nvPr/>
        </p:nvSpPr>
        <p:spPr>
          <a:xfrm>
            <a:off x="1188237" y="405636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EPÄTOIVOI-NEN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/>
        </p:nvSpPr>
        <p:spPr>
          <a:xfrm>
            <a:off x="1868606" y="84296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HÄTÄÄN-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1"/>
          <p:cNvSpPr txBox="1"/>
          <p:nvPr/>
        </p:nvSpPr>
        <p:spPr>
          <a:xfrm>
            <a:off x="1868605" y="119777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1843100" y="1552600"/>
            <a:ext cx="70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PELÄSTYNYT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1843086" y="1911077"/>
            <a:ext cx="701114" cy="1769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HUOLISSAAN</a:t>
            </a: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1868604" y="226867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HERMONA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1868603" y="262627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APEA</a:t>
            </a:r>
            <a:endParaRPr/>
          </a:p>
        </p:txBody>
      </p:sp>
      <p:sp>
        <p:nvSpPr>
          <p:cNvPr id="260" name="Google Shape;260;p31"/>
          <p:cNvSpPr txBox="1"/>
          <p:nvPr/>
        </p:nvSpPr>
        <p:spPr>
          <a:xfrm>
            <a:off x="1868602" y="2983465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NYREÄ</a:t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1868601" y="333999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ONNETON</a:t>
            </a:r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1868600" y="3698681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MASEN-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868600" y="405636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TOIVOTON</a:t>
            </a:r>
            <a:endParaRPr/>
          </a:p>
        </p:txBody>
      </p:sp>
      <p:sp>
        <p:nvSpPr>
          <p:cNvPr id="264" name="Google Shape;264;p31"/>
          <p:cNvSpPr txBox="1"/>
          <p:nvPr/>
        </p:nvSpPr>
        <p:spPr>
          <a:xfrm>
            <a:off x="2523446" y="839511"/>
            <a:ext cx="67559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STRESSAAN-TUNUT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1"/>
          <p:cNvSpPr txBox="1"/>
          <p:nvPr/>
        </p:nvSpPr>
        <p:spPr>
          <a:xfrm>
            <a:off x="2551337" y="1197063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TURHAU-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2551342" y="155043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VIHAINEN</a:t>
            </a:r>
            <a:endParaRPr/>
          </a:p>
        </p:txBody>
      </p:sp>
      <p:sp>
        <p:nvSpPr>
          <p:cNvPr id="267" name="Google Shape;267;p31"/>
          <p:cNvSpPr txBox="1"/>
          <p:nvPr/>
        </p:nvSpPr>
        <p:spPr>
          <a:xfrm>
            <a:off x="2551342" y="191000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2551342" y="22699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LEVOTON</a:t>
            </a:r>
            <a:endParaRPr/>
          </a:p>
        </p:txBody>
      </p:sp>
      <p:sp>
        <p:nvSpPr>
          <p:cNvPr id="269" name="Google Shape;269;p31"/>
          <p:cNvSpPr txBox="1"/>
          <p:nvPr/>
        </p:nvSpPr>
        <p:spPr>
          <a:xfrm>
            <a:off x="2523447" y="2627587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PETTYNYT</a:t>
            </a: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2523446" y="2984775"/>
            <a:ext cx="708254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LANNISTUNUT</a:t>
            </a:r>
            <a:endParaRPr/>
          </a:p>
        </p:txBody>
      </p:sp>
      <p:sp>
        <p:nvSpPr>
          <p:cNvPr id="271" name="Google Shape;271;p31"/>
          <p:cNvSpPr txBox="1"/>
          <p:nvPr/>
        </p:nvSpPr>
        <p:spPr>
          <a:xfrm>
            <a:off x="2551339" y="333892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YKSINÄINEN</a:t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2551338" y="369522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PAHAN-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TUULINEN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2551338" y="40552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LOHDUTON</a:t>
            </a:r>
            <a:endParaRPr/>
          </a:p>
        </p:txBody>
      </p:sp>
      <p:sp>
        <p:nvSpPr>
          <p:cNvPr id="274" name="Google Shape;274;p31"/>
          <p:cNvSpPr txBox="1"/>
          <p:nvPr/>
        </p:nvSpPr>
        <p:spPr>
          <a:xfrm>
            <a:off x="3231707" y="84056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3231706" y="119537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KIREÄ</a:t>
            </a:r>
            <a:endParaRPr/>
          </a:p>
        </p:txBody>
      </p:sp>
      <p:sp>
        <p:nvSpPr>
          <p:cNvPr id="276" name="Google Shape;276;p31"/>
          <p:cNvSpPr txBox="1"/>
          <p:nvPr/>
        </p:nvSpPr>
        <p:spPr>
          <a:xfrm>
            <a:off x="3231705" y="1551490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HERMOS-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1"/>
          <p:cNvSpPr txBox="1"/>
          <p:nvPr/>
        </p:nvSpPr>
        <p:spPr>
          <a:xfrm>
            <a:off x="3231705" y="190867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ÄRSYYN-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1"/>
          <p:cNvSpPr txBox="1"/>
          <p:nvPr/>
        </p:nvSpPr>
        <p:spPr>
          <a:xfrm>
            <a:off x="3231705" y="226627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KIUSAAN-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3231704" y="262387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ALAKULOI-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1"/>
          <p:cNvSpPr txBox="1"/>
          <p:nvPr/>
        </p:nvSpPr>
        <p:spPr>
          <a:xfrm>
            <a:off x="3231703" y="298106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SURUL-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1"/>
          <p:cNvSpPr txBox="1"/>
          <p:nvPr/>
        </p:nvSpPr>
        <p:spPr>
          <a:xfrm>
            <a:off x="3196677" y="3344623"/>
            <a:ext cx="708245" cy="1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56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NUJERTUNUT</a:t>
            </a:r>
            <a:endParaRPr b="0" i="0" sz="56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3231701" y="3696282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NÄÄNTYNYT</a:t>
            </a:r>
            <a:endParaRPr/>
          </a:p>
        </p:txBody>
      </p:sp>
      <p:sp>
        <p:nvSpPr>
          <p:cNvPr id="283" name="Google Shape;283;p31"/>
          <p:cNvSpPr txBox="1"/>
          <p:nvPr/>
        </p:nvSpPr>
        <p:spPr>
          <a:xfrm>
            <a:off x="3231701" y="404920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UUVUK-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SISSA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3909689" y="843472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JÄRKYT-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3909688" y="119827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3909687" y="155439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RAUHATON</a:t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3909687" y="19115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HARMIS-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3909687" y="22691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KIUKKUI-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3909686" y="262678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VÄLIN-</a:t>
            </a:r>
            <a:endParaRPr sz="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>
                <a:solidFill>
                  <a:schemeClr val="lt1"/>
                </a:solidFill>
              </a:rPr>
              <a:t>PITÄMÄTÖN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3909685" y="298397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IKÄVYS-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3909684" y="334050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VÄSYNYT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3909683" y="3699190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UUPUNUT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3909683" y="405687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LOPEN UUPUNUT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4587665" y="839511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YLLÄT-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4587664" y="11966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YLIAKTIIVI-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4587663" y="155519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4587663" y="19123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4587663" y="22699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600"/>
              <a:t>IHAN OK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4587662" y="262520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4587661" y="29823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MALTIL-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4587660" y="334130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RENTO</a:t>
            </a:r>
            <a:endParaRPr/>
          </a:p>
        </p:txBody>
      </p:sp>
      <p:sp>
        <p:nvSpPr>
          <p:cNvPr id="302" name="Google Shape;302;p31"/>
          <p:cNvSpPr txBox="1"/>
          <p:nvPr/>
        </p:nvSpPr>
        <p:spPr>
          <a:xfrm>
            <a:off x="4587659" y="369522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HYVÄN-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TUULINEN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4587659" y="40552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UNINEN</a:t>
            </a:r>
            <a:endParaRPr/>
          </a:p>
        </p:txBody>
      </p:sp>
      <p:sp>
        <p:nvSpPr>
          <p:cNvPr id="304" name="Google Shape;304;p31"/>
          <p:cNvSpPr txBox="1"/>
          <p:nvPr/>
        </p:nvSpPr>
        <p:spPr>
          <a:xfrm>
            <a:off x="5270397" y="83951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PIRTEÄ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1"/>
          <p:cNvSpPr txBox="1"/>
          <p:nvPr/>
        </p:nvSpPr>
        <p:spPr>
          <a:xfrm>
            <a:off x="5270396" y="119669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HILPEÄ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5270395" y="155519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ELOISA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1"/>
          <p:cNvSpPr txBox="1"/>
          <p:nvPr/>
        </p:nvSpPr>
        <p:spPr>
          <a:xfrm>
            <a:off x="5270395" y="19123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ONNELLI-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1"/>
          <p:cNvSpPr txBox="1"/>
          <p:nvPr/>
        </p:nvSpPr>
        <p:spPr>
          <a:xfrm>
            <a:off x="5270395" y="22699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ILOINEN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1"/>
          <p:cNvSpPr txBox="1"/>
          <p:nvPr/>
        </p:nvSpPr>
        <p:spPr>
          <a:xfrm>
            <a:off x="5235360" y="2625206"/>
            <a:ext cx="7154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LEPPOISA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1"/>
          <p:cNvSpPr txBox="1"/>
          <p:nvPr/>
        </p:nvSpPr>
        <p:spPr>
          <a:xfrm>
            <a:off x="5270393" y="29823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TURVAL-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"/>
          <p:cNvSpPr txBox="1"/>
          <p:nvPr/>
        </p:nvSpPr>
        <p:spPr>
          <a:xfrm>
            <a:off x="5270392" y="33413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VAPAU-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5235361" y="3695229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MIETTELIÄS</a:t>
            </a:r>
            <a:endParaRPr/>
          </a:p>
        </p:txBody>
      </p:sp>
      <p:sp>
        <p:nvSpPr>
          <p:cNvPr id="313" name="Google Shape;313;p31"/>
          <p:cNvSpPr txBox="1"/>
          <p:nvPr/>
        </p:nvSpPr>
        <p:spPr>
          <a:xfrm>
            <a:off x="5235361" y="4055296"/>
            <a:ext cx="71540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ITSEENSÄ TYYTYVÄINEN</a:t>
            </a: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5948379" y="839511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1"/>
          <p:cNvSpPr txBox="1"/>
          <p:nvPr/>
        </p:nvSpPr>
        <p:spPr>
          <a:xfrm>
            <a:off x="5948378" y="11966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MOTIVOI-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 txBox="1"/>
          <p:nvPr/>
        </p:nvSpPr>
        <p:spPr>
          <a:xfrm>
            <a:off x="5918092" y="1555199"/>
            <a:ext cx="71304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INNOSTUNUT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5948377" y="19123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KESKIT-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TYNYT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5948377" y="22699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TOIVEIKAS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5948376" y="262520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TYYTY-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VÄINEN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5948375" y="2982394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MIELISSÄÄN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1"/>
          <p:cNvSpPr txBox="1"/>
          <p:nvPr/>
        </p:nvSpPr>
        <p:spPr>
          <a:xfrm>
            <a:off x="5948374" y="33413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LEVOL-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1"/>
          <p:cNvSpPr txBox="1"/>
          <p:nvPr/>
        </p:nvSpPr>
        <p:spPr>
          <a:xfrm>
            <a:off x="5948373" y="369522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RAUHAL-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5948373" y="4055296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SEESTEI-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6596074" y="839511"/>
            <a:ext cx="71437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RIEMAS-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1"/>
          <p:cNvSpPr txBox="1"/>
          <p:nvPr/>
        </p:nvSpPr>
        <p:spPr>
          <a:xfrm>
            <a:off x="6629414" y="11966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INSPIROI-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/>
          <p:cNvSpPr txBox="1"/>
          <p:nvPr/>
        </p:nvSpPr>
        <p:spPr>
          <a:xfrm>
            <a:off x="6629413" y="15551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OPTIMISTI-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1"/>
          <p:cNvSpPr txBox="1"/>
          <p:nvPr/>
        </p:nvSpPr>
        <p:spPr>
          <a:xfrm>
            <a:off x="6629413" y="19123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YLPEÄ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6629413" y="2269987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LEIKKISÄ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/>
          <p:nvPr/>
        </p:nvSpPr>
        <p:spPr>
          <a:xfrm>
            <a:off x="6629412" y="262520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RAKASTAVA</a:t>
            </a:r>
            <a:endParaRPr/>
          </a:p>
        </p:txBody>
      </p:sp>
      <p:sp>
        <p:nvSpPr>
          <p:cNvPr id="330" name="Google Shape;330;p31"/>
          <p:cNvSpPr txBox="1"/>
          <p:nvPr/>
        </p:nvSpPr>
        <p:spPr>
          <a:xfrm>
            <a:off x="6629411" y="29823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KIITOL-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6629410" y="3341308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SIUNATTU</a:t>
            </a: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6629409" y="369522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LOKOISA</a:t>
            </a:r>
            <a:endParaRPr/>
          </a:p>
        </p:txBody>
      </p:sp>
      <p:sp>
        <p:nvSpPr>
          <p:cNvPr id="333" name="Google Shape;333;p31"/>
          <p:cNvSpPr txBox="1"/>
          <p:nvPr/>
        </p:nvSpPr>
        <p:spPr>
          <a:xfrm>
            <a:off x="6629409" y="40552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MUKAVA</a:t>
            </a:r>
            <a:endParaRPr/>
          </a:p>
        </p:txBody>
      </p:sp>
      <p:sp>
        <p:nvSpPr>
          <p:cNvPr id="334" name="Google Shape;334;p31"/>
          <p:cNvSpPr txBox="1"/>
          <p:nvPr/>
        </p:nvSpPr>
        <p:spPr>
          <a:xfrm>
            <a:off x="7310451" y="839511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HURMIOI-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1"/>
          <p:cNvSpPr txBox="1"/>
          <p:nvPr/>
        </p:nvSpPr>
        <p:spPr>
          <a:xfrm>
            <a:off x="7310450" y="11966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RIEMUIS-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1"/>
          <p:cNvSpPr txBox="1"/>
          <p:nvPr/>
        </p:nvSpPr>
        <p:spPr>
          <a:xfrm>
            <a:off x="7310449" y="1555199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TOHKEIS-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7310449" y="19123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INNOIS-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SAAN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1"/>
          <p:cNvSpPr txBox="1"/>
          <p:nvPr/>
        </p:nvSpPr>
        <p:spPr>
          <a:xfrm>
            <a:off x="7310449" y="2269987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IKIONNEL-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LINEN</a:t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7310448" y="262520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HYVILLÄÄN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1"/>
          <p:cNvSpPr txBox="1"/>
          <p:nvPr/>
        </p:nvSpPr>
        <p:spPr>
          <a:xfrm>
            <a:off x="7310447" y="2982394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LIIKUT-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TUNUT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7310446" y="3341308"/>
            <a:ext cx="6477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TASA-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PAINOINEN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1"/>
          <p:cNvSpPr txBox="1"/>
          <p:nvPr/>
        </p:nvSpPr>
        <p:spPr>
          <a:xfrm>
            <a:off x="7310445" y="3695229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HUOLETON</a:t>
            </a:r>
            <a:endParaRPr/>
          </a:p>
        </p:txBody>
      </p:sp>
      <p:sp>
        <p:nvSpPr>
          <p:cNvPr id="343" name="Google Shape;343;p31"/>
          <p:cNvSpPr txBox="1"/>
          <p:nvPr/>
        </p:nvSpPr>
        <p:spPr>
          <a:xfrm>
            <a:off x="7310445" y="4055296"/>
            <a:ext cx="647701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i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TYYNI</a:t>
            </a:r>
            <a:endParaRPr/>
          </a:p>
        </p:txBody>
      </p:sp>
      <p:sp>
        <p:nvSpPr>
          <p:cNvPr id="344" name="Google Shape;344;p31"/>
          <p:cNvSpPr txBox="1"/>
          <p:nvPr/>
        </p:nvSpPr>
        <p:spPr>
          <a:xfrm>
            <a:off x="1835938" y="85150"/>
            <a:ext cx="5975876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fi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Miltä sinusta tuntuu juuri nyt?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fi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fi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