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RQND Pro Wide" charset="1" panose="000005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jpeg" Type="http://schemas.openxmlformats.org/officeDocument/2006/relationships/image"/><Relationship Id="rId11" Target="../media/image4.png" Type="http://schemas.openxmlformats.org/officeDocument/2006/relationships/image"/><Relationship Id="rId12" Target="../media/image5.sv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1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2.jpe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13.jpeg" Type="http://schemas.openxmlformats.org/officeDocument/2006/relationships/image"/><Relationship Id="rId8" Target="../media/image1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4987187" y="-2977324"/>
            <a:ext cx="8313625" cy="18719266"/>
            <a:chOff x="0" y="0"/>
            <a:chExt cx="2189597" cy="493017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89597" cy="4930177"/>
            </a:xfrm>
            <a:custGeom>
              <a:avLst/>
              <a:gdLst/>
              <a:ahLst/>
              <a:cxnLst/>
              <a:rect r="r" b="b" t="t" l="l"/>
              <a:pathLst>
                <a:path h="4930177" w="2189597">
                  <a:moveTo>
                    <a:pt x="0" y="0"/>
                  </a:moveTo>
                  <a:lnTo>
                    <a:pt x="2189597" y="0"/>
                  </a:lnTo>
                  <a:lnTo>
                    <a:pt x="2189597" y="4930177"/>
                  </a:lnTo>
                  <a:lnTo>
                    <a:pt x="0" y="4930177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189597" cy="49682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291194" y="8244171"/>
            <a:ext cx="5705613" cy="3488710"/>
            <a:chOff x="0" y="0"/>
            <a:chExt cx="2198600" cy="134433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8600" cy="1344339"/>
            </a:xfrm>
            <a:custGeom>
              <a:avLst/>
              <a:gdLst/>
              <a:ahLst/>
              <a:cxnLst/>
              <a:rect r="r" b="b" t="t" l="l"/>
              <a:pathLst>
                <a:path h="1344339" w="2198600">
                  <a:moveTo>
                    <a:pt x="20385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184319"/>
                  </a:lnTo>
                  <a:lnTo>
                    <a:pt x="160020" y="1344339"/>
                  </a:lnTo>
                  <a:lnTo>
                    <a:pt x="2038580" y="1344339"/>
                  </a:lnTo>
                  <a:lnTo>
                    <a:pt x="2198600" y="1184319"/>
                  </a:lnTo>
                  <a:lnTo>
                    <a:pt x="2198600" y="160020"/>
                  </a:lnTo>
                  <a:lnTo>
                    <a:pt x="2038580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63500" y="92075"/>
              <a:ext cx="2071600" cy="1188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753762" y="3591684"/>
            <a:ext cx="12780477" cy="322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99"/>
              </a:lnSpc>
            </a:pPr>
            <a:r>
              <a:rPr lang="en-US" sz="18386" spc="-404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CYBER</a:t>
            </a:r>
          </a:p>
          <a:p>
            <a:pPr algn="ctr">
              <a:lnSpc>
                <a:spcPts val="11399"/>
              </a:lnSpc>
            </a:pPr>
            <a:r>
              <a:rPr lang="en-US" sz="18386" spc="-404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SECURITY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8739373" y="8244171"/>
            <a:ext cx="809254" cy="111242"/>
            <a:chOff x="0" y="0"/>
            <a:chExt cx="213137" cy="292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3137" cy="29298"/>
            </a:xfrm>
            <a:custGeom>
              <a:avLst/>
              <a:gdLst/>
              <a:ahLst/>
              <a:cxnLst/>
              <a:rect r="r" b="b" t="t" l="l"/>
              <a:pathLst>
                <a:path h="29298" w="213137">
                  <a:moveTo>
                    <a:pt x="0" y="0"/>
                  </a:moveTo>
                  <a:lnTo>
                    <a:pt x="213137" y="0"/>
                  </a:lnTo>
                  <a:lnTo>
                    <a:pt x="213137" y="29298"/>
                  </a:lnTo>
                  <a:lnTo>
                    <a:pt x="0" y="29298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213137" cy="7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28700" y="9018003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0"/>
                </a:moveTo>
                <a:lnTo>
                  <a:pt x="309516" y="0"/>
                </a:lnTo>
                <a:lnTo>
                  <a:pt x="309516" y="240297"/>
                </a:lnTo>
                <a:lnTo>
                  <a:pt x="0" y="240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949784" y="9018003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6" y="0"/>
                </a:moveTo>
                <a:lnTo>
                  <a:pt x="0" y="0"/>
                </a:lnTo>
                <a:lnTo>
                  <a:pt x="0" y="240297"/>
                </a:lnTo>
                <a:lnTo>
                  <a:pt x="309516" y="240297"/>
                </a:lnTo>
                <a:lnTo>
                  <a:pt x="30951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800000">
            <a:off x="16949784" y="1028700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0"/>
                </a:moveTo>
                <a:lnTo>
                  <a:pt x="309516" y="0"/>
                </a:lnTo>
                <a:lnTo>
                  <a:pt x="309516" y="240297"/>
                </a:lnTo>
                <a:lnTo>
                  <a:pt x="0" y="240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10800000">
            <a:off x="1028700" y="1028700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6" y="0"/>
                </a:moveTo>
                <a:lnTo>
                  <a:pt x="0" y="0"/>
                </a:lnTo>
                <a:lnTo>
                  <a:pt x="0" y="240297"/>
                </a:lnTo>
                <a:lnTo>
                  <a:pt x="309516" y="240297"/>
                </a:lnTo>
                <a:lnTo>
                  <a:pt x="30951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7" id="17"/>
          <p:cNvSpPr/>
          <p:nvPr/>
        </p:nvSpPr>
        <p:spPr>
          <a:xfrm>
            <a:off x="1023937" y="1959066"/>
            <a:ext cx="0" cy="6368868"/>
          </a:xfrm>
          <a:prstGeom prst="line">
            <a:avLst/>
          </a:prstGeom>
          <a:ln cap="flat" w="9525">
            <a:solidFill>
              <a:srgbClr val="1CC9F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17264062" y="1959066"/>
            <a:ext cx="0" cy="6368868"/>
          </a:xfrm>
          <a:prstGeom prst="line">
            <a:avLst/>
          </a:prstGeom>
          <a:ln cap="flat" w="9525">
            <a:solidFill>
              <a:srgbClr val="1CC9F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false" flipV="true" rot="0">
            <a:off x="3758488" y="4119696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0" y="381125"/>
                </a:moveTo>
                <a:lnTo>
                  <a:pt x="381125" y="381125"/>
                </a:lnTo>
                <a:lnTo>
                  <a:pt x="381125" y="0"/>
                </a:lnTo>
                <a:lnTo>
                  <a:pt x="0" y="0"/>
                </a:lnTo>
                <a:lnTo>
                  <a:pt x="0" y="38112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803469" y="8800719"/>
            <a:ext cx="4681062" cy="457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2"/>
              </a:lnSpc>
            </a:pPr>
            <a:r>
              <a:rPr lang="en-US" sz="1800" spc="279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“A CYBERATTACK HAPPENS EVERY 39 SECONDS”</a:t>
            </a:r>
          </a:p>
        </p:txBody>
      </p:sp>
      <p:sp>
        <p:nvSpPr>
          <p:cNvPr name="Freeform 21" id="21"/>
          <p:cNvSpPr/>
          <p:nvPr/>
        </p:nvSpPr>
        <p:spPr>
          <a:xfrm flipH="true" flipV="true" rot="0">
            <a:off x="14148387" y="4119696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381125" y="381125"/>
                </a:moveTo>
                <a:lnTo>
                  <a:pt x="0" y="381125"/>
                </a:lnTo>
                <a:lnTo>
                  <a:pt x="0" y="0"/>
                </a:lnTo>
                <a:lnTo>
                  <a:pt x="381125" y="0"/>
                </a:lnTo>
                <a:lnTo>
                  <a:pt x="381125" y="38112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673873"/>
            <a:ext cx="12211595" cy="1469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91"/>
              </a:lnSpc>
            </a:pPr>
            <a:r>
              <a:rPr lang="en-US" sz="8373" spc="-184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FUTURE OF CYBERSECURITY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8681043" y="5747632"/>
            <a:ext cx="1302370" cy="128024"/>
            <a:chOff x="0" y="0"/>
            <a:chExt cx="343011" cy="337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3011" cy="33718"/>
            </a:xfrm>
            <a:custGeom>
              <a:avLst/>
              <a:gdLst/>
              <a:ahLst/>
              <a:cxnLst/>
              <a:rect r="r" b="b" t="t" l="l"/>
              <a:pathLst>
                <a:path h="33718" w="343011">
                  <a:moveTo>
                    <a:pt x="0" y="0"/>
                  </a:moveTo>
                  <a:lnTo>
                    <a:pt x="343011" y="0"/>
                  </a:lnTo>
                  <a:lnTo>
                    <a:pt x="343011" y="33718"/>
                  </a:lnTo>
                  <a:lnTo>
                    <a:pt x="0" y="33718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343011" cy="5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705852" y="5747632"/>
            <a:ext cx="10876296" cy="5255939"/>
            <a:chOff x="0" y="0"/>
            <a:chExt cx="2612426" cy="12624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12426" cy="1262448"/>
            </a:xfrm>
            <a:custGeom>
              <a:avLst/>
              <a:gdLst/>
              <a:ahLst/>
              <a:cxnLst/>
              <a:rect r="r" b="b" t="t" l="l"/>
              <a:pathLst>
                <a:path h="1262448" w="2612426">
                  <a:moveTo>
                    <a:pt x="2452406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102428"/>
                  </a:lnTo>
                  <a:lnTo>
                    <a:pt x="160020" y="1262448"/>
                  </a:lnTo>
                  <a:lnTo>
                    <a:pt x="2452406" y="1262448"/>
                  </a:lnTo>
                  <a:lnTo>
                    <a:pt x="2612426" y="1102428"/>
                  </a:lnTo>
                  <a:lnTo>
                    <a:pt x="2612426" y="160020"/>
                  </a:lnTo>
                  <a:lnTo>
                    <a:pt x="2452406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63500" y="92075"/>
              <a:ext cx="2485426" cy="11068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5047705" y="7705112"/>
            <a:ext cx="8192590" cy="1553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EMERGING TECHNOLOGIES BRING BOTH NEW PROTECTIONS AND NEW THREATS. AUTOMATED THREAT DETECTION, BEHAVIOR-BASED ANALYSIS, AND IMPROVED STANDARDS WILL SHAPE THE FUTURE. CYBERSECURITY MUST EVOLVE WITH INNOVATION TO REMAIN EFFECTIVE. A SECURE FUTURE RELIES ON PREPARATION, ADAPTATION, AND GLOBAL COLLABORATION.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047705" y="6857556"/>
            <a:ext cx="8469705" cy="418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3200" spc="32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INNOVATION, RISK, AND RESPONSE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8681043" y="-733353"/>
            <a:ext cx="10409078" cy="4169535"/>
            <a:chOff x="0" y="0"/>
            <a:chExt cx="2500203" cy="10014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00203" cy="1001499"/>
            </a:xfrm>
            <a:custGeom>
              <a:avLst/>
              <a:gdLst/>
              <a:ahLst/>
              <a:cxnLst/>
              <a:rect r="r" b="b" t="t" l="l"/>
              <a:pathLst>
                <a:path h="1001499" w="2500203">
                  <a:moveTo>
                    <a:pt x="234018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1479"/>
                  </a:lnTo>
                  <a:lnTo>
                    <a:pt x="160020" y="1001499"/>
                  </a:lnTo>
                  <a:lnTo>
                    <a:pt x="2340183" y="1001499"/>
                  </a:lnTo>
                  <a:lnTo>
                    <a:pt x="2500203" y="841479"/>
                  </a:lnTo>
                  <a:lnTo>
                    <a:pt x="2500203" y="160020"/>
                  </a:lnTo>
                  <a:lnTo>
                    <a:pt x="2340183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63500" y="92075"/>
              <a:ext cx="2373203" cy="845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332228" y="-733353"/>
            <a:ext cx="9757894" cy="3552628"/>
            <a:chOff x="0" y="0"/>
            <a:chExt cx="3155693" cy="114891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155693" cy="1148916"/>
            </a:xfrm>
            <a:custGeom>
              <a:avLst/>
              <a:gdLst/>
              <a:ahLst/>
              <a:cxnLst/>
              <a:rect r="r" b="b" t="t" l="l"/>
              <a:pathLst>
                <a:path h="1148916" w="3155693">
                  <a:moveTo>
                    <a:pt x="2917568" y="0"/>
                  </a:moveTo>
                  <a:lnTo>
                    <a:pt x="3155693" y="238125"/>
                  </a:lnTo>
                  <a:lnTo>
                    <a:pt x="3155693" y="910791"/>
                  </a:lnTo>
                  <a:lnTo>
                    <a:pt x="2917568" y="1148916"/>
                  </a:lnTo>
                  <a:lnTo>
                    <a:pt x="238125" y="1148916"/>
                  </a:lnTo>
                  <a:lnTo>
                    <a:pt x="0" y="910791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2917568" y="0"/>
                  </a:lnTo>
                  <a:close/>
                </a:path>
              </a:pathLst>
            </a:custGeom>
            <a:blipFill>
              <a:blip r:embed="rId2"/>
              <a:stretch>
                <a:fillRect l="0" t="-41498" r="0" b="-41498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9018003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0"/>
                </a:moveTo>
                <a:lnTo>
                  <a:pt x="309516" y="0"/>
                </a:lnTo>
                <a:lnTo>
                  <a:pt x="309516" y="240297"/>
                </a:lnTo>
                <a:lnTo>
                  <a:pt x="0" y="240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1028700" y="1042961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0" y="381125"/>
                </a:moveTo>
                <a:lnTo>
                  <a:pt x="381125" y="381125"/>
                </a:lnTo>
                <a:lnTo>
                  <a:pt x="381125" y="0"/>
                </a:lnTo>
                <a:lnTo>
                  <a:pt x="0" y="0"/>
                </a:lnTo>
                <a:lnTo>
                  <a:pt x="0" y="38112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8" id="18"/>
          <p:cNvSpPr/>
          <p:nvPr/>
        </p:nvSpPr>
        <p:spPr>
          <a:xfrm>
            <a:off x="17254538" y="3436190"/>
            <a:ext cx="4762" cy="5031228"/>
          </a:xfrm>
          <a:prstGeom prst="line">
            <a:avLst/>
          </a:prstGeom>
          <a:ln cap="flat" w="9525">
            <a:solidFill>
              <a:srgbClr val="1CC9F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true" flipV="false" rot="0">
            <a:off x="16953873" y="9018003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5" y="0"/>
                </a:moveTo>
                <a:lnTo>
                  <a:pt x="0" y="0"/>
                </a:lnTo>
                <a:lnTo>
                  <a:pt x="0" y="240297"/>
                </a:lnTo>
                <a:lnTo>
                  <a:pt x="309515" y="240297"/>
                </a:lnTo>
                <a:lnTo>
                  <a:pt x="3095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06478" y="3576620"/>
            <a:ext cx="791575" cy="117122"/>
            <a:chOff x="0" y="0"/>
            <a:chExt cx="208481" cy="308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8481" cy="30847"/>
            </a:xfrm>
            <a:custGeom>
              <a:avLst/>
              <a:gdLst/>
              <a:ahLst/>
              <a:cxnLst/>
              <a:rect r="r" b="b" t="t" l="l"/>
              <a:pathLst>
                <a:path h="30847" w="208481">
                  <a:moveTo>
                    <a:pt x="0" y="0"/>
                  </a:moveTo>
                  <a:lnTo>
                    <a:pt x="208481" y="0"/>
                  </a:lnTo>
                  <a:lnTo>
                    <a:pt x="208481" y="30847"/>
                  </a:lnTo>
                  <a:lnTo>
                    <a:pt x="0" y="30847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28575"/>
              <a:ext cx="208481" cy="22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806478" y="6174553"/>
            <a:ext cx="376800" cy="376800"/>
          </a:xfrm>
          <a:custGeom>
            <a:avLst/>
            <a:gdLst/>
            <a:ahLst/>
            <a:cxnLst/>
            <a:rect r="r" b="b" t="t" l="l"/>
            <a:pathLst>
              <a:path h="376800" w="376800">
                <a:moveTo>
                  <a:pt x="0" y="0"/>
                </a:moveTo>
                <a:lnTo>
                  <a:pt x="376800" y="0"/>
                </a:lnTo>
                <a:lnTo>
                  <a:pt x="376800" y="376800"/>
                </a:lnTo>
                <a:lnTo>
                  <a:pt x="0" y="376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796669" y="6778669"/>
            <a:ext cx="396418" cy="396418"/>
          </a:xfrm>
          <a:custGeom>
            <a:avLst/>
            <a:gdLst/>
            <a:ahLst/>
            <a:cxnLst/>
            <a:rect r="r" b="b" t="t" l="l"/>
            <a:pathLst>
              <a:path h="396418" w="396418">
                <a:moveTo>
                  <a:pt x="0" y="0"/>
                </a:moveTo>
                <a:lnTo>
                  <a:pt x="396418" y="0"/>
                </a:lnTo>
                <a:lnTo>
                  <a:pt x="396418" y="396418"/>
                </a:lnTo>
                <a:lnTo>
                  <a:pt x="0" y="396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0796669" y="7402403"/>
            <a:ext cx="396418" cy="396418"/>
          </a:xfrm>
          <a:custGeom>
            <a:avLst/>
            <a:gdLst/>
            <a:ahLst/>
            <a:cxnLst/>
            <a:rect r="r" b="b" t="t" l="l"/>
            <a:pathLst>
              <a:path h="396418" w="396418">
                <a:moveTo>
                  <a:pt x="0" y="0"/>
                </a:moveTo>
                <a:lnTo>
                  <a:pt x="396418" y="0"/>
                </a:lnTo>
                <a:lnTo>
                  <a:pt x="396418" y="396418"/>
                </a:lnTo>
                <a:lnTo>
                  <a:pt x="0" y="396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796669" y="8026137"/>
            <a:ext cx="396418" cy="396418"/>
          </a:xfrm>
          <a:custGeom>
            <a:avLst/>
            <a:gdLst/>
            <a:ahLst/>
            <a:cxnLst/>
            <a:rect r="r" b="b" t="t" l="l"/>
            <a:pathLst>
              <a:path h="396418" w="396418">
                <a:moveTo>
                  <a:pt x="0" y="0"/>
                </a:moveTo>
                <a:lnTo>
                  <a:pt x="396418" y="0"/>
                </a:lnTo>
                <a:lnTo>
                  <a:pt x="396418" y="396418"/>
                </a:lnTo>
                <a:lnTo>
                  <a:pt x="0" y="39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AutoShape 9" id="9"/>
          <p:cNvSpPr/>
          <p:nvPr/>
        </p:nvSpPr>
        <p:spPr>
          <a:xfrm>
            <a:off x="9763206" y="3576620"/>
            <a:ext cx="0" cy="4845931"/>
          </a:xfrm>
          <a:prstGeom prst="line">
            <a:avLst/>
          </a:prstGeom>
          <a:ln cap="flat" w="9525">
            <a:solidFill>
              <a:srgbClr val="1CC9F1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028700" y="3576620"/>
            <a:ext cx="7701044" cy="4845935"/>
            <a:chOff x="0" y="0"/>
            <a:chExt cx="1849748" cy="116396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49748" cy="1163967"/>
            </a:xfrm>
            <a:custGeom>
              <a:avLst/>
              <a:gdLst/>
              <a:ahLst/>
              <a:cxnLst/>
              <a:rect r="r" b="b" t="t" l="l"/>
              <a:pathLst>
                <a:path h="1163967" w="1849748">
                  <a:moveTo>
                    <a:pt x="1689728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003947"/>
                  </a:lnTo>
                  <a:lnTo>
                    <a:pt x="160020" y="1163967"/>
                  </a:lnTo>
                  <a:lnTo>
                    <a:pt x="1689728" y="1163967"/>
                  </a:lnTo>
                  <a:lnTo>
                    <a:pt x="1849748" y="1003947"/>
                  </a:lnTo>
                  <a:lnTo>
                    <a:pt x="1849748" y="160020"/>
                  </a:lnTo>
                  <a:lnTo>
                    <a:pt x="1689728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63500" y="92075"/>
              <a:ext cx="1722748" cy="10083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028700" y="1142753"/>
            <a:ext cx="15849475" cy="1755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7"/>
              </a:lnSpc>
            </a:pPr>
            <a:r>
              <a:rPr lang="en-US" sz="18077" spc="-397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THANK YOU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96669" y="4299444"/>
            <a:ext cx="5148791" cy="540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1"/>
              </a:lnSpc>
            </a:pPr>
            <a:r>
              <a:rPr lang="en-US" sz="4001" spc="40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GET IN TOUCH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553939" y="4063649"/>
            <a:ext cx="6650566" cy="3871877"/>
            <a:chOff x="0" y="0"/>
            <a:chExt cx="2150787" cy="125216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50787" cy="1252161"/>
            </a:xfrm>
            <a:custGeom>
              <a:avLst/>
              <a:gdLst/>
              <a:ahLst/>
              <a:cxnLst/>
              <a:rect r="r" b="b" t="t" l="l"/>
              <a:pathLst>
                <a:path h="1252161" w="2150787">
                  <a:moveTo>
                    <a:pt x="1912662" y="0"/>
                  </a:moveTo>
                  <a:lnTo>
                    <a:pt x="2150787" y="238125"/>
                  </a:lnTo>
                  <a:lnTo>
                    <a:pt x="2150787" y="1014036"/>
                  </a:lnTo>
                  <a:lnTo>
                    <a:pt x="1912662" y="1252161"/>
                  </a:lnTo>
                  <a:lnTo>
                    <a:pt x="238125" y="1252161"/>
                  </a:lnTo>
                  <a:lnTo>
                    <a:pt x="0" y="1014036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912662" y="0"/>
                  </a:lnTo>
                  <a:close/>
                </a:path>
              </a:pathLst>
            </a:custGeom>
            <a:blipFill>
              <a:blip r:embed="rId10"/>
              <a:stretch>
                <a:fillRect l="0" t="-7326" r="0" b="-7326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true" rot="0">
            <a:off x="16878175" y="1268912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0" y="381125"/>
                </a:moveTo>
                <a:lnTo>
                  <a:pt x="381125" y="381125"/>
                </a:lnTo>
                <a:lnTo>
                  <a:pt x="381125" y="0"/>
                </a:lnTo>
                <a:lnTo>
                  <a:pt x="0" y="0"/>
                </a:lnTo>
                <a:lnTo>
                  <a:pt x="0" y="38112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598053" y="6257971"/>
            <a:ext cx="6130519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82"/>
              </a:lnSpc>
              <a:spcBef>
                <a:spcPct val="0"/>
              </a:spcBef>
            </a:pPr>
            <a:r>
              <a:rPr lang="en-US" sz="1800" spc="180" strike="noStrike" u="none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+123-456-7890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598053" y="6871896"/>
            <a:ext cx="6130519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82"/>
              </a:lnSpc>
              <a:spcBef>
                <a:spcPct val="0"/>
              </a:spcBef>
            </a:pPr>
            <a:r>
              <a:rPr lang="en-US" sz="1800" spc="180" strike="noStrike" u="none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WWW.REALLYGREATSITE.COM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598053" y="7495630"/>
            <a:ext cx="6130519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82"/>
              </a:lnSpc>
              <a:spcBef>
                <a:spcPct val="0"/>
              </a:spcBef>
            </a:pPr>
            <a:r>
              <a:rPr lang="en-US" sz="1800" spc="180" strike="noStrike" u="none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HELLO@REALLYGREATSITE.COM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598053" y="8119364"/>
            <a:ext cx="6130519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82"/>
              </a:lnSpc>
              <a:spcBef>
                <a:spcPct val="0"/>
              </a:spcBef>
            </a:pPr>
            <a:r>
              <a:rPr lang="en-US" sz="1800" spc="180" strike="noStrike" u="none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123 ANYWHERE ST., ANY CITY, ST 12345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56139" y="1028700"/>
            <a:ext cx="7403161" cy="8229600"/>
            <a:chOff x="0" y="0"/>
            <a:chExt cx="1743531" cy="19381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43531" cy="1938166"/>
            </a:xfrm>
            <a:custGeom>
              <a:avLst/>
              <a:gdLst/>
              <a:ahLst/>
              <a:cxnLst/>
              <a:rect r="r" b="b" t="t" l="l"/>
              <a:pathLst>
                <a:path h="1938166" w="1743531">
                  <a:moveTo>
                    <a:pt x="1505405" y="0"/>
                  </a:moveTo>
                  <a:lnTo>
                    <a:pt x="1743531" y="238125"/>
                  </a:lnTo>
                  <a:lnTo>
                    <a:pt x="1743531" y="1700041"/>
                  </a:lnTo>
                  <a:lnTo>
                    <a:pt x="1505405" y="1938166"/>
                  </a:lnTo>
                  <a:lnTo>
                    <a:pt x="238125" y="1938166"/>
                  </a:lnTo>
                  <a:lnTo>
                    <a:pt x="0" y="1700041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505405" y="0"/>
                  </a:lnTo>
                  <a:close/>
                </a:path>
              </a:pathLst>
            </a:custGeom>
            <a:blipFill>
              <a:blip r:embed="rId2"/>
              <a:stretch>
                <a:fillRect l="-33424" t="0" r="-3342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851376" y="9018003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0"/>
                </a:moveTo>
                <a:lnTo>
                  <a:pt x="309516" y="0"/>
                </a:lnTo>
                <a:lnTo>
                  <a:pt x="309516" y="240297"/>
                </a:lnTo>
                <a:lnTo>
                  <a:pt x="0" y="240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3661422"/>
            <a:ext cx="7267348" cy="5596878"/>
            <a:chOff x="0" y="0"/>
            <a:chExt cx="1745577" cy="134433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45577" cy="1344339"/>
            </a:xfrm>
            <a:custGeom>
              <a:avLst/>
              <a:gdLst/>
              <a:ahLst/>
              <a:cxnLst/>
              <a:rect r="r" b="b" t="t" l="l"/>
              <a:pathLst>
                <a:path h="1344339" w="1745577">
                  <a:moveTo>
                    <a:pt x="1585557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184319"/>
                  </a:lnTo>
                  <a:lnTo>
                    <a:pt x="160020" y="1344339"/>
                  </a:lnTo>
                  <a:lnTo>
                    <a:pt x="1585557" y="1344339"/>
                  </a:lnTo>
                  <a:lnTo>
                    <a:pt x="1745577" y="1184319"/>
                  </a:lnTo>
                  <a:lnTo>
                    <a:pt x="1745577" y="160020"/>
                  </a:lnTo>
                  <a:lnTo>
                    <a:pt x="1585557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63500" y="92075"/>
              <a:ext cx="1618577" cy="1188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042055" y="9138152"/>
            <a:ext cx="809254" cy="111242"/>
            <a:chOff x="0" y="0"/>
            <a:chExt cx="213137" cy="2929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3137" cy="29298"/>
            </a:xfrm>
            <a:custGeom>
              <a:avLst/>
              <a:gdLst/>
              <a:ahLst/>
              <a:cxnLst/>
              <a:rect r="r" b="b" t="t" l="l"/>
              <a:pathLst>
                <a:path h="29298" w="213137">
                  <a:moveTo>
                    <a:pt x="0" y="0"/>
                  </a:moveTo>
                  <a:lnTo>
                    <a:pt x="213137" y="0"/>
                  </a:lnTo>
                  <a:lnTo>
                    <a:pt x="213137" y="29298"/>
                  </a:lnTo>
                  <a:lnTo>
                    <a:pt x="0" y="29298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28575"/>
              <a:ext cx="213137" cy="7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true" rot="0">
            <a:off x="9851376" y="1028700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240297"/>
                </a:moveTo>
                <a:lnTo>
                  <a:pt x="309516" y="240297"/>
                </a:lnTo>
                <a:lnTo>
                  <a:pt x="309516" y="0"/>
                </a:lnTo>
                <a:lnTo>
                  <a:pt x="0" y="0"/>
                </a:lnTo>
                <a:lnTo>
                  <a:pt x="0" y="24029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6949784" y="9018003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6" y="0"/>
                </a:moveTo>
                <a:lnTo>
                  <a:pt x="0" y="0"/>
                </a:lnTo>
                <a:lnTo>
                  <a:pt x="0" y="240297"/>
                </a:lnTo>
                <a:lnTo>
                  <a:pt x="309516" y="240297"/>
                </a:lnTo>
                <a:lnTo>
                  <a:pt x="30951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true" rot="0">
            <a:off x="16949784" y="1028700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6" y="240297"/>
                </a:moveTo>
                <a:lnTo>
                  <a:pt x="0" y="240297"/>
                </a:lnTo>
                <a:lnTo>
                  <a:pt x="0" y="0"/>
                </a:lnTo>
                <a:lnTo>
                  <a:pt x="309516" y="0"/>
                </a:lnTo>
                <a:lnTo>
                  <a:pt x="309516" y="24029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8700" y="974932"/>
            <a:ext cx="7784451" cy="1737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43"/>
              </a:lnSpc>
            </a:pPr>
            <a:r>
              <a:rPr lang="en-US" sz="9908" spc="-217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THE RISING THREAT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042055" y="4476540"/>
            <a:ext cx="5240639" cy="1991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CYBERSECURITY IS NOW A NECESSITY, NOT A LUXURY. EVERY 39 SECONDS, HACKERS TARGET DEVICES WORLDWIDE, THREATENING PERSONAL AND ORGANIZATIONAL DATA. WITHOUT STRONG DEFENSES, SYSTEMS FACE EXPOSURE, DISRUPTION, AND FINANCIAL HARM. VIGILANCE IS NO LONGER OPTIONAL.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42055" y="6699461"/>
            <a:ext cx="5240639" cy="1772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THE GROWING FREQUENCY OF DIGITAL THREATS SHOWS THE URGENT NEED FOR PROTECTION. BY STRENGTHENING DEFENSES AND EDUCATING USERS, WE REDUCE RISK. EVERYONE—AT HOME OR AT WORK—HAS A PART IN PROTECTING OUR ONLINE ENVIRONMENT.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75850" y="-843346"/>
            <a:ext cx="9900709" cy="8076190"/>
            <a:chOff x="0" y="0"/>
            <a:chExt cx="2867527" cy="23390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7527" cy="2339095"/>
            </a:xfrm>
            <a:custGeom>
              <a:avLst/>
              <a:gdLst/>
              <a:ahLst/>
              <a:cxnLst/>
              <a:rect r="r" b="b" t="t" l="l"/>
              <a:pathLst>
                <a:path h="2339095" w="2867527">
                  <a:moveTo>
                    <a:pt x="2629402" y="0"/>
                  </a:moveTo>
                  <a:lnTo>
                    <a:pt x="2867527" y="238125"/>
                  </a:lnTo>
                  <a:lnTo>
                    <a:pt x="2867527" y="2100970"/>
                  </a:lnTo>
                  <a:lnTo>
                    <a:pt x="2629402" y="2339095"/>
                  </a:lnTo>
                  <a:lnTo>
                    <a:pt x="238125" y="2339095"/>
                  </a:lnTo>
                  <a:lnTo>
                    <a:pt x="0" y="2100970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2629402" y="0"/>
                  </a:lnTo>
                  <a:close/>
                </a:path>
              </a:pathLst>
            </a:custGeom>
            <a:blipFill>
              <a:blip r:embed="rId2"/>
              <a:stretch>
                <a:fillRect l="-11217" t="0" r="-1121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9671745" y="2021603"/>
            <a:ext cx="6770591" cy="7236697"/>
            <a:chOff x="0" y="0"/>
            <a:chExt cx="2576719" cy="27541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76719" cy="2754107"/>
            </a:xfrm>
            <a:custGeom>
              <a:avLst/>
              <a:gdLst/>
              <a:ahLst/>
              <a:cxnLst/>
              <a:rect r="r" b="b" t="t" l="l"/>
              <a:pathLst>
                <a:path h="2754107" w="2576719">
                  <a:moveTo>
                    <a:pt x="2416699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594087"/>
                  </a:lnTo>
                  <a:lnTo>
                    <a:pt x="160020" y="2754107"/>
                  </a:lnTo>
                  <a:lnTo>
                    <a:pt x="2416699" y="2754107"/>
                  </a:lnTo>
                  <a:lnTo>
                    <a:pt x="2576719" y="2594087"/>
                  </a:lnTo>
                  <a:lnTo>
                    <a:pt x="2576719" y="160020"/>
                  </a:lnTo>
                  <a:lnTo>
                    <a:pt x="2416699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63500" y="92075"/>
              <a:ext cx="2449719" cy="2598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428891" y="2021603"/>
            <a:ext cx="1256300" cy="142557"/>
            <a:chOff x="0" y="0"/>
            <a:chExt cx="330877" cy="3754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0877" cy="37546"/>
            </a:xfrm>
            <a:custGeom>
              <a:avLst/>
              <a:gdLst/>
              <a:ahLst/>
              <a:cxnLst/>
              <a:rect r="r" b="b" t="t" l="l"/>
              <a:pathLst>
                <a:path h="37546" w="330877">
                  <a:moveTo>
                    <a:pt x="0" y="0"/>
                  </a:moveTo>
                  <a:lnTo>
                    <a:pt x="330877" y="0"/>
                  </a:lnTo>
                  <a:lnTo>
                    <a:pt x="330877" y="37546"/>
                  </a:lnTo>
                  <a:lnTo>
                    <a:pt x="0" y="37546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330877" cy="89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AutoShape 10" id="10"/>
          <p:cNvSpPr/>
          <p:nvPr/>
        </p:nvSpPr>
        <p:spPr>
          <a:xfrm flipH="true">
            <a:off x="17254538" y="2092881"/>
            <a:ext cx="4762" cy="7200800"/>
          </a:xfrm>
          <a:prstGeom prst="line">
            <a:avLst/>
          </a:prstGeom>
          <a:ln cap="flat" w="9525">
            <a:solidFill>
              <a:srgbClr val="1CC9F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true" flipV="false" rot="0">
            <a:off x="7715344" y="6992547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5" y="0"/>
                </a:moveTo>
                <a:lnTo>
                  <a:pt x="0" y="0"/>
                </a:lnTo>
                <a:lnTo>
                  <a:pt x="0" y="240297"/>
                </a:lnTo>
                <a:lnTo>
                  <a:pt x="309515" y="240297"/>
                </a:lnTo>
                <a:lnTo>
                  <a:pt x="3095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7839072"/>
            <a:ext cx="6996159" cy="1454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5"/>
              </a:lnSpc>
            </a:pPr>
            <a:r>
              <a:rPr lang="en-US" sz="8266" spc="-181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CONSTANT THREATS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834484" y="1095375"/>
            <a:ext cx="8908532" cy="418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3200" spc="32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HOW HACKERS BREACH SYSTEMS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12348" y="2860482"/>
            <a:ext cx="5489386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PHISHING SCAMS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12348" y="3229961"/>
            <a:ext cx="5489386" cy="1114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CYBERCRIMINALS SEND CONVINCING FAKE MESSAGES TO STEAL LOGIN CREDENTIALS, BANK INFORMATION, OR PRIVATE DATA THROUGH DECEPTIVE TACTICS.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12348" y="5021568"/>
            <a:ext cx="5489386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RANSOMWARE ATTACKS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12348" y="5391046"/>
            <a:ext cx="5489386" cy="895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THIS MALICIOUS SOFTWARE LOCKS ACCESS TO FILES OR SYSTEMS AND DEMANDS PAYMENT, OFTEN LEAVING CRITICAL DATA ENCRYPTED OR LOST.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12348" y="6963545"/>
            <a:ext cx="5489386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ZERO-DAY VULNERABILITIES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312348" y="7333024"/>
            <a:ext cx="5489386" cy="1114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HACKERS EXPLOIT SECURITY FLAWS BEFORE DEVELOPERS CAN FIX THEM, LEADING TO STEALTHY AND DANGEROUS BREACHES IN UNPATCHED SYSTEMS.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684913" y="6699836"/>
            <a:ext cx="6286948" cy="2558464"/>
            <a:chOff x="0" y="0"/>
            <a:chExt cx="1753130" cy="7134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53130" cy="713433"/>
            </a:xfrm>
            <a:custGeom>
              <a:avLst/>
              <a:gdLst/>
              <a:ahLst/>
              <a:cxnLst/>
              <a:rect r="r" b="b" t="t" l="l"/>
              <a:pathLst>
                <a:path h="713433" w="1753130">
                  <a:moveTo>
                    <a:pt x="159311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553414"/>
                  </a:lnTo>
                  <a:lnTo>
                    <a:pt x="160020" y="713433"/>
                  </a:lnTo>
                  <a:lnTo>
                    <a:pt x="1593110" y="713433"/>
                  </a:lnTo>
                  <a:lnTo>
                    <a:pt x="1753130" y="553414"/>
                  </a:lnTo>
                  <a:lnTo>
                    <a:pt x="1753130" y="160020"/>
                  </a:lnTo>
                  <a:lnTo>
                    <a:pt x="1593110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63500" y="92075"/>
              <a:ext cx="1626130" cy="557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0">
            <a:off x="7303789" y="6358314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0" y="381124"/>
                </a:moveTo>
                <a:lnTo>
                  <a:pt x="381124" y="381124"/>
                </a:lnTo>
                <a:lnTo>
                  <a:pt x="381124" y="0"/>
                </a:lnTo>
                <a:lnTo>
                  <a:pt x="0" y="0"/>
                </a:lnTo>
                <a:lnTo>
                  <a:pt x="0" y="38112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3839452"/>
            <a:ext cx="6286948" cy="2558464"/>
            <a:chOff x="0" y="0"/>
            <a:chExt cx="1753130" cy="7134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53130" cy="713433"/>
            </a:xfrm>
            <a:custGeom>
              <a:avLst/>
              <a:gdLst/>
              <a:ahLst/>
              <a:cxnLst/>
              <a:rect r="r" b="b" t="t" l="l"/>
              <a:pathLst>
                <a:path h="713433" w="1753130">
                  <a:moveTo>
                    <a:pt x="159311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553414"/>
                  </a:lnTo>
                  <a:lnTo>
                    <a:pt x="160020" y="713433"/>
                  </a:lnTo>
                  <a:lnTo>
                    <a:pt x="1593110" y="713433"/>
                  </a:lnTo>
                  <a:lnTo>
                    <a:pt x="1753130" y="553414"/>
                  </a:lnTo>
                  <a:lnTo>
                    <a:pt x="1753130" y="160020"/>
                  </a:lnTo>
                  <a:lnTo>
                    <a:pt x="1593110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63500" y="92075"/>
              <a:ext cx="1626130" cy="557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2619838"/>
            <a:ext cx="1076802" cy="115313"/>
            <a:chOff x="0" y="0"/>
            <a:chExt cx="283602" cy="3037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3602" cy="30371"/>
            </a:xfrm>
            <a:custGeom>
              <a:avLst/>
              <a:gdLst/>
              <a:ahLst/>
              <a:cxnLst/>
              <a:rect r="r" b="b" t="t" l="l"/>
              <a:pathLst>
                <a:path h="30371" w="283602">
                  <a:moveTo>
                    <a:pt x="0" y="0"/>
                  </a:moveTo>
                  <a:lnTo>
                    <a:pt x="283602" y="0"/>
                  </a:lnTo>
                  <a:lnTo>
                    <a:pt x="283602" y="30371"/>
                  </a:lnTo>
                  <a:lnTo>
                    <a:pt x="0" y="30371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283602" cy="1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6699836"/>
            <a:ext cx="6286948" cy="2558464"/>
            <a:chOff x="0" y="0"/>
            <a:chExt cx="1753130" cy="71343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53130" cy="713433"/>
            </a:xfrm>
            <a:custGeom>
              <a:avLst/>
              <a:gdLst/>
              <a:ahLst/>
              <a:cxnLst/>
              <a:rect r="r" b="b" t="t" l="l"/>
              <a:pathLst>
                <a:path h="713433" w="1753130">
                  <a:moveTo>
                    <a:pt x="159311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553414"/>
                  </a:lnTo>
                  <a:lnTo>
                    <a:pt x="160020" y="713433"/>
                  </a:lnTo>
                  <a:lnTo>
                    <a:pt x="1593110" y="713433"/>
                  </a:lnTo>
                  <a:lnTo>
                    <a:pt x="1753130" y="553414"/>
                  </a:lnTo>
                  <a:lnTo>
                    <a:pt x="1753130" y="160020"/>
                  </a:lnTo>
                  <a:lnTo>
                    <a:pt x="1593110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63500" y="92075"/>
              <a:ext cx="1626130" cy="557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684913" y="3839452"/>
            <a:ext cx="6286948" cy="2558464"/>
            <a:chOff x="0" y="0"/>
            <a:chExt cx="1753130" cy="71343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53130" cy="713433"/>
            </a:xfrm>
            <a:custGeom>
              <a:avLst/>
              <a:gdLst/>
              <a:ahLst/>
              <a:cxnLst/>
              <a:rect r="r" b="b" t="t" l="l"/>
              <a:pathLst>
                <a:path h="713433" w="1753130">
                  <a:moveTo>
                    <a:pt x="159311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553414"/>
                  </a:lnTo>
                  <a:lnTo>
                    <a:pt x="160020" y="713433"/>
                  </a:lnTo>
                  <a:lnTo>
                    <a:pt x="1593110" y="713433"/>
                  </a:lnTo>
                  <a:lnTo>
                    <a:pt x="1753130" y="553414"/>
                  </a:lnTo>
                  <a:lnTo>
                    <a:pt x="1753130" y="160020"/>
                  </a:lnTo>
                  <a:lnTo>
                    <a:pt x="1593110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63500" y="92075"/>
              <a:ext cx="1626130" cy="557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7684913" y="950824"/>
            <a:ext cx="7118653" cy="2050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68"/>
              </a:lnSpc>
            </a:pPr>
            <a:r>
              <a:rPr lang="en-US" sz="11723" spc="-257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HUMAN FACTOR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944336"/>
            <a:ext cx="5591147" cy="1218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3200" spc="32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WHY PEOPLE ARE OFTEN THE WEAKEST LINK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24502" y="4553421"/>
            <a:ext cx="4895345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WEAK PASSWORDS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24502" y="5035767"/>
            <a:ext cx="4895345" cy="6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REUSED OR SIMPLE PASSWORDS ARE EASY TO GUESS USING BRUTE FORCE TOOLS.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724502" y="7413805"/>
            <a:ext cx="4895345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LACK OF AWARENESS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724502" y="7896150"/>
            <a:ext cx="4895345" cy="6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MANY USERS UNKNOWINGLY CLICK HARMFUL LINKS OR DOWNLOAD UNSAFE FILES.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80715" y="4553421"/>
            <a:ext cx="4895345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SOCIAL ENGINEERING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380715" y="5035767"/>
            <a:ext cx="4895345" cy="6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ATTACKERS TRICK USERS INTO HANDING OVER SENSITIVE INFORMATION OR CREDENTIALS.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380715" y="7413805"/>
            <a:ext cx="4895345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UNTRAINED STAFF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380715" y="7896150"/>
            <a:ext cx="4895345" cy="6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EMPLOYEES UNAWARE OF RISKS MAY ACCIDENTALLY COMPROMISE INTERNAL SYSTEMS.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4803566" y="877661"/>
            <a:ext cx="4155569" cy="8380639"/>
            <a:chOff x="0" y="0"/>
            <a:chExt cx="1343907" cy="271029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343907" cy="2710290"/>
            </a:xfrm>
            <a:custGeom>
              <a:avLst/>
              <a:gdLst/>
              <a:ahLst/>
              <a:cxnLst/>
              <a:rect r="r" b="b" t="t" l="l"/>
              <a:pathLst>
                <a:path h="2710290" w="1343907">
                  <a:moveTo>
                    <a:pt x="1105782" y="0"/>
                  </a:moveTo>
                  <a:lnTo>
                    <a:pt x="1343907" y="238125"/>
                  </a:lnTo>
                  <a:lnTo>
                    <a:pt x="1343907" y="2472165"/>
                  </a:lnTo>
                  <a:lnTo>
                    <a:pt x="1105782" y="2710290"/>
                  </a:lnTo>
                  <a:lnTo>
                    <a:pt x="238125" y="2710290"/>
                  </a:lnTo>
                  <a:lnTo>
                    <a:pt x="0" y="247216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105782" y="0"/>
                  </a:lnTo>
                  <a:close/>
                </a:path>
              </a:pathLst>
            </a:custGeom>
            <a:blipFill>
              <a:blip r:embed="rId4"/>
              <a:stretch>
                <a:fillRect l="-101116" t="0" r="-101116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736911" y="1030026"/>
            <a:ext cx="8293456" cy="5596878"/>
            <a:chOff x="0" y="0"/>
            <a:chExt cx="1992042" cy="13443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92042" cy="1344339"/>
            </a:xfrm>
            <a:custGeom>
              <a:avLst/>
              <a:gdLst/>
              <a:ahLst/>
              <a:cxnLst/>
              <a:rect r="r" b="b" t="t" l="l"/>
              <a:pathLst>
                <a:path h="1344339" w="1992042">
                  <a:moveTo>
                    <a:pt x="1832022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184319"/>
                  </a:lnTo>
                  <a:lnTo>
                    <a:pt x="160020" y="1344339"/>
                  </a:lnTo>
                  <a:lnTo>
                    <a:pt x="1832022" y="1344339"/>
                  </a:lnTo>
                  <a:lnTo>
                    <a:pt x="1992042" y="1184319"/>
                  </a:lnTo>
                  <a:lnTo>
                    <a:pt x="1992042" y="160020"/>
                  </a:lnTo>
                  <a:lnTo>
                    <a:pt x="1832022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63500" y="92075"/>
              <a:ext cx="1865042" cy="1188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649990" y="1730731"/>
            <a:ext cx="7487748" cy="4199413"/>
            <a:chOff x="0" y="0"/>
            <a:chExt cx="2421530" cy="13580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21530" cy="1358086"/>
            </a:xfrm>
            <a:custGeom>
              <a:avLst/>
              <a:gdLst/>
              <a:ahLst/>
              <a:cxnLst/>
              <a:rect r="r" b="b" t="t" l="l"/>
              <a:pathLst>
                <a:path h="1358086" w="2421530">
                  <a:moveTo>
                    <a:pt x="2183405" y="0"/>
                  </a:moveTo>
                  <a:lnTo>
                    <a:pt x="2421530" y="238125"/>
                  </a:lnTo>
                  <a:lnTo>
                    <a:pt x="2421530" y="1119961"/>
                  </a:lnTo>
                  <a:lnTo>
                    <a:pt x="2183405" y="1358086"/>
                  </a:lnTo>
                  <a:lnTo>
                    <a:pt x="238125" y="1358086"/>
                  </a:lnTo>
                  <a:lnTo>
                    <a:pt x="0" y="1119961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2183405" y="0"/>
                  </a:lnTo>
                  <a:close/>
                </a:path>
              </a:pathLst>
            </a:custGeom>
            <a:blipFill>
              <a:blip r:embed="rId2"/>
              <a:stretch>
                <a:fillRect l="0" t="-9397" r="0" b="-9397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true" rot="0">
            <a:off x="1094747" y="2386490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240296"/>
                </a:moveTo>
                <a:lnTo>
                  <a:pt x="309516" y="240296"/>
                </a:lnTo>
                <a:lnTo>
                  <a:pt x="309516" y="0"/>
                </a:lnTo>
                <a:lnTo>
                  <a:pt x="0" y="0"/>
                </a:lnTo>
                <a:lnTo>
                  <a:pt x="0" y="24029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true" rot="0">
            <a:off x="9450366" y="2389089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5" y="240296"/>
                </a:moveTo>
                <a:lnTo>
                  <a:pt x="0" y="240296"/>
                </a:lnTo>
                <a:lnTo>
                  <a:pt x="0" y="0"/>
                </a:lnTo>
                <a:lnTo>
                  <a:pt x="309515" y="0"/>
                </a:lnTo>
                <a:lnTo>
                  <a:pt x="309515" y="24029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6384008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0"/>
                </a:moveTo>
                <a:lnTo>
                  <a:pt x="309516" y="0"/>
                </a:lnTo>
                <a:lnTo>
                  <a:pt x="309516" y="240297"/>
                </a:lnTo>
                <a:lnTo>
                  <a:pt x="0" y="240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537394" y="1028694"/>
            <a:ext cx="1721906" cy="128024"/>
            <a:chOff x="0" y="0"/>
            <a:chExt cx="453506" cy="3371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3506" cy="33718"/>
            </a:xfrm>
            <a:custGeom>
              <a:avLst/>
              <a:gdLst/>
              <a:ahLst/>
              <a:cxnLst/>
              <a:rect r="r" b="b" t="t" l="l"/>
              <a:pathLst>
                <a:path h="33718" w="453506">
                  <a:moveTo>
                    <a:pt x="0" y="0"/>
                  </a:moveTo>
                  <a:lnTo>
                    <a:pt x="453506" y="0"/>
                  </a:lnTo>
                  <a:lnTo>
                    <a:pt x="453506" y="33718"/>
                  </a:lnTo>
                  <a:lnTo>
                    <a:pt x="0" y="33718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453506" cy="5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537394" y="6504157"/>
            <a:ext cx="1721906" cy="128024"/>
            <a:chOff x="0" y="0"/>
            <a:chExt cx="453506" cy="3371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53506" cy="33718"/>
            </a:xfrm>
            <a:custGeom>
              <a:avLst/>
              <a:gdLst/>
              <a:ahLst/>
              <a:cxnLst/>
              <a:rect r="r" b="b" t="t" l="l"/>
              <a:pathLst>
                <a:path h="33718" w="453506">
                  <a:moveTo>
                    <a:pt x="0" y="0"/>
                  </a:moveTo>
                  <a:lnTo>
                    <a:pt x="453506" y="0"/>
                  </a:lnTo>
                  <a:lnTo>
                    <a:pt x="453506" y="33718"/>
                  </a:lnTo>
                  <a:lnTo>
                    <a:pt x="0" y="33718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453506" cy="5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true" flipV="false" rot="0">
            <a:off x="9384318" y="6384008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6" y="0"/>
                </a:moveTo>
                <a:lnTo>
                  <a:pt x="0" y="0"/>
                </a:lnTo>
                <a:lnTo>
                  <a:pt x="0" y="240297"/>
                </a:lnTo>
                <a:lnTo>
                  <a:pt x="309516" y="240297"/>
                </a:lnTo>
                <a:lnTo>
                  <a:pt x="30951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8537500" y="8024480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0" y="381124"/>
                </a:moveTo>
                <a:lnTo>
                  <a:pt x="381124" y="381124"/>
                </a:lnTo>
                <a:lnTo>
                  <a:pt x="381124" y="0"/>
                </a:lnTo>
                <a:lnTo>
                  <a:pt x="0" y="0"/>
                </a:lnTo>
                <a:lnTo>
                  <a:pt x="0" y="38112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-781338" y="8024480"/>
            <a:ext cx="6632525" cy="3333527"/>
            <a:chOff x="0" y="0"/>
            <a:chExt cx="2144952" cy="107805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44952" cy="1078059"/>
            </a:xfrm>
            <a:custGeom>
              <a:avLst/>
              <a:gdLst/>
              <a:ahLst/>
              <a:cxnLst/>
              <a:rect r="r" b="b" t="t" l="l"/>
              <a:pathLst>
                <a:path h="1078059" w="2144952">
                  <a:moveTo>
                    <a:pt x="1906827" y="0"/>
                  </a:moveTo>
                  <a:lnTo>
                    <a:pt x="2144952" y="238125"/>
                  </a:lnTo>
                  <a:lnTo>
                    <a:pt x="2144952" y="839934"/>
                  </a:lnTo>
                  <a:lnTo>
                    <a:pt x="1906827" y="1078059"/>
                  </a:lnTo>
                  <a:lnTo>
                    <a:pt x="238125" y="1078059"/>
                  </a:lnTo>
                  <a:lnTo>
                    <a:pt x="0" y="839934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906827" y="0"/>
                  </a:lnTo>
                  <a:close/>
                </a:path>
              </a:pathLst>
            </a:custGeom>
            <a:blipFill>
              <a:blip r:embed="rId7"/>
              <a:stretch>
                <a:fillRect l="0" t="-127429" r="0" b="-70746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9693834" y="7957244"/>
            <a:ext cx="8016934" cy="1472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8385" spc="-184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REAL-WORLD IMPACT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936004" y="3308812"/>
            <a:ext cx="3067437" cy="242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COSTLY CONSEQUENCES</a:t>
            </a:r>
          </a:p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CYBERATTACKS CAN LEAD TO MASSIVE FINANCIAL LOSS, OPERATIONAL DOWNTIME, AND LOSS OF TRUST—ESPECIALLY WITHOUT A RECOVERY PLAN.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1097233"/>
            <a:ext cx="8797229" cy="418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3200" spc="32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WHEN ATTACKS TURN INTO CRISES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851188" y="3308812"/>
            <a:ext cx="3067437" cy="242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SERVICE INTERRUPTIONS</a:t>
            </a:r>
          </a:p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TARGETED ATTACKS ON VITAL SERVICES CAN PARALYZE OPERATIONS, AFFECTING COMMUNITIES, COMMUNICATION SYSTEMS, AND BASIC NEEDS.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78792"/>
            <a:ext cx="7960542" cy="1876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48"/>
              </a:lnSpc>
            </a:pPr>
            <a:r>
              <a:rPr lang="en-US" sz="10722" spc="-235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SECURITY LAYERS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010875" y="912033"/>
            <a:ext cx="6103382" cy="818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3200" spc="32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TOOLS THAT FORTIFY YOUR NETWORK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976153" y="2609483"/>
            <a:ext cx="8283147" cy="2022765"/>
            <a:chOff x="0" y="0"/>
            <a:chExt cx="2309774" cy="5640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09774" cy="564052"/>
            </a:xfrm>
            <a:custGeom>
              <a:avLst/>
              <a:gdLst/>
              <a:ahLst/>
              <a:cxnLst/>
              <a:rect r="r" b="b" t="t" l="l"/>
              <a:pathLst>
                <a:path h="564052" w="2309774">
                  <a:moveTo>
                    <a:pt x="214975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404033"/>
                  </a:lnTo>
                  <a:lnTo>
                    <a:pt x="160020" y="564052"/>
                  </a:lnTo>
                  <a:lnTo>
                    <a:pt x="2149754" y="564052"/>
                  </a:lnTo>
                  <a:lnTo>
                    <a:pt x="2309774" y="404033"/>
                  </a:lnTo>
                  <a:lnTo>
                    <a:pt x="2309774" y="160020"/>
                  </a:lnTo>
                  <a:lnTo>
                    <a:pt x="2149754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63500" y="92075"/>
              <a:ext cx="2182774" cy="408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705631" y="3123155"/>
            <a:ext cx="6687691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FIREWALLS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705631" y="3470395"/>
            <a:ext cx="6687691" cy="6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THEY ACT AS DIGITAL BARRIERS, CONTROLLING INCOMING AND OUTGOING TRAFFIC BASED ON SECURITY RULES.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8976153" y="4922509"/>
            <a:ext cx="8283147" cy="2022765"/>
            <a:chOff x="0" y="0"/>
            <a:chExt cx="2309774" cy="56405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09774" cy="564052"/>
            </a:xfrm>
            <a:custGeom>
              <a:avLst/>
              <a:gdLst/>
              <a:ahLst/>
              <a:cxnLst/>
              <a:rect r="r" b="b" t="t" l="l"/>
              <a:pathLst>
                <a:path h="564052" w="2309774">
                  <a:moveTo>
                    <a:pt x="214975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404033"/>
                  </a:lnTo>
                  <a:lnTo>
                    <a:pt x="160020" y="564052"/>
                  </a:lnTo>
                  <a:lnTo>
                    <a:pt x="2149754" y="564052"/>
                  </a:lnTo>
                  <a:lnTo>
                    <a:pt x="2309774" y="404033"/>
                  </a:lnTo>
                  <a:lnTo>
                    <a:pt x="2309774" y="160020"/>
                  </a:lnTo>
                  <a:lnTo>
                    <a:pt x="2149754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63500" y="92075"/>
              <a:ext cx="2182774" cy="408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705631" y="5436181"/>
            <a:ext cx="6687691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MULTI-FACTOR AUTHENTICATION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05631" y="5783421"/>
            <a:ext cx="6687691" cy="6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ADDS EXTRA VERIFICATION STEPS, SUCH AS DEVICE CODES OR BIOMETRICS, TO CONFIRM USER IDENTITY BEYOND PASSWORDS.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8989242" y="7235535"/>
            <a:ext cx="8283147" cy="2022765"/>
            <a:chOff x="0" y="0"/>
            <a:chExt cx="2309774" cy="56405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09774" cy="564052"/>
            </a:xfrm>
            <a:custGeom>
              <a:avLst/>
              <a:gdLst/>
              <a:ahLst/>
              <a:cxnLst/>
              <a:rect r="r" b="b" t="t" l="l"/>
              <a:pathLst>
                <a:path h="564052" w="2309774">
                  <a:moveTo>
                    <a:pt x="214975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404033"/>
                  </a:lnTo>
                  <a:lnTo>
                    <a:pt x="160020" y="564052"/>
                  </a:lnTo>
                  <a:lnTo>
                    <a:pt x="2149754" y="564052"/>
                  </a:lnTo>
                  <a:lnTo>
                    <a:pt x="2309774" y="404033"/>
                  </a:lnTo>
                  <a:lnTo>
                    <a:pt x="2309774" y="160020"/>
                  </a:lnTo>
                  <a:lnTo>
                    <a:pt x="2149754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63500" y="92075"/>
              <a:ext cx="2182774" cy="408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9718720" y="7749208"/>
            <a:ext cx="6687691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ENCRYPTION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18720" y="8096447"/>
            <a:ext cx="6687691" cy="6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Da</a:t>
            </a: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TA IS SCRAMBLED TO PROTECT CONFIDENTIALITY, MAKING IT UNREADABLE WITHOUT THE CORRECT DECRYPTION KEY.</a:t>
            </a:r>
          </a:p>
        </p:txBody>
      </p:sp>
      <p:sp>
        <p:nvSpPr>
          <p:cNvPr name="Freeform 19" id="19"/>
          <p:cNvSpPr/>
          <p:nvPr/>
        </p:nvSpPr>
        <p:spPr>
          <a:xfrm flipH="true" flipV="true" rot="0">
            <a:off x="16949784" y="1028700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6" y="240297"/>
                </a:moveTo>
                <a:lnTo>
                  <a:pt x="0" y="240297"/>
                </a:lnTo>
                <a:lnTo>
                  <a:pt x="0" y="0"/>
                </a:lnTo>
                <a:lnTo>
                  <a:pt x="309516" y="0"/>
                </a:lnTo>
                <a:lnTo>
                  <a:pt x="309516" y="2402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028700" y="4632248"/>
            <a:ext cx="5530558" cy="4626052"/>
            <a:chOff x="0" y="0"/>
            <a:chExt cx="1788577" cy="149606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788577" cy="1496061"/>
            </a:xfrm>
            <a:custGeom>
              <a:avLst/>
              <a:gdLst/>
              <a:ahLst/>
              <a:cxnLst/>
              <a:rect r="r" b="b" t="t" l="l"/>
              <a:pathLst>
                <a:path h="1496061" w="1788577">
                  <a:moveTo>
                    <a:pt x="1550452" y="0"/>
                  </a:moveTo>
                  <a:lnTo>
                    <a:pt x="1788577" y="238125"/>
                  </a:lnTo>
                  <a:lnTo>
                    <a:pt x="1788577" y="1257936"/>
                  </a:lnTo>
                  <a:lnTo>
                    <a:pt x="1550452" y="1496061"/>
                  </a:lnTo>
                  <a:lnTo>
                    <a:pt x="238125" y="1496061"/>
                  </a:lnTo>
                  <a:lnTo>
                    <a:pt x="0" y="1257936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550452" y="0"/>
                  </a:lnTo>
                  <a:close/>
                </a:path>
              </a:pathLst>
            </a:custGeom>
            <a:blipFill>
              <a:blip r:embed="rId4"/>
              <a:stretch>
                <a:fillRect l="-5941" t="0" r="-64649" b="-14719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true" rot="0">
            <a:off x="8989242" y="1028700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240297"/>
                </a:moveTo>
                <a:lnTo>
                  <a:pt x="309516" y="240297"/>
                </a:lnTo>
                <a:lnTo>
                  <a:pt x="309516" y="0"/>
                </a:lnTo>
                <a:lnTo>
                  <a:pt x="0" y="0"/>
                </a:lnTo>
                <a:lnTo>
                  <a:pt x="0" y="2402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1899097" y="8067872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0" y="381125"/>
                </a:moveTo>
                <a:lnTo>
                  <a:pt x="381124" y="381125"/>
                </a:lnTo>
                <a:lnTo>
                  <a:pt x="381124" y="0"/>
                </a:lnTo>
                <a:lnTo>
                  <a:pt x="0" y="0"/>
                </a:lnTo>
                <a:lnTo>
                  <a:pt x="0" y="38112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565494"/>
            <a:ext cx="12873888" cy="846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8711" spc="-191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COMMON TARGETS</a:t>
            </a:r>
          </a:p>
        </p:txBody>
      </p:sp>
      <p:sp>
        <p:nvSpPr>
          <p:cNvPr name="Freeform 3" id="3"/>
          <p:cNvSpPr/>
          <p:nvPr/>
        </p:nvSpPr>
        <p:spPr>
          <a:xfrm flipH="false" flipV="true" rot="0">
            <a:off x="16878175" y="8877175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0" y="381125"/>
                </a:moveTo>
                <a:lnTo>
                  <a:pt x="381125" y="381125"/>
                </a:lnTo>
                <a:lnTo>
                  <a:pt x="381125" y="0"/>
                </a:lnTo>
                <a:lnTo>
                  <a:pt x="0" y="0"/>
                </a:lnTo>
                <a:lnTo>
                  <a:pt x="0" y="38112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531323"/>
            <a:ext cx="3845287" cy="47802"/>
            <a:chOff x="0" y="0"/>
            <a:chExt cx="1012750" cy="125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12750" cy="12590"/>
            </a:xfrm>
            <a:custGeom>
              <a:avLst/>
              <a:gdLst/>
              <a:ahLst/>
              <a:cxnLst/>
              <a:rect r="r" b="b" t="t" l="l"/>
              <a:pathLst>
                <a:path h="12590" w="1012750">
                  <a:moveTo>
                    <a:pt x="0" y="0"/>
                  </a:moveTo>
                  <a:lnTo>
                    <a:pt x="1012750" y="0"/>
                  </a:lnTo>
                  <a:lnTo>
                    <a:pt x="1012750" y="12590"/>
                  </a:lnTo>
                  <a:lnTo>
                    <a:pt x="0" y="12590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012750" cy="125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2923875"/>
            <a:ext cx="3845287" cy="1334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LIMITED RESOURCES MAKE THEM EASIER TO BREACH. MANY LACK DEDICATED SECURITY TEAMS OR ADVANCED PROTECTION TOOLS.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081825" y="4662708"/>
            <a:ext cx="3845287" cy="2795945"/>
            <a:chOff x="0" y="0"/>
            <a:chExt cx="1243562" cy="9042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43562" cy="904206"/>
            </a:xfrm>
            <a:custGeom>
              <a:avLst/>
              <a:gdLst/>
              <a:ahLst/>
              <a:cxnLst/>
              <a:rect r="r" b="b" t="t" l="l"/>
              <a:pathLst>
                <a:path h="904206" w="1243562">
                  <a:moveTo>
                    <a:pt x="1005437" y="0"/>
                  </a:moveTo>
                  <a:lnTo>
                    <a:pt x="1243562" y="238125"/>
                  </a:lnTo>
                  <a:lnTo>
                    <a:pt x="1243562" y="666081"/>
                  </a:lnTo>
                  <a:lnTo>
                    <a:pt x="1005437" y="904206"/>
                  </a:lnTo>
                  <a:lnTo>
                    <a:pt x="238125" y="904206"/>
                  </a:lnTo>
                  <a:lnTo>
                    <a:pt x="0" y="666081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005437" y="0"/>
                  </a:lnTo>
                  <a:close/>
                </a:path>
              </a:pathLst>
            </a:custGeom>
            <a:blipFill>
              <a:blip r:embed="rId4"/>
              <a:stretch>
                <a:fillRect l="-4465" t="0" r="-4465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true" rot="0">
            <a:off x="6081825" y="4662708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240297"/>
                </a:moveTo>
                <a:lnTo>
                  <a:pt x="309516" y="240297"/>
                </a:lnTo>
                <a:lnTo>
                  <a:pt x="309516" y="0"/>
                </a:lnTo>
                <a:lnTo>
                  <a:pt x="0" y="0"/>
                </a:lnTo>
                <a:lnTo>
                  <a:pt x="0" y="24029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1095369"/>
            <a:ext cx="9909541" cy="418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3200" spc="32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WHO’S BEING ATTACKED THE MOST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1976610"/>
            <a:ext cx="3845287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SMALL ENTERPRISES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081825" y="2529474"/>
            <a:ext cx="3845287" cy="47802"/>
            <a:chOff x="0" y="0"/>
            <a:chExt cx="1012750" cy="125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12750" cy="12590"/>
            </a:xfrm>
            <a:custGeom>
              <a:avLst/>
              <a:gdLst/>
              <a:ahLst/>
              <a:cxnLst/>
              <a:rect r="r" b="b" t="t" l="l"/>
              <a:pathLst>
                <a:path h="12590" w="1012750">
                  <a:moveTo>
                    <a:pt x="0" y="0"/>
                  </a:moveTo>
                  <a:lnTo>
                    <a:pt x="1012750" y="0"/>
                  </a:lnTo>
                  <a:lnTo>
                    <a:pt x="1012750" y="12590"/>
                  </a:lnTo>
                  <a:lnTo>
                    <a:pt x="0" y="12590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1012750" cy="125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6081825" y="2923875"/>
            <a:ext cx="3845287" cy="1334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ORGANIZATIONS MANAGING PERSONAL, HEALTH, OR FINANCIAL RECORDS ARE COMMON TARGETS DUE TO THE VALUE OF STORED INFORMATION.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081825" y="1976610"/>
            <a:ext cx="3845287" cy="23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SENSITIVE SECTORS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028700" y="4662708"/>
            <a:ext cx="3845287" cy="2795945"/>
            <a:chOff x="0" y="0"/>
            <a:chExt cx="1243562" cy="90420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43562" cy="904206"/>
            </a:xfrm>
            <a:custGeom>
              <a:avLst/>
              <a:gdLst/>
              <a:ahLst/>
              <a:cxnLst/>
              <a:rect r="r" b="b" t="t" l="l"/>
              <a:pathLst>
                <a:path h="904206" w="1243562">
                  <a:moveTo>
                    <a:pt x="1005437" y="0"/>
                  </a:moveTo>
                  <a:lnTo>
                    <a:pt x="1243562" y="238125"/>
                  </a:lnTo>
                  <a:lnTo>
                    <a:pt x="1243562" y="666081"/>
                  </a:lnTo>
                  <a:lnTo>
                    <a:pt x="1005437" y="904206"/>
                  </a:lnTo>
                  <a:lnTo>
                    <a:pt x="238125" y="904206"/>
                  </a:lnTo>
                  <a:lnTo>
                    <a:pt x="0" y="666081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005437" y="0"/>
                  </a:lnTo>
                  <a:close/>
                </a:path>
              </a:pathLst>
            </a:custGeom>
            <a:blipFill>
              <a:blip r:embed="rId7"/>
              <a:stretch>
                <a:fillRect l="0" t="-4297" r="-18514" b="-4297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true" flipV="false" rot="0">
            <a:off x="9617597" y="7218356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5" y="0"/>
                </a:moveTo>
                <a:lnTo>
                  <a:pt x="0" y="0"/>
                </a:lnTo>
                <a:lnTo>
                  <a:pt x="0" y="240297"/>
                </a:lnTo>
                <a:lnTo>
                  <a:pt x="309515" y="240297"/>
                </a:lnTo>
                <a:lnTo>
                  <a:pt x="3095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true" rot="0">
            <a:off x="4564471" y="4662708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6" y="240297"/>
                </a:moveTo>
                <a:lnTo>
                  <a:pt x="0" y="240297"/>
                </a:lnTo>
                <a:lnTo>
                  <a:pt x="0" y="0"/>
                </a:lnTo>
                <a:lnTo>
                  <a:pt x="309516" y="0"/>
                </a:lnTo>
                <a:lnTo>
                  <a:pt x="309516" y="24029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28700" y="7218356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0"/>
                </a:moveTo>
                <a:lnTo>
                  <a:pt x="309516" y="0"/>
                </a:lnTo>
                <a:lnTo>
                  <a:pt x="309516" y="240297"/>
                </a:lnTo>
                <a:lnTo>
                  <a:pt x="0" y="2402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2580430" y="1028700"/>
            <a:ext cx="6532292" cy="6429953"/>
            <a:chOff x="0" y="0"/>
            <a:chExt cx="2112537" cy="207944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112537" cy="2079441"/>
            </a:xfrm>
            <a:custGeom>
              <a:avLst/>
              <a:gdLst/>
              <a:ahLst/>
              <a:cxnLst/>
              <a:rect r="r" b="b" t="t" l="l"/>
              <a:pathLst>
                <a:path h="2079441" w="2112537">
                  <a:moveTo>
                    <a:pt x="1874412" y="0"/>
                  </a:moveTo>
                  <a:lnTo>
                    <a:pt x="2112537" y="238125"/>
                  </a:lnTo>
                  <a:lnTo>
                    <a:pt x="2112537" y="1841316"/>
                  </a:lnTo>
                  <a:lnTo>
                    <a:pt x="1874412" y="2079441"/>
                  </a:lnTo>
                  <a:lnTo>
                    <a:pt x="238125" y="2079441"/>
                  </a:lnTo>
                  <a:lnTo>
                    <a:pt x="0" y="1841316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874412" y="0"/>
                  </a:lnTo>
                  <a:close/>
                </a:path>
              </a:pathLst>
            </a:custGeom>
            <a:blipFill>
              <a:blip r:embed="rId8"/>
              <a:stretch>
                <a:fillRect l="-4592" t="0" r="-4592" b="-47895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50040" y="1028700"/>
            <a:ext cx="4809260" cy="8247174"/>
            <a:chOff x="0" y="0"/>
            <a:chExt cx="1555310" cy="26671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310" cy="2667128"/>
            </a:xfrm>
            <a:custGeom>
              <a:avLst/>
              <a:gdLst/>
              <a:ahLst/>
              <a:cxnLst/>
              <a:rect r="r" b="b" t="t" l="l"/>
              <a:pathLst>
                <a:path h="2667128" w="1555310">
                  <a:moveTo>
                    <a:pt x="1317185" y="0"/>
                  </a:moveTo>
                  <a:lnTo>
                    <a:pt x="1555310" y="238125"/>
                  </a:lnTo>
                  <a:lnTo>
                    <a:pt x="1555310" y="2429003"/>
                  </a:lnTo>
                  <a:lnTo>
                    <a:pt x="1317185" y="2667128"/>
                  </a:lnTo>
                  <a:lnTo>
                    <a:pt x="238125" y="2667128"/>
                  </a:lnTo>
                  <a:lnTo>
                    <a:pt x="0" y="2429003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317185" y="0"/>
                  </a:lnTo>
                  <a:close/>
                </a:path>
              </a:pathLst>
            </a:custGeom>
            <a:blipFill>
              <a:blip r:embed="rId2"/>
              <a:stretch>
                <a:fillRect l="-85359" t="0" r="-7202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997869" y="4183655"/>
            <a:ext cx="8270058" cy="818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3200" spc="32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SMART STEPS TO PREVENT ATTACKS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915531"/>
            <a:ext cx="9988061" cy="2163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50"/>
              </a:lnSpc>
            </a:pPr>
            <a:r>
              <a:rPr lang="en-US" sz="12339" spc="-271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PREVENTION TACTICS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0">
            <a:off x="10826199" y="8877175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0" y="381125"/>
                </a:moveTo>
                <a:lnTo>
                  <a:pt x="381124" y="381125"/>
                </a:lnTo>
                <a:lnTo>
                  <a:pt x="381124" y="0"/>
                </a:lnTo>
                <a:lnTo>
                  <a:pt x="0" y="0"/>
                </a:lnTo>
                <a:lnTo>
                  <a:pt x="0" y="3811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97869" y="5588369"/>
            <a:ext cx="8270058" cy="5543932"/>
            <a:chOff x="0" y="0"/>
            <a:chExt cx="1986422" cy="133162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6422" cy="1331622"/>
            </a:xfrm>
            <a:custGeom>
              <a:avLst/>
              <a:gdLst/>
              <a:ahLst/>
              <a:cxnLst/>
              <a:rect r="r" b="b" t="t" l="l"/>
              <a:pathLst>
                <a:path h="1331622" w="1986422">
                  <a:moveTo>
                    <a:pt x="1826402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171602"/>
                  </a:lnTo>
                  <a:lnTo>
                    <a:pt x="160020" y="1331622"/>
                  </a:lnTo>
                  <a:lnTo>
                    <a:pt x="1826402" y="1331622"/>
                  </a:lnTo>
                  <a:lnTo>
                    <a:pt x="1986422" y="1171602"/>
                  </a:lnTo>
                  <a:lnTo>
                    <a:pt x="1986422" y="160020"/>
                  </a:lnTo>
                  <a:lnTo>
                    <a:pt x="1826402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63500" y="92075"/>
              <a:ext cx="1859422" cy="11760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391611" y="5588369"/>
            <a:ext cx="1570873" cy="111242"/>
            <a:chOff x="0" y="0"/>
            <a:chExt cx="413728" cy="292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3728" cy="29298"/>
            </a:xfrm>
            <a:custGeom>
              <a:avLst/>
              <a:gdLst/>
              <a:ahLst/>
              <a:cxnLst/>
              <a:rect r="r" b="b" t="t" l="l"/>
              <a:pathLst>
                <a:path h="29298" w="413728">
                  <a:moveTo>
                    <a:pt x="0" y="0"/>
                  </a:moveTo>
                  <a:lnTo>
                    <a:pt x="413728" y="0"/>
                  </a:lnTo>
                  <a:lnTo>
                    <a:pt x="413728" y="29298"/>
                  </a:lnTo>
                  <a:lnTo>
                    <a:pt x="0" y="29298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413728" cy="7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013382" y="8362436"/>
            <a:ext cx="6327332" cy="895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AWARENESS CAMPAIGNS AND A STRONG CULTURE OF CAUTION CAN GREATLY REDUCE RISKS. PREVENTION IS ALWAYS CHEAPER AND SAFER THAN RECOVERY AFTER AN ATTACK.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013382" y="6767426"/>
            <a:ext cx="6327332" cy="1334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EFFECTIVE CYBERSECURITY INVOLVES REGULAR SOFTWARE UPDATES, DEVICE MONITORING, AND USER TRAINING. LIMITING SYSTEM ACCESS, DISABLING UNUSED SERVICES, AND BACKING UP DATA STRENGTHEN DEFENSE.</a:t>
            </a:r>
          </a:p>
        </p:txBody>
      </p:sp>
      <p:sp>
        <p:nvSpPr>
          <p:cNvPr name="AutoShape 15" id="15"/>
          <p:cNvSpPr/>
          <p:nvPr/>
        </p:nvSpPr>
        <p:spPr>
          <a:xfrm>
            <a:off x="11021523" y="2784388"/>
            <a:ext cx="0" cy="5594997"/>
          </a:xfrm>
          <a:prstGeom prst="line">
            <a:avLst/>
          </a:prstGeom>
          <a:ln cap="flat" w="9525">
            <a:solidFill>
              <a:srgbClr val="1CC9F1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74246"/>
            <a:ext cx="8577236" cy="171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7"/>
              </a:lnSpc>
            </a:pPr>
            <a:r>
              <a:rPr lang="en-US" sz="9785" spc="-215">
                <a:solidFill>
                  <a:srgbClr val="1CC9F1"/>
                </a:solidFill>
                <a:latin typeface="RQND Pro Wide"/>
                <a:ea typeface="RQND Pro Wide"/>
                <a:cs typeface="RQND Pro Wide"/>
                <a:sym typeface="RQND Pro Wide"/>
              </a:rPr>
              <a:t>ROLE OF INDIVIDUALS</a:t>
            </a:r>
          </a:p>
        </p:txBody>
      </p:sp>
      <p:sp>
        <p:nvSpPr>
          <p:cNvPr name="Freeform 3" id="3"/>
          <p:cNvSpPr/>
          <p:nvPr/>
        </p:nvSpPr>
        <p:spPr>
          <a:xfrm flipH="false" flipV="true" rot="0">
            <a:off x="16878175" y="1015099"/>
            <a:ext cx="381125" cy="381125"/>
          </a:xfrm>
          <a:custGeom>
            <a:avLst/>
            <a:gdLst/>
            <a:ahLst/>
            <a:cxnLst/>
            <a:rect r="r" b="b" t="t" l="l"/>
            <a:pathLst>
              <a:path h="381125" w="381125">
                <a:moveTo>
                  <a:pt x="0" y="381125"/>
                </a:moveTo>
                <a:lnTo>
                  <a:pt x="381125" y="381125"/>
                </a:lnTo>
                <a:lnTo>
                  <a:pt x="381125" y="0"/>
                </a:lnTo>
                <a:lnTo>
                  <a:pt x="0" y="0"/>
                </a:lnTo>
                <a:lnTo>
                  <a:pt x="0" y="38112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3197316"/>
            <a:ext cx="7268283" cy="6060984"/>
            <a:chOff x="0" y="0"/>
            <a:chExt cx="1745802" cy="14558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45802" cy="1455815"/>
            </a:xfrm>
            <a:custGeom>
              <a:avLst/>
              <a:gdLst/>
              <a:ahLst/>
              <a:cxnLst/>
              <a:rect r="r" b="b" t="t" l="l"/>
              <a:pathLst>
                <a:path h="1455815" w="1745802">
                  <a:moveTo>
                    <a:pt x="1585782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295795"/>
                  </a:lnTo>
                  <a:lnTo>
                    <a:pt x="160020" y="1455815"/>
                  </a:lnTo>
                  <a:lnTo>
                    <a:pt x="1585782" y="1455815"/>
                  </a:lnTo>
                  <a:lnTo>
                    <a:pt x="1745802" y="1295795"/>
                  </a:lnTo>
                  <a:lnTo>
                    <a:pt x="1745802" y="160020"/>
                  </a:lnTo>
                  <a:lnTo>
                    <a:pt x="1585782" y="0"/>
                  </a:lnTo>
                  <a:close/>
                </a:path>
              </a:pathLst>
            </a:custGeom>
            <a:ln w="9525" cap="sq">
              <a:solidFill>
                <a:srgbClr val="1CC9F1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63500" y="92075"/>
              <a:ext cx="1618802" cy="13002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958017" y="3197316"/>
            <a:ext cx="1409649" cy="137610"/>
            <a:chOff x="0" y="0"/>
            <a:chExt cx="371266" cy="362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71266" cy="36243"/>
            </a:xfrm>
            <a:custGeom>
              <a:avLst/>
              <a:gdLst/>
              <a:ahLst/>
              <a:cxnLst/>
              <a:rect r="r" b="b" t="t" l="l"/>
              <a:pathLst>
                <a:path h="36243" w="371266">
                  <a:moveTo>
                    <a:pt x="0" y="0"/>
                  </a:moveTo>
                  <a:lnTo>
                    <a:pt x="371266" y="0"/>
                  </a:lnTo>
                  <a:lnTo>
                    <a:pt x="371266" y="36243"/>
                  </a:lnTo>
                  <a:lnTo>
                    <a:pt x="0" y="36243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371266" cy="76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684710" y="3225891"/>
            <a:ext cx="2819298" cy="2867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INDIVIDUAL HABITS GREATLY AFFECT CYBERSECURITY. CREATING UNIQUE, COMPLEX PASSWORDS AND VERIFYING UNKNOWN LINKS CAN STOP THREATS BEFORE THEY BEGIN. EVERYONE HAS THE POWER TO REDUCE RISK.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684710" y="977899"/>
            <a:ext cx="3755292" cy="1618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3200" spc="32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HOW INDIVIDUALS STRENGTHEN SECURITY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40002" y="3225891"/>
            <a:ext cx="2819298" cy="2867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800" spc="180">
                <a:solidFill>
                  <a:srgbClr val="FFFFFF"/>
                </a:solidFill>
                <a:latin typeface="RQND Pro Wide"/>
                <a:ea typeface="RQND Pro Wide"/>
                <a:cs typeface="RQND Pro Wide"/>
                <a:sym typeface="RQND Pro Wide"/>
              </a:rPr>
              <a:t>LEARNING BASIC SAFETY—LIKE AVOIDING SUSPICIOUS ATTACHMENTS, UPDATING DEVICES, AND ENABLING SECURITY SETTINGS—BUILDS A SAFER DIGITAL ENVIRONMENT FOR EVERYONE CONNECTED.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3958017" y="9120690"/>
            <a:ext cx="1409649" cy="137610"/>
            <a:chOff x="0" y="0"/>
            <a:chExt cx="371266" cy="3624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1266" cy="36243"/>
            </a:xfrm>
            <a:custGeom>
              <a:avLst/>
              <a:gdLst/>
              <a:ahLst/>
              <a:cxnLst/>
              <a:rect r="r" b="b" t="t" l="l"/>
              <a:pathLst>
                <a:path h="36243" w="371266">
                  <a:moveTo>
                    <a:pt x="0" y="0"/>
                  </a:moveTo>
                  <a:lnTo>
                    <a:pt x="371266" y="0"/>
                  </a:lnTo>
                  <a:lnTo>
                    <a:pt x="371266" y="36243"/>
                  </a:lnTo>
                  <a:lnTo>
                    <a:pt x="0" y="36243"/>
                  </a:lnTo>
                  <a:close/>
                </a:path>
              </a:pathLst>
            </a:custGeom>
            <a:solidFill>
              <a:srgbClr val="1CC9F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371266" cy="76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2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821275" y="3939187"/>
            <a:ext cx="5683134" cy="4577243"/>
            <a:chOff x="0" y="0"/>
            <a:chExt cx="1837920" cy="148027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837920" cy="1480276"/>
            </a:xfrm>
            <a:custGeom>
              <a:avLst/>
              <a:gdLst/>
              <a:ahLst/>
              <a:cxnLst/>
              <a:rect r="r" b="b" t="t" l="l"/>
              <a:pathLst>
                <a:path h="1480276" w="1837920">
                  <a:moveTo>
                    <a:pt x="1599795" y="0"/>
                  </a:moveTo>
                  <a:lnTo>
                    <a:pt x="1837920" y="238125"/>
                  </a:lnTo>
                  <a:lnTo>
                    <a:pt x="1837920" y="1242151"/>
                  </a:lnTo>
                  <a:lnTo>
                    <a:pt x="1599795" y="1480276"/>
                  </a:lnTo>
                  <a:lnTo>
                    <a:pt x="238125" y="1480276"/>
                  </a:lnTo>
                  <a:lnTo>
                    <a:pt x="0" y="1242151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599795" y="0"/>
                  </a:lnTo>
                  <a:close/>
                </a:path>
              </a:pathLst>
            </a:custGeom>
            <a:blipFill>
              <a:blip r:embed="rId4"/>
              <a:stretch>
                <a:fillRect l="0" t="-43178" r="0" b="-43178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684710" y="7079776"/>
            <a:ext cx="6574590" cy="3993778"/>
            <a:chOff x="0" y="0"/>
            <a:chExt cx="2126216" cy="129158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26216" cy="1291584"/>
            </a:xfrm>
            <a:custGeom>
              <a:avLst/>
              <a:gdLst/>
              <a:ahLst/>
              <a:cxnLst/>
              <a:rect r="r" b="b" t="t" l="l"/>
              <a:pathLst>
                <a:path h="1291584" w="2126216">
                  <a:moveTo>
                    <a:pt x="1888091" y="0"/>
                  </a:moveTo>
                  <a:lnTo>
                    <a:pt x="2126216" y="238125"/>
                  </a:lnTo>
                  <a:lnTo>
                    <a:pt x="2126216" y="1053459"/>
                  </a:lnTo>
                  <a:lnTo>
                    <a:pt x="1888091" y="1291584"/>
                  </a:lnTo>
                  <a:lnTo>
                    <a:pt x="238125" y="1291584"/>
                  </a:lnTo>
                  <a:lnTo>
                    <a:pt x="0" y="1053459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888091" y="0"/>
                  </a:lnTo>
                  <a:close/>
                </a:path>
              </a:pathLst>
            </a:custGeom>
            <a:blipFill>
              <a:blip r:embed="rId5"/>
              <a:stretch>
                <a:fillRect l="0" t="-4839" r="0" b="-4839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true" flipV="true" rot="0">
            <a:off x="16949784" y="7079776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309516" y="240297"/>
                </a:moveTo>
                <a:lnTo>
                  <a:pt x="0" y="240297"/>
                </a:lnTo>
                <a:lnTo>
                  <a:pt x="0" y="0"/>
                </a:lnTo>
                <a:lnTo>
                  <a:pt x="309516" y="0"/>
                </a:lnTo>
                <a:lnTo>
                  <a:pt x="309516" y="24029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10684710" y="7079776"/>
            <a:ext cx="309516" cy="240297"/>
          </a:xfrm>
          <a:custGeom>
            <a:avLst/>
            <a:gdLst/>
            <a:ahLst/>
            <a:cxnLst/>
            <a:rect r="r" b="b" t="t" l="l"/>
            <a:pathLst>
              <a:path h="240297" w="309516">
                <a:moveTo>
                  <a:pt x="0" y="240297"/>
                </a:moveTo>
                <a:lnTo>
                  <a:pt x="309515" y="240297"/>
                </a:lnTo>
                <a:lnTo>
                  <a:pt x="309515" y="0"/>
                </a:lnTo>
                <a:lnTo>
                  <a:pt x="0" y="0"/>
                </a:lnTo>
                <a:lnTo>
                  <a:pt x="0" y="24029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DAHF9xrqAOQ</dc:identifier>
  <dcterms:modified xsi:type="dcterms:W3CDTF">2011-08-01T06:04:30Z</dcterms:modified>
  <cp:revision>1</cp:revision>
  <dc:title>Blue Futuristic Modern Cyber Security Presentation</dc:title>
</cp:coreProperties>
</file>