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20" Type="http://schemas.openxmlformats.org/officeDocument/2006/relationships/slide" Target="slides/slide1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22" Type="http://schemas.openxmlformats.org/officeDocument/2006/relationships/slide" Target="slides/slide18.xml"/><Relationship Id="rId44" Type="http://schemas.openxmlformats.org/officeDocument/2006/relationships/slide" Target="slides/slide40.xml"/><Relationship Id="rId21" Type="http://schemas.openxmlformats.org/officeDocument/2006/relationships/slide" Target="slides/slide17.xml"/><Relationship Id="rId43" Type="http://schemas.openxmlformats.org/officeDocument/2006/relationships/slide" Target="slides/slide39.xml"/><Relationship Id="rId24" Type="http://schemas.openxmlformats.org/officeDocument/2006/relationships/slide" Target="slides/slide20.xml"/><Relationship Id="rId46" Type="http://schemas.openxmlformats.org/officeDocument/2006/relationships/slide" Target="slides/slide42.xml"/><Relationship Id="rId23" Type="http://schemas.openxmlformats.org/officeDocument/2006/relationships/slide" Target="slides/slide19.xml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47" Type="http://schemas.openxmlformats.org/officeDocument/2006/relationships/slide" Target="slides/slide43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" name="Google Shape;98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0" name="Google Shape;180;p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5" name="Google Shape;105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many worked for us ?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3" name="Google Shape;243;p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17% of variation in test scores due to socio-economic…vs.9% 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 yr old….Mexico and Turkey lower</a:t>
            </a:r>
            <a:endParaRPr/>
          </a:p>
        </p:txBody>
      </p:sp>
      <p:sp>
        <p:nvSpPr>
          <p:cNvPr id="244" name="Google Shape;244;p3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9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2" name="Google Shape;112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2" name="Google Shape;312;p4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 yr old….Mexico and Turkey lower</a:t>
            </a:r>
            <a:endParaRPr/>
          </a:p>
        </p:txBody>
      </p:sp>
      <p:sp>
        <p:nvSpPr>
          <p:cNvPr id="313" name="Google Shape;313;p4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2" name="Google Shape;332;p5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9" name="Google Shape;339;p5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6" name="Google Shape;346;p5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8" name="Google Shape;358;p5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5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0" name="Google Shape;120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6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6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6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6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6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6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6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7" name="Google Shape;127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many never been to summit?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1,2,3,4,5?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0" name="Google Shape;140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7" name="Google Shape;147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1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1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12"/>
          <p:cNvSpPr txBox="1"/>
          <p:nvPr>
            <p:ph idx="1" type="body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1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2" name="Google Shape;82;p1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13"/>
          <p:cNvSpPr txBox="1"/>
          <p:nvPr>
            <p:ph idx="1" type="body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1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7" name="Google Shape;87;p1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8" name="Google Shape;88;p1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hart" type="chart">
  <p:cSld name="CHAR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p14"/>
          <p:cNvSpPr/>
          <p:nvPr>
            <p:ph idx="2" type="chart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14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3" name="Google Shape;93;p1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4" name="Google Shape;94;p1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" type="objOnly">
  <p:cSld name="OBJECT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idx="1" type="body"/>
          </p:nvPr>
        </p:nvSpPr>
        <p:spPr>
          <a:xfrm>
            <a:off x="685800" y="609600"/>
            <a:ext cx="77724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2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1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0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3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0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2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idx="1" type="subTitle"/>
          </p:nvPr>
        </p:nvSpPr>
        <p:spPr>
          <a:xfrm>
            <a:off x="457200" y="16764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Sixth Annual Summit on </a:t>
            </a:r>
            <a:endParaRPr/>
          </a:p>
          <a:p>
            <a:pPr indent="0" lvl="0" marL="0" marR="0" rtl="0" algn="ctr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Evidence-Based Education</a:t>
            </a:r>
            <a:endParaRPr/>
          </a:p>
          <a:p>
            <a:pPr indent="0" lvl="0" marL="0" marR="0" rtl="0" algn="ctr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Font typeface="Times New Roman"/>
              <a:buNone/>
            </a:pPr>
            <a:r>
              <a:rPr b="1" i="0" lang="en-US" sz="36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Performance Feedback:</a:t>
            </a:r>
            <a:endParaRPr/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Font typeface="Times New Roman"/>
              <a:buNone/>
            </a:pPr>
            <a:r>
              <a:rPr b="1" i="0" lang="en-US" sz="36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Using Data to Improve Educator </a:t>
            </a:r>
            <a:endParaRPr/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Font typeface="Times New Roman"/>
              <a:buNone/>
            </a:pPr>
            <a:r>
              <a:rPr b="1" i="0" lang="en-US" sz="36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Performance</a:t>
            </a:r>
            <a:endParaRPr b="0" i="0" sz="36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wing_header" id="101" name="Google Shape;10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228600"/>
            <a:ext cx="7764463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/>
          <p:nvPr>
            <p:ph idx="1" type="body"/>
          </p:nvPr>
        </p:nvSpPr>
        <p:spPr>
          <a:xfrm>
            <a:off x="228600" y="228600"/>
            <a:ext cx="8763000" cy="6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Programme for International Student Assessment (PISA) 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Volume I:	</a:t>
            </a:r>
            <a:r>
              <a:rPr b="0" i="1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Students Know and Can Do: Student Performance 		in Reading, Mathematics, and Science</a:t>
            </a:r>
            <a:endParaRPr/>
          </a:p>
          <a:p>
            <a:pPr indent="-342900" lvl="0" marL="3429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Volume II:	</a:t>
            </a:r>
            <a:r>
              <a:rPr b="0" i="1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Overcoming Social Background: Equity in Learning 			Opportunities and Outcomes</a:t>
            </a:r>
            <a:endParaRPr/>
          </a:p>
          <a:p>
            <a:pPr indent="-342900" lvl="0" marL="3429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1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Volume III:  </a:t>
            </a:r>
            <a:r>
              <a:rPr b="0" i="1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Learning to Learn:  Student Engagement, Strategies, 			and Practices</a:t>
            </a:r>
            <a:endParaRPr/>
          </a:p>
          <a:p>
            <a:pPr indent="-342900" lvl="0" marL="3429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1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Volume IV:	</a:t>
            </a:r>
            <a:r>
              <a:rPr b="0" i="1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Makes a School Successful? Resources, Policies and 		Practices</a:t>
            </a:r>
            <a:endParaRPr/>
          </a:p>
          <a:p>
            <a:pPr indent="-342900" lvl="0" marL="3429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1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Volume V:</a:t>
            </a:r>
            <a:r>
              <a:rPr b="0" i="1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Learning Trends</a:t>
            </a:r>
            <a:endParaRPr/>
          </a:p>
          <a:p>
            <a:pPr indent="-342900" lvl="0" marL="3429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1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1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PISA 2009 Results: What Makes a School Successful</a:t>
            </a:r>
            <a:endParaRPr/>
          </a:p>
          <a:p>
            <a:pPr indent="-342900" lvl="0" marL="342900" marR="0" rtl="0" algn="l"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1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Lessons from PISA for the United States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1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1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1-04-11 at 8.04.13 AM.png" id="165" name="Google Shape;165;p2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-5797" l="0" r="0" t="-5798"/>
          <a:stretch/>
        </p:blipFill>
        <p:spPr>
          <a:xfrm>
            <a:off x="304800" y="914400"/>
            <a:ext cx="8458200" cy="608647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5"/>
          <p:cNvSpPr txBox="1"/>
          <p:nvPr/>
        </p:nvSpPr>
        <p:spPr>
          <a:xfrm>
            <a:off x="0" y="0"/>
            <a:ext cx="8991600" cy="677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5"/>
          <p:cNvSpPr txBox="1"/>
          <p:nvPr/>
        </p:nvSpPr>
        <p:spPr>
          <a:xfrm>
            <a:off x="228600" y="228600"/>
            <a:ext cx="8686800" cy="769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Programme for International Student Assessment (PISA)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Organisation for Economic Co-operation and Development (OECD)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/>
          <p:nvPr>
            <p:ph idx="1" type="body"/>
          </p:nvPr>
        </p:nvSpPr>
        <p:spPr>
          <a:xfrm>
            <a:off x="228600" y="228600"/>
            <a:ext cx="8610600" cy="6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CAVEATS</a:t>
            </a:r>
            <a:endParaRPr/>
          </a:p>
          <a:p>
            <a:pPr indent="-342900" lvl="0" marL="3429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914400" marR="0" rtl="0" algn="l"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“Performance Feedback from a Global Perspective:</a:t>
            </a:r>
            <a:endParaRPr b="0" i="0" sz="1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contains:</a:t>
            </a:r>
            <a:endParaRPr/>
          </a:p>
          <a:p>
            <a:pPr indent="-342900" lvl="0" marL="9144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9144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•	macro indicators</a:t>
            </a:r>
            <a:endParaRPr/>
          </a:p>
          <a:p>
            <a:pPr indent="-342900" lvl="0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•	correlations</a:t>
            </a:r>
            <a:endParaRPr/>
          </a:p>
          <a:p>
            <a:pPr indent="-342900" lvl="0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•	business terminology</a:t>
            </a:r>
            <a:endParaRPr/>
          </a:p>
          <a:p>
            <a:pPr indent="-342900" lvl="0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•	graphic </a:t>
            </a:r>
            <a:r>
              <a:rPr b="0" i="0" lang="en-US" sz="2400" u="none" cap="none" strike="sng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violence </a:t>
            </a: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data!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-4572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7"/>
          <p:cNvSpPr txBox="1"/>
          <p:nvPr>
            <p:ph idx="1" type="body"/>
          </p:nvPr>
        </p:nvSpPr>
        <p:spPr>
          <a:xfrm>
            <a:off x="0" y="228600"/>
            <a:ext cx="91440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	PISA “benchmarks” for high performing 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	education systems: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1.	HIGH QUALITY 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(student achievement)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2.	HIGH EQUITY 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(educational equity)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3.	HIGH EFFICIENCY 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(educational productivity)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4.	HIGH ENGAGEMENT 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(staff engagement)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8"/>
          <p:cNvSpPr txBox="1"/>
          <p:nvPr/>
        </p:nvSpPr>
        <p:spPr>
          <a:xfrm>
            <a:off x="457200" y="6091238"/>
            <a:ext cx="792480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SOURCE: U.S. Department of Education, Institute of Education Sciences, National Center for Education Statistics, National Assessment of Educational Progress (NAEP), 1992, 1994, 1998, 2000, 2002, 2003, 2005, and 2007 Reading Assessments. </a:t>
            </a:r>
            <a:endParaRPr/>
          </a:p>
        </p:txBody>
      </p:sp>
      <p:pic>
        <p:nvPicPr>
          <p:cNvPr id="184" name="Google Shape;18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609600"/>
            <a:ext cx="8496300" cy="546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8"/>
          <p:cNvSpPr txBox="1"/>
          <p:nvPr/>
        </p:nvSpPr>
        <p:spPr>
          <a:xfrm>
            <a:off x="7620000" y="3810000"/>
            <a:ext cx="838200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Grade 4</a:t>
            </a:r>
            <a:endParaRPr/>
          </a:p>
        </p:txBody>
      </p:sp>
      <p:sp>
        <p:nvSpPr>
          <p:cNvPr id="186" name="Google Shape;186;p28"/>
          <p:cNvSpPr txBox="1"/>
          <p:nvPr/>
        </p:nvSpPr>
        <p:spPr>
          <a:xfrm>
            <a:off x="7620000" y="3048000"/>
            <a:ext cx="838200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Grade 8</a:t>
            </a:r>
            <a:endParaRPr/>
          </a:p>
        </p:txBody>
      </p:sp>
      <p:sp>
        <p:nvSpPr>
          <p:cNvPr id="187" name="Google Shape;187;p28"/>
          <p:cNvSpPr txBox="1"/>
          <p:nvPr/>
        </p:nvSpPr>
        <p:spPr>
          <a:xfrm>
            <a:off x="7620000" y="2667000"/>
            <a:ext cx="1066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Grade 12</a:t>
            </a:r>
            <a:endParaRPr/>
          </a:p>
        </p:txBody>
      </p:sp>
      <p:sp>
        <p:nvSpPr>
          <p:cNvPr id="188" name="Google Shape;188;p28"/>
          <p:cNvSpPr txBox="1"/>
          <p:nvPr/>
        </p:nvSpPr>
        <p:spPr>
          <a:xfrm>
            <a:off x="381000" y="0"/>
            <a:ext cx="3417888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Benchmark:  Quality</a:t>
            </a:r>
            <a:endParaRPr/>
          </a:p>
        </p:txBody>
      </p:sp>
      <p:sp>
        <p:nvSpPr>
          <p:cNvPr id="189" name="Google Shape;189;p28"/>
          <p:cNvSpPr txBox="1"/>
          <p:nvPr/>
        </p:nvSpPr>
        <p:spPr>
          <a:xfrm>
            <a:off x="5181600" y="0"/>
            <a:ext cx="2014538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NAEP Data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9"/>
          <p:cNvSpPr txBox="1"/>
          <p:nvPr>
            <p:ph type="title"/>
          </p:nvPr>
        </p:nvSpPr>
        <p:spPr>
          <a:xfrm>
            <a:off x="304800" y="0"/>
            <a:ext cx="396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Benchmark:  Quality</a:t>
            </a:r>
            <a:br>
              <a:rPr b="1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9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Google Shape;19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914400"/>
            <a:ext cx="8651875" cy="556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9"/>
          <p:cNvSpPr txBox="1"/>
          <p:nvPr/>
        </p:nvSpPr>
        <p:spPr>
          <a:xfrm>
            <a:off x="4876800" y="0"/>
            <a:ext cx="3581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Graduation Rates</a:t>
            </a:r>
            <a:br>
              <a:rPr b="0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0"/>
          <p:cNvSpPr txBox="1"/>
          <p:nvPr>
            <p:ph idx="1" type="body"/>
          </p:nvPr>
        </p:nvSpPr>
        <p:spPr>
          <a:xfrm>
            <a:off x="533400" y="228600"/>
            <a:ext cx="77724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762000"/>
            <a:ext cx="7747000" cy="546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0"/>
          <p:cNvSpPr txBox="1"/>
          <p:nvPr/>
        </p:nvSpPr>
        <p:spPr>
          <a:xfrm>
            <a:off x="457200" y="0"/>
            <a:ext cx="3417888" cy="892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Benchmark:  Quality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5" name="Google Shape;205;p30"/>
          <p:cNvSpPr txBox="1"/>
          <p:nvPr/>
        </p:nvSpPr>
        <p:spPr>
          <a:xfrm>
            <a:off x="5867400" y="0"/>
            <a:ext cx="2598738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PISA SCORES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1"/>
          <p:cNvSpPr txBox="1"/>
          <p:nvPr>
            <p:ph idx="1" type="body"/>
          </p:nvPr>
        </p:nvSpPr>
        <p:spPr>
          <a:xfrm>
            <a:off x="533400" y="457200"/>
            <a:ext cx="77724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" name="Google Shape;211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7600" y="1244600"/>
            <a:ext cx="6908800" cy="436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1"/>
          <p:cNvSpPr/>
          <p:nvPr/>
        </p:nvSpPr>
        <p:spPr>
          <a:xfrm>
            <a:off x="5943600" y="3124200"/>
            <a:ext cx="304800" cy="762000"/>
          </a:xfrm>
          <a:prstGeom prst="ellipse">
            <a:avLst/>
          </a:prstGeom>
          <a:noFill/>
          <a:ln cap="flat" cmpd="sng" w="508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3" name="Google Shape;213;p31"/>
          <p:cNvSpPr txBox="1"/>
          <p:nvPr/>
        </p:nvSpPr>
        <p:spPr>
          <a:xfrm>
            <a:off x="228600" y="152400"/>
            <a:ext cx="3417888" cy="892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Benchmark:  Quality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762000"/>
            <a:ext cx="8674100" cy="591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2"/>
          <p:cNvSpPr txBox="1"/>
          <p:nvPr/>
        </p:nvSpPr>
        <p:spPr>
          <a:xfrm>
            <a:off x="838200" y="30480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0" name="Google Shape;220;p32"/>
          <p:cNvSpPr txBox="1"/>
          <p:nvPr/>
        </p:nvSpPr>
        <p:spPr>
          <a:xfrm>
            <a:off x="228600" y="0"/>
            <a:ext cx="3297238" cy="892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Benchmark:  Equity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762000"/>
            <a:ext cx="8674100" cy="591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3"/>
          <p:cNvSpPr/>
          <p:nvPr/>
        </p:nvSpPr>
        <p:spPr>
          <a:xfrm>
            <a:off x="228600" y="0"/>
            <a:ext cx="3297238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Benchmark:  Equity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/>
          <p:nvPr>
            <p:ph idx="1" type="body"/>
          </p:nvPr>
        </p:nvSpPr>
        <p:spPr>
          <a:xfrm>
            <a:off x="685800" y="1155700"/>
            <a:ext cx="7924800" cy="53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400" u="sng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4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1978 - 2004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Operated a large non-profit organization in SF Bay Area</a:t>
            </a:r>
            <a:endParaRPr/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six spec. ed schools		adult programs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residential programs		employment supportive services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public school consultation	teacher training campus</a:t>
            </a:r>
            <a:endParaRPr/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Operated comprehensive performance feedback systems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1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student performance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staff performance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organizational performance</a:t>
            </a:r>
            <a:endParaRPr/>
          </a:p>
        </p:txBody>
      </p:sp>
      <p:pic>
        <p:nvPicPr>
          <p:cNvPr descr="wing_header" id="108" name="Google Shape;10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200" y="152400"/>
            <a:ext cx="6934200" cy="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762000"/>
            <a:ext cx="8674100" cy="591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4"/>
          <p:cNvSpPr/>
          <p:nvPr/>
        </p:nvSpPr>
        <p:spPr>
          <a:xfrm>
            <a:off x="152400" y="0"/>
            <a:ext cx="3297238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Benchmark:  Equity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5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5"/>
          <p:cNvSpPr txBox="1"/>
          <p:nvPr>
            <p:ph idx="1" type="body"/>
          </p:nvPr>
        </p:nvSpPr>
        <p:spPr>
          <a:xfrm>
            <a:off x="533400" y="1981200"/>
            <a:ext cx="79248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National Center for Education Statistics</a:t>
            </a:r>
            <a:endParaRPr/>
          </a:p>
        </p:txBody>
      </p:sp>
      <p:pic>
        <p:nvPicPr>
          <p:cNvPr id="239" name="Google Shape;239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4638" y="838200"/>
            <a:ext cx="8594725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5"/>
          <p:cNvSpPr/>
          <p:nvPr/>
        </p:nvSpPr>
        <p:spPr>
          <a:xfrm>
            <a:off x="228600" y="0"/>
            <a:ext cx="3297238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Benchmark:  Equity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6"/>
          <p:cNvSpPr txBox="1"/>
          <p:nvPr>
            <p:ph idx="1" type="body"/>
          </p:nvPr>
        </p:nvSpPr>
        <p:spPr>
          <a:xfrm>
            <a:off x="381000" y="762000"/>
            <a:ext cx="8763000" cy="60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Variance in student performance explained by students’ socio-economic background:			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			U.S. Ranks 25</a:t>
            </a:r>
            <a:r>
              <a:rPr b="1" baseline="3000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of 34 OECD countries</a:t>
            </a:r>
            <a:endParaRPr/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Variance in performance explained by schools’ socio-economic background between schools: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U.S. Ranks 31</a:t>
            </a:r>
            <a:r>
              <a:rPr b="1" baseline="3000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of 34 OECD countries</a:t>
            </a:r>
            <a:endParaRPr/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Equity in access to resources (allocation of increased teachers per students to disadvantaged schools):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U.S. Ranks 30</a:t>
            </a:r>
            <a:r>
              <a:rPr b="1" baseline="3000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of 34 OECD countries</a:t>
            </a:r>
            <a:endParaRPr/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Percentage of 15 yr olds enrolled in education (82% in U.S.)</a:t>
            </a:r>
            <a:endParaRPr/>
          </a:p>
          <a:p>
            <a:pPr indent="0" lvl="0" marL="0" marR="0" rtl="0" algn="ctr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1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U.S. Ranks 32</a:t>
            </a:r>
            <a:r>
              <a:rPr b="1" baseline="3000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nd</a:t>
            </a: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of 34 OECD countries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36"/>
          <p:cNvSpPr txBox="1"/>
          <p:nvPr/>
        </p:nvSpPr>
        <p:spPr>
          <a:xfrm>
            <a:off x="0" y="0"/>
            <a:ext cx="3297238" cy="830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Benchmark:  Equity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8" name="Google Shape;248;p36"/>
          <p:cNvSpPr txBox="1"/>
          <p:nvPr/>
        </p:nvSpPr>
        <p:spPr>
          <a:xfrm>
            <a:off x="3860800" y="0"/>
            <a:ext cx="528320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PISA Measures of Educational Equity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7"/>
          <p:cNvSpPr txBox="1"/>
          <p:nvPr>
            <p:ph idx="1" type="body"/>
          </p:nvPr>
        </p:nvSpPr>
        <p:spPr>
          <a:xfrm>
            <a:off x="0" y="0"/>
            <a:ext cx="8915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Benchmark:  Efficiency</a:t>
            </a:r>
            <a:endParaRPr/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609600"/>
            <a:ext cx="4241800" cy="595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76800" y="609600"/>
            <a:ext cx="4114800" cy="58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7"/>
          <p:cNvSpPr/>
          <p:nvPr/>
        </p:nvSpPr>
        <p:spPr>
          <a:xfrm>
            <a:off x="4419600" y="914400"/>
            <a:ext cx="4724400" cy="13716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8"/>
          <p:cNvSpPr txBox="1"/>
          <p:nvPr>
            <p:ph idx="1" type="body"/>
          </p:nvPr>
        </p:nvSpPr>
        <p:spPr>
          <a:xfrm>
            <a:off x="0" y="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Benchmark:  Efficiency</a:t>
            </a:r>
            <a:endParaRPr/>
          </a:p>
        </p:txBody>
      </p:sp>
      <p:pic>
        <p:nvPicPr>
          <p:cNvPr id="262" name="Google Shape;262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838200"/>
            <a:ext cx="4302125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8"/>
          <p:cNvSpPr txBox="1"/>
          <p:nvPr/>
        </p:nvSpPr>
        <p:spPr>
          <a:xfrm>
            <a:off x="0" y="4419600"/>
            <a:ext cx="4343400" cy="1631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1970-2007: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Funding increased by 139%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1998-2007: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Funding increased by 24%</a:t>
            </a:r>
            <a:endParaRPr/>
          </a:p>
        </p:txBody>
      </p:sp>
      <p:pic>
        <p:nvPicPr>
          <p:cNvPr id="264" name="Google Shape;264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5200" y="2667000"/>
            <a:ext cx="549275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9"/>
          <p:cNvSpPr txBox="1"/>
          <p:nvPr>
            <p:ph idx="1" type="body"/>
          </p:nvPr>
        </p:nvSpPr>
        <p:spPr>
          <a:xfrm>
            <a:off x="685800" y="228600"/>
            <a:ext cx="7772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Benchmark:  Efficiency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" name="Google Shape;270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9400" y="1143000"/>
            <a:ext cx="3619500" cy="525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0"/>
          <p:cNvSpPr txBox="1"/>
          <p:nvPr>
            <p:ph idx="1" type="body"/>
          </p:nvPr>
        </p:nvSpPr>
        <p:spPr>
          <a:xfrm>
            <a:off x="0" y="152400"/>
            <a:ext cx="7772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Benchmark:  Efficiency 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6" name="Google Shape;276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990600"/>
            <a:ext cx="3987800" cy="525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24400" y="990600"/>
            <a:ext cx="4038600" cy="52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40"/>
          <p:cNvSpPr/>
          <p:nvPr/>
        </p:nvSpPr>
        <p:spPr>
          <a:xfrm>
            <a:off x="0" y="1524000"/>
            <a:ext cx="4724400" cy="13716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9" name="Google Shape;279;p40"/>
          <p:cNvSpPr/>
          <p:nvPr/>
        </p:nvSpPr>
        <p:spPr>
          <a:xfrm>
            <a:off x="0" y="4876800"/>
            <a:ext cx="4724400" cy="15240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0" name="Google Shape;280;p40"/>
          <p:cNvSpPr/>
          <p:nvPr/>
        </p:nvSpPr>
        <p:spPr>
          <a:xfrm>
            <a:off x="4419600" y="4953000"/>
            <a:ext cx="4724400" cy="13716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1" name="Google Shape;281;p40"/>
          <p:cNvSpPr/>
          <p:nvPr/>
        </p:nvSpPr>
        <p:spPr>
          <a:xfrm>
            <a:off x="4419600" y="1524000"/>
            <a:ext cx="4724400" cy="13716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2" name="Google Shape;282;p40"/>
          <p:cNvSpPr/>
          <p:nvPr/>
        </p:nvSpPr>
        <p:spPr>
          <a:xfrm>
            <a:off x="0" y="2667000"/>
            <a:ext cx="4724400" cy="13716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1"/>
          <p:cNvSpPr txBox="1"/>
          <p:nvPr>
            <p:ph idx="1" type="body"/>
          </p:nvPr>
        </p:nvSpPr>
        <p:spPr>
          <a:xfrm>
            <a:off x="228600" y="1066800"/>
            <a:ext cx="8382000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1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Return on Educational Investment: A district-by-district evaluation of U.S. educational productivity   </a:t>
            </a:r>
            <a:r>
              <a:rPr b="0" i="1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(January 2011)</a:t>
            </a:r>
            <a:endParaRPr/>
          </a:p>
          <a:p>
            <a: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2000" u="sng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Academic achievement index</a:t>
            </a: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:  	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average of the percent of students 				across grades designated proficient or 				above on the state assessments in 				reading and math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2000" u="sng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Cost</a:t>
            </a: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“current expenditures” category (salaries, services, supplies)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(excludes capital expenses)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controlling for factors outside a district’s control, such as cost-of-	living and students with special needs (English-language 	learners, special education, low income)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sng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41"/>
          <p:cNvSpPr txBox="1"/>
          <p:nvPr/>
        </p:nvSpPr>
        <p:spPr>
          <a:xfrm>
            <a:off x="228600" y="228600"/>
            <a:ext cx="8534400" cy="1262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Benchmark: Efficiency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1219200"/>
            <a:ext cx="3335338" cy="44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43400" y="1600200"/>
            <a:ext cx="4371975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42"/>
          <p:cNvSpPr txBox="1"/>
          <p:nvPr/>
        </p:nvSpPr>
        <p:spPr>
          <a:xfrm>
            <a:off x="228600" y="152400"/>
            <a:ext cx="5964238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Benchmark:  Efficiency (CA districts)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42"/>
          <p:cNvSpPr/>
          <p:nvPr/>
        </p:nvSpPr>
        <p:spPr>
          <a:xfrm>
            <a:off x="3962400" y="2362200"/>
            <a:ext cx="4953000" cy="7620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7" name="Google Shape;297;p42"/>
          <p:cNvSpPr/>
          <p:nvPr/>
        </p:nvSpPr>
        <p:spPr>
          <a:xfrm>
            <a:off x="3962400" y="3276600"/>
            <a:ext cx="4953000" cy="14478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8" name="Google Shape;298;p42"/>
          <p:cNvSpPr/>
          <p:nvPr/>
        </p:nvSpPr>
        <p:spPr>
          <a:xfrm>
            <a:off x="4191000" y="4876800"/>
            <a:ext cx="4953000" cy="7620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1-04-08 at 1.56.22 PM.png" id="303" name="Google Shape;303;p4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-4778" l="0" r="0" t="-4777"/>
          <a:stretch/>
        </p:blipFill>
        <p:spPr>
          <a:xfrm>
            <a:off x="228600" y="304800"/>
            <a:ext cx="8686800" cy="6324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43"/>
          <p:cNvSpPr txBox="1"/>
          <p:nvPr/>
        </p:nvSpPr>
        <p:spPr>
          <a:xfrm>
            <a:off x="2667000" y="0"/>
            <a:ext cx="4252913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www.americanprogress.org/ROI.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>
            <p:ph type="title"/>
          </p:nvPr>
        </p:nvSpPr>
        <p:spPr>
          <a:xfrm>
            <a:off x="685800" y="457200"/>
            <a:ext cx="77724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7"/>
          <p:cNvSpPr txBox="1"/>
          <p:nvPr>
            <p:ph idx="1" type="body"/>
          </p:nvPr>
        </p:nvSpPr>
        <p:spPr>
          <a:xfrm>
            <a:off x="533400" y="1676400"/>
            <a:ext cx="80010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4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2004 - present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independent</a:t>
            </a: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non-profit operating foundation </a:t>
            </a:r>
            <a:endParaRPr/>
          </a:p>
          <a:p>
            <a:pPr indent="0" lvl="0" marL="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promote </a:t>
            </a: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evidence-based education</a:t>
            </a: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policies and practices</a:t>
            </a:r>
            <a:endParaRPr/>
          </a:p>
          <a:p>
            <a:pPr indent="0" lvl="0" marL="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act as a </a:t>
            </a: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catalyst</a:t>
            </a: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to facilitate communication, cooperation and collaboration between individuals and organizations  currently engaged in evidence based education</a:t>
            </a:r>
            <a:endParaRPr b="0" i="0" sz="2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ing_header" id="116" name="Google Shape;11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200" y="152400"/>
            <a:ext cx="69342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4"/>
          <p:cNvSpPr txBox="1"/>
          <p:nvPr>
            <p:ph idx="1" type="body"/>
          </p:nvPr>
        </p:nvSpPr>
        <p:spPr>
          <a:xfrm>
            <a:off x="304800" y="304800"/>
            <a:ext cx="8610600" cy="62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PISA Benchmarks</a:t>
            </a:r>
            <a:endParaRPr/>
          </a:p>
          <a:p>
            <a:pPr indent="0" lvl="0" marL="0" marR="0" rtl="0" algn="ctr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6" marL="457200" marR="0" rtl="0" algn="l"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AutoNum type="arabicPeriod" startAt="4"/>
            </a:pP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High Engagement</a:t>
            </a:r>
            <a:endParaRPr/>
          </a:p>
          <a:p>
            <a:pPr indent="-457200" lvl="0" marL="4572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quality of an education system cannot exceed the quality of its teachers and principals</a:t>
            </a: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-4572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Highly professionalized role for teachers</a:t>
            </a:r>
            <a:endParaRPr/>
          </a:p>
          <a:p>
            <a:pPr indent="-457200" lvl="0" marL="1371600" marR="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“clinical” function</a:t>
            </a:r>
            <a:endParaRPr/>
          </a:p>
          <a:p>
            <a:pPr indent="-457200" lvl="0" marL="1371600" marR="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formative assessment	</a:t>
            </a:r>
            <a:endParaRPr/>
          </a:p>
          <a:p>
            <a:pPr indent="-457200" lvl="0" marL="1371600" marR="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diagnose student problems</a:t>
            </a:r>
            <a:endParaRPr/>
          </a:p>
          <a:p>
            <a:pPr indent="-457200" lvl="0" marL="1371600" marR="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customize instructional techniques and curriculum</a:t>
            </a:r>
            <a:endParaRPr/>
          </a:p>
          <a:p>
            <a:pPr indent="-457200" lvl="0" marL="1371600" marR="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contribute to the knowledge base (action research)</a:t>
            </a:r>
            <a:endParaRPr/>
          </a:p>
          <a:p>
            <a:pPr indent="-457200" lvl="0" marL="1371600" marR="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mentor other teachers</a:t>
            </a:r>
            <a:endParaRPr/>
          </a:p>
          <a:p>
            <a:pPr indent="-228600" lvl="0" marL="1143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sng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5"/>
          <p:cNvSpPr txBox="1"/>
          <p:nvPr>
            <p:ph idx="1" type="body"/>
          </p:nvPr>
        </p:nvSpPr>
        <p:spPr>
          <a:xfrm>
            <a:off x="685800" y="152400"/>
            <a:ext cx="7772400" cy="6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PISA Measures of Teacher Compensation</a:t>
            </a:r>
            <a:endParaRPr/>
          </a:p>
          <a:p>
            <a:pPr indent="-342900" lvl="0" marL="342900" marR="0" rt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Salary after 15 years of experience/minimum training </a:t>
            </a:r>
            <a:endParaRPr/>
          </a:p>
          <a:p>
            <a:pPr indent="-342900" lvl="0" marL="3429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U.S. Ranks 12</a:t>
            </a:r>
            <a:r>
              <a:rPr b="0" baseline="3000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of 34 OECD countries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Ratio of salary after 15 years of experience (minimum training) to GDP per capita</a:t>
            </a:r>
            <a:endParaRPr/>
          </a:p>
          <a:p>
            <a:pPr indent="-342900" lvl="0" marL="3429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U.S. Ranks 23</a:t>
            </a:r>
            <a:r>
              <a:rPr b="0" baseline="3000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rd</a:t>
            </a: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of 34 OECD countries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Ratio of salary after 15 years of experience (minimum training) to earnings for full-time full-year workers with comparable education</a:t>
            </a:r>
            <a:endParaRPr/>
          </a:p>
          <a:p>
            <a:pPr indent="-342900" lvl="0" marL="3429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U.S. Ranks 30</a:t>
            </a:r>
            <a:r>
              <a:rPr b="0" baseline="3000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of 34 OECD countries</a:t>
            </a:r>
            <a:endParaRPr/>
          </a:p>
          <a:p>
            <a:pPr indent="-342900" lvl="0" marL="3429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304800"/>
            <a:ext cx="2540000" cy="632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76600" y="304800"/>
            <a:ext cx="2540000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46"/>
          <p:cNvSpPr/>
          <p:nvPr/>
        </p:nvSpPr>
        <p:spPr>
          <a:xfrm>
            <a:off x="6248400" y="304800"/>
            <a:ext cx="2540000" cy="591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323" name="Google Shape;323;p46"/>
          <p:cNvSpPr/>
          <p:nvPr/>
        </p:nvSpPr>
        <p:spPr>
          <a:xfrm>
            <a:off x="5867400" y="4876800"/>
            <a:ext cx="3276600" cy="10668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7"/>
          <p:cNvSpPr txBox="1"/>
          <p:nvPr>
            <p:ph idx="1" type="body"/>
          </p:nvPr>
        </p:nvSpPr>
        <p:spPr>
          <a:xfrm>
            <a:off x="0" y="381000"/>
            <a:ext cx="91440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PISA Benchmarks for High Performing Education Systems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spcBef>
                <a:spcPts val="20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HIGH QUALITY</a:t>
            </a:r>
            <a:endParaRPr/>
          </a:p>
          <a:p>
            <a:pPr indent="-342900" lvl="0" marL="342900" marR="0" rtl="0" algn="ctr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overall our system is performing poorly and not improving</a:t>
            </a:r>
            <a:endParaRPr/>
          </a:p>
          <a:p>
            <a:pPr indent="-342900" lvl="0" marL="342900" marR="0" rtl="0" algn="ctr">
              <a:spcBef>
                <a:spcPts val="20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HIGH EQUITY</a:t>
            </a:r>
            <a:endParaRPr/>
          </a:p>
          <a:p>
            <a:pPr indent="-342900" lvl="0" marL="342900" marR="0" rtl="0" algn="ctr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there are significant inequities </a:t>
            </a:r>
            <a:endParaRPr/>
          </a:p>
          <a:p>
            <a:pPr indent="-342900" lvl="0" marL="342900" marR="0" rtl="0" algn="ctr">
              <a:spcBef>
                <a:spcPts val="20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HIGH EFFICIENCY</a:t>
            </a:r>
            <a:endParaRPr/>
          </a:p>
          <a:p>
            <a:pPr indent="-342900" lvl="0" marL="342900" marR="0" rtl="0" algn="ctr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there are significant inefficiencies</a:t>
            </a:r>
            <a:endParaRPr/>
          </a:p>
          <a:p>
            <a:pPr indent="-342900" lvl="0" marL="342900" marR="0" rtl="0" algn="ctr">
              <a:spcBef>
                <a:spcPts val="20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HIGH ENGAGEMENT</a:t>
            </a:r>
            <a:endParaRPr/>
          </a:p>
          <a:p>
            <a:pPr indent="-342900" lvl="0" marL="342900" marR="0" rtl="0" algn="ctr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there are significant barriers to engagement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8"/>
          <p:cNvSpPr txBox="1"/>
          <p:nvPr>
            <p:ph type="title"/>
          </p:nvPr>
        </p:nvSpPr>
        <p:spPr>
          <a:xfrm>
            <a:off x="685800" y="22860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48"/>
          <p:cNvSpPr txBox="1"/>
          <p:nvPr>
            <p:ph idx="1" type="body"/>
          </p:nvPr>
        </p:nvSpPr>
        <p:spPr>
          <a:xfrm>
            <a:off x="152400" y="914400"/>
            <a:ext cx="8991600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Evolution is chaos with feedback. 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John Ford, </a:t>
            </a: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Clifford A. Pickover, </a:t>
            </a:r>
            <a:r>
              <a:rPr b="0" i="1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Computers, Pattern, Chaos, and Beauty</a:t>
            </a: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(), 203. 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9"/>
          <p:cNvSpPr txBox="1"/>
          <p:nvPr>
            <p:ph type="title"/>
          </p:nvPr>
        </p:nvSpPr>
        <p:spPr>
          <a:xfrm>
            <a:off x="685800" y="22860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Dramatic Shift Towards Feedback</a:t>
            </a:r>
            <a:br>
              <a:rPr b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49"/>
          <p:cNvSpPr txBox="1"/>
          <p:nvPr>
            <p:ph idx="1" type="body"/>
          </p:nvPr>
        </p:nvSpPr>
        <p:spPr>
          <a:xfrm>
            <a:off x="152400" y="914400"/>
            <a:ext cx="8991600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AutoNum type="arabicPeriod"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We are </a:t>
            </a:r>
            <a:r>
              <a:rPr b="1" i="0" lang="en-US" sz="24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finally</a:t>
            </a: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starting to implement feedback systems.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	We have enormous incentives for becoming     more effective and efficient.</a:t>
            </a:r>
            <a:endParaRPr/>
          </a:p>
          <a:p>
            <a:pPr indent="-1905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AutoNum type="arabicPeriod" startAt="3"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greater the inefficiencies, the greater the potential for reform.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4.	Race to the Top</a:t>
            </a:r>
            <a:endParaRPr/>
          </a:p>
          <a:p>
            <a:pPr indent="-1905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0"/>
          <p:cNvSpPr txBox="1"/>
          <p:nvPr>
            <p:ph type="title"/>
          </p:nvPr>
        </p:nvSpPr>
        <p:spPr>
          <a:xfrm>
            <a:off x="685800" y="22860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4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Race to the Top</a:t>
            </a:r>
            <a:br>
              <a:rPr b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50"/>
          <p:cNvSpPr txBox="1"/>
          <p:nvPr>
            <p:ph idx="1" type="body"/>
          </p:nvPr>
        </p:nvSpPr>
        <p:spPr>
          <a:xfrm>
            <a:off x="152400" y="914400"/>
            <a:ext cx="8991600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adopting  internationally benchmarked standards and assessments that prepare students for success in college and the workplace.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recruiting, developing, rewarding and retaining effective teachers and principals</a:t>
            </a:r>
            <a:endParaRPr/>
          </a:p>
          <a:p>
            <a:pPr indent="-1905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	building data systems that measure student success and inform teachers and principals how they can improve their practices</a:t>
            </a:r>
            <a:endParaRPr/>
          </a:p>
          <a:p>
            <a:pPr indent="-1905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4.	turning around the country’s lowest-performing schools.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1"/>
          <p:cNvSpPr txBox="1"/>
          <p:nvPr>
            <p:ph idx="1" type="body"/>
          </p:nvPr>
        </p:nvSpPr>
        <p:spPr>
          <a:xfrm>
            <a:off x="304800" y="228600"/>
            <a:ext cx="85344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Today’s Presentations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Feedback as Education Reform: What We Know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Jack States                               </a:t>
            </a:r>
            <a:endParaRPr/>
          </a:p>
          <a:p>
            <a:pPr indent="-342900" lvl="0" marL="3429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Treatment Integrity as Focus for Feedback	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Ronnie Detrich</a:t>
            </a:r>
            <a:endParaRPr/>
          </a:p>
          <a:p>
            <a:pPr indent="-342900" lvl="0" marL="3429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Seeking the Magic Metric: Using Evidence to Identify 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and Track School System Progress			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Mary Beth Celio</a:t>
            </a:r>
            <a:endParaRPr/>
          </a:p>
          <a:p>
            <a:pPr indent="-342900" lvl="0" marL="3429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Performance Feedback in Education:  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On Who and For What				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Aubrey Daniels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5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Using Data to Improve Teacher Effectiveness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Amanda </a:t>
            </a:r>
            <a:r>
              <a:rPr b="0" i="0" lang="en-US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				VanDerHeyden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2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52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1" lang="en-US" sz="6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Thanks for Coming!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95800" y="1752600"/>
            <a:ext cx="3335338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53"/>
          <p:cNvSpPr txBox="1"/>
          <p:nvPr/>
        </p:nvSpPr>
        <p:spPr>
          <a:xfrm>
            <a:off x="733425" y="0"/>
            <a:ext cx="82470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Benchmark:  Equity (resources: California districts)</a:t>
            </a:r>
            <a:endParaRPr/>
          </a:p>
        </p:txBody>
      </p:sp>
      <p:sp>
        <p:nvSpPr>
          <p:cNvPr id="368" name="Google Shape;368;p53"/>
          <p:cNvSpPr txBox="1"/>
          <p:nvPr/>
        </p:nvSpPr>
        <p:spPr>
          <a:xfrm>
            <a:off x="0" y="990600"/>
            <a:ext cx="4495800" cy="1477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Return on Educational Investment: A district-by-district evaluation of U.S. educational productivity   </a:t>
            </a:r>
            <a:r>
              <a:rPr i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(January 2011)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53"/>
          <p:cNvSpPr txBox="1"/>
          <p:nvPr/>
        </p:nvSpPr>
        <p:spPr>
          <a:xfrm>
            <a:off x="0" y="2590800"/>
            <a:ext cx="4495800" cy="1323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“current expenditures” category (salaries, services, supplies)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excludes capital expenses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0" name="Google Shape;370;p53"/>
          <p:cNvSpPr txBox="1"/>
          <p:nvPr/>
        </p:nvSpPr>
        <p:spPr>
          <a:xfrm>
            <a:off x="152400" y="3810000"/>
            <a:ext cx="2971800" cy="1631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Adjusted Per Pupil Spending Range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$ 4,358 - $ 19,168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>
            <p:ph type="title"/>
          </p:nvPr>
        </p:nvSpPr>
        <p:spPr>
          <a:xfrm>
            <a:off x="685800" y="45720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Wing Institute’s Strategic Vision</a:t>
            </a:r>
            <a:b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" name="Google Shape;123;p18"/>
          <p:cNvSpPr txBox="1"/>
          <p:nvPr>
            <p:ph idx="1" type="body"/>
          </p:nvPr>
        </p:nvSpPr>
        <p:spPr>
          <a:xfrm>
            <a:off x="381000" y="1219200"/>
            <a:ext cx="84582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1" lang="en-US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Identify </a:t>
            </a:r>
            <a:r>
              <a:rPr b="1" i="1" lang="en-US" sz="2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exemplars</a:t>
            </a:r>
            <a:r>
              <a:rPr b="1" i="1" lang="en-US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in evidence-based education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1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1" lang="en-US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Develop </a:t>
            </a:r>
            <a:r>
              <a:rPr b="1" i="1" lang="en-US" sz="2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networks</a:t>
            </a:r>
            <a:r>
              <a:rPr b="1" i="1" lang="en-US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to facilitate collaboration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76200" lvl="0" marL="0" marR="0" rtl="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1" lang="en-US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Provide </a:t>
            </a:r>
            <a:r>
              <a:rPr b="1" i="1" lang="en-US" sz="2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support</a:t>
            </a:r>
            <a:r>
              <a:rPr b="1" i="1" lang="en-US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for new ideas, research, and publications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76200" lvl="0" marL="0" marR="0" rtl="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1" lang="en-US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Facilitate </a:t>
            </a:r>
            <a:r>
              <a:rPr b="1" i="1" lang="en-US" sz="2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cross-discipline</a:t>
            </a:r>
            <a:r>
              <a:rPr b="1" i="1" lang="en-US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cooperation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1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1" lang="en-US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Engage in </a:t>
            </a:r>
            <a:r>
              <a:rPr b="1" i="1" lang="en-US" sz="2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data-mining…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1" sz="22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1" sz="1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1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gather data	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1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		analyze data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1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				disseminate data								</a:t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114300" lvl="0" marL="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88900" lvl="0" marL="0" marR="0" rtl="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4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54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7" name="Google Shape;377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381000"/>
            <a:ext cx="8305800" cy="617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5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55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4" name="Google Shape;384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533400"/>
            <a:ext cx="7848600" cy="56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6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56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1" name="Google Shape;391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304800"/>
            <a:ext cx="8229600" cy="60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57"/>
          <p:cNvSpPr txBox="1"/>
          <p:nvPr>
            <p:ph idx="1" type="body"/>
          </p:nvPr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57"/>
          <p:cNvSpPr/>
          <p:nvPr/>
        </p:nvSpPr>
        <p:spPr>
          <a:xfrm>
            <a:off x="533400" y="457200"/>
            <a:ext cx="8229600" cy="54864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/>
          <p:nvPr>
            <p:ph type="title"/>
          </p:nvPr>
        </p:nvSpPr>
        <p:spPr>
          <a:xfrm>
            <a:off x="685800" y="609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SUMMIT Participants:  professional disciplines</a:t>
            </a:r>
            <a:endParaRPr/>
          </a:p>
        </p:txBody>
      </p:sp>
      <p:sp>
        <p:nvSpPr>
          <p:cNvPr id="130" name="Google Shape;130;p19"/>
          <p:cNvSpPr/>
          <p:nvPr/>
        </p:nvSpPr>
        <p:spPr>
          <a:xfrm>
            <a:off x="1447800" y="1465263"/>
            <a:ext cx="2471738" cy="4554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administrator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advocate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asst. superintendent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attorney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autism specialist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behavior analyst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case manager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clinical director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community outreach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consultant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curriculum designer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executive director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9"/>
          <p:cNvSpPr/>
          <p:nvPr/>
        </p:nvSpPr>
        <p:spPr>
          <a:xfrm>
            <a:off x="5181600" y="1465263"/>
            <a:ext cx="245745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parent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professor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psychologist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researcher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resource counselor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school administrator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school psychologist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spec. ed director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speech therapist 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superintendent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teacher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1-03-25 at 1.08.11 PM.png" id="136" name="Google Shape;136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-5025" l="0" r="0" t="-5025"/>
          <a:stretch/>
        </p:blipFill>
        <p:spPr>
          <a:xfrm>
            <a:off x="685800" y="609600"/>
            <a:ext cx="77724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/>
          <p:nvPr>
            <p:ph type="title"/>
          </p:nvPr>
        </p:nvSpPr>
        <p:spPr>
          <a:xfrm>
            <a:off x="685800" y="381000"/>
            <a:ext cx="7772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SUMMIT Participants:  Organizations</a:t>
            </a:r>
            <a:endParaRPr/>
          </a:p>
        </p:txBody>
      </p:sp>
      <p:sp>
        <p:nvSpPr>
          <p:cNvPr id="143" name="Google Shape;143;p21"/>
          <p:cNvSpPr txBox="1"/>
          <p:nvPr>
            <p:ph idx="1" type="body"/>
          </p:nvPr>
        </p:nvSpPr>
        <p:spPr>
          <a:xfrm>
            <a:off x="685800" y="1066800"/>
            <a:ext cx="77724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59 different organizations</a:t>
            </a:r>
            <a:endParaRPr b="0" i="0" sz="24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 </a:t>
            </a:r>
            <a:r>
              <a:rPr b="1" i="0" lang="en-US" sz="1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10 </a:t>
            </a: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consumer / parent / advocacy / public organizations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1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		</a:t>
            </a: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1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parent groups	advocacy groups	CDE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1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	service orgs	Regional Centers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13	public school organizations</a:t>
            </a:r>
            <a:endParaRPr b="1" i="0" sz="18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1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r>
              <a:rPr b="0" i="1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school districts	SELPAs           county office of ed </a:t>
            </a:r>
            <a:r>
              <a:rPr b="0" i="1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1" marL="838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17 		private education organizations</a:t>
            </a:r>
            <a:endParaRPr b="1" i="0" sz="18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38200" marR="0" rtl="0" algn="l">
              <a:lnSpc>
                <a:spcPct val="90000"/>
              </a:lnSpc>
              <a:spcBef>
                <a:spcPts val="12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1" marL="83820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r>
              <a:rPr b="0" i="1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nonpublic schools	nonpublic agencies	private schools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1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16	universities</a:t>
            </a:r>
            <a:endParaRPr b="1" i="0" sz="18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1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1" marL="83820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r>
              <a:rPr b="0" i="1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education		school psychology	pediatrics</a:t>
            </a:r>
            <a:endParaRPr/>
          </a:p>
          <a:p>
            <a:pPr indent="-381000" lvl="1" marL="83820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1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	social welfare	special education	disability service</a:t>
            </a:r>
            <a:r>
              <a:rPr b="0" i="1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	</a:t>
            </a:r>
            <a:endParaRPr b="0" i="1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  </a:t>
            </a: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3	research &amp; policy organizations</a:t>
            </a:r>
            <a:endParaRPr b="0" i="0" sz="14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1" marL="838200" marR="0" rtl="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/>
          <p:nvPr>
            <p:ph type="title"/>
          </p:nvPr>
        </p:nvSpPr>
        <p:spPr>
          <a:xfrm>
            <a:off x="685800" y="15240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Summit Housekeeping</a:t>
            </a:r>
            <a:endParaRPr/>
          </a:p>
        </p:txBody>
      </p:sp>
      <p:sp>
        <p:nvSpPr>
          <p:cNvPr id="150" name="Google Shape;150;p22"/>
          <p:cNvSpPr txBox="1"/>
          <p:nvPr>
            <p:ph idx="1" type="body"/>
          </p:nvPr>
        </p:nvSpPr>
        <p:spPr>
          <a:xfrm>
            <a:off x="685800" y="990600"/>
            <a:ext cx="77724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Next Summit:	April 22, 2012</a:t>
            </a:r>
            <a:endParaRPr/>
          </a:p>
          <a:p>
            <a:pPr indent="-342900" lvl="0" marL="3429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Resource Packet (Flash Drive)</a:t>
            </a:r>
            <a:endParaRPr/>
          </a:p>
          <a:p>
            <a:pPr indent="-342900" lvl="0" marL="3429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Knowledge Network</a:t>
            </a:r>
            <a:endParaRPr/>
          </a:p>
          <a:p>
            <a:pPr indent="-342900" lvl="0" marL="3429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Schedule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Breaks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Lunch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Time management (groups, report outs)</a:t>
            </a:r>
            <a:endParaRPr/>
          </a:p>
          <a:p>
            <a:pPr indent="-342900" lvl="0" marL="3429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Summit Feedback Survey</a:t>
            </a:r>
            <a:endParaRPr/>
          </a:p>
          <a:p>
            <a:pPr indent="-342900" lvl="0" marL="3429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4:00 PM sharp!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/>
          <p:nvPr>
            <p:ph idx="1" type="body"/>
          </p:nvPr>
        </p:nvSpPr>
        <p:spPr>
          <a:xfrm>
            <a:off x="228600" y="381000"/>
            <a:ext cx="87630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Programme for International Student Assessment (PISA) 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Organisation for Economic Co-operation and Development (OECD)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AutoNum type="arabicPeriod"/>
            </a:pP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an internationally standardized assessment </a:t>
            </a:r>
            <a:endParaRPr/>
          </a:p>
          <a:p>
            <a:pPr indent="-342900" lvl="0" marL="342900" marR="0" rtl="0" algn="l"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	conducted every three years (2000, 2003, 2006, 2009)</a:t>
            </a:r>
            <a:endParaRPr/>
          </a:p>
          <a:p>
            <a:pPr indent="-342900" lvl="0" marL="342900" marR="0" rtl="0" algn="l"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	measures 15 year old student’s performance in reading, mathematics and science as compared to 34 participating OECD nations and 30 non-OECD nations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AutoNum type="arabicPeriod" startAt="2"/>
            </a:pP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 thorough analysis of participating country’s educational systems, policies, and practices</a:t>
            </a:r>
            <a:endParaRPr/>
          </a:p>
          <a:p>
            <a:pPr indent="-311150" lvl="0" marL="342900" marR="0" rtl="0" algn="l"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SzPts val="500"/>
              <a:buFont typeface="Arial"/>
              <a:buNone/>
            </a:pPr>
            <a:r>
              <a:t/>
            </a:r>
            <a:endParaRPr b="1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	consistently high performers</a:t>
            </a:r>
            <a:endParaRPr/>
          </a:p>
          <a:p>
            <a:pPr indent="-342900" lvl="0" marL="342900" marR="0" rtl="0" algn="l"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-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rapid improvement in outcomes over past decade</a:t>
            </a:r>
            <a:endParaRPr/>
          </a:p>
          <a:p>
            <a:pPr indent="-342900" lvl="0" marL="342900" marR="0" rtl="0" algn="l"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