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02"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ffe16159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ffe1615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09ce0c066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09ce0c066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ffe16159d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ffe16159d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09ce0c066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09ce0c06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ffe16159d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ffe16159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09ce0c066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09ce0c066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09ce0c066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09ce0c066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09ce0c066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09ce0c066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09ce0c06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09ce0c06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09ce0c066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09ce0c066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09ce0c066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09ce0c066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17" name="Google Shape;17;p2"/>
          <p:cNvPicPr preferRelativeResize="0"/>
          <p:nvPr/>
        </p:nvPicPr>
        <p:blipFill rotWithShape="1">
          <a:blip r:embed="rId2">
            <a:alphaModFix/>
          </a:blip>
          <a:srcRect t="39" b="29"/>
          <a:stretch/>
        </p:blipFill>
        <p:spPr>
          <a:xfrm>
            <a:off x="1" y="0"/>
            <a:ext cx="497998" cy="5143498"/>
          </a:xfrm>
          <a:prstGeom prst="rect">
            <a:avLst/>
          </a:prstGeom>
          <a:noFill/>
          <a:ln>
            <a:noFill/>
          </a:ln>
        </p:spPr>
      </p:pic>
      <p:pic>
        <p:nvPicPr>
          <p:cNvPr id="18" name="Google Shape;18;p2"/>
          <p:cNvPicPr preferRelativeResize="0"/>
          <p:nvPr/>
        </p:nvPicPr>
        <p:blipFill>
          <a:blip r:embed="rId3">
            <a:alphaModFix/>
          </a:blip>
          <a:stretch>
            <a:fillRect/>
          </a:stretch>
        </p:blipFill>
        <p:spPr>
          <a:xfrm>
            <a:off x="570800" y="4743825"/>
            <a:ext cx="1761387" cy="331625"/>
          </a:xfrm>
          <a:prstGeom prst="rect">
            <a:avLst/>
          </a:prstGeom>
          <a:noFill/>
          <a:ln>
            <a:noFill/>
          </a:ln>
        </p:spPr>
      </p:pic>
      <p:pic>
        <p:nvPicPr>
          <p:cNvPr id="19" name="Google Shape;19;p2"/>
          <p:cNvPicPr preferRelativeResize="0"/>
          <p:nvPr/>
        </p:nvPicPr>
        <p:blipFill rotWithShape="1">
          <a:blip r:embed="rId4">
            <a:alphaModFix/>
          </a:blip>
          <a:srcRect/>
          <a:stretch/>
        </p:blipFill>
        <p:spPr>
          <a:xfrm>
            <a:off x="8273610" y="4743825"/>
            <a:ext cx="801965" cy="331626"/>
          </a:xfrm>
          <a:prstGeom prst="rect">
            <a:avLst/>
          </a:prstGeom>
          <a:noFill/>
          <a:ln>
            <a:noFill/>
          </a:ln>
        </p:spPr>
      </p:pic>
      <p:pic>
        <p:nvPicPr>
          <p:cNvPr id="20" name="Google Shape;20;p2"/>
          <p:cNvPicPr preferRelativeResize="0"/>
          <p:nvPr/>
        </p:nvPicPr>
        <p:blipFill rotWithShape="1">
          <a:blip r:embed="rId5">
            <a:alphaModFix/>
          </a:blip>
          <a:srcRect/>
          <a:stretch/>
        </p:blipFill>
        <p:spPr>
          <a:xfrm>
            <a:off x="38286" y="512500"/>
            <a:ext cx="421426" cy="3530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3" name="Google Shape;63;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7" name="Google Shape;6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1" name="Google Shape;7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5" name="Google Shape;75;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3" name="Google Shape;8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6" name="Google Shape;8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0" name="Google Shape;90;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5" name="Google Shape;9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8" name="Google Shape;98;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9" name="Google Shape;9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9" name="Google Shape;3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2" name="Google Shape;4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rotWithShape="1">
          <a:blip r:embed="rId15">
            <a:alphaModFix/>
          </a:blip>
          <a:srcRect/>
          <a:stretch/>
        </p:blipFill>
        <p:spPr>
          <a:xfrm>
            <a:off x="8273610" y="4743825"/>
            <a:ext cx="801965" cy="331626"/>
          </a:xfrm>
          <a:prstGeom prst="rect">
            <a:avLst/>
          </a:prstGeom>
          <a:noFill/>
          <a:ln>
            <a:noFill/>
          </a:ln>
        </p:spPr>
      </p:pic>
      <p:pic>
        <p:nvPicPr>
          <p:cNvPr id="12" name="Google Shape;12;p1"/>
          <p:cNvPicPr preferRelativeResize="0"/>
          <p:nvPr/>
        </p:nvPicPr>
        <p:blipFill rotWithShape="1">
          <a:blip r:embed="rId16">
            <a:alphaModFix/>
          </a:blip>
          <a:src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9" name="Google Shape;59;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lUmo0O-ISvrBpuYYaOhAZtKqDwQrHBRm/view"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13.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hyperlink" Target="https://biteable.com/"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biteable.com/watch/hate-speech-definition-198265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mgflip.com/memegenerator"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5"/>
          <p:cNvPicPr preferRelativeResize="0"/>
          <p:nvPr/>
        </p:nvPicPr>
        <p:blipFill>
          <a:blip r:embed="rId3">
            <a:alphaModFix/>
          </a:blip>
          <a:stretch>
            <a:fillRect/>
          </a:stretch>
        </p:blipFill>
        <p:spPr>
          <a:xfrm>
            <a:off x="8273610" y="4743825"/>
            <a:ext cx="801965" cy="331626"/>
          </a:xfrm>
          <a:prstGeom prst="rect">
            <a:avLst/>
          </a:prstGeom>
          <a:noFill/>
          <a:ln>
            <a:noFill/>
          </a:ln>
        </p:spPr>
      </p:pic>
      <p:sp>
        <p:nvSpPr>
          <p:cNvPr id="107" name="Google Shape;107;p25"/>
          <p:cNvSpPr txBox="1"/>
          <p:nvPr/>
        </p:nvSpPr>
        <p:spPr>
          <a:xfrm>
            <a:off x="1118200" y="53850"/>
            <a:ext cx="76641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a:solidFill>
                  <a:srgbClr val="2BB0D4"/>
                </a:solidFill>
              </a:rPr>
              <a:t>Τι είναι η ρητορική μίσους; &gt; Παραγωγή μέσων&gt; </a:t>
            </a:r>
            <a:r>
              <a:rPr lang="el-GR" b="1">
                <a:solidFill>
                  <a:srgbClr val="2BB0D4"/>
                </a:solidFill>
              </a:rPr>
              <a:t>Τι είναι η ρητορική μίσους για εμάς;</a:t>
            </a:r>
            <a:endParaRPr b="1">
              <a:solidFill>
                <a:srgbClr val="2BB0D4"/>
              </a:solidFill>
            </a:endParaRPr>
          </a:p>
        </p:txBody>
      </p:sp>
      <p:pic>
        <p:nvPicPr>
          <p:cNvPr id="108" name="Google Shape;108;p25"/>
          <p:cNvPicPr preferRelativeResize="0"/>
          <p:nvPr/>
        </p:nvPicPr>
        <p:blipFill rotWithShape="1">
          <a:blip r:embed="rId4">
            <a:alphaModFix/>
          </a:blip>
          <a:srcRect t="39" b="29"/>
          <a:stretch/>
        </p:blipFill>
        <p:spPr>
          <a:xfrm>
            <a:off x="1" y="0"/>
            <a:ext cx="497998" cy="5143498"/>
          </a:xfrm>
          <a:prstGeom prst="rect">
            <a:avLst/>
          </a:prstGeom>
          <a:noFill/>
          <a:ln>
            <a:noFill/>
          </a:ln>
        </p:spPr>
      </p:pic>
      <p:pic>
        <p:nvPicPr>
          <p:cNvPr id="109" name="Google Shape;109;p25"/>
          <p:cNvPicPr preferRelativeResize="0"/>
          <p:nvPr/>
        </p:nvPicPr>
        <p:blipFill>
          <a:blip r:embed="rId5">
            <a:alphaModFix/>
          </a:blip>
          <a:stretch>
            <a:fillRect/>
          </a:stretch>
        </p:blipFill>
        <p:spPr>
          <a:xfrm>
            <a:off x="570800" y="4743825"/>
            <a:ext cx="1761387" cy="331625"/>
          </a:xfrm>
          <a:prstGeom prst="rect">
            <a:avLst/>
          </a:prstGeom>
          <a:noFill/>
          <a:ln>
            <a:noFill/>
          </a:ln>
        </p:spPr>
      </p:pic>
      <p:pic>
        <p:nvPicPr>
          <p:cNvPr id="110" name="Google Shape;110;p25"/>
          <p:cNvPicPr preferRelativeResize="0"/>
          <p:nvPr/>
        </p:nvPicPr>
        <p:blipFill rotWithShape="1">
          <a:blip r:embed="rId6">
            <a:alphaModFix/>
          </a:blip>
          <a:srcRect/>
          <a:stretch/>
        </p:blipFill>
        <p:spPr>
          <a:xfrm>
            <a:off x="570791" y="53850"/>
            <a:ext cx="547399" cy="458650"/>
          </a:xfrm>
          <a:prstGeom prst="rect">
            <a:avLst/>
          </a:prstGeom>
          <a:noFill/>
          <a:ln>
            <a:noFill/>
          </a:ln>
        </p:spPr>
      </p:pic>
      <p:pic>
        <p:nvPicPr>
          <p:cNvPr id="111" name="Google Shape;111;p25"/>
          <p:cNvPicPr preferRelativeResize="0"/>
          <p:nvPr/>
        </p:nvPicPr>
        <p:blipFill rotWithShape="1">
          <a:blip r:embed="rId3">
            <a:alphaModFix/>
          </a:blip>
          <a:srcRect/>
          <a:stretch/>
        </p:blipFill>
        <p:spPr>
          <a:xfrm>
            <a:off x="8273610" y="4743825"/>
            <a:ext cx="801965" cy="331626"/>
          </a:xfrm>
          <a:prstGeom prst="rect">
            <a:avLst/>
          </a:prstGeom>
          <a:noFill/>
          <a:ln>
            <a:noFill/>
          </a:ln>
        </p:spPr>
      </p:pic>
      <p:sp>
        <p:nvSpPr>
          <p:cNvPr id="112" name="Google Shape;112;p25"/>
          <p:cNvSpPr txBox="1"/>
          <p:nvPr/>
        </p:nvSpPr>
        <p:spPr>
          <a:xfrm>
            <a:off x="837100" y="1533000"/>
            <a:ext cx="4372500" cy="136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4800" b="1"/>
              <a:t>Τι είναι η ρητορική μίσους για εμάς;</a:t>
            </a:r>
            <a:endParaRPr sz="4800" b="1"/>
          </a:p>
        </p:txBody>
      </p:sp>
      <p:pic>
        <p:nvPicPr>
          <p:cNvPr id="113" name="Google Shape;113;p25"/>
          <p:cNvPicPr preferRelativeResize="0"/>
          <p:nvPr/>
        </p:nvPicPr>
        <p:blipFill>
          <a:blip r:embed="rId7">
            <a:alphaModFix/>
          </a:blip>
          <a:stretch>
            <a:fillRect/>
          </a:stretch>
        </p:blipFill>
        <p:spPr>
          <a:xfrm>
            <a:off x="5319548" y="557475"/>
            <a:ext cx="2235300" cy="1929000"/>
          </a:xfrm>
          <a:prstGeom prst="roundRect">
            <a:avLst>
              <a:gd name="adj" fmla="val 8208"/>
            </a:avLst>
          </a:prstGeom>
          <a:noFill/>
          <a:ln>
            <a:noFill/>
          </a:ln>
        </p:spPr>
      </p:pic>
      <p:pic>
        <p:nvPicPr>
          <p:cNvPr id="114" name="Google Shape;114;p25"/>
          <p:cNvPicPr preferRelativeResize="0"/>
          <p:nvPr/>
        </p:nvPicPr>
        <p:blipFill>
          <a:blip r:embed="rId8">
            <a:alphaModFix/>
          </a:blip>
          <a:stretch>
            <a:fillRect/>
          </a:stretch>
        </p:blipFill>
        <p:spPr>
          <a:xfrm>
            <a:off x="5695196" y="2636850"/>
            <a:ext cx="3087000" cy="1864800"/>
          </a:xfrm>
          <a:prstGeom prst="roundRect">
            <a:avLst>
              <a:gd name="adj" fmla="val 9268"/>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p:nvPr/>
        </p:nvSpPr>
        <p:spPr>
          <a:xfrm>
            <a:off x="1597300" y="201975"/>
            <a:ext cx="6015612" cy="10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2000" dirty="0"/>
              <a:t>Μπορείτε ακόμη να δοκιμάσετε </a:t>
            </a:r>
            <a:r>
              <a:rPr lang="el-GR" sz="2000" b="1" dirty="0">
                <a:solidFill>
                  <a:srgbClr val="2BB0D4"/>
                </a:solidFill>
              </a:rPr>
              <a:t>να ραπάρετε</a:t>
            </a:r>
            <a:r>
              <a:rPr lang="el-GR" sz="2000" dirty="0"/>
              <a:t>!</a:t>
            </a:r>
            <a:endParaRPr sz="2000" dirty="0"/>
          </a:p>
          <a:p>
            <a:pPr marL="0" lvl="0" indent="0" algn="l" rtl="0">
              <a:spcBef>
                <a:spcPts val="0"/>
              </a:spcBef>
              <a:spcAft>
                <a:spcPts val="0"/>
              </a:spcAft>
              <a:buNone/>
            </a:pPr>
            <a:endParaRPr sz="1600" dirty="0"/>
          </a:p>
          <a:p>
            <a:pPr marL="0" lvl="0" indent="0" algn="l" rtl="0">
              <a:spcBef>
                <a:spcPts val="0"/>
              </a:spcBef>
              <a:spcAft>
                <a:spcPts val="0"/>
              </a:spcAft>
              <a:buNone/>
            </a:pPr>
            <a:r>
              <a:rPr lang="el-GR" sz="2000" dirty="0"/>
              <a:t>Για δείτε αυτή την «κακή» ραπ...</a:t>
            </a:r>
            <a:endParaRPr sz="2000" dirty="0"/>
          </a:p>
        </p:txBody>
      </p:sp>
      <p:pic>
        <p:nvPicPr>
          <p:cNvPr id="193" name="Google Shape;193;p34" title="SELMA Bad Definition Video.mp4">
            <a:hlinkClick r:id="rId3"/>
          </p:cNvPr>
          <p:cNvPicPr preferRelativeResize="0"/>
          <p:nvPr/>
        </p:nvPicPr>
        <p:blipFill>
          <a:blip r:embed="rId4">
            <a:alphaModFix/>
          </a:blip>
          <a:stretch>
            <a:fillRect/>
          </a:stretch>
        </p:blipFill>
        <p:spPr>
          <a:xfrm>
            <a:off x="1682250" y="1514700"/>
            <a:ext cx="3938975" cy="2954025"/>
          </a:xfrm>
          <a:prstGeom prst="rect">
            <a:avLst/>
          </a:prstGeom>
          <a:noFill/>
          <a:ln>
            <a:noFill/>
          </a:ln>
          <a:effectLst>
            <a:outerShdw blurRad="57150" dist="19050" dir="5400000" algn="bl" rotWithShape="0">
              <a:srgbClr val="000000">
                <a:alpha val="50000"/>
              </a:srgbClr>
            </a:outerShdw>
          </a:effectLst>
        </p:spPr>
      </p:pic>
      <p:pic>
        <p:nvPicPr>
          <p:cNvPr id="194" name="Google Shape;194;p34"/>
          <p:cNvPicPr preferRelativeResize="0"/>
          <p:nvPr/>
        </p:nvPicPr>
        <p:blipFill>
          <a:blip r:embed="rId5">
            <a:alphaModFix/>
          </a:blip>
          <a:stretch>
            <a:fillRect/>
          </a:stretch>
        </p:blipFill>
        <p:spPr>
          <a:xfrm>
            <a:off x="6449275" y="2133825"/>
            <a:ext cx="2301399" cy="1638400"/>
          </a:xfrm>
          <a:prstGeom prst="rect">
            <a:avLst/>
          </a:prstGeom>
          <a:noFill/>
          <a:ln>
            <a:noFill/>
          </a:ln>
        </p:spPr>
      </p:pic>
      <p:pic>
        <p:nvPicPr>
          <p:cNvPr id="195" name="Google Shape;195;p34"/>
          <p:cNvPicPr preferRelativeResize="0"/>
          <p:nvPr/>
        </p:nvPicPr>
        <p:blipFill>
          <a:blip r:embed="rId6">
            <a:alphaModFix/>
          </a:blip>
          <a:stretch>
            <a:fillRect/>
          </a:stretch>
        </p:blipFill>
        <p:spPr>
          <a:xfrm>
            <a:off x="890601" y="201975"/>
            <a:ext cx="616476" cy="687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5"/>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201" name="Google Shape;201;p35"/>
          <p:cNvPicPr preferRelativeResize="0"/>
          <p:nvPr/>
        </p:nvPicPr>
        <p:blipFill>
          <a:blip r:embed="rId4">
            <a:alphaModFix/>
          </a:blip>
          <a:stretch>
            <a:fillRect/>
          </a:stretch>
        </p:blipFill>
        <p:spPr>
          <a:xfrm>
            <a:off x="38286" y="512500"/>
            <a:ext cx="421426" cy="353098"/>
          </a:xfrm>
          <a:prstGeom prst="rect">
            <a:avLst/>
          </a:prstGeom>
          <a:noFill/>
          <a:ln>
            <a:noFill/>
          </a:ln>
        </p:spPr>
      </p:pic>
      <p:pic>
        <p:nvPicPr>
          <p:cNvPr id="202" name="Google Shape;202;p35"/>
          <p:cNvPicPr preferRelativeResize="0"/>
          <p:nvPr/>
        </p:nvPicPr>
        <p:blipFill rotWithShape="1">
          <a:blip r:embed="rId5">
            <a:alphaModFix/>
          </a:blip>
          <a:srcRect/>
          <a:stretch/>
        </p:blipFill>
        <p:spPr>
          <a:xfrm>
            <a:off x="2313182" y="703750"/>
            <a:ext cx="4517626" cy="1868000"/>
          </a:xfrm>
          <a:prstGeom prst="rect">
            <a:avLst/>
          </a:prstGeom>
          <a:noFill/>
          <a:ln>
            <a:noFill/>
          </a:ln>
        </p:spPr>
      </p:pic>
      <p:sp>
        <p:nvSpPr>
          <p:cNvPr id="203" name="Google Shape;203;p35"/>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b="1">
                <a:solidFill>
                  <a:srgbClr val="F7931D"/>
                </a:solidFill>
              </a:rPr>
              <a:t>www.hackinghate.eu</a:t>
            </a:r>
            <a:endParaRPr sz="3600" b="1">
              <a:solidFill>
                <a:srgbClr val="F7931D"/>
              </a:solidFill>
            </a:endParaRPr>
          </a:p>
        </p:txBody>
      </p:sp>
      <p:sp>
        <p:nvSpPr>
          <p:cNvPr id="204" name="Google Shape;204;p35"/>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500" b="1">
                <a:solidFill>
                  <a:srgbClr val="F7931D"/>
                </a:solidFill>
              </a:rPr>
              <a:t>#SELMA_eu</a:t>
            </a:r>
            <a:endParaRPr sz="2500" b="1">
              <a:solidFill>
                <a:srgbClr val="F7931D"/>
              </a:solidFill>
            </a:endParaRPr>
          </a:p>
        </p:txBody>
      </p:sp>
      <p:pic>
        <p:nvPicPr>
          <p:cNvPr id="205" name="Google Shape;205;p35"/>
          <p:cNvPicPr preferRelativeResize="0"/>
          <p:nvPr/>
        </p:nvPicPr>
        <p:blipFill rotWithShape="1">
          <a:blip r:embed="rId6">
            <a:alphaModFix/>
          </a:blip>
          <a:srcRect/>
          <a:stretch/>
        </p:blipFill>
        <p:spPr>
          <a:xfrm>
            <a:off x="2994226" y="3738238"/>
            <a:ext cx="421425" cy="421425"/>
          </a:xfrm>
          <a:prstGeom prst="rect">
            <a:avLst/>
          </a:prstGeom>
          <a:noFill/>
          <a:ln>
            <a:noFill/>
          </a:ln>
        </p:spPr>
      </p:pic>
      <p:pic>
        <p:nvPicPr>
          <p:cNvPr id="206" name="Google Shape;206;p35"/>
          <p:cNvPicPr preferRelativeResize="0"/>
          <p:nvPr/>
        </p:nvPicPr>
        <p:blipFill>
          <a:blip r:embed="rId7">
            <a:alphaModFix/>
          </a:blip>
          <a:stretch>
            <a:fillRect/>
          </a:stretch>
        </p:blipFill>
        <p:spPr>
          <a:xfrm>
            <a:off x="698200" y="4566900"/>
            <a:ext cx="2193600" cy="413000"/>
          </a:xfrm>
          <a:prstGeom prst="rect">
            <a:avLst/>
          </a:prstGeom>
          <a:noFill/>
          <a:ln>
            <a:noFill/>
          </a:ln>
        </p:spPr>
      </p:pic>
      <p:pic>
        <p:nvPicPr>
          <p:cNvPr id="207" name="Google Shape;207;p35"/>
          <p:cNvPicPr preferRelativeResize="0"/>
          <p:nvPr/>
        </p:nvPicPr>
        <p:blipFill rotWithShape="1">
          <a:blip r:embed="rId8">
            <a:alphaModFix/>
          </a:blip>
          <a:srcRect/>
          <a:stretch/>
        </p:blipFill>
        <p:spPr>
          <a:xfrm>
            <a:off x="4951950" y="4627776"/>
            <a:ext cx="953696" cy="291250"/>
          </a:xfrm>
          <a:prstGeom prst="rect">
            <a:avLst/>
          </a:prstGeom>
          <a:noFill/>
          <a:ln>
            <a:noFill/>
          </a:ln>
        </p:spPr>
      </p:pic>
      <p:pic>
        <p:nvPicPr>
          <p:cNvPr id="208" name="Google Shape;208;p35"/>
          <p:cNvPicPr preferRelativeResize="0"/>
          <p:nvPr/>
        </p:nvPicPr>
        <p:blipFill rotWithShape="1">
          <a:blip r:embed="rId9">
            <a:alphaModFix/>
          </a:blip>
          <a:srcRect t="6263" b="6254"/>
          <a:stretch/>
        </p:blipFill>
        <p:spPr>
          <a:xfrm>
            <a:off x="3022725" y="4566900"/>
            <a:ext cx="1169370" cy="412999"/>
          </a:xfrm>
          <a:prstGeom prst="rect">
            <a:avLst/>
          </a:prstGeom>
          <a:noFill/>
          <a:ln>
            <a:noFill/>
          </a:ln>
        </p:spPr>
      </p:pic>
      <p:pic>
        <p:nvPicPr>
          <p:cNvPr id="209" name="Google Shape;209;p35"/>
          <p:cNvPicPr preferRelativeResize="0"/>
          <p:nvPr/>
        </p:nvPicPr>
        <p:blipFill rotWithShape="1">
          <a:blip r:embed="rId10">
            <a:alphaModFix/>
          </a:blip>
          <a:srcRect/>
          <a:stretch/>
        </p:blipFill>
        <p:spPr>
          <a:xfrm>
            <a:off x="4323031" y="4524394"/>
            <a:ext cx="498000" cy="498000"/>
          </a:xfrm>
          <a:prstGeom prst="rect">
            <a:avLst/>
          </a:prstGeom>
          <a:noFill/>
          <a:ln>
            <a:noFill/>
          </a:ln>
        </p:spPr>
      </p:pic>
      <p:pic>
        <p:nvPicPr>
          <p:cNvPr id="210" name="Google Shape;210;p35"/>
          <p:cNvPicPr preferRelativeResize="0"/>
          <p:nvPr/>
        </p:nvPicPr>
        <p:blipFill rotWithShape="1">
          <a:blip r:embed="rId11">
            <a:alphaModFix/>
          </a:blip>
          <a:srcRect/>
          <a:stretch/>
        </p:blipFill>
        <p:spPr>
          <a:xfrm>
            <a:off x="6036575" y="4499890"/>
            <a:ext cx="498002" cy="547023"/>
          </a:xfrm>
          <a:prstGeom prst="rect">
            <a:avLst/>
          </a:prstGeom>
          <a:noFill/>
          <a:ln>
            <a:noFill/>
          </a:ln>
        </p:spPr>
      </p:pic>
      <p:pic>
        <p:nvPicPr>
          <p:cNvPr id="211" name="Google Shape;211;p35"/>
          <p:cNvPicPr preferRelativeResize="0"/>
          <p:nvPr/>
        </p:nvPicPr>
        <p:blipFill rotWithShape="1">
          <a:blip r:embed="rId12">
            <a:alphaModFix/>
          </a:blip>
          <a:srcRect/>
          <a:stretch/>
        </p:blipFill>
        <p:spPr>
          <a:xfrm>
            <a:off x="6665500" y="4617700"/>
            <a:ext cx="953698" cy="311403"/>
          </a:xfrm>
          <a:prstGeom prst="rect">
            <a:avLst/>
          </a:prstGeom>
          <a:noFill/>
          <a:ln>
            <a:noFill/>
          </a:ln>
        </p:spPr>
      </p:pic>
      <p:pic>
        <p:nvPicPr>
          <p:cNvPr id="212" name="Google Shape;212;p35"/>
          <p:cNvPicPr preferRelativeResize="0"/>
          <p:nvPr/>
        </p:nvPicPr>
        <p:blipFill rotWithShape="1">
          <a:blip r:embed="rId13">
            <a:alphaModFix/>
          </a:blip>
          <a:srcRect/>
          <a:stretch/>
        </p:blipFill>
        <p:spPr>
          <a:xfrm>
            <a:off x="7750125" y="4627775"/>
            <a:ext cx="1142175" cy="291250"/>
          </a:xfrm>
          <a:prstGeom prst="rect">
            <a:avLst/>
          </a:prstGeom>
          <a:noFill/>
          <a:ln>
            <a:noFill/>
          </a:ln>
        </p:spPr>
      </p:pic>
      <p:pic>
        <p:nvPicPr>
          <p:cNvPr id="213" name="Google Shape;213;p35"/>
          <p:cNvPicPr preferRelativeResize="0"/>
          <p:nvPr/>
        </p:nvPicPr>
        <p:blipFill rotWithShape="1">
          <a:blip r:embed="rId4">
            <a:alphaModFix/>
          </a:blip>
          <a:srcRect/>
          <a:stretch/>
        </p:blipFill>
        <p:spPr>
          <a:xfrm>
            <a:off x="38286" y="512500"/>
            <a:ext cx="421426" cy="3530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6"/>
          <p:cNvSpPr/>
          <p:nvPr/>
        </p:nvSpPr>
        <p:spPr>
          <a:xfrm>
            <a:off x="716575" y="697300"/>
            <a:ext cx="7977900" cy="3361500"/>
          </a:xfrm>
          <a:prstGeom prst="wedgeRectCallout">
            <a:avLst>
              <a:gd name="adj1" fmla="val 38325"/>
              <a:gd name="adj2" fmla="val 72320"/>
            </a:avLst>
          </a:prstGeom>
          <a:solidFill>
            <a:srgbClr val="FFFFFF"/>
          </a:solidFill>
          <a:ln w="38100" cap="flat" cmpd="sng">
            <a:solidFill>
              <a:srgbClr val="2BB0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6"/>
          <p:cNvSpPr txBox="1"/>
          <p:nvPr/>
        </p:nvSpPr>
        <p:spPr>
          <a:xfrm>
            <a:off x="895075" y="697300"/>
            <a:ext cx="7620900" cy="33615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l-GR" sz="1600" dirty="0">
                <a:solidFill>
                  <a:schemeClr val="dk1"/>
                </a:solidFill>
              </a:rPr>
              <a:t>«Κάθε μορφή έκφρασης γραπτής ή προφορικής (συμπεριλαμβανομένων μηνυμάτων κειμένου, εικόνων, μουσικής, βίντεο, παιχνιδιών, ζωγραφιών, συμβόλων, σημείων, άλλων μορφών τέχνης), που εκφράζεται και διαδίδεται από ένα άτομο ή μια ομάδα ατόμων μέσω όλων των μορφών ηλεκτρονικής ψηφιακής επικοινωνίας, όπως είναι τα μέσα κοινωνικής δικτύωσης, οι ιστότοποι, τα φόρουμ, τα ιστολόγια, οι πλατφόρμες κοινωνικής δικτύωσης, τα μηνύματα ηλεκτρονικού ταχυδρομείου, που απευθύνονται σε ένα άτομο ή μια ομάδα ατόμων με βάση ένα βασικό χαρακτηριστικό τους, ιδίως όσον αφορά το φύλο ή την ταυτότητα φύλου, τη φυλετική ή εθνοτική καταγωγή, τον σεξουαλικό προσανατολισμό, τη θρησκεία ή τις πεποιθήσεις, την αναπηρία, με σκοπό την εξάπλωση του μίσους, την παρενόχληση, την απειλή και την άμεση ή έμμεση άσκηση βίας εναντίον συγκεκριμένων μεμονωμένων ατόμων ή μελών ομάδων εντός των κοινωνιών».</a:t>
            </a:r>
            <a:endParaRPr sz="1600" b="1" dirty="0"/>
          </a:p>
        </p:txBody>
      </p:sp>
      <p:sp>
        <p:nvSpPr>
          <p:cNvPr id="121" name="Google Shape;121;p26"/>
          <p:cNvSpPr txBox="1"/>
          <p:nvPr/>
        </p:nvSpPr>
        <p:spPr>
          <a:xfrm>
            <a:off x="716574" y="143325"/>
            <a:ext cx="7977899" cy="450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l-GR" sz="1800" dirty="0">
                <a:solidFill>
                  <a:schemeClr val="dk1"/>
                </a:solidFill>
              </a:rPr>
              <a:t>Το πρόγραμμα SELMA ορίζει τη </a:t>
            </a:r>
            <a:r>
              <a:rPr lang="el-GR" sz="1800" b="1" dirty="0">
                <a:solidFill>
                  <a:srgbClr val="2BB0D4"/>
                </a:solidFill>
              </a:rPr>
              <a:t>ρητορική μίσους στο διαδίκτυο</a:t>
            </a:r>
            <a:r>
              <a:rPr lang="el-GR" sz="1800" dirty="0">
                <a:solidFill>
                  <a:schemeClr val="dk1"/>
                </a:solidFill>
              </a:rPr>
              <a:t> ως εξής:</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1234125" y="836025"/>
            <a:ext cx="6951000" cy="2543100"/>
          </a:xfrm>
          <a:prstGeom prst="wedgeRoundRectCallout">
            <a:avLst>
              <a:gd name="adj1" fmla="val 41866"/>
              <a:gd name="adj2" fmla="val 90575"/>
              <a:gd name="adj3" fmla="val 0"/>
            </a:avLst>
          </a:prstGeom>
          <a:solidFill>
            <a:srgbClr val="2BB0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7"/>
          <p:cNvSpPr txBox="1"/>
          <p:nvPr/>
        </p:nvSpPr>
        <p:spPr>
          <a:xfrm>
            <a:off x="716575" y="143325"/>
            <a:ext cx="7165800" cy="450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l-GR" sz="1800">
                <a:solidFill>
                  <a:schemeClr val="dk1"/>
                </a:solidFill>
              </a:rPr>
              <a:t>Μια απλοποιημένη μορφή της είναι:</a:t>
            </a:r>
            <a:endParaRPr/>
          </a:p>
        </p:txBody>
      </p:sp>
      <p:sp>
        <p:nvSpPr>
          <p:cNvPr id="128" name="Google Shape;128;p27"/>
          <p:cNvSpPr txBox="1"/>
          <p:nvPr/>
        </p:nvSpPr>
        <p:spPr>
          <a:xfrm>
            <a:off x="1572525" y="1249125"/>
            <a:ext cx="6274200" cy="1716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l-GR" sz="2400" b="1" dirty="0">
                <a:solidFill>
                  <a:srgbClr val="FFFFFF"/>
                </a:solidFill>
              </a:rPr>
              <a:t>«Οποιοδήποτε διαδικτυακό περιεχόμενο που στοχοποιεί τα βασικά χαρακτηριστικά κάποιου με σκοπό την εξάπλωση μίσους, την απειλή ή την πρόκληση βίας εναντίον του».</a:t>
            </a:r>
            <a:endParaRPr sz="2400" b="1"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txBox="1"/>
          <p:nvPr/>
        </p:nvSpPr>
        <p:spPr>
          <a:xfrm>
            <a:off x="1636800" y="209800"/>
            <a:ext cx="7240800" cy="4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2400" dirty="0"/>
              <a:t>Τι σημαίνει για εσάς ο </a:t>
            </a:r>
            <a:r>
              <a:rPr lang="el-GR" sz="2400" b="1" dirty="0">
                <a:solidFill>
                  <a:srgbClr val="2BB0D4"/>
                </a:solidFill>
              </a:rPr>
              <a:t>όρος ρητορική</a:t>
            </a:r>
            <a:r>
              <a:rPr lang="el-GR" sz="2400" dirty="0"/>
              <a:t> μίσους{/ b1};</a:t>
            </a:r>
            <a:endParaRPr sz="2400" dirty="0"/>
          </a:p>
        </p:txBody>
      </p:sp>
      <p:sp>
        <p:nvSpPr>
          <p:cNvPr id="134" name="Google Shape;134;p28"/>
          <p:cNvSpPr txBox="1"/>
          <p:nvPr/>
        </p:nvSpPr>
        <p:spPr>
          <a:xfrm>
            <a:off x="2480800" y="865588"/>
            <a:ext cx="5704200" cy="5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t>Όταν οι άνθρωποι εκφράζουν μίσος στο διαδίκτυο, για ποια χαρακτηριστικά στοχοποιούν τους άλλους;</a:t>
            </a:r>
            <a:endParaRPr sz="1800" dirty="0"/>
          </a:p>
        </p:txBody>
      </p:sp>
      <p:sp>
        <p:nvSpPr>
          <p:cNvPr id="135" name="Google Shape;135;p28"/>
          <p:cNvSpPr txBox="1"/>
          <p:nvPr/>
        </p:nvSpPr>
        <p:spPr>
          <a:xfrm>
            <a:off x="4969575" y="2016150"/>
            <a:ext cx="3829500" cy="1637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l-GR" sz="1800" dirty="0"/>
              <a:t>Έχετε βιώσει εσείς (ή κάποιος φίλος σας) ρητορική μίσους;</a:t>
            </a:r>
            <a:endParaRPr sz="1800" dirty="0"/>
          </a:p>
          <a:p>
            <a:pPr marL="457200" lvl="0" indent="-342900" algn="l" rtl="0">
              <a:spcBef>
                <a:spcPts val="0"/>
              </a:spcBef>
              <a:spcAft>
                <a:spcPts val="0"/>
              </a:spcAft>
              <a:buSzPts val="1800"/>
              <a:buChar char="●"/>
            </a:pPr>
            <a:r>
              <a:rPr lang="el-GR" sz="1800" dirty="0"/>
              <a:t>Τι συνέβη;</a:t>
            </a:r>
            <a:endParaRPr sz="1800" dirty="0"/>
          </a:p>
          <a:p>
            <a:pPr marL="457200" lvl="0" indent="-342900" algn="l" rtl="0">
              <a:spcBef>
                <a:spcPts val="0"/>
              </a:spcBef>
              <a:spcAft>
                <a:spcPts val="0"/>
              </a:spcAft>
              <a:buSzPts val="1800"/>
              <a:buChar char="●"/>
            </a:pPr>
            <a:r>
              <a:rPr lang="el-GR" sz="1800" dirty="0"/>
              <a:t>Πώς νιώσατε/ένιωσαν;</a:t>
            </a:r>
            <a:endParaRPr sz="1800" dirty="0"/>
          </a:p>
          <a:p>
            <a:pPr marL="457200" lvl="0" indent="-342900" algn="l" rtl="0">
              <a:spcBef>
                <a:spcPts val="0"/>
              </a:spcBef>
              <a:spcAft>
                <a:spcPts val="0"/>
              </a:spcAft>
              <a:buSzPts val="1800"/>
              <a:buChar char="●"/>
            </a:pPr>
            <a:r>
              <a:rPr lang="el-GR" sz="1800" dirty="0"/>
              <a:t>Ποιοι εμπλέχθηκαν;</a:t>
            </a:r>
            <a:endParaRPr sz="1800" dirty="0"/>
          </a:p>
          <a:p>
            <a:pPr marL="457200" lvl="0" indent="-342900" algn="l" rtl="0">
              <a:spcBef>
                <a:spcPts val="0"/>
              </a:spcBef>
              <a:spcAft>
                <a:spcPts val="0"/>
              </a:spcAft>
              <a:buSzPts val="1800"/>
              <a:buChar char="●"/>
            </a:pPr>
            <a:r>
              <a:rPr lang="el-GR" sz="1800" dirty="0"/>
              <a:t>Πώς αισθάνονται τώρα;</a:t>
            </a:r>
            <a:endParaRPr sz="1800" dirty="0"/>
          </a:p>
        </p:txBody>
      </p:sp>
      <p:sp>
        <p:nvSpPr>
          <p:cNvPr id="136" name="Google Shape;136;p28"/>
          <p:cNvSpPr/>
          <p:nvPr/>
        </p:nvSpPr>
        <p:spPr>
          <a:xfrm>
            <a:off x="904950" y="1720225"/>
            <a:ext cx="3829500" cy="2839500"/>
          </a:xfrm>
          <a:prstGeom prst="wedgeRectCallout">
            <a:avLst>
              <a:gd name="adj1" fmla="val 40098"/>
              <a:gd name="adj2" fmla="val 66353"/>
            </a:avLst>
          </a:prstGeom>
          <a:solidFill>
            <a:srgbClr val="2BB0D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8"/>
          <p:cNvSpPr txBox="1"/>
          <p:nvPr/>
        </p:nvSpPr>
        <p:spPr>
          <a:xfrm>
            <a:off x="1066800" y="1812325"/>
            <a:ext cx="3505800" cy="25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300" dirty="0">
                <a:solidFill>
                  <a:srgbClr val="FFFFFF"/>
                </a:solidFill>
              </a:rPr>
              <a:t>Κάποιοι νέοι που μίλησαν στο πρόγραμμα SELMA δήλωσαν ότι ρητορική μίσους είναι:</a:t>
            </a:r>
            <a:endParaRPr sz="1300" dirty="0">
              <a:solidFill>
                <a:srgbClr val="FFFFFF"/>
              </a:solidFill>
            </a:endParaRPr>
          </a:p>
          <a:p>
            <a:pPr marL="0" lvl="0" indent="0" algn="l" rtl="0">
              <a:spcBef>
                <a:spcPts val="0"/>
              </a:spcBef>
              <a:spcAft>
                <a:spcPts val="0"/>
              </a:spcAft>
              <a:buNone/>
            </a:pPr>
            <a:endParaRPr sz="1300" dirty="0">
              <a:solidFill>
                <a:srgbClr val="FFFFFF"/>
              </a:solidFill>
            </a:endParaRPr>
          </a:p>
          <a:p>
            <a:pPr marL="457200" lvl="0" indent="-317500" algn="l" rtl="0">
              <a:spcBef>
                <a:spcPts val="0"/>
              </a:spcBef>
              <a:spcAft>
                <a:spcPts val="0"/>
              </a:spcAft>
              <a:buClr>
                <a:srgbClr val="FFFFFF"/>
              </a:buClr>
              <a:buSzPts val="1400"/>
              <a:buChar char="●"/>
            </a:pPr>
            <a:r>
              <a:rPr lang="el-GR" sz="1300" b="1" i="1" dirty="0">
                <a:solidFill>
                  <a:srgbClr val="FFFFFF"/>
                </a:solidFill>
              </a:rPr>
              <a:t>Το να λες κακά και εξευτελιστικά πράγματα για τους άλλους</a:t>
            </a:r>
            <a:endParaRPr sz="1300" b="1" i="1" dirty="0">
              <a:solidFill>
                <a:srgbClr val="FFFFFF"/>
              </a:solidFill>
            </a:endParaRPr>
          </a:p>
          <a:p>
            <a:pPr marL="457200" lvl="0" indent="-317500" algn="l" rtl="0">
              <a:spcBef>
                <a:spcPts val="0"/>
              </a:spcBef>
              <a:spcAft>
                <a:spcPts val="0"/>
              </a:spcAft>
              <a:buClr>
                <a:srgbClr val="FFFFFF"/>
              </a:buClr>
              <a:buSzPts val="1400"/>
              <a:buChar char="●"/>
            </a:pPr>
            <a:r>
              <a:rPr lang="el-GR" sz="1300" b="1" i="1" dirty="0">
                <a:solidFill>
                  <a:srgbClr val="FFFFFF"/>
                </a:solidFill>
              </a:rPr>
              <a:t>Το να μισείς ή να μιλάς προσβλητικά στους άλλους στο διαδίκτυο και στα μέσα κοινωνικής δικτύωσης</a:t>
            </a:r>
            <a:endParaRPr sz="1300" b="1" i="1" dirty="0">
              <a:solidFill>
                <a:srgbClr val="FFFFFF"/>
              </a:solidFill>
            </a:endParaRPr>
          </a:p>
          <a:p>
            <a:pPr marL="0" lvl="0" indent="0" algn="l" rtl="0">
              <a:spcBef>
                <a:spcPts val="0"/>
              </a:spcBef>
              <a:spcAft>
                <a:spcPts val="0"/>
              </a:spcAft>
              <a:buNone/>
            </a:pPr>
            <a:endParaRPr sz="1300" dirty="0">
              <a:solidFill>
                <a:srgbClr val="FFFFFF"/>
              </a:solidFill>
            </a:endParaRPr>
          </a:p>
          <a:p>
            <a:pPr marL="0" lvl="0" indent="0" algn="l" rtl="0">
              <a:spcBef>
                <a:spcPts val="0"/>
              </a:spcBef>
              <a:spcAft>
                <a:spcPts val="0"/>
              </a:spcAft>
              <a:buNone/>
            </a:pPr>
            <a:r>
              <a:rPr lang="el-GR" sz="1300" dirty="0">
                <a:solidFill>
                  <a:srgbClr val="FFFFFF"/>
                </a:solidFill>
              </a:rPr>
              <a:t>Έχουν δίκιο; </a:t>
            </a:r>
            <a:br>
              <a:rPr lang="en-GB" sz="1300" dirty="0">
                <a:solidFill>
                  <a:srgbClr val="FFFFFF"/>
                </a:solidFill>
              </a:rPr>
            </a:br>
            <a:r>
              <a:rPr lang="el-GR" sz="1300" dirty="0">
                <a:solidFill>
                  <a:srgbClr val="FFFFFF"/>
                </a:solidFill>
              </a:rPr>
              <a:t>Τι πιστεύετε για τα σχόλιά τους;</a:t>
            </a:r>
            <a:endParaRPr sz="1300" dirty="0">
              <a:solidFill>
                <a:srgbClr val="FFFFFF"/>
              </a:solidFill>
            </a:endParaRPr>
          </a:p>
        </p:txBody>
      </p:sp>
      <p:pic>
        <p:nvPicPr>
          <p:cNvPr id="138" name="Google Shape;138;p28"/>
          <p:cNvPicPr preferRelativeResize="0"/>
          <p:nvPr/>
        </p:nvPicPr>
        <p:blipFill>
          <a:blip r:embed="rId3">
            <a:alphaModFix/>
          </a:blip>
          <a:stretch>
            <a:fillRect/>
          </a:stretch>
        </p:blipFill>
        <p:spPr>
          <a:xfrm>
            <a:off x="818559" y="108875"/>
            <a:ext cx="621428" cy="620650"/>
          </a:xfrm>
          <a:prstGeom prst="rect">
            <a:avLst/>
          </a:prstGeom>
          <a:noFill/>
          <a:ln>
            <a:noFill/>
          </a:ln>
        </p:spPr>
      </p:pic>
      <p:pic>
        <p:nvPicPr>
          <p:cNvPr id="139" name="Google Shape;139;p28"/>
          <p:cNvPicPr preferRelativeResize="0"/>
          <p:nvPr/>
        </p:nvPicPr>
        <p:blipFill>
          <a:blip r:embed="rId4">
            <a:alphaModFix/>
          </a:blip>
          <a:stretch>
            <a:fillRect/>
          </a:stretch>
        </p:blipFill>
        <p:spPr>
          <a:xfrm>
            <a:off x="1883562" y="910127"/>
            <a:ext cx="448608" cy="620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9"/>
          <p:cNvSpPr/>
          <p:nvPr/>
        </p:nvSpPr>
        <p:spPr>
          <a:xfrm>
            <a:off x="2044950" y="1384975"/>
            <a:ext cx="5816100" cy="1919400"/>
          </a:xfrm>
          <a:prstGeom prst="roundRect">
            <a:avLst>
              <a:gd name="adj" fmla="val 9359"/>
            </a:avLst>
          </a:prstGeom>
          <a:solidFill>
            <a:srgbClr val="2BB0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9"/>
          <p:cNvSpPr txBox="1"/>
          <p:nvPr/>
        </p:nvSpPr>
        <p:spPr>
          <a:xfrm>
            <a:off x="1686000" y="156400"/>
            <a:ext cx="6534000" cy="9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2000" dirty="0"/>
              <a:t>Πρέπει να δημιουργήσουμε έναν δικό μας ορισμό της ρητορικής μίσους για την ομάδα μας, με τον οποίο να συμφωνούν όλοι.</a:t>
            </a:r>
            <a:endParaRPr sz="2000" dirty="0"/>
          </a:p>
        </p:txBody>
      </p:sp>
      <p:sp>
        <p:nvSpPr>
          <p:cNvPr id="146" name="Google Shape;146;p29"/>
          <p:cNvSpPr txBox="1"/>
          <p:nvPr/>
        </p:nvSpPr>
        <p:spPr>
          <a:xfrm>
            <a:off x="2154400" y="1411500"/>
            <a:ext cx="5706600" cy="18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solidFill>
                  <a:srgbClr val="FFFFFF"/>
                </a:solidFill>
              </a:rPr>
              <a:t>Ρίξτε μια ματιά στους ορισμούς που διατίθενται...</a:t>
            </a:r>
            <a:endParaRPr sz="1800" dirty="0">
              <a:solidFill>
                <a:srgbClr val="FFFFFF"/>
              </a:solidFill>
            </a:endParaRPr>
          </a:p>
          <a:p>
            <a:pPr marL="0" lvl="0" indent="0" algn="l" rtl="0">
              <a:spcBef>
                <a:spcPts val="0"/>
              </a:spcBef>
              <a:spcAft>
                <a:spcPts val="0"/>
              </a:spcAft>
              <a:buNone/>
            </a:pPr>
            <a:endParaRPr sz="1800" dirty="0">
              <a:solidFill>
                <a:srgbClr val="FFFFFF"/>
              </a:solidFill>
            </a:endParaRPr>
          </a:p>
          <a:p>
            <a:pPr marL="457200" lvl="0" indent="-342900" algn="l" rtl="0">
              <a:spcBef>
                <a:spcPts val="0"/>
              </a:spcBef>
              <a:spcAft>
                <a:spcPts val="0"/>
              </a:spcAft>
              <a:buClr>
                <a:srgbClr val="FFFFFF"/>
              </a:buClr>
              <a:buSzPts val="1800"/>
              <a:buChar char="●"/>
            </a:pPr>
            <a:r>
              <a:rPr lang="el-GR" sz="1800" dirty="0">
                <a:solidFill>
                  <a:srgbClr val="FFFFFF"/>
                </a:solidFill>
              </a:rPr>
              <a:t>Τι σας αρέσει σε αυτούς;</a:t>
            </a:r>
            <a:endParaRPr sz="1800" dirty="0">
              <a:solidFill>
                <a:srgbClr val="FFFFFF"/>
              </a:solidFill>
            </a:endParaRPr>
          </a:p>
          <a:p>
            <a:pPr marL="457200" lvl="0" indent="-342900" algn="l" rtl="0">
              <a:spcBef>
                <a:spcPts val="0"/>
              </a:spcBef>
              <a:spcAft>
                <a:spcPts val="0"/>
              </a:spcAft>
              <a:buClr>
                <a:srgbClr val="FFFFFF"/>
              </a:buClr>
              <a:buSzPts val="1800"/>
              <a:buChar char="●"/>
            </a:pPr>
            <a:r>
              <a:rPr lang="el-GR" sz="1800" dirty="0">
                <a:solidFill>
                  <a:srgbClr val="FFFFFF"/>
                </a:solidFill>
              </a:rPr>
              <a:t>Τι δεν σας αρέσει σε αυτούς;</a:t>
            </a:r>
            <a:endParaRPr sz="1800" dirty="0">
              <a:solidFill>
                <a:srgbClr val="FFFFFF"/>
              </a:solidFill>
            </a:endParaRPr>
          </a:p>
          <a:p>
            <a:pPr marL="457200" lvl="0" indent="-342900" algn="l" rtl="0">
              <a:spcBef>
                <a:spcPts val="0"/>
              </a:spcBef>
              <a:spcAft>
                <a:spcPts val="0"/>
              </a:spcAft>
              <a:buClr>
                <a:srgbClr val="FFFFFF"/>
              </a:buClr>
              <a:buSzPts val="1800"/>
              <a:buChar char="●"/>
            </a:pPr>
            <a:r>
              <a:rPr lang="el-GR" sz="1800" dirty="0">
                <a:solidFill>
                  <a:srgbClr val="FFFFFF"/>
                </a:solidFill>
              </a:rPr>
              <a:t>Τους καταλαβαίνετε;</a:t>
            </a:r>
            <a:endParaRPr sz="1800" dirty="0">
              <a:solidFill>
                <a:srgbClr val="FFFFFF"/>
              </a:solidFill>
            </a:endParaRPr>
          </a:p>
          <a:p>
            <a:pPr marL="457200" lvl="0" indent="-342900" algn="l" rtl="0">
              <a:spcBef>
                <a:spcPts val="0"/>
              </a:spcBef>
              <a:spcAft>
                <a:spcPts val="0"/>
              </a:spcAft>
              <a:buClr>
                <a:srgbClr val="FFFFFF"/>
              </a:buClr>
              <a:buSzPts val="1800"/>
              <a:buChar char="●"/>
            </a:pPr>
            <a:r>
              <a:rPr lang="el-GR" sz="1800" dirty="0">
                <a:solidFill>
                  <a:srgbClr val="FFFFFF"/>
                </a:solidFill>
              </a:rPr>
              <a:t>Τους λείπει κάτι;</a:t>
            </a:r>
            <a:endParaRPr sz="1800" dirty="0">
              <a:solidFill>
                <a:srgbClr val="FFFFFF"/>
              </a:solidFill>
            </a:endParaRPr>
          </a:p>
        </p:txBody>
      </p:sp>
      <p:sp>
        <p:nvSpPr>
          <p:cNvPr id="147" name="Google Shape;147;p29"/>
          <p:cNvSpPr txBox="1"/>
          <p:nvPr/>
        </p:nvSpPr>
        <p:spPr>
          <a:xfrm>
            <a:off x="1400475" y="3418500"/>
            <a:ext cx="6984600" cy="5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2000" dirty="0"/>
              <a:t>Τώρα σειρά μας... να ορίσουμε τη ρητορική μίσους.</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l-GR" sz="2000" dirty="0"/>
              <a:t>Για αρχή, ας σκεφτούμε </a:t>
            </a:r>
            <a:r>
              <a:rPr lang="el-GR" sz="2000" b="1" dirty="0"/>
              <a:t>τι δεν είναι</a:t>
            </a:r>
            <a:r>
              <a:rPr lang="el-GR" sz="2000" dirty="0"/>
              <a:t>...</a:t>
            </a:r>
            <a:endParaRPr sz="2000" dirty="0"/>
          </a:p>
        </p:txBody>
      </p:sp>
      <p:pic>
        <p:nvPicPr>
          <p:cNvPr id="148" name="Google Shape;148;p29"/>
          <p:cNvPicPr preferRelativeResize="0"/>
          <p:nvPr/>
        </p:nvPicPr>
        <p:blipFill>
          <a:blip r:embed="rId3">
            <a:alphaModFix/>
          </a:blip>
          <a:stretch>
            <a:fillRect/>
          </a:stretch>
        </p:blipFill>
        <p:spPr>
          <a:xfrm>
            <a:off x="665300" y="226076"/>
            <a:ext cx="858800" cy="787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0"/>
          <p:cNvSpPr/>
          <p:nvPr/>
        </p:nvSpPr>
        <p:spPr>
          <a:xfrm>
            <a:off x="5161575" y="1648925"/>
            <a:ext cx="3469800" cy="2763600"/>
          </a:xfrm>
          <a:prstGeom prst="roundRect">
            <a:avLst>
              <a:gd name="adj" fmla="val 9359"/>
            </a:avLst>
          </a:prstGeom>
          <a:solidFill>
            <a:srgbClr val="2BB0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0"/>
          <p:cNvSpPr txBox="1"/>
          <p:nvPr/>
        </p:nvSpPr>
        <p:spPr>
          <a:xfrm>
            <a:off x="1721150" y="146700"/>
            <a:ext cx="6607200" cy="5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t>Τώρα, ας παίξουμε με τον ορισμό που έχουμε δημιουργήσει.</a:t>
            </a:r>
            <a:endParaRPr sz="1800" dirty="0"/>
          </a:p>
        </p:txBody>
      </p:sp>
      <p:grpSp>
        <p:nvGrpSpPr>
          <p:cNvPr id="155" name="Google Shape;155;p30"/>
          <p:cNvGrpSpPr/>
          <p:nvPr/>
        </p:nvGrpSpPr>
        <p:grpSpPr>
          <a:xfrm>
            <a:off x="5276725" y="1800425"/>
            <a:ext cx="3570900" cy="1625300"/>
            <a:chOff x="1001100" y="1776875"/>
            <a:chExt cx="3570900" cy="1625300"/>
          </a:xfrm>
        </p:grpSpPr>
        <p:sp>
          <p:nvSpPr>
            <p:cNvPr id="156" name="Google Shape;156;p30"/>
            <p:cNvSpPr txBox="1"/>
            <p:nvPr/>
          </p:nvSpPr>
          <p:spPr>
            <a:xfrm>
              <a:off x="1001100" y="1776875"/>
              <a:ext cx="3570900" cy="82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700" dirty="0">
                  <a:solidFill>
                    <a:srgbClr val="FFFFFF"/>
                  </a:solidFill>
                </a:rPr>
                <a:t>Η επόμενη εργασία σας είναι να αναδημιουργήσετε τον ορισμό με </a:t>
              </a:r>
              <a:r>
                <a:rPr lang="el-GR" sz="1700" b="1" dirty="0">
                  <a:solidFill>
                    <a:srgbClr val="FFFFFF"/>
                  </a:solidFill>
                </a:rPr>
                <a:t>πιο εύθυμο και παρακινητικό</a:t>
              </a:r>
              <a:r>
                <a:rPr lang="el-GR" sz="1700" dirty="0">
                  <a:solidFill>
                    <a:srgbClr val="FFFFFF"/>
                  </a:solidFill>
                </a:rPr>
                <a:t> τρόπο.</a:t>
              </a:r>
              <a:endParaRPr sz="1700" dirty="0">
                <a:solidFill>
                  <a:srgbClr val="FFFFFF"/>
                </a:solidFill>
              </a:endParaRPr>
            </a:p>
          </p:txBody>
        </p:sp>
        <p:sp>
          <p:nvSpPr>
            <p:cNvPr id="157" name="Google Shape;157;p30"/>
            <p:cNvSpPr txBox="1"/>
            <p:nvPr/>
          </p:nvSpPr>
          <p:spPr>
            <a:xfrm>
              <a:off x="1001100" y="2899675"/>
              <a:ext cx="3226800" cy="5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700" dirty="0">
                  <a:solidFill>
                    <a:srgbClr val="FFFFFF"/>
                  </a:solidFill>
                </a:rPr>
                <a:t>Μπορείτε να χρησιμοποιήσετε: κινούμενα σχέδια, μιμίδια (</a:t>
              </a:r>
              <a:r>
                <a:rPr lang="en-US" sz="1700">
                  <a:solidFill>
                    <a:srgbClr val="FFFFFF"/>
                  </a:solidFill>
                </a:rPr>
                <a:t>memes)</a:t>
              </a:r>
              <a:r>
                <a:rPr lang="el-GR" sz="1700">
                  <a:solidFill>
                    <a:srgbClr val="FFFFFF"/>
                  </a:solidFill>
                </a:rPr>
                <a:t>, </a:t>
              </a:r>
              <a:r>
                <a:rPr lang="el-GR" sz="1700" dirty="0">
                  <a:solidFill>
                    <a:srgbClr val="FFFFFF"/>
                  </a:solidFill>
                </a:rPr>
                <a:t>ποίηση ή ραπ για αυτό... η επόμενη διαφάνεια έχει ορισμένα παραδείγματα.</a:t>
              </a:r>
              <a:endParaRPr sz="1700" dirty="0">
                <a:solidFill>
                  <a:srgbClr val="FFFFFF"/>
                </a:solidFill>
              </a:endParaRPr>
            </a:p>
          </p:txBody>
        </p:sp>
      </p:grpSp>
      <p:pic>
        <p:nvPicPr>
          <p:cNvPr id="158" name="Google Shape;158;p30"/>
          <p:cNvPicPr preferRelativeResize="0"/>
          <p:nvPr/>
        </p:nvPicPr>
        <p:blipFill rotWithShape="1">
          <a:blip r:embed="rId3">
            <a:alphaModFix/>
          </a:blip>
          <a:srcRect b="17197"/>
          <a:stretch/>
        </p:blipFill>
        <p:spPr>
          <a:xfrm>
            <a:off x="2517188" y="2070685"/>
            <a:ext cx="2459375" cy="1084775"/>
          </a:xfrm>
          <a:prstGeom prst="rect">
            <a:avLst/>
          </a:prstGeom>
          <a:noFill/>
          <a:ln>
            <a:noFill/>
          </a:ln>
        </p:spPr>
      </p:pic>
      <p:pic>
        <p:nvPicPr>
          <p:cNvPr id="159" name="Google Shape;159;p30"/>
          <p:cNvPicPr preferRelativeResize="0"/>
          <p:nvPr/>
        </p:nvPicPr>
        <p:blipFill>
          <a:blip r:embed="rId4">
            <a:alphaModFix/>
          </a:blip>
          <a:stretch>
            <a:fillRect/>
          </a:stretch>
        </p:blipFill>
        <p:spPr>
          <a:xfrm>
            <a:off x="797192" y="3019353"/>
            <a:ext cx="2190208" cy="1338200"/>
          </a:xfrm>
          <a:prstGeom prst="rect">
            <a:avLst/>
          </a:prstGeom>
          <a:noFill/>
          <a:ln>
            <a:noFill/>
          </a:ln>
        </p:spPr>
      </p:pic>
      <p:pic>
        <p:nvPicPr>
          <p:cNvPr id="160" name="Google Shape;160;p30"/>
          <p:cNvPicPr preferRelativeResize="0"/>
          <p:nvPr/>
        </p:nvPicPr>
        <p:blipFill>
          <a:blip r:embed="rId5">
            <a:alphaModFix/>
          </a:blip>
          <a:stretch>
            <a:fillRect/>
          </a:stretch>
        </p:blipFill>
        <p:spPr>
          <a:xfrm>
            <a:off x="3209379" y="3616600"/>
            <a:ext cx="1879726" cy="1338200"/>
          </a:xfrm>
          <a:prstGeom prst="rect">
            <a:avLst/>
          </a:prstGeom>
          <a:noFill/>
          <a:ln>
            <a:noFill/>
          </a:ln>
        </p:spPr>
      </p:pic>
      <p:pic>
        <p:nvPicPr>
          <p:cNvPr id="161" name="Google Shape;161;p30"/>
          <p:cNvPicPr preferRelativeResize="0"/>
          <p:nvPr/>
        </p:nvPicPr>
        <p:blipFill>
          <a:blip r:embed="rId6">
            <a:alphaModFix/>
          </a:blip>
          <a:stretch>
            <a:fillRect/>
          </a:stretch>
        </p:blipFill>
        <p:spPr>
          <a:xfrm>
            <a:off x="760475" y="1648925"/>
            <a:ext cx="1571700" cy="1571700"/>
          </a:xfrm>
          <a:prstGeom prst="roundRect">
            <a:avLst>
              <a:gd name="adj" fmla="val 11548"/>
            </a:avLst>
          </a:prstGeom>
          <a:noFill/>
          <a:ln>
            <a:noFill/>
          </a:ln>
        </p:spPr>
      </p:pic>
      <p:sp>
        <p:nvSpPr>
          <p:cNvPr id="162" name="Google Shape;162;p30"/>
          <p:cNvSpPr txBox="1"/>
          <p:nvPr/>
        </p:nvSpPr>
        <p:spPr>
          <a:xfrm>
            <a:off x="1721150" y="1006025"/>
            <a:ext cx="5619300" cy="64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1800" dirty="0">
                <a:solidFill>
                  <a:schemeClr val="dk1"/>
                </a:solidFill>
              </a:rPr>
              <a:t>Πρέπει να τον κάνουμε πιο προσιτό για όλους.</a:t>
            </a:r>
            <a:endParaRPr sz="1800" dirty="0">
              <a:solidFill>
                <a:schemeClr val="dk1"/>
              </a:solidFill>
            </a:endParaRPr>
          </a:p>
        </p:txBody>
      </p:sp>
      <p:pic>
        <p:nvPicPr>
          <p:cNvPr id="163" name="Google Shape;163;p30"/>
          <p:cNvPicPr preferRelativeResize="0"/>
          <p:nvPr/>
        </p:nvPicPr>
        <p:blipFill>
          <a:blip r:embed="rId7">
            <a:alphaModFix/>
          </a:blip>
          <a:stretch>
            <a:fillRect/>
          </a:stretch>
        </p:blipFill>
        <p:spPr>
          <a:xfrm>
            <a:off x="853874" y="92975"/>
            <a:ext cx="686542" cy="78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p:nvPr/>
        </p:nvSpPr>
        <p:spPr>
          <a:xfrm>
            <a:off x="1378525" y="58600"/>
            <a:ext cx="6936690" cy="7941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el-GR" sz="2000" dirty="0">
                <a:solidFill>
                  <a:schemeClr val="dk1"/>
                </a:solidFill>
              </a:rPr>
              <a:t>Δοκιμάστε να δημιουργήσετε ένα </a:t>
            </a:r>
            <a:r>
              <a:rPr lang="el-GR" sz="2000" b="1" dirty="0">
                <a:solidFill>
                  <a:srgbClr val="2BB0D4"/>
                </a:solidFill>
              </a:rPr>
              <a:t>κινούμενο σχέδιο</a:t>
            </a:r>
            <a:r>
              <a:rPr lang="el-GR" sz="2000" dirty="0">
                <a:solidFill>
                  <a:schemeClr val="dk1"/>
                </a:solidFill>
              </a:rPr>
              <a:t> - </a:t>
            </a:r>
            <a:br>
              <a:rPr lang="en-GB" sz="2000" dirty="0">
                <a:solidFill>
                  <a:schemeClr val="dk1"/>
                </a:solidFill>
              </a:rPr>
            </a:br>
            <a:r>
              <a:rPr lang="el-GR" sz="2000" dirty="0">
                <a:solidFill>
                  <a:schemeClr val="dk1"/>
                </a:solidFill>
              </a:rPr>
              <a:t>Μπορείτε να κάνετε δωρεάν εγγραφή στο </a:t>
            </a:r>
            <a:r>
              <a:rPr lang="el-GR" sz="2000" u="sng" dirty="0">
                <a:solidFill>
                  <a:srgbClr val="1155CC"/>
                </a:solidFill>
                <a:hlinkClick r:id="rId3"/>
              </a:rPr>
              <a:t>https://biteable.com/</a:t>
            </a:r>
            <a:endParaRPr sz="2000" dirty="0"/>
          </a:p>
        </p:txBody>
      </p:sp>
      <p:pic>
        <p:nvPicPr>
          <p:cNvPr id="169" name="Google Shape;169;p31">
            <a:hlinkClick r:id="rId4"/>
          </p:cNvPr>
          <p:cNvPicPr preferRelativeResize="0"/>
          <p:nvPr/>
        </p:nvPicPr>
        <p:blipFill>
          <a:blip r:embed="rId5">
            <a:alphaModFix/>
          </a:blip>
          <a:stretch>
            <a:fillRect/>
          </a:stretch>
        </p:blipFill>
        <p:spPr>
          <a:xfrm>
            <a:off x="1561648" y="981438"/>
            <a:ext cx="6387000" cy="3583200"/>
          </a:xfrm>
          <a:prstGeom prst="roundRect">
            <a:avLst>
              <a:gd name="adj" fmla="val 7524"/>
            </a:avLst>
          </a:prstGeom>
          <a:noFill/>
          <a:ln>
            <a:noFill/>
          </a:ln>
        </p:spPr>
      </p:pic>
      <p:pic>
        <p:nvPicPr>
          <p:cNvPr id="170" name="Google Shape;170;p31"/>
          <p:cNvPicPr preferRelativeResize="0"/>
          <p:nvPr/>
        </p:nvPicPr>
        <p:blipFill>
          <a:blip r:embed="rId6">
            <a:alphaModFix/>
          </a:blip>
          <a:stretch>
            <a:fillRect/>
          </a:stretch>
        </p:blipFill>
        <p:spPr>
          <a:xfrm>
            <a:off x="828785" y="109024"/>
            <a:ext cx="786425" cy="693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p:nvPr/>
        </p:nvSpPr>
        <p:spPr>
          <a:xfrm>
            <a:off x="1451125" y="136075"/>
            <a:ext cx="6057000" cy="7194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el-GR" sz="1800" dirty="0">
                <a:solidFill>
                  <a:schemeClr val="dk1"/>
                </a:solidFill>
              </a:rPr>
              <a:t>Ή μπορείτε να δοκιμάσετε να δημιουργήσετε ένα </a:t>
            </a:r>
            <a:r>
              <a:rPr lang="el-GR" sz="1800" b="1" dirty="0">
                <a:solidFill>
                  <a:srgbClr val="2BB0D4"/>
                </a:solidFill>
              </a:rPr>
              <a:t>μιμίδιο</a:t>
            </a:r>
            <a:r>
              <a:rPr lang="el-GR" sz="1800" dirty="0">
                <a:solidFill>
                  <a:schemeClr val="dk1"/>
                </a:solidFill>
              </a:rPr>
              <a:t> με ένα δωρεάν πρόγραμμα στο διαδίκτυο</a:t>
            </a:r>
            <a:endParaRPr sz="1800" dirty="0"/>
          </a:p>
        </p:txBody>
      </p:sp>
      <p:pic>
        <p:nvPicPr>
          <p:cNvPr id="176" name="Google Shape;176;p32">
            <a:hlinkClick r:id="rId3"/>
          </p:cNvPr>
          <p:cNvPicPr preferRelativeResize="0"/>
          <p:nvPr/>
        </p:nvPicPr>
        <p:blipFill rotWithShape="1">
          <a:blip r:embed="rId4">
            <a:alphaModFix/>
          </a:blip>
          <a:srcRect l="2471" r="2480"/>
          <a:stretch/>
        </p:blipFill>
        <p:spPr>
          <a:xfrm>
            <a:off x="2517825" y="1204450"/>
            <a:ext cx="4656900" cy="3389700"/>
          </a:xfrm>
          <a:prstGeom prst="roundRect">
            <a:avLst>
              <a:gd name="adj" fmla="val 6504"/>
            </a:avLst>
          </a:prstGeom>
          <a:noFill/>
          <a:ln>
            <a:noFill/>
          </a:ln>
        </p:spPr>
      </p:pic>
      <p:pic>
        <p:nvPicPr>
          <p:cNvPr id="177" name="Google Shape;177;p32"/>
          <p:cNvPicPr preferRelativeResize="0"/>
          <p:nvPr/>
        </p:nvPicPr>
        <p:blipFill>
          <a:blip r:embed="rId5">
            <a:alphaModFix/>
          </a:blip>
          <a:stretch>
            <a:fillRect/>
          </a:stretch>
        </p:blipFill>
        <p:spPr>
          <a:xfrm>
            <a:off x="997300" y="135963"/>
            <a:ext cx="719525" cy="719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p:nvPr/>
        </p:nvSpPr>
        <p:spPr>
          <a:xfrm>
            <a:off x="1712375" y="192475"/>
            <a:ext cx="5453400" cy="5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2400"/>
              <a:t>Τι λέτε για </a:t>
            </a:r>
            <a:r>
              <a:rPr lang="el-GR" sz="2400" b="1">
                <a:solidFill>
                  <a:srgbClr val="2BB0D4"/>
                </a:solidFill>
              </a:rPr>
              <a:t>ποίηση</a:t>
            </a:r>
            <a:r>
              <a:rPr lang="el-GR" sz="2400"/>
              <a:t>;</a:t>
            </a:r>
            <a:endParaRPr sz="2400"/>
          </a:p>
        </p:txBody>
      </p:sp>
      <p:grpSp>
        <p:nvGrpSpPr>
          <p:cNvPr id="183" name="Google Shape;183;p33"/>
          <p:cNvGrpSpPr/>
          <p:nvPr/>
        </p:nvGrpSpPr>
        <p:grpSpPr>
          <a:xfrm>
            <a:off x="685600" y="1491609"/>
            <a:ext cx="3450600" cy="2160300"/>
            <a:chOff x="112300" y="988409"/>
            <a:chExt cx="3450600" cy="2160300"/>
          </a:xfrm>
        </p:grpSpPr>
        <p:sp>
          <p:nvSpPr>
            <p:cNvPr id="184" name="Google Shape;184;p33"/>
            <p:cNvSpPr/>
            <p:nvPr/>
          </p:nvSpPr>
          <p:spPr>
            <a:xfrm rot="-298536">
              <a:off x="187683" y="1127963"/>
              <a:ext cx="3299835" cy="1881192"/>
            </a:xfrm>
            <a:prstGeom prst="roundRect">
              <a:avLst>
                <a:gd name="adj" fmla="val 16667"/>
              </a:avLst>
            </a:prstGeom>
            <a:noFill/>
            <a:ln w="38100" cap="flat" cmpd="sng">
              <a:solidFill>
                <a:srgbClr val="2BB0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txBox="1"/>
            <p:nvPr/>
          </p:nvSpPr>
          <p:spPr>
            <a:xfrm rot="-298408">
              <a:off x="294448" y="1164940"/>
              <a:ext cx="3057800" cy="148029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b="1" dirty="0">
                  <a:solidFill>
                    <a:srgbClr val="2BB0D4"/>
                  </a:solidFill>
                </a:rPr>
                <a:t>Χαϊκού</a:t>
              </a:r>
              <a:endParaRPr sz="1800" b="1" dirty="0">
                <a:solidFill>
                  <a:srgbClr val="2BB0D4"/>
                </a:solidFill>
              </a:endParaRPr>
            </a:p>
            <a:p>
              <a:pPr marL="0" lvl="0" indent="0" algn="l" rtl="0">
                <a:spcBef>
                  <a:spcPts val="0"/>
                </a:spcBef>
                <a:spcAft>
                  <a:spcPts val="0"/>
                </a:spcAft>
                <a:buNone/>
              </a:pPr>
              <a:endParaRPr u="sng" dirty="0"/>
            </a:p>
            <a:p>
              <a:pPr marL="0" lvl="0" indent="0" algn="l" rtl="0">
                <a:spcBef>
                  <a:spcPts val="0"/>
                </a:spcBef>
                <a:spcAft>
                  <a:spcPts val="0"/>
                </a:spcAft>
                <a:buNone/>
              </a:pPr>
              <a:r>
                <a:rPr lang="el-GR" sz="1500" dirty="0"/>
                <a:t>Ο ρητορική μίσους είναι περιεχόμενο</a:t>
              </a:r>
              <a:endParaRPr sz="1500" dirty="0"/>
            </a:p>
            <a:p>
              <a:pPr marL="0" lvl="0" indent="0" algn="l" rtl="0">
                <a:spcBef>
                  <a:spcPts val="0"/>
                </a:spcBef>
                <a:spcAft>
                  <a:spcPts val="0"/>
                </a:spcAft>
                <a:buNone/>
              </a:pPr>
              <a:r>
                <a:rPr lang="el-GR" sz="1500" dirty="0"/>
                <a:t>Στοχεύει την ύπαρξη των ανθρώπων</a:t>
              </a:r>
              <a:endParaRPr sz="1500" dirty="0"/>
            </a:p>
            <a:p>
              <a:pPr marL="0" lvl="0" indent="0" algn="l" rtl="0">
                <a:spcBef>
                  <a:spcPts val="0"/>
                </a:spcBef>
                <a:spcAft>
                  <a:spcPts val="0"/>
                </a:spcAft>
                <a:buNone/>
              </a:pPr>
              <a:r>
                <a:rPr lang="el-GR" sz="1500" dirty="0"/>
                <a:t>Προκαλεί, απειλεί. Μίσος.</a:t>
              </a:r>
              <a:endParaRPr sz="1500" dirty="0"/>
            </a:p>
          </p:txBody>
        </p:sp>
      </p:grpSp>
      <p:sp>
        <p:nvSpPr>
          <p:cNvPr id="186" name="Google Shape;186;p33"/>
          <p:cNvSpPr txBox="1"/>
          <p:nvPr/>
        </p:nvSpPr>
        <p:spPr>
          <a:xfrm>
            <a:off x="4308650" y="895400"/>
            <a:ext cx="4867200" cy="39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2400" b="1" dirty="0">
                <a:solidFill>
                  <a:srgbClr val="2BB0D4"/>
                </a:solidFill>
              </a:rPr>
              <a:t>Ακροστιχίδα</a:t>
            </a:r>
            <a:endParaRPr sz="2400" b="1" dirty="0">
              <a:solidFill>
                <a:srgbClr val="2BB0D4"/>
              </a:solidFill>
            </a:endParaRPr>
          </a:p>
          <a:p>
            <a:pPr marL="0" lvl="0" indent="0" algn="l" rtl="0">
              <a:spcBef>
                <a:spcPts val="0"/>
              </a:spcBef>
              <a:spcAft>
                <a:spcPts val="0"/>
              </a:spcAft>
              <a:buNone/>
            </a:pPr>
            <a:endParaRPr sz="1800" dirty="0"/>
          </a:p>
          <a:p>
            <a:pPr marL="0" lvl="0" indent="0" algn="l" rtl="0">
              <a:spcBef>
                <a:spcPts val="0"/>
              </a:spcBef>
              <a:spcAft>
                <a:spcPts val="0"/>
              </a:spcAft>
              <a:buNone/>
            </a:pPr>
            <a:r>
              <a:rPr lang="el-GR" sz="1600" b="1" dirty="0"/>
              <a:t>Ρ</a:t>
            </a:r>
            <a:r>
              <a:rPr lang="el-GR" sz="1600" dirty="0"/>
              <a:t>ητορική μίσους - </a:t>
            </a:r>
            <a:endParaRPr sz="1600" dirty="0"/>
          </a:p>
          <a:p>
            <a:pPr marL="0" lvl="0" indent="0" algn="l" rtl="0">
              <a:spcBef>
                <a:spcPts val="0"/>
              </a:spcBef>
              <a:spcAft>
                <a:spcPts val="0"/>
              </a:spcAft>
              <a:buNone/>
            </a:pPr>
            <a:r>
              <a:rPr lang="el-GR" sz="1600" b="1" dirty="0"/>
              <a:t>Π</a:t>
            </a:r>
            <a:r>
              <a:rPr lang="el-GR" sz="1600" dirty="0"/>
              <a:t>{/ b1}ροάσπιση ή προώθηση του μίσους,</a:t>
            </a:r>
            <a:endParaRPr sz="1600" dirty="0"/>
          </a:p>
          <a:p>
            <a:pPr marL="0" lvl="0" indent="0" algn="l" rtl="0">
              <a:spcBef>
                <a:spcPts val="0"/>
              </a:spcBef>
              <a:spcAft>
                <a:spcPts val="0"/>
              </a:spcAft>
              <a:buNone/>
            </a:pPr>
            <a:r>
              <a:rPr lang="el-GR" sz="1600" b="1" dirty="0"/>
              <a:t>Σ</a:t>
            </a:r>
            <a:r>
              <a:rPr lang="el-GR" sz="1600" dirty="0"/>
              <a:t>{/ b1}τοχοποίηση ενός ατόμου ή ομάδας,</a:t>
            </a:r>
            <a:endParaRPr sz="1600" dirty="0"/>
          </a:p>
          <a:p>
            <a:pPr marL="0" lvl="0" indent="0" algn="l" rtl="0">
              <a:spcBef>
                <a:spcPts val="0"/>
              </a:spcBef>
              <a:spcAft>
                <a:spcPts val="0"/>
              </a:spcAft>
              <a:buNone/>
            </a:pPr>
            <a:r>
              <a:rPr lang="el-GR" sz="1600" b="1" dirty="0"/>
              <a:t>Π</a:t>
            </a:r>
            <a:r>
              <a:rPr lang="el-GR" sz="1600" dirty="0"/>
              <a:t>{/ b1}ροσβολές, </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el-GR" sz="1600" b="1" dirty="0"/>
              <a:t>Σ</a:t>
            </a:r>
            <a:r>
              <a:rPr lang="el-GR" sz="1600" dirty="0"/>
              <a:t>{/ b1}τερεότυπα και στιγματισμός.</a:t>
            </a:r>
            <a:endParaRPr sz="1600" dirty="0"/>
          </a:p>
          <a:p>
            <a:pPr marL="0" lvl="0" indent="0" algn="l" rtl="0">
              <a:spcBef>
                <a:spcPts val="0"/>
              </a:spcBef>
              <a:spcAft>
                <a:spcPts val="0"/>
              </a:spcAft>
              <a:buNone/>
            </a:pPr>
            <a:r>
              <a:rPr lang="el-GR" sz="1600" b="1" dirty="0"/>
              <a:t>Π</a:t>
            </a:r>
            <a:r>
              <a:rPr lang="el-GR" sz="1600" dirty="0"/>
              <a:t>{/ b1}ροβάλλεται στο διαδίκτυο για λόγους</a:t>
            </a:r>
            <a:endParaRPr sz="1600" dirty="0"/>
          </a:p>
          <a:p>
            <a:pPr marL="0" lvl="0" indent="0" algn="l" rtl="0">
              <a:spcBef>
                <a:spcPts val="0"/>
              </a:spcBef>
              <a:spcAft>
                <a:spcPts val="0"/>
              </a:spcAft>
              <a:buNone/>
            </a:pPr>
            <a:r>
              <a:rPr lang="el-GR" sz="1600" b="1" dirty="0"/>
              <a:t>E</a:t>
            </a:r>
            <a:r>
              <a:rPr lang="el-GR" sz="1600" dirty="0"/>
              <a:t>{/ b1}θνικότητας, καταγωγής, χρώματος, φυλής, ηλικίας,</a:t>
            </a:r>
            <a:endParaRPr sz="1600" dirty="0"/>
          </a:p>
          <a:p>
            <a:pPr marL="0" lvl="0" indent="0" algn="l" rtl="0">
              <a:spcBef>
                <a:spcPts val="0"/>
              </a:spcBef>
              <a:spcAft>
                <a:spcPts val="0"/>
              </a:spcAft>
              <a:buNone/>
            </a:pPr>
            <a:r>
              <a:rPr lang="el-GR" sz="1600" b="1" dirty="0"/>
              <a:t>E</a:t>
            </a:r>
            <a:r>
              <a:rPr lang="el-GR" sz="1600" dirty="0"/>
              <a:t>{/ b1}κμετάλλευση της αναπηρίας, γλώσσας, θρησκείας, φύλου, προσανατολισμού</a:t>
            </a:r>
            <a:endParaRPr sz="1600" dirty="0"/>
          </a:p>
          <a:p>
            <a:pPr marL="0" lvl="0" indent="0" algn="l" rtl="0">
              <a:spcBef>
                <a:spcPts val="0"/>
              </a:spcBef>
              <a:spcAft>
                <a:spcPts val="0"/>
              </a:spcAft>
              <a:buNone/>
            </a:pPr>
            <a:r>
              <a:rPr lang="el-GR" sz="1600" b="1" dirty="0"/>
              <a:t>Χ</a:t>
            </a:r>
            <a:r>
              <a:rPr lang="el-GR" sz="1600" dirty="0"/>
              <a:t>{/ b1}αρακτηριστικών ενός ατόμου ή ομάδας</a:t>
            </a:r>
            <a:endParaRPr sz="1600" dirty="0"/>
          </a:p>
          <a:p>
            <a:pPr marL="0" lvl="0" indent="0" algn="l" rtl="0">
              <a:spcBef>
                <a:spcPts val="0"/>
              </a:spcBef>
              <a:spcAft>
                <a:spcPts val="0"/>
              </a:spcAft>
              <a:buNone/>
            </a:pPr>
            <a:r>
              <a:rPr lang="el-GR" sz="1600" b="1" dirty="0"/>
              <a:t>Ρ</a:t>
            </a:r>
            <a:r>
              <a:rPr lang="el-GR" sz="1600" dirty="0"/>
              <a:t>ητορική μίσους.</a:t>
            </a:r>
            <a:endParaRPr sz="1600" dirty="0"/>
          </a:p>
        </p:txBody>
      </p:sp>
      <p:pic>
        <p:nvPicPr>
          <p:cNvPr id="187" name="Google Shape;187;p33"/>
          <p:cNvPicPr preferRelativeResize="0"/>
          <p:nvPr/>
        </p:nvPicPr>
        <p:blipFill>
          <a:blip r:embed="rId3">
            <a:alphaModFix/>
          </a:blip>
          <a:stretch>
            <a:fillRect/>
          </a:stretch>
        </p:blipFill>
        <p:spPr>
          <a:xfrm>
            <a:off x="924450" y="136050"/>
            <a:ext cx="696026" cy="7593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600</Words>
  <Application>Microsoft Office PowerPoint</Application>
  <PresentationFormat>On-screen Show (16:9)</PresentationFormat>
  <Paragraphs>59</Paragraphs>
  <Slides>11</Slides>
  <Notes>11</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11</vt:i4>
      </vt:variant>
    </vt:vector>
  </HeadingPairs>
  <TitlesOfParts>
    <vt:vector size="14" baseType="lpstr">
      <vt:lpstr>Arial</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Oscar Güell</cp:lastModifiedBy>
  <cp:revision>2</cp:revision>
  <dcterms:modified xsi:type="dcterms:W3CDTF">2019-10-04T16:24:37Z</dcterms:modified>
</cp:coreProperties>
</file>