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2034809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2034809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c3edf8ee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c3edf8ee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c3edf8e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c3edf8e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c3edf8ee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c3edf8ee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c7f01ca9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c7f01ca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bffe7b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3bffe7b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e7e2b32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e7e2b32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20348099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20348099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54807" y="512488"/>
            <a:ext cx="388398" cy="3872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5"/>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108" name="Google Shape;108;p25"/>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09" name="Google Shape;109;p25"/>
          <p:cNvPicPr preferRelativeResize="0"/>
          <p:nvPr/>
        </p:nvPicPr>
        <p:blipFill>
          <a:blip r:embed="rId5">
            <a:alphaModFix/>
          </a:blip>
          <a:stretch>
            <a:fillRect/>
          </a:stretch>
        </p:blipFill>
        <p:spPr>
          <a:xfrm>
            <a:off x="8273610" y="4743825"/>
            <a:ext cx="801965" cy="331626"/>
          </a:xfrm>
          <a:prstGeom prst="rect">
            <a:avLst/>
          </a:prstGeom>
          <a:noFill/>
          <a:ln>
            <a:noFill/>
          </a:ln>
        </p:spPr>
      </p:pic>
      <p:pic>
        <p:nvPicPr>
          <p:cNvPr id="110" name="Google Shape;110;p25"/>
          <p:cNvPicPr preferRelativeResize="0"/>
          <p:nvPr/>
        </p:nvPicPr>
        <p:blipFill>
          <a:blip r:embed="rId6">
            <a:alphaModFix/>
          </a:blip>
          <a:stretch>
            <a:fillRect/>
          </a:stretch>
        </p:blipFill>
        <p:spPr>
          <a:xfrm>
            <a:off x="602987" y="93675"/>
            <a:ext cx="385819" cy="384652"/>
          </a:xfrm>
          <a:prstGeom prst="rect">
            <a:avLst/>
          </a:prstGeom>
          <a:noFill/>
          <a:ln>
            <a:noFill/>
          </a:ln>
        </p:spPr>
      </p:pic>
      <p:sp>
        <p:nvSpPr>
          <p:cNvPr id="111" name="Google Shape;111;p25"/>
          <p:cNvSpPr txBox="1">
            <a:spLocks noGrp="1"/>
          </p:cNvSpPr>
          <p:nvPr>
            <p:ph type="ctrTitle"/>
          </p:nvPr>
        </p:nvSpPr>
        <p:spPr>
          <a:xfrm>
            <a:off x="867775" y="1095600"/>
            <a:ext cx="4255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4800" b="1" dirty="0" smtClean="0"/>
              <a:t>Måle </a:t>
            </a:r>
            <a:r>
              <a:rPr lang="da-DK" sz="4800" b="1" dirty="0"/>
              <a:t>blandede følelser</a:t>
            </a:r>
            <a:endParaRPr sz="4800" b="1" dirty="0"/>
          </a:p>
        </p:txBody>
      </p:sp>
      <p:sp>
        <p:nvSpPr>
          <p:cNvPr id="112" name="Google Shape;112;p25"/>
          <p:cNvSpPr txBox="1"/>
          <p:nvPr/>
        </p:nvSpPr>
        <p:spPr>
          <a:xfrm>
            <a:off x="988800" y="53850"/>
            <a:ext cx="82770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solidFill>
                  <a:srgbClr val="76B042"/>
                </a:solidFill>
              </a:rPr>
              <a:t>Hvordan kan vi gennemføre ændringer i vores lokalsamfund? &gt; SEL &gt; </a:t>
            </a:r>
            <a:r>
              <a:rPr lang="da-DK" b="1">
                <a:solidFill>
                  <a:srgbClr val="76B042"/>
                </a:solidFill>
              </a:rPr>
              <a:t>Måle blandede følelser</a:t>
            </a:r>
            <a:endParaRPr b="1">
              <a:solidFill>
                <a:srgbClr val="76B042"/>
              </a:solidFill>
            </a:endParaRPr>
          </a:p>
        </p:txBody>
      </p:sp>
      <p:pic>
        <p:nvPicPr>
          <p:cNvPr id="113" name="Google Shape;113;p25"/>
          <p:cNvPicPr preferRelativeResize="0"/>
          <p:nvPr/>
        </p:nvPicPr>
        <p:blipFill>
          <a:blip r:embed="rId7">
            <a:alphaModFix/>
          </a:blip>
          <a:stretch>
            <a:fillRect/>
          </a:stretch>
        </p:blipFill>
        <p:spPr>
          <a:xfrm>
            <a:off x="5122975" y="1095600"/>
            <a:ext cx="3603251" cy="269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493650" y="142475"/>
            <a:ext cx="86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b="1">
                <a:solidFill>
                  <a:srgbClr val="76B042"/>
                </a:solidFill>
              </a:rPr>
              <a:t>Plutchik’s Følelsescirkel</a:t>
            </a:r>
            <a:endParaRPr b="1">
              <a:solidFill>
                <a:srgbClr val="76B042"/>
              </a:solidFill>
            </a:endParaRPr>
          </a:p>
        </p:txBody>
      </p:sp>
      <p:sp>
        <p:nvSpPr>
          <p:cNvPr id="120" name="Google Shape;120;p26"/>
          <p:cNvSpPr txBox="1">
            <a:spLocks noGrp="1"/>
          </p:cNvSpPr>
          <p:nvPr>
            <p:ph type="title"/>
          </p:nvPr>
        </p:nvSpPr>
        <p:spPr>
          <a:xfrm>
            <a:off x="4900800" y="1751900"/>
            <a:ext cx="4243200" cy="21150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da-DK" dirty="0">
                <a:solidFill>
                  <a:srgbClr val="FFD966"/>
                </a:solidFill>
              </a:rPr>
              <a:t>glæde</a:t>
            </a:r>
            <a:r>
              <a:rPr lang="da-DK" dirty="0"/>
              <a:t> - </a:t>
            </a:r>
            <a:r>
              <a:rPr lang="da-DK" dirty="0">
                <a:solidFill>
                  <a:srgbClr val="1155CC"/>
                </a:solidFill>
              </a:rPr>
              <a:t>tristhed</a:t>
            </a:r>
            <a:r>
              <a:rPr lang="da-DK" dirty="0"/>
              <a:t> </a:t>
            </a:r>
            <a:endParaRPr dirty="0"/>
          </a:p>
          <a:p>
            <a:pPr marL="457200" lvl="0" indent="-406400" algn="l" rtl="0">
              <a:spcBef>
                <a:spcPts val="0"/>
              </a:spcBef>
              <a:spcAft>
                <a:spcPts val="0"/>
              </a:spcAft>
              <a:buSzPts val="2800"/>
              <a:buChar char="●"/>
            </a:pPr>
            <a:r>
              <a:rPr lang="da-DK" dirty="0">
                <a:solidFill>
                  <a:srgbClr val="FF0000"/>
                </a:solidFill>
              </a:rPr>
              <a:t>vrede</a:t>
            </a:r>
            <a:r>
              <a:rPr lang="da-DK" dirty="0"/>
              <a:t> - </a:t>
            </a:r>
            <a:r>
              <a:rPr lang="da-DK" dirty="0">
                <a:solidFill>
                  <a:srgbClr val="38761D"/>
                </a:solidFill>
              </a:rPr>
              <a:t>frygt</a:t>
            </a:r>
            <a:r>
              <a:rPr lang="da-DK" dirty="0"/>
              <a:t> </a:t>
            </a:r>
            <a:endParaRPr dirty="0"/>
          </a:p>
          <a:p>
            <a:pPr marL="457200" lvl="0" indent="-406400" algn="l" rtl="0">
              <a:spcBef>
                <a:spcPts val="0"/>
              </a:spcBef>
              <a:spcAft>
                <a:spcPts val="0"/>
              </a:spcAft>
              <a:buSzPts val="2800"/>
              <a:buChar char="●"/>
            </a:pPr>
            <a:r>
              <a:rPr lang="da-DK" dirty="0">
                <a:solidFill>
                  <a:srgbClr val="00FF00"/>
                </a:solidFill>
              </a:rPr>
              <a:t>tillid</a:t>
            </a:r>
            <a:r>
              <a:rPr lang="da-DK" dirty="0"/>
              <a:t> - </a:t>
            </a:r>
            <a:r>
              <a:rPr lang="da-DK" dirty="0">
                <a:solidFill>
                  <a:srgbClr val="FF00FF"/>
                </a:solidFill>
              </a:rPr>
              <a:t>afsky</a:t>
            </a:r>
            <a:r>
              <a:rPr lang="da-DK" dirty="0"/>
              <a:t> </a:t>
            </a:r>
            <a:endParaRPr dirty="0"/>
          </a:p>
          <a:p>
            <a:pPr marL="457200" lvl="0" indent="-406400" algn="l" rtl="0">
              <a:spcBef>
                <a:spcPts val="0"/>
              </a:spcBef>
              <a:spcAft>
                <a:spcPts val="0"/>
              </a:spcAft>
              <a:buSzPts val="2800"/>
              <a:buChar char="●"/>
            </a:pPr>
            <a:r>
              <a:rPr lang="da-DK" dirty="0">
                <a:solidFill>
                  <a:srgbClr val="6FA8DC"/>
                </a:solidFill>
              </a:rPr>
              <a:t>overraskelse</a:t>
            </a:r>
            <a:r>
              <a:rPr lang="da-DK" dirty="0"/>
              <a:t> - </a:t>
            </a:r>
            <a:r>
              <a:rPr lang="da-DK" dirty="0">
                <a:solidFill>
                  <a:srgbClr val="F6B26B"/>
                </a:solidFill>
              </a:rPr>
              <a:t>forventning</a:t>
            </a:r>
            <a:endParaRPr dirty="0">
              <a:solidFill>
                <a:srgbClr val="F6B26B"/>
              </a:solidFill>
            </a:endParaRPr>
          </a:p>
        </p:txBody>
      </p:sp>
      <p:pic>
        <p:nvPicPr>
          <p:cNvPr id="5" name="Google Shape;164;p38"/>
          <p:cNvPicPr preferRelativeResize="0"/>
          <p:nvPr/>
        </p:nvPicPr>
        <p:blipFill rotWithShape="1">
          <a:blip r:embed="rId3">
            <a:extLst>
              <a:ext uri="{28A0092B-C50C-407E-A947-70E740481C1C}">
                <a14:useLocalDpi xmlns:a14="http://schemas.microsoft.com/office/drawing/2010/main" val="0"/>
              </a:ext>
            </a:extLst>
          </a:blip>
          <a:srcRect t="3960" b="4522"/>
          <a:stretch/>
        </p:blipFill>
        <p:spPr>
          <a:xfrm>
            <a:off x="555326" y="703385"/>
            <a:ext cx="4243076" cy="3938953"/>
          </a:xfrm>
          <a:prstGeom prst="rect">
            <a:avLst/>
          </a:prstGeom>
          <a:noFill/>
          <a:ln>
            <a:noFill/>
          </a:ln>
        </p:spPr>
      </p:pic>
      <p:sp>
        <p:nvSpPr>
          <p:cNvPr id="6" name="TextBox 5"/>
          <p:cNvSpPr txBox="1"/>
          <p:nvPr/>
        </p:nvSpPr>
        <p:spPr>
          <a:xfrm>
            <a:off x="1723293" y="1056062"/>
            <a:ext cx="682283" cy="215444"/>
          </a:xfrm>
          <a:prstGeom prst="rect">
            <a:avLst/>
          </a:prstGeom>
          <a:noFill/>
        </p:spPr>
        <p:txBody>
          <a:bodyPr wrap="square" rtlCol="0">
            <a:spAutoFit/>
          </a:bodyPr>
          <a:lstStyle/>
          <a:p>
            <a:r>
              <a:rPr lang="da" sz="800" dirty="0" smtClean="0"/>
              <a:t>optimisme</a:t>
            </a:r>
            <a:endParaRPr lang="da" sz="800" dirty="0"/>
          </a:p>
        </p:txBody>
      </p:sp>
      <p:sp>
        <p:nvSpPr>
          <p:cNvPr id="7" name="TextBox 6"/>
          <p:cNvSpPr txBox="1"/>
          <p:nvPr/>
        </p:nvSpPr>
        <p:spPr>
          <a:xfrm>
            <a:off x="2335722" y="1243370"/>
            <a:ext cx="682283" cy="215444"/>
          </a:xfrm>
          <a:prstGeom prst="rect">
            <a:avLst/>
          </a:prstGeom>
          <a:noFill/>
        </p:spPr>
        <p:txBody>
          <a:bodyPr wrap="square" rtlCol="0">
            <a:spAutoFit/>
          </a:bodyPr>
          <a:lstStyle/>
          <a:p>
            <a:pPr algn="ctr"/>
            <a:r>
              <a:rPr lang="da" sz="800" dirty="0"/>
              <a:t>føler sig afklaret</a:t>
            </a:r>
          </a:p>
        </p:txBody>
      </p:sp>
      <p:sp>
        <p:nvSpPr>
          <p:cNvPr id="8" name="TextBox 7"/>
          <p:cNvSpPr txBox="1"/>
          <p:nvPr/>
        </p:nvSpPr>
        <p:spPr>
          <a:xfrm>
            <a:off x="3018976" y="1091232"/>
            <a:ext cx="682283" cy="215444"/>
          </a:xfrm>
          <a:prstGeom prst="rect">
            <a:avLst/>
          </a:prstGeom>
          <a:noFill/>
        </p:spPr>
        <p:txBody>
          <a:bodyPr wrap="square" rtlCol="0">
            <a:spAutoFit/>
          </a:bodyPr>
          <a:lstStyle/>
          <a:p>
            <a:r>
              <a:rPr lang="da-DK" sz="800" dirty="0" smtClean="0"/>
              <a:t>kærlighed</a:t>
            </a:r>
            <a:endParaRPr lang="da-DK" sz="800" dirty="0"/>
          </a:p>
        </p:txBody>
      </p:sp>
      <p:sp>
        <p:nvSpPr>
          <p:cNvPr id="9" name="TextBox 8"/>
          <p:cNvSpPr txBox="1"/>
          <p:nvPr/>
        </p:nvSpPr>
        <p:spPr>
          <a:xfrm>
            <a:off x="2343726" y="1675699"/>
            <a:ext cx="682283" cy="215444"/>
          </a:xfrm>
          <a:prstGeom prst="rect">
            <a:avLst/>
          </a:prstGeom>
          <a:noFill/>
        </p:spPr>
        <p:txBody>
          <a:bodyPr wrap="square" rtlCol="0">
            <a:spAutoFit/>
          </a:bodyPr>
          <a:lstStyle/>
          <a:p>
            <a:pPr algn="ctr"/>
            <a:r>
              <a:rPr lang="da" sz="800" dirty="0"/>
              <a:t>glæde</a:t>
            </a:r>
          </a:p>
        </p:txBody>
      </p:sp>
      <p:sp>
        <p:nvSpPr>
          <p:cNvPr id="10" name="TextBox 9"/>
          <p:cNvSpPr txBox="1"/>
          <p:nvPr/>
        </p:nvSpPr>
        <p:spPr>
          <a:xfrm>
            <a:off x="1496350" y="1647563"/>
            <a:ext cx="682283" cy="215444"/>
          </a:xfrm>
          <a:prstGeom prst="rect">
            <a:avLst/>
          </a:prstGeom>
          <a:noFill/>
        </p:spPr>
        <p:txBody>
          <a:bodyPr wrap="square" rtlCol="0">
            <a:spAutoFit/>
          </a:bodyPr>
          <a:lstStyle/>
          <a:p>
            <a:r>
              <a:rPr lang="da" sz="800" dirty="0"/>
              <a:t>interesse</a:t>
            </a:r>
          </a:p>
        </p:txBody>
      </p:sp>
      <p:sp>
        <p:nvSpPr>
          <p:cNvPr id="11" name="TextBox 10"/>
          <p:cNvSpPr txBox="1"/>
          <p:nvPr/>
        </p:nvSpPr>
        <p:spPr>
          <a:xfrm>
            <a:off x="1730327" y="1884109"/>
            <a:ext cx="808891" cy="215444"/>
          </a:xfrm>
          <a:prstGeom prst="rect">
            <a:avLst/>
          </a:prstGeom>
          <a:noFill/>
        </p:spPr>
        <p:txBody>
          <a:bodyPr wrap="square" rtlCol="0">
            <a:spAutoFit/>
          </a:bodyPr>
          <a:lstStyle/>
          <a:p>
            <a:r>
              <a:rPr lang="da" sz="800" dirty="0"/>
              <a:t>forventning</a:t>
            </a:r>
          </a:p>
        </p:txBody>
      </p:sp>
      <p:sp>
        <p:nvSpPr>
          <p:cNvPr id="12" name="TextBox 11"/>
          <p:cNvSpPr txBox="1"/>
          <p:nvPr/>
        </p:nvSpPr>
        <p:spPr>
          <a:xfrm>
            <a:off x="1931964" y="2572758"/>
            <a:ext cx="682283" cy="215444"/>
          </a:xfrm>
          <a:prstGeom prst="rect">
            <a:avLst/>
          </a:prstGeom>
          <a:noFill/>
        </p:spPr>
        <p:txBody>
          <a:bodyPr wrap="square" rtlCol="0">
            <a:spAutoFit/>
          </a:bodyPr>
          <a:lstStyle/>
          <a:p>
            <a:r>
              <a:rPr lang="da" sz="800" dirty="0"/>
              <a:t>vrede</a:t>
            </a:r>
          </a:p>
        </p:txBody>
      </p:sp>
      <p:sp>
        <p:nvSpPr>
          <p:cNvPr id="13" name="TextBox 12"/>
          <p:cNvSpPr txBox="1"/>
          <p:nvPr/>
        </p:nvSpPr>
        <p:spPr>
          <a:xfrm>
            <a:off x="1547386" y="2572758"/>
            <a:ext cx="682283" cy="215444"/>
          </a:xfrm>
          <a:prstGeom prst="rect">
            <a:avLst/>
          </a:prstGeom>
          <a:noFill/>
        </p:spPr>
        <p:txBody>
          <a:bodyPr wrap="square" rtlCol="0">
            <a:spAutoFit/>
          </a:bodyPr>
          <a:lstStyle/>
          <a:p>
            <a:r>
              <a:rPr lang="da" sz="800" dirty="0"/>
              <a:t>vrede</a:t>
            </a:r>
          </a:p>
        </p:txBody>
      </p:sp>
      <p:sp>
        <p:nvSpPr>
          <p:cNvPr id="14" name="TextBox 13"/>
          <p:cNvSpPr txBox="1"/>
          <p:nvPr/>
        </p:nvSpPr>
        <p:spPr>
          <a:xfrm>
            <a:off x="991775" y="2579951"/>
            <a:ext cx="771379" cy="215444"/>
          </a:xfrm>
          <a:prstGeom prst="rect">
            <a:avLst/>
          </a:prstGeom>
          <a:noFill/>
        </p:spPr>
        <p:txBody>
          <a:bodyPr wrap="square" rtlCol="0">
            <a:spAutoFit/>
          </a:bodyPr>
          <a:lstStyle/>
          <a:p>
            <a:r>
              <a:rPr lang="da" sz="800" dirty="0"/>
              <a:t>ærgrelse</a:t>
            </a:r>
          </a:p>
        </p:txBody>
      </p:sp>
      <p:sp>
        <p:nvSpPr>
          <p:cNvPr id="15" name="TextBox 14"/>
          <p:cNvSpPr txBox="1"/>
          <p:nvPr/>
        </p:nvSpPr>
        <p:spPr>
          <a:xfrm>
            <a:off x="588906" y="3186539"/>
            <a:ext cx="682283" cy="215444"/>
          </a:xfrm>
          <a:prstGeom prst="rect">
            <a:avLst/>
          </a:prstGeom>
          <a:noFill/>
        </p:spPr>
        <p:txBody>
          <a:bodyPr wrap="square" rtlCol="0">
            <a:spAutoFit/>
          </a:bodyPr>
          <a:lstStyle/>
          <a:p>
            <a:pPr algn="r"/>
            <a:r>
              <a:rPr lang="da" sz="800" dirty="0"/>
              <a:t>foragt</a:t>
            </a:r>
          </a:p>
        </p:txBody>
      </p:sp>
      <p:sp>
        <p:nvSpPr>
          <p:cNvPr id="16" name="TextBox 15"/>
          <p:cNvSpPr txBox="1"/>
          <p:nvPr/>
        </p:nvSpPr>
        <p:spPr>
          <a:xfrm>
            <a:off x="2015683" y="2908682"/>
            <a:ext cx="682283" cy="215444"/>
          </a:xfrm>
          <a:prstGeom prst="rect">
            <a:avLst/>
          </a:prstGeom>
          <a:noFill/>
        </p:spPr>
        <p:txBody>
          <a:bodyPr wrap="square" rtlCol="0">
            <a:spAutoFit/>
          </a:bodyPr>
          <a:lstStyle/>
          <a:p>
            <a:r>
              <a:rPr lang="da" sz="800" dirty="0"/>
              <a:t>ringeagt</a:t>
            </a:r>
          </a:p>
        </p:txBody>
      </p:sp>
      <p:sp>
        <p:nvSpPr>
          <p:cNvPr id="17" name="TextBox 16"/>
          <p:cNvSpPr txBox="1"/>
          <p:nvPr/>
        </p:nvSpPr>
        <p:spPr>
          <a:xfrm>
            <a:off x="1793630" y="3218228"/>
            <a:ext cx="682283" cy="215444"/>
          </a:xfrm>
          <a:prstGeom prst="rect">
            <a:avLst/>
          </a:prstGeom>
          <a:noFill/>
        </p:spPr>
        <p:txBody>
          <a:bodyPr wrap="square" rtlCol="0">
            <a:spAutoFit/>
          </a:bodyPr>
          <a:lstStyle/>
          <a:p>
            <a:r>
              <a:rPr lang="da" sz="800" dirty="0"/>
              <a:t>afsky</a:t>
            </a:r>
          </a:p>
        </p:txBody>
      </p:sp>
      <p:sp>
        <p:nvSpPr>
          <p:cNvPr id="18" name="TextBox 17"/>
          <p:cNvSpPr txBox="1"/>
          <p:nvPr/>
        </p:nvSpPr>
        <p:spPr>
          <a:xfrm>
            <a:off x="1427871" y="3515989"/>
            <a:ext cx="736693" cy="215444"/>
          </a:xfrm>
          <a:prstGeom prst="rect">
            <a:avLst/>
          </a:prstGeom>
          <a:noFill/>
        </p:spPr>
        <p:txBody>
          <a:bodyPr wrap="square" rtlCol="0">
            <a:spAutoFit/>
          </a:bodyPr>
          <a:lstStyle/>
          <a:p>
            <a:r>
              <a:rPr lang="da" sz="800" dirty="0"/>
              <a:t>kedsomhed</a:t>
            </a:r>
          </a:p>
        </p:txBody>
      </p:sp>
      <p:sp>
        <p:nvSpPr>
          <p:cNvPr id="19" name="TextBox 18"/>
          <p:cNvSpPr txBox="1"/>
          <p:nvPr/>
        </p:nvSpPr>
        <p:spPr>
          <a:xfrm>
            <a:off x="1605171" y="4079354"/>
            <a:ext cx="682283" cy="215444"/>
          </a:xfrm>
          <a:prstGeom prst="rect">
            <a:avLst/>
          </a:prstGeom>
          <a:noFill/>
        </p:spPr>
        <p:txBody>
          <a:bodyPr wrap="square" rtlCol="0">
            <a:spAutoFit/>
          </a:bodyPr>
          <a:lstStyle/>
          <a:p>
            <a:pPr algn="r"/>
            <a:r>
              <a:rPr lang="da" sz="800"/>
              <a:t>fortrydelse</a:t>
            </a:r>
            <a:endParaRPr lang="da" sz="800" dirty="0"/>
          </a:p>
        </p:txBody>
      </p:sp>
      <p:sp>
        <p:nvSpPr>
          <p:cNvPr id="20" name="TextBox 19"/>
          <p:cNvSpPr txBox="1"/>
          <p:nvPr/>
        </p:nvSpPr>
        <p:spPr>
          <a:xfrm>
            <a:off x="2336691" y="1995128"/>
            <a:ext cx="682283" cy="215444"/>
          </a:xfrm>
          <a:prstGeom prst="rect">
            <a:avLst/>
          </a:prstGeom>
          <a:noFill/>
        </p:spPr>
        <p:txBody>
          <a:bodyPr wrap="square" rtlCol="0">
            <a:spAutoFit/>
          </a:bodyPr>
          <a:lstStyle/>
          <a:p>
            <a:pPr algn="ctr"/>
            <a:r>
              <a:rPr lang="da" sz="800" dirty="0"/>
              <a:t>ekstase</a:t>
            </a:r>
          </a:p>
        </p:txBody>
      </p:sp>
      <p:sp>
        <p:nvSpPr>
          <p:cNvPr id="21" name="TextBox 20"/>
          <p:cNvSpPr txBox="1"/>
          <p:nvPr/>
        </p:nvSpPr>
        <p:spPr>
          <a:xfrm>
            <a:off x="2336207" y="3150191"/>
            <a:ext cx="682283" cy="215444"/>
          </a:xfrm>
          <a:prstGeom prst="rect">
            <a:avLst/>
          </a:prstGeom>
          <a:noFill/>
        </p:spPr>
        <p:txBody>
          <a:bodyPr wrap="square" rtlCol="0">
            <a:spAutoFit/>
          </a:bodyPr>
          <a:lstStyle/>
          <a:p>
            <a:pPr algn="ctr"/>
            <a:r>
              <a:rPr lang="da" sz="800" dirty="0">
                <a:solidFill>
                  <a:schemeClr val="bg1"/>
                </a:solidFill>
              </a:rPr>
              <a:t>sorg</a:t>
            </a:r>
          </a:p>
        </p:txBody>
      </p:sp>
      <p:sp>
        <p:nvSpPr>
          <p:cNvPr id="22" name="TextBox 21"/>
          <p:cNvSpPr txBox="1"/>
          <p:nvPr/>
        </p:nvSpPr>
        <p:spPr>
          <a:xfrm>
            <a:off x="2336692" y="3474998"/>
            <a:ext cx="682283" cy="215444"/>
          </a:xfrm>
          <a:prstGeom prst="rect">
            <a:avLst/>
          </a:prstGeom>
          <a:noFill/>
        </p:spPr>
        <p:txBody>
          <a:bodyPr wrap="square" rtlCol="0">
            <a:spAutoFit/>
          </a:bodyPr>
          <a:lstStyle/>
          <a:p>
            <a:pPr algn="ctr"/>
            <a:r>
              <a:rPr lang="da" sz="800" dirty="0"/>
              <a:t>tristhed</a:t>
            </a:r>
          </a:p>
        </p:txBody>
      </p:sp>
      <p:sp>
        <p:nvSpPr>
          <p:cNvPr id="23" name="TextBox 22"/>
          <p:cNvSpPr txBox="1"/>
          <p:nvPr/>
        </p:nvSpPr>
        <p:spPr>
          <a:xfrm>
            <a:off x="2125789" y="3847890"/>
            <a:ext cx="1053508" cy="215444"/>
          </a:xfrm>
          <a:prstGeom prst="rect">
            <a:avLst/>
          </a:prstGeom>
          <a:noFill/>
        </p:spPr>
        <p:txBody>
          <a:bodyPr wrap="square" rtlCol="0">
            <a:spAutoFit/>
          </a:bodyPr>
          <a:lstStyle/>
          <a:p>
            <a:pPr algn="ctr"/>
            <a:r>
              <a:rPr lang="da" sz="800" dirty="0"/>
              <a:t>eftertænksomhed</a:t>
            </a:r>
          </a:p>
        </p:txBody>
      </p:sp>
      <p:sp>
        <p:nvSpPr>
          <p:cNvPr id="24" name="TextBox 23"/>
          <p:cNvSpPr txBox="1"/>
          <p:nvPr/>
        </p:nvSpPr>
        <p:spPr>
          <a:xfrm>
            <a:off x="3360117" y="1650390"/>
            <a:ext cx="818527" cy="215444"/>
          </a:xfrm>
          <a:prstGeom prst="rect">
            <a:avLst/>
          </a:prstGeom>
          <a:noFill/>
        </p:spPr>
        <p:txBody>
          <a:bodyPr wrap="square" rtlCol="0">
            <a:spAutoFit/>
          </a:bodyPr>
          <a:lstStyle/>
          <a:p>
            <a:r>
              <a:rPr lang="da" sz="750" dirty="0"/>
              <a:t>accept</a:t>
            </a:r>
          </a:p>
        </p:txBody>
      </p:sp>
      <p:sp>
        <p:nvSpPr>
          <p:cNvPr id="25" name="TextBox 24"/>
          <p:cNvSpPr txBox="1"/>
          <p:nvPr/>
        </p:nvSpPr>
        <p:spPr>
          <a:xfrm>
            <a:off x="3117449" y="1880353"/>
            <a:ext cx="682283" cy="215444"/>
          </a:xfrm>
          <a:prstGeom prst="rect">
            <a:avLst/>
          </a:prstGeom>
          <a:noFill/>
        </p:spPr>
        <p:txBody>
          <a:bodyPr wrap="square" rtlCol="0">
            <a:spAutoFit/>
          </a:bodyPr>
          <a:lstStyle/>
          <a:p>
            <a:r>
              <a:rPr lang="da" sz="800" dirty="0"/>
              <a:t>tillid</a:t>
            </a:r>
          </a:p>
        </p:txBody>
      </p:sp>
      <p:sp>
        <p:nvSpPr>
          <p:cNvPr id="26" name="TextBox 25"/>
          <p:cNvSpPr txBox="1"/>
          <p:nvPr/>
        </p:nvSpPr>
        <p:spPr>
          <a:xfrm>
            <a:off x="2733794" y="2246295"/>
            <a:ext cx="682283" cy="215444"/>
          </a:xfrm>
          <a:prstGeom prst="rect">
            <a:avLst/>
          </a:prstGeom>
          <a:noFill/>
        </p:spPr>
        <p:txBody>
          <a:bodyPr wrap="square" rtlCol="0">
            <a:spAutoFit/>
          </a:bodyPr>
          <a:lstStyle/>
          <a:p>
            <a:pPr algn="ctr"/>
            <a:r>
              <a:rPr lang="da" sz="800" dirty="0"/>
              <a:t>beundring</a:t>
            </a:r>
          </a:p>
        </p:txBody>
      </p:sp>
      <p:sp>
        <p:nvSpPr>
          <p:cNvPr id="27" name="TextBox 26"/>
          <p:cNvSpPr txBox="1"/>
          <p:nvPr/>
        </p:nvSpPr>
        <p:spPr>
          <a:xfrm>
            <a:off x="2787297" y="2581669"/>
            <a:ext cx="682283" cy="215444"/>
          </a:xfrm>
          <a:prstGeom prst="rect">
            <a:avLst/>
          </a:prstGeom>
          <a:noFill/>
        </p:spPr>
        <p:txBody>
          <a:bodyPr wrap="square" rtlCol="0">
            <a:spAutoFit/>
          </a:bodyPr>
          <a:lstStyle/>
          <a:p>
            <a:pPr algn="ctr"/>
            <a:r>
              <a:rPr lang="da" sz="800" dirty="0"/>
              <a:t>rædsel</a:t>
            </a:r>
          </a:p>
        </p:txBody>
      </p:sp>
      <p:sp>
        <p:nvSpPr>
          <p:cNvPr id="28" name="TextBox 27"/>
          <p:cNvSpPr txBox="1"/>
          <p:nvPr/>
        </p:nvSpPr>
        <p:spPr>
          <a:xfrm>
            <a:off x="3259284" y="2590722"/>
            <a:ext cx="682283" cy="215444"/>
          </a:xfrm>
          <a:prstGeom prst="rect">
            <a:avLst/>
          </a:prstGeom>
          <a:noFill/>
        </p:spPr>
        <p:txBody>
          <a:bodyPr wrap="square" rtlCol="0">
            <a:spAutoFit/>
          </a:bodyPr>
          <a:lstStyle/>
          <a:p>
            <a:pPr algn="ctr"/>
            <a:r>
              <a:rPr lang="da" sz="800" dirty="0"/>
              <a:t>frygt</a:t>
            </a:r>
          </a:p>
        </p:txBody>
      </p:sp>
      <p:sp>
        <p:nvSpPr>
          <p:cNvPr id="29" name="TextBox 28"/>
          <p:cNvSpPr txBox="1"/>
          <p:nvPr/>
        </p:nvSpPr>
        <p:spPr>
          <a:xfrm>
            <a:off x="3772036" y="2575184"/>
            <a:ext cx="978783" cy="215444"/>
          </a:xfrm>
          <a:prstGeom prst="rect">
            <a:avLst/>
          </a:prstGeom>
          <a:noFill/>
        </p:spPr>
        <p:txBody>
          <a:bodyPr wrap="square" rtlCol="0">
            <a:spAutoFit/>
          </a:bodyPr>
          <a:lstStyle/>
          <a:p>
            <a:r>
              <a:rPr lang="da" sz="800" dirty="0"/>
              <a:t>ængstelse</a:t>
            </a:r>
          </a:p>
        </p:txBody>
      </p:sp>
      <p:sp>
        <p:nvSpPr>
          <p:cNvPr id="30" name="TextBox 29"/>
          <p:cNvSpPr txBox="1"/>
          <p:nvPr/>
        </p:nvSpPr>
        <p:spPr>
          <a:xfrm>
            <a:off x="3983771" y="1939271"/>
            <a:ext cx="1097887" cy="215444"/>
          </a:xfrm>
          <a:prstGeom prst="rect">
            <a:avLst/>
          </a:prstGeom>
          <a:noFill/>
        </p:spPr>
        <p:txBody>
          <a:bodyPr wrap="square" rtlCol="0">
            <a:spAutoFit/>
          </a:bodyPr>
          <a:lstStyle/>
          <a:p>
            <a:r>
              <a:rPr lang="da" sz="800" dirty="0"/>
              <a:t>underkastelse</a:t>
            </a:r>
          </a:p>
        </p:txBody>
      </p:sp>
      <p:sp>
        <p:nvSpPr>
          <p:cNvPr id="31" name="TextBox 30"/>
          <p:cNvSpPr txBox="1"/>
          <p:nvPr/>
        </p:nvSpPr>
        <p:spPr>
          <a:xfrm>
            <a:off x="4076079" y="3196057"/>
            <a:ext cx="682283" cy="215444"/>
          </a:xfrm>
          <a:prstGeom prst="rect">
            <a:avLst/>
          </a:prstGeom>
          <a:noFill/>
        </p:spPr>
        <p:txBody>
          <a:bodyPr wrap="square" rtlCol="0">
            <a:spAutoFit/>
          </a:bodyPr>
          <a:lstStyle/>
          <a:p>
            <a:r>
              <a:rPr lang="da" sz="800" dirty="0"/>
              <a:t>beundring</a:t>
            </a:r>
          </a:p>
        </p:txBody>
      </p:sp>
      <p:sp>
        <p:nvSpPr>
          <p:cNvPr id="32" name="TextBox 31"/>
          <p:cNvSpPr txBox="1"/>
          <p:nvPr/>
        </p:nvSpPr>
        <p:spPr>
          <a:xfrm>
            <a:off x="3026009" y="4079354"/>
            <a:ext cx="1157937" cy="215444"/>
          </a:xfrm>
          <a:prstGeom prst="rect">
            <a:avLst/>
          </a:prstGeom>
          <a:noFill/>
        </p:spPr>
        <p:txBody>
          <a:bodyPr wrap="square" rtlCol="0">
            <a:spAutoFit/>
          </a:bodyPr>
          <a:lstStyle/>
          <a:p>
            <a:r>
              <a:rPr lang="da" sz="800" dirty="0"/>
              <a:t>misbilligelse</a:t>
            </a:r>
          </a:p>
        </p:txBody>
      </p:sp>
      <p:sp>
        <p:nvSpPr>
          <p:cNvPr id="33" name="TextBox 32"/>
          <p:cNvSpPr txBox="1"/>
          <p:nvPr/>
        </p:nvSpPr>
        <p:spPr>
          <a:xfrm>
            <a:off x="2742161" y="2878599"/>
            <a:ext cx="749535" cy="215444"/>
          </a:xfrm>
          <a:prstGeom prst="rect">
            <a:avLst/>
          </a:prstGeom>
          <a:noFill/>
        </p:spPr>
        <p:txBody>
          <a:bodyPr wrap="square" rtlCol="0">
            <a:spAutoFit/>
          </a:bodyPr>
          <a:lstStyle/>
          <a:p>
            <a:r>
              <a:rPr lang="da" sz="800" dirty="0"/>
              <a:t>forbløffelse</a:t>
            </a:r>
          </a:p>
        </p:txBody>
      </p:sp>
      <p:sp>
        <p:nvSpPr>
          <p:cNvPr id="34" name="TextBox 33"/>
          <p:cNvSpPr txBox="1"/>
          <p:nvPr/>
        </p:nvSpPr>
        <p:spPr>
          <a:xfrm>
            <a:off x="2977556" y="3269746"/>
            <a:ext cx="877041" cy="215444"/>
          </a:xfrm>
          <a:prstGeom prst="rect">
            <a:avLst/>
          </a:prstGeom>
          <a:noFill/>
        </p:spPr>
        <p:txBody>
          <a:bodyPr wrap="square" rtlCol="0">
            <a:spAutoFit/>
          </a:bodyPr>
          <a:lstStyle/>
          <a:p>
            <a:r>
              <a:rPr lang="da" sz="800" dirty="0"/>
              <a:t>overraskelse</a:t>
            </a:r>
          </a:p>
        </p:txBody>
      </p:sp>
      <p:sp>
        <p:nvSpPr>
          <p:cNvPr id="35" name="TextBox 34"/>
          <p:cNvSpPr txBox="1"/>
          <p:nvPr/>
        </p:nvSpPr>
        <p:spPr>
          <a:xfrm>
            <a:off x="3263647" y="3511535"/>
            <a:ext cx="682283" cy="215444"/>
          </a:xfrm>
          <a:prstGeom prst="rect">
            <a:avLst/>
          </a:prstGeom>
          <a:noFill/>
        </p:spPr>
        <p:txBody>
          <a:bodyPr wrap="square" rtlCol="0">
            <a:spAutoFit/>
          </a:bodyPr>
          <a:lstStyle/>
          <a:p>
            <a:r>
              <a:rPr lang="da" sz="800" dirty="0"/>
              <a:t>distraktion</a:t>
            </a:r>
          </a:p>
        </p:txBody>
      </p:sp>
      <p:sp>
        <p:nvSpPr>
          <p:cNvPr id="36" name="TextBox 35"/>
          <p:cNvSpPr txBox="1"/>
          <p:nvPr/>
        </p:nvSpPr>
        <p:spPr>
          <a:xfrm>
            <a:off x="1888527" y="2254469"/>
            <a:ext cx="832056" cy="215444"/>
          </a:xfrm>
          <a:prstGeom prst="rect">
            <a:avLst/>
          </a:prstGeom>
          <a:noFill/>
        </p:spPr>
        <p:txBody>
          <a:bodyPr wrap="square" rtlCol="0">
            <a:spAutoFit/>
          </a:bodyPr>
          <a:lstStyle/>
          <a:p>
            <a:r>
              <a:rPr lang="da" sz="800" dirty="0"/>
              <a:t>vagtsomhed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p:nvPr/>
        </p:nvSpPr>
        <p:spPr>
          <a:xfrm>
            <a:off x="493650" y="85150"/>
            <a:ext cx="8650200" cy="50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76B042"/>
                </a:solidFill>
              </a:rPr>
              <a:t>Hvordan føler du dig tilpas?</a:t>
            </a:r>
            <a:endParaRPr sz="3000" b="1">
              <a:solidFill>
                <a:srgbClr val="76B04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49" y="793149"/>
            <a:ext cx="6901226" cy="3699134"/>
          </a:xfrm>
          <a:prstGeom prst="rect">
            <a:avLst/>
          </a:prstGeom>
        </p:spPr>
      </p:pic>
      <p:sp>
        <p:nvSpPr>
          <p:cNvPr id="5" name="TextBox 4"/>
          <p:cNvSpPr txBox="1"/>
          <p:nvPr/>
        </p:nvSpPr>
        <p:spPr>
          <a:xfrm>
            <a:off x="1314852" y="941437"/>
            <a:ext cx="647701" cy="184666"/>
          </a:xfrm>
          <a:prstGeom prst="rect">
            <a:avLst/>
          </a:prstGeom>
          <a:noFill/>
        </p:spPr>
        <p:txBody>
          <a:bodyPr wrap="square" rtlCol="0">
            <a:spAutoFit/>
          </a:bodyPr>
          <a:lstStyle/>
          <a:p>
            <a:pPr algn="ctr"/>
            <a:r>
              <a:rPr lang="da" sz="600" dirty="0" smtClean="0">
                <a:solidFill>
                  <a:schemeClr val="bg1"/>
                </a:solidFill>
              </a:rPr>
              <a:t>OPHIDSET</a:t>
            </a:r>
            <a:endParaRPr lang="da" sz="600" dirty="0">
              <a:solidFill>
                <a:schemeClr val="bg1"/>
              </a:solidFill>
            </a:endParaRPr>
          </a:p>
        </p:txBody>
      </p:sp>
      <p:sp>
        <p:nvSpPr>
          <p:cNvPr id="6" name="TextBox 5"/>
          <p:cNvSpPr txBox="1"/>
          <p:nvPr/>
        </p:nvSpPr>
        <p:spPr>
          <a:xfrm>
            <a:off x="1314851" y="1296244"/>
            <a:ext cx="647701" cy="184666"/>
          </a:xfrm>
          <a:prstGeom prst="rect">
            <a:avLst/>
          </a:prstGeom>
          <a:noFill/>
        </p:spPr>
        <p:txBody>
          <a:bodyPr wrap="square" rtlCol="0">
            <a:spAutoFit/>
          </a:bodyPr>
          <a:lstStyle/>
          <a:p>
            <a:pPr algn="ctr"/>
            <a:r>
              <a:rPr lang="da" sz="600" dirty="0" smtClean="0">
                <a:solidFill>
                  <a:schemeClr val="bg1"/>
                </a:solidFill>
              </a:rPr>
              <a:t>RASENDE</a:t>
            </a:r>
            <a:endParaRPr lang="da" sz="600" dirty="0">
              <a:solidFill>
                <a:schemeClr val="bg1"/>
              </a:solidFill>
            </a:endParaRPr>
          </a:p>
        </p:txBody>
      </p:sp>
      <p:sp>
        <p:nvSpPr>
          <p:cNvPr id="7" name="TextBox 6"/>
          <p:cNvSpPr txBox="1"/>
          <p:nvPr/>
        </p:nvSpPr>
        <p:spPr>
          <a:xfrm>
            <a:off x="1314850" y="1652363"/>
            <a:ext cx="647701" cy="184666"/>
          </a:xfrm>
          <a:prstGeom prst="rect">
            <a:avLst/>
          </a:prstGeom>
          <a:noFill/>
        </p:spPr>
        <p:txBody>
          <a:bodyPr wrap="square" rtlCol="0">
            <a:spAutoFit/>
          </a:bodyPr>
          <a:lstStyle/>
          <a:p>
            <a:pPr algn="ctr"/>
            <a:r>
              <a:rPr lang="da" sz="600" dirty="0" smtClean="0">
                <a:solidFill>
                  <a:schemeClr val="bg1"/>
                </a:solidFill>
              </a:rPr>
              <a:t>SYDENDE</a:t>
            </a:r>
            <a:endParaRPr lang="da" sz="600" dirty="0">
              <a:solidFill>
                <a:schemeClr val="bg1"/>
              </a:solidFill>
            </a:endParaRPr>
          </a:p>
        </p:txBody>
      </p:sp>
      <p:sp>
        <p:nvSpPr>
          <p:cNvPr id="8" name="TextBox 7"/>
          <p:cNvSpPr txBox="1"/>
          <p:nvPr/>
        </p:nvSpPr>
        <p:spPr>
          <a:xfrm>
            <a:off x="1314850" y="2009551"/>
            <a:ext cx="647701" cy="184666"/>
          </a:xfrm>
          <a:prstGeom prst="rect">
            <a:avLst/>
          </a:prstGeom>
          <a:noFill/>
        </p:spPr>
        <p:txBody>
          <a:bodyPr wrap="square" rtlCol="0">
            <a:spAutoFit/>
          </a:bodyPr>
          <a:lstStyle/>
          <a:p>
            <a:pPr algn="ctr"/>
            <a:r>
              <a:rPr lang="da" sz="600" dirty="0" smtClean="0">
                <a:solidFill>
                  <a:schemeClr val="bg1"/>
                </a:solidFill>
              </a:rPr>
              <a:t>ÆNGSTELIG</a:t>
            </a:r>
            <a:endParaRPr lang="da" sz="600" dirty="0">
              <a:solidFill>
                <a:schemeClr val="bg1"/>
              </a:solidFill>
            </a:endParaRPr>
          </a:p>
        </p:txBody>
      </p:sp>
      <p:sp>
        <p:nvSpPr>
          <p:cNvPr id="9" name="TextBox 8"/>
          <p:cNvSpPr txBox="1"/>
          <p:nvPr/>
        </p:nvSpPr>
        <p:spPr>
          <a:xfrm>
            <a:off x="1314850" y="2367151"/>
            <a:ext cx="647701" cy="184666"/>
          </a:xfrm>
          <a:prstGeom prst="rect">
            <a:avLst/>
          </a:prstGeom>
          <a:noFill/>
        </p:spPr>
        <p:txBody>
          <a:bodyPr wrap="square" rtlCol="0">
            <a:spAutoFit/>
          </a:bodyPr>
          <a:lstStyle/>
          <a:p>
            <a:pPr algn="ctr"/>
            <a:r>
              <a:rPr lang="da" sz="600" dirty="0" smtClean="0">
                <a:solidFill>
                  <a:schemeClr val="bg1"/>
                </a:solidFill>
              </a:rPr>
              <a:t>FRASTØDT</a:t>
            </a:r>
            <a:endParaRPr lang="da" sz="600" dirty="0">
              <a:solidFill>
                <a:schemeClr val="bg1"/>
              </a:solidFill>
            </a:endParaRPr>
          </a:p>
        </p:txBody>
      </p:sp>
      <p:sp>
        <p:nvSpPr>
          <p:cNvPr id="10" name="TextBox 9"/>
          <p:cNvSpPr txBox="1"/>
          <p:nvPr/>
        </p:nvSpPr>
        <p:spPr>
          <a:xfrm>
            <a:off x="1275056" y="2724751"/>
            <a:ext cx="720153" cy="184666"/>
          </a:xfrm>
          <a:prstGeom prst="rect">
            <a:avLst/>
          </a:prstGeom>
          <a:noFill/>
        </p:spPr>
        <p:txBody>
          <a:bodyPr wrap="square" rtlCol="0">
            <a:spAutoFit/>
          </a:bodyPr>
          <a:lstStyle/>
          <a:p>
            <a:pPr algn="ctr"/>
            <a:r>
              <a:rPr lang="da" sz="600" dirty="0" smtClean="0">
                <a:solidFill>
                  <a:schemeClr val="bg1"/>
                </a:solidFill>
              </a:rPr>
              <a:t>FØLER AFSKY</a:t>
            </a:r>
            <a:endParaRPr lang="da" sz="600" dirty="0">
              <a:solidFill>
                <a:schemeClr val="bg1"/>
              </a:solidFill>
            </a:endParaRPr>
          </a:p>
        </p:txBody>
      </p:sp>
      <p:sp>
        <p:nvSpPr>
          <p:cNvPr id="11" name="TextBox 10"/>
          <p:cNvSpPr txBox="1"/>
          <p:nvPr/>
        </p:nvSpPr>
        <p:spPr>
          <a:xfrm>
            <a:off x="1295796" y="3081939"/>
            <a:ext cx="680360" cy="184666"/>
          </a:xfrm>
          <a:prstGeom prst="rect">
            <a:avLst/>
          </a:prstGeom>
          <a:noFill/>
        </p:spPr>
        <p:txBody>
          <a:bodyPr wrap="square" rtlCol="0">
            <a:spAutoFit/>
          </a:bodyPr>
          <a:lstStyle/>
          <a:p>
            <a:pPr algn="ctr"/>
            <a:r>
              <a:rPr lang="da" sz="600" spc="-30" dirty="0" smtClean="0">
                <a:solidFill>
                  <a:schemeClr val="bg1"/>
                </a:solidFill>
              </a:rPr>
              <a:t>PESSIMISTISK</a:t>
            </a:r>
            <a:endParaRPr lang="da" sz="600" spc="-30" dirty="0">
              <a:solidFill>
                <a:schemeClr val="bg1"/>
              </a:solidFill>
            </a:endParaRPr>
          </a:p>
        </p:txBody>
      </p:sp>
      <p:sp>
        <p:nvSpPr>
          <p:cNvPr id="12" name="TextBox 11"/>
          <p:cNvSpPr txBox="1"/>
          <p:nvPr/>
        </p:nvSpPr>
        <p:spPr>
          <a:xfrm>
            <a:off x="1213517" y="3435265"/>
            <a:ext cx="835825" cy="276999"/>
          </a:xfrm>
          <a:prstGeom prst="rect">
            <a:avLst/>
          </a:prstGeom>
          <a:noFill/>
        </p:spPr>
        <p:txBody>
          <a:bodyPr wrap="square" rtlCol="0">
            <a:spAutoFit/>
          </a:bodyPr>
          <a:lstStyle/>
          <a:p>
            <a:pPr algn="ctr"/>
            <a:r>
              <a:rPr lang="da" sz="600" dirty="0" smtClean="0">
                <a:solidFill>
                  <a:schemeClr val="bg1"/>
                </a:solidFill>
              </a:rPr>
              <a:t>FREMMED- GJORT</a:t>
            </a:r>
            <a:endParaRPr lang="da" sz="600" dirty="0">
              <a:solidFill>
                <a:schemeClr val="bg1"/>
              </a:solidFill>
            </a:endParaRPr>
          </a:p>
        </p:txBody>
      </p:sp>
      <p:sp>
        <p:nvSpPr>
          <p:cNvPr id="13" name="TextBox 12"/>
          <p:cNvSpPr txBox="1"/>
          <p:nvPr/>
        </p:nvSpPr>
        <p:spPr>
          <a:xfrm>
            <a:off x="1314846" y="3797155"/>
            <a:ext cx="647701" cy="184666"/>
          </a:xfrm>
          <a:prstGeom prst="rect">
            <a:avLst/>
          </a:prstGeom>
          <a:noFill/>
        </p:spPr>
        <p:txBody>
          <a:bodyPr wrap="square" rtlCol="0">
            <a:spAutoFit/>
          </a:bodyPr>
          <a:lstStyle/>
          <a:p>
            <a:pPr algn="ctr"/>
            <a:r>
              <a:rPr lang="da" sz="600" spc="-60" dirty="0" smtClean="0">
                <a:solidFill>
                  <a:schemeClr val="bg1"/>
                </a:solidFill>
              </a:rPr>
              <a:t>MISMODIG</a:t>
            </a:r>
            <a:endParaRPr lang="da" sz="600" spc="-60" dirty="0">
              <a:solidFill>
                <a:schemeClr val="bg1"/>
              </a:solidFill>
            </a:endParaRPr>
          </a:p>
        </p:txBody>
      </p:sp>
      <p:sp>
        <p:nvSpPr>
          <p:cNvPr id="14" name="TextBox 13"/>
          <p:cNvSpPr txBox="1"/>
          <p:nvPr/>
        </p:nvSpPr>
        <p:spPr>
          <a:xfrm>
            <a:off x="1305320" y="4154841"/>
            <a:ext cx="661310" cy="184666"/>
          </a:xfrm>
          <a:prstGeom prst="rect">
            <a:avLst/>
          </a:prstGeom>
          <a:noFill/>
        </p:spPr>
        <p:txBody>
          <a:bodyPr wrap="square" rtlCol="0">
            <a:spAutoFit/>
          </a:bodyPr>
          <a:lstStyle/>
          <a:p>
            <a:pPr algn="ctr"/>
            <a:r>
              <a:rPr lang="da" sz="600" dirty="0" smtClean="0">
                <a:solidFill>
                  <a:schemeClr val="bg1"/>
                </a:solidFill>
              </a:rPr>
              <a:t>FORTVIVLET</a:t>
            </a:r>
            <a:endParaRPr lang="da" sz="600" dirty="0">
              <a:solidFill>
                <a:schemeClr val="bg1"/>
              </a:solidFill>
            </a:endParaRPr>
          </a:p>
        </p:txBody>
      </p:sp>
      <p:sp>
        <p:nvSpPr>
          <p:cNvPr id="15" name="TextBox 14"/>
          <p:cNvSpPr txBox="1"/>
          <p:nvPr/>
        </p:nvSpPr>
        <p:spPr>
          <a:xfrm>
            <a:off x="1995215" y="941437"/>
            <a:ext cx="647701" cy="184666"/>
          </a:xfrm>
          <a:prstGeom prst="rect">
            <a:avLst/>
          </a:prstGeom>
          <a:noFill/>
        </p:spPr>
        <p:txBody>
          <a:bodyPr wrap="square" rtlCol="0">
            <a:spAutoFit/>
          </a:bodyPr>
          <a:lstStyle/>
          <a:p>
            <a:pPr algn="ctr"/>
            <a:r>
              <a:rPr lang="da" sz="600" dirty="0" smtClean="0">
                <a:solidFill>
                  <a:schemeClr val="bg1"/>
                </a:solidFill>
              </a:rPr>
              <a:t>I PANIK</a:t>
            </a:r>
            <a:endParaRPr lang="da" sz="600" dirty="0">
              <a:solidFill>
                <a:schemeClr val="bg1"/>
              </a:solidFill>
            </a:endParaRPr>
          </a:p>
        </p:txBody>
      </p:sp>
      <p:sp>
        <p:nvSpPr>
          <p:cNvPr id="16" name="TextBox 15"/>
          <p:cNvSpPr txBox="1"/>
          <p:nvPr/>
        </p:nvSpPr>
        <p:spPr>
          <a:xfrm>
            <a:off x="1995214" y="1296244"/>
            <a:ext cx="647701" cy="184666"/>
          </a:xfrm>
          <a:prstGeom prst="rect">
            <a:avLst/>
          </a:prstGeom>
          <a:noFill/>
        </p:spPr>
        <p:txBody>
          <a:bodyPr wrap="square" rtlCol="0">
            <a:spAutoFit/>
          </a:bodyPr>
          <a:lstStyle/>
          <a:p>
            <a:pPr algn="ctr"/>
            <a:r>
              <a:rPr lang="da" sz="600" dirty="0" smtClean="0">
                <a:solidFill>
                  <a:schemeClr val="bg1"/>
                </a:solidFill>
              </a:rPr>
              <a:t>GAL</a:t>
            </a:r>
            <a:endParaRPr lang="da" sz="600" dirty="0">
              <a:solidFill>
                <a:schemeClr val="bg1"/>
              </a:solidFill>
            </a:endParaRPr>
          </a:p>
        </p:txBody>
      </p:sp>
      <p:sp>
        <p:nvSpPr>
          <p:cNvPr id="17" name="TextBox 16"/>
          <p:cNvSpPr txBox="1"/>
          <p:nvPr/>
        </p:nvSpPr>
        <p:spPr>
          <a:xfrm>
            <a:off x="1995213" y="1652363"/>
            <a:ext cx="647701" cy="184666"/>
          </a:xfrm>
          <a:prstGeom prst="rect">
            <a:avLst/>
          </a:prstGeom>
          <a:noFill/>
        </p:spPr>
        <p:txBody>
          <a:bodyPr wrap="square" rtlCol="0">
            <a:spAutoFit/>
          </a:bodyPr>
          <a:lstStyle/>
          <a:p>
            <a:pPr algn="ctr"/>
            <a:r>
              <a:rPr lang="da" sz="600" spc="-30" dirty="0" smtClean="0">
                <a:solidFill>
                  <a:schemeClr val="bg1"/>
                </a:solidFill>
              </a:rPr>
              <a:t>SKRÆMT</a:t>
            </a:r>
            <a:endParaRPr lang="da" sz="600" spc="-30" dirty="0">
              <a:solidFill>
                <a:schemeClr val="bg1"/>
              </a:solidFill>
            </a:endParaRPr>
          </a:p>
        </p:txBody>
      </p:sp>
      <p:sp>
        <p:nvSpPr>
          <p:cNvPr id="18" name="TextBox 17"/>
          <p:cNvSpPr txBox="1"/>
          <p:nvPr/>
        </p:nvSpPr>
        <p:spPr>
          <a:xfrm>
            <a:off x="1969695" y="2009551"/>
            <a:ext cx="701114" cy="176972"/>
          </a:xfrm>
          <a:prstGeom prst="rect">
            <a:avLst/>
          </a:prstGeom>
          <a:noFill/>
        </p:spPr>
        <p:txBody>
          <a:bodyPr wrap="square" rtlCol="0">
            <a:spAutoFit/>
          </a:bodyPr>
          <a:lstStyle/>
          <a:p>
            <a:pPr algn="ctr"/>
            <a:r>
              <a:rPr lang="da" sz="550" spc="-20" dirty="0" smtClean="0">
                <a:solidFill>
                  <a:schemeClr val="bg1"/>
                </a:solidFill>
              </a:rPr>
              <a:t>ÆNGSTELIG</a:t>
            </a:r>
            <a:endParaRPr lang="da" sz="550" spc="-20" dirty="0">
              <a:solidFill>
                <a:schemeClr val="bg1"/>
              </a:solidFill>
            </a:endParaRPr>
          </a:p>
        </p:txBody>
      </p:sp>
      <p:sp>
        <p:nvSpPr>
          <p:cNvPr id="19" name="TextBox 18"/>
          <p:cNvSpPr txBox="1"/>
          <p:nvPr/>
        </p:nvSpPr>
        <p:spPr>
          <a:xfrm>
            <a:off x="1922072" y="2367151"/>
            <a:ext cx="760637" cy="184666"/>
          </a:xfrm>
          <a:prstGeom prst="rect">
            <a:avLst/>
          </a:prstGeom>
          <a:noFill/>
        </p:spPr>
        <p:txBody>
          <a:bodyPr wrap="square" rtlCol="0">
            <a:spAutoFit/>
          </a:bodyPr>
          <a:lstStyle/>
          <a:p>
            <a:pPr algn="ctr"/>
            <a:r>
              <a:rPr lang="da" sz="600" dirty="0" smtClean="0">
                <a:solidFill>
                  <a:schemeClr val="bg1"/>
                </a:solidFill>
              </a:rPr>
              <a:t>FORUROLIGET</a:t>
            </a:r>
            <a:endParaRPr lang="da" sz="600" dirty="0">
              <a:solidFill>
                <a:schemeClr val="bg1"/>
              </a:solidFill>
            </a:endParaRPr>
          </a:p>
        </p:txBody>
      </p:sp>
      <p:sp>
        <p:nvSpPr>
          <p:cNvPr id="20" name="TextBox 19"/>
          <p:cNvSpPr txBox="1"/>
          <p:nvPr/>
        </p:nvSpPr>
        <p:spPr>
          <a:xfrm>
            <a:off x="1995212" y="2724751"/>
            <a:ext cx="647701" cy="184666"/>
          </a:xfrm>
          <a:prstGeom prst="rect">
            <a:avLst/>
          </a:prstGeom>
          <a:noFill/>
        </p:spPr>
        <p:txBody>
          <a:bodyPr wrap="square" rtlCol="0">
            <a:spAutoFit/>
          </a:bodyPr>
          <a:lstStyle/>
          <a:p>
            <a:pPr algn="ctr"/>
            <a:r>
              <a:rPr lang="da" sz="600" dirty="0" smtClean="0">
                <a:solidFill>
                  <a:schemeClr val="bg1"/>
                </a:solidFill>
              </a:rPr>
              <a:t>DYSTER</a:t>
            </a:r>
            <a:endParaRPr lang="da" sz="600" dirty="0">
              <a:solidFill>
                <a:schemeClr val="bg1"/>
              </a:solidFill>
            </a:endParaRPr>
          </a:p>
        </p:txBody>
      </p:sp>
      <p:sp>
        <p:nvSpPr>
          <p:cNvPr id="21" name="TextBox 20"/>
          <p:cNvSpPr txBox="1"/>
          <p:nvPr/>
        </p:nvSpPr>
        <p:spPr>
          <a:xfrm>
            <a:off x="1995211" y="3081939"/>
            <a:ext cx="647701" cy="184666"/>
          </a:xfrm>
          <a:prstGeom prst="rect">
            <a:avLst/>
          </a:prstGeom>
          <a:noFill/>
        </p:spPr>
        <p:txBody>
          <a:bodyPr wrap="square" rtlCol="0">
            <a:spAutoFit/>
          </a:bodyPr>
          <a:lstStyle/>
          <a:p>
            <a:pPr algn="ctr"/>
            <a:r>
              <a:rPr lang="da" sz="600" dirty="0" smtClean="0">
                <a:solidFill>
                  <a:schemeClr val="bg1"/>
                </a:solidFill>
              </a:rPr>
              <a:t>MUGGEN</a:t>
            </a:r>
            <a:endParaRPr lang="da" sz="600" dirty="0">
              <a:solidFill>
                <a:schemeClr val="bg1"/>
              </a:solidFill>
            </a:endParaRPr>
          </a:p>
        </p:txBody>
      </p:sp>
      <p:sp>
        <p:nvSpPr>
          <p:cNvPr id="22" name="TextBox 21"/>
          <p:cNvSpPr txBox="1"/>
          <p:nvPr/>
        </p:nvSpPr>
        <p:spPr>
          <a:xfrm>
            <a:off x="1995210" y="3438472"/>
            <a:ext cx="647701" cy="184666"/>
          </a:xfrm>
          <a:prstGeom prst="rect">
            <a:avLst/>
          </a:prstGeom>
          <a:noFill/>
        </p:spPr>
        <p:txBody>
          <a:bodyPr wrap="square" rtlCol="0">
            <a:spAutoFit/>
          </a:bodyPr>
          <a:lstStyle/>
          <a:p>
            <a:pPr algn="ctr"/>
            <a:r>
              <a:rPr lang="da" sz="600" dirty="0" smtClean="0">
                <a:solidFill>
                  <a:schemeClr val="bg1"/>
                </a:solidFill>
              </a:rPr>
              <a:t>ELENDIG</a:t>
            </a:r>
            <a:endParaRPr lang="da" sz="600" dirty="0">
              <a:solidFill>
                <a:schemeClr val="bg1"/>
              </a:solidFill>
            </a:endParaRPr>
          </a:p>
        </p:txBody>
      </p:sp>
      <p:sp>
        <p:nvSpPr>
          <p:cNvPr id="23" name="TextBox 22"/>
          <p:cNvSpPr txBox="1"/>
          <p:nvPr/>
        </p:nvSpPr>
        <p:spPr>
          <a:xfrm>
            <a:off x="1995209" y="3797155"/>
            <a:ext cx="647701" cy="184666"/>
          </a:xfrm>
          <a:prstGeom prst="rect">
            <a:avLst/>
          </a:prstGeom>
          <a:noFill/>
        </p:spPr>
        <p:txBody>
          <a:bodyPr wrap="square" rtlCol="0">
            <a:spAutoFit/>
          </a:bodyPr>
          <a:lstStyle/>
          <a:p>
            <a:pPr algn="ctr"/>
            <a:r>
              <a:rPr lang="da" sz="600" spc="-30" dirty="0" smtClean="0">
                <a:solidFill>
                  <a:schemeClr val="bg1"/>
                </a:solidFill>
              </a:rPr>
              <a:t>NEDTRYKT</a:t>
            </a:r>
            <a:endParaRPr lang="da" sz="600" spc="-30" dirty="0">
              <a:solidFill>
                <a:schemeClr val="bg1"/>
              </a:solidFill>
            </a:endParaRPr>
          </a:p>
        </p:txBody>
      </p:sp>
      <p:sp>
        <p:nvSpPr>
          <p:cNvPr id="24" name="TextBox 23"/>
          <p:cNvSpPr txBox="1"/>
          <p:nvPr/>
        </p:nvSpPr>
        <p:spPr>
          <a:xfrm>
            <a:off x="1995209" y="4154841"/>
            <a:ext cx="647701" cy="184666"/>
          </a:xfrm>
          <a:prstGeom prst="rect">
            <a:avLst/>
          </a:prstGeom>
          <a:noFill/>
        </p:spPr>
        <p:txBody>
          <a:bodyPr wrap="square" rtlCol="0">
            <a:spAutoFit/>
          </a:bodyPr>
          <a:lstStyle/>
          <a:p>
            <a:pPr algn="ctr"/>
            <a:r>
              <a:rPr lang="da" sz="600" dirty="0" smtClean="0">
                <a:solidFill>
                  <a:schemeClr val="bg1"/>
                </a:solidFill>
              </a:rPr>
              <a:t>UDEN HÅB</a:t>
            </a:r>
            <a:endParaRPr lang="da" sz="600" dirty="0">
              <a:solidFill>
                <a:schemeClr val="bg1"/>
              </a:solidFill>
            </a:endParaRPr>
          </a:p>
        </p:txBody>
      </p:sp>
      <p:sp>
        <p:nvSpPr>
          <p:cNvPr id="25" name="TextBox 24"/>
          <p:cNvSpPr txBox="1"/>
          <p:nvPr/>
        </p:nvSpPr>
        <p:spPr>
          <a:xfrm>
            <a:off x="2677953" y="937985"/>
            <a:ext cx="647701" cy="184666"/>
          </a:xfrm>
          <a:prstGeom prst="rect">
            <a:avLst/>
          </a:prstGeom>
          <a:noFill/>
        </p:spPr>
        <p:txBody>
          <a:bodyPr wrap="square" rtlCol="0">
            <a:spAutoFit/>
          </a:bodyPr>
          <a:lstStyle/>
          <a:p>
            <a:pPr algn="ctr"/>
            <a:r>
              <a:rPr lang="da" sz="600" dirty="0" smtClean="0">
                <a:solidFill>
                  <a:schemeClr val="bg1"/>
                </a:solidFill>
              </a:rPr>
              <a:t>STRESSET</a:t>
            </a:r>
            <a:endParaRPr lang="da" sz="600" dirty="0">
              <a:solidFill>
                <a:schemeClr val="bg1"/>
              </a:solidFill>
            </a:endParaRPr>
          </a:p>
        </p:txBody>
      </p:sp>
      <p:sp>
        <p:nvSpPr>
          <p:cNvPr id="26" name="TextBox 25"/>
          <p:cNvSpPr txBox="1"/>
          <p:nvPr/>
        </p:nvSpPr>
        <p:spPr>
          <a:xfrm>
            <a:off x="2677946" y="1295537"/>
            <a:ext cx="647701" cy="184666"/>
          </a:xfrm>
          <a:prstGeom prst="rect">
            <a:avLst/>
          </a:prstGeom>
          <a:noFill/>
        </p:spPr>
        <p:txBody>
          <a:bodyPr wrap="square" rtlCol="0">
            <a:spAutoFit/>
          </a:bodyPr>
          <a:lstStyle/>
          <a:p>
            <a:pPr algn="ctr"/>
            <a:r>
              <a:rPr lang="da" sz="600" spc="-40" dirty="0" smtClean="0">
                <a:solidFill>
                  <a:schemeClr val="bg1"/>
                </a:solidFill>
              </a:rPr>
              <a:t>FRUSTRERET</a:t>
            </a:r>
            <a:endParaRPr lang="da" sz="600" spc="-40" dirty="0">
              <a:solidFill>
                <a:schemeClr val="bg1"/>
              </a:solidFill>
            </a:endParaRPr>
          </a:p>
        </p:txBody>
      </p:sp>
      <p:sp>
        <p:nvSpPr>
          <p:cNvPr id="27" name="TextBox 26"/>
          <p:cNvSpPr txBox="1"/>
          <p:nvPr/>
        </p:nvSpPr>
        <p:spPr>
          <a:xfrm>
            <a:off x="2677951" y="1648911"/>
            <a:ext cx="647701" cy="184666"/>
          </a:xfrm>
          <a:prstGeom prst="rect">
            <a:avLst/>
          </a:prstGeom>
          <a:noFill/>
        </p:spPr>
        <p:txBody>
          <a:bodyPr wrap="square" rtlCol="0">
            <a:spAutoFit/>
          </a:bodyPr>
          <a:lstStyle/>
          <a:p>
            <a:pPr algn="ctr"/>
            <a:r>
              <a:rPr lang="da" sz="600" dirty="0" smtClean="0">
                <a:solidFill>
                  <a:schemeClr val="bg1"/>
                </a:solidFill>
              </a:rPr>
              <a:t>VRED</a:t>
            </a:r>
            <a:endParaRPr lang="da" sz="600" dirty="0">
              <a:solidFill>
                <a:schemeClr val="bg1"/>
              </a:solidFill>
            </a:endParaRPr>
          </a:p>
        </p:txBody>
      </p:sp>
      <p:sp>
        <p:nvSpPr>
          <p:cNvPr id="28" name="TextBox 27"/>
          <p:cNvSpPr txBox="1"/>
          <p:nvPr/>
        </p:nvSpPr>
        <p:spPr>
          <a:xfrm>
            <a:off x="2677951" y="2008480"/>
            <a:ext cx="647701" cy="184666"/>
          </a:xfrm>
          <a:prstGeom prst="rect">
            <a:avLst/>
          </a:prstGeom>
          <a:noFill/>
        </p:spPr>
        <p:txBody>
          <a:bodyPr wrap="square" rtlCol="0">
            <a:spAutoFit/>
          </a:bodyPr>
          <a:lstStyle/>
          <a:p>
            <a:pPr algn="ctr"/>
            <a:r>
              <a:rPr lang="da" sz="600" dirty="0" smtClean="0">
                <a:solidFill>
                  <a:schemeClr val="bg1"/>
                </a:solidFill>
              </a:rPr>
              <a:t>BEKYMRET</a:t>
            </a:r>
            <a:endParaRPr lang="da" sz="600" dirty="0">
              <a:solidFill>
                <a:schemeClr val="bg1"/>
              </a:solidFill>
            </a:endParaRPr>
          </a:p>
        </p:txBody>
      </p:sp>
      <p:sp>
        <p:nvSpPr>
          <p:cNvPr id="29" name="TextBox 28"/>
          <p:cNvSpPr txBox="1"/>
          <p:nvPr/>
        </p:nvSpPr>
        <p:spPr>
          <a:xfrm>
            <a:off x="2631018" y="2368461"/>
            <a:ext cx="745659" cy="184666"/>
          </a:xfrm>
          <a:prstGeom prst="rect">
            <a:avLst/>
          </a:prstGeom>
          <a:noFill/>
        </p:spPr>
        <p:txBody>
          <a:bodyPr wrap="square" rtlCol="0">
            <a:spAutoFit/>
          </a:bodyPr>
          <a:lstStyle/>
          <a:p>
            <a:pPr algn="ctr"/>
            <a:r>
              <a:rPr lang="da" sz="600" spc="-30" dirty="0" smtClean="0">
                <a:solidFill>
                  <a:schemeClr val="bg1"/>
                </a:solidFill>
              </a:rPr>
              <a:t>FORUROLIGET</a:t>
            </a:r>
            <a:endParaRPr lang="da" sz="600" spc="-30" dirty="0">
              <a:solidFill>
                <a:schemeClr val="bg1"/>
              </a:solidFill>
            </a:endParaRPr>
          </a:p>
        </p:txBody>
      </p:sp>
      <p:sp>
        <p:nvSpPr>
          <p:cNvPr id="30" name="TextBox 29"/>
          <p:cNvSpPr txBox="1"/>
          <p:nvPr/>
        </p:nvSpPr>
        <p:spPr>
          <a:xfrm>
            <a:off x="2650056" y="2726061"/>
            <a:ext cx="708254" cy="178510"/>
          </a:xfrm>
          <a:prstGeom prst="rect">
            <a:avLst/>
          </a:prstGeom>
          <a:noFill/>
        </p:spPr>
        <p:txBody>
          <a:bodyPr wrap="square" rtlCol="0">
            <a:spAutoFit/>
          </a:bodyPr>
          <a:lstStyle/>
          <a:p>
            <a:pPr algn="ctr"/>
            <a:r>
              <a:rPr lang="da" sz="560" spc="-20" dirty="0" smtClean="0">
                <a:solidFill>
                  <a:schemeClr val="bg1"/>
                </a:solidFill>
              </a:rPr>
              <a:t>SKUFFET</a:t>
            </a:r>
            <a:endParaRPr lang="da" sz="560" spc="-20" dirty="0">
              <a:solidFill>
                <a:schemeClr val="bg1"/>
              </a:solidFill>
            </a:endParaRPr>
          </a:p>
        </p:txBody>
      </p:sp>
      <p:sp>
        <p:nvSpPr>
          <p:cNvPr id="31" name="TextBox 30"/>
          <p:cNvSpPr txBox="1"/>
          <p:nvPr/>
        </p:nvSpPr>
        <p:spPr>
          <a:xfrm>
            <a:off x="2650055" y="3083249"/>
            <a:ext cx="708254" cy="178510"/>
          </a:xfrm>
          <a:prstGeom prst="rect">
            <a:avLst/>
          </a:prstGeom>
          <a:noFill/>
        </p:spPr>
        <p:txBody>
          <a:bodyPr wrap="square" rtlCol="0">
            <a:spAutoFit/>
          </a:bodyPr>
          <a:lstStyle/>
          <a:p>
            <a:pPr algn="ctr"/>
            <a:r>
              <a:rPr lang="da" sz="560" spc="-20" dirty="0" smtClean="0">
                <a:solidFill>
                  <a:schemeClr val="bg1"/>
                </a:solidFill>
              </a:rPr>
              <a:t>AFSKRÆKKET</a:t>
            </a:r>
            <a:endParaRPr lang="da" sz="560" spc="-20" dirty="0">
              <a:solidFill>
                <a:schemeClr val="bg1"/>
              </a:solidFill>
            </a:endParaRPr>
          </a:p>
        </p:txBody>
      </p:sp>
      <p:sp>
        <p:nvSpPr>
          <p:cNvPr id="32" name="TextBox 31"/>
          <p:cNvSpPr txBox="1"/>
          <p:nvPr/>
        </p:nvSpPr>
        <p:spPr>
          <a:xfrm>
            <a:off x="2677948" y="3437401"/>
            <a:ext cx="647701" cy="184666"/>
          </a:xfrm>
          <a:prstGeom prst="rect">
            <a:avLst/>
          </a:prstGeom>
          <a:noFill/>
        </p:spPr>
        <p:txBody>
          <a:bodyPr wrap="square" rtlCol="0">
            <a:spAutoFit/>
          </a:bodyPr>
          <a:lstStyle/>
          <a:p>
            <a:pPr algn="ctr"/>
            <a:r>
              <a:rPr lang="da" sz="600" dirty="0" smtClean="0">
                <a:solidFill>
                  <a:schemeClr val="bg1"/>
                </a:solidFill>
              </a:rPr>
              <a:t>ENSOM</a:t>
            </a:r>
            <a:endParaRPr lang="da" sz="600" dirty="0">
              <a:solidFill>
                <a:schemeClr val="bg1"/>
              </a:solidFill>
            </a:endParaRPr>
          </a:p>
        </p:txBody>
      </p:sp>
      <p:sp>
        <p:nvSpPr>
          <p:cNvPr id="33" name="TextBox 32"/>
          <p:cNvSpPr txBox="1"/>
          <p:nvPr/>
        </p:nvSpPr>
        <p:spPr>
          <a:xfrm>
            <a:off x="2677947" y="3793703"/>
            <a:ext cx="647701" cy="184666"/>
          </a:xfrm>
          <a:prstGeom prst="rect">
            <a:avLst/>
          </a:prstGeom>
          <a:noFill/>
        </p:spPr>
        <p:txBody>
          <a:bodyPr wrap="square" rtlCol="0">
            <a:spAutoFit/>
          </a:bodyPr>
          <a:lstStyle/>
          <a:p>
            <a:pPr algn="ctr"/>
            <a:r>
              <a:rPr lang="da" sz="600" dirty="0" smtClean="0">
                <a:solidFill>
                  <a:schemeClr val="bg1"/>
                </a:solidFill>
              </a:rPr>
              <a:t>SUR</a:t>
            </a:r>
            <a:endParaRPr lang="da" sz="600" dirty="0">
              <a:solidFill>
                <a:schemeClr val="bg1"/>
              </a:solidFill>
            </a:endParaRPr>
          </a:p>
        </p:txBody>
      </p:sp>
      <p:sp>
        <p:nvSpPr>
          <p:cNvPr id="34" name="TextBox 33"/>
          <p:cNvSpPr txBox="1"/>
          <p:nvPr/>
        </p:nvSpPr>
        <p:spPr>
          <a:xfrm>
            <a:off x="2644606" y="4153770"/>
            <a:ext cx="698730" cy="184666"/>
          </a:xfrm>
          <a:prstGeom prst="rect">
            <a:avLst/>
          </a:prstGeom>
          <a:noFill/>
        </p:spPr>
        <p:txBody>
          <a:bodyPr wrap="square" rtlCol="0">
            <a:spAutoFit/>
          </a:bodyPr>
          <a:lstStyle/>
          <a:p>
            <a:pPr algn="ctr"/>
            <a:r>
              <a:rPr lang="da" sz="600" dirty="0" smtClean="0">
                <a:solidFill>
                  <a:schemeClr val="bg1"/>
                </a:solidFill>
              </a:rPr>
              <a:t>TRØSTESLØS</a:t>
            </a:r>
            <a:endParaRPr lang="da" sz="600" dirty="0">
              <a:solidFill>
                <a:schemeClr val="bg1"/>
              </a:solidFill>
            </a:endParaRPr>
          </a:p>
        </p:txBody>
      </p:sp>
      <p:sp>
        <p:nvSpPr>
          <p:cNvPr id="35" name="TextBox 34"/>
          <p:cNvSpPr txBox="1"/>
          <p:nvPr/>
        </p:nvSpPr>
        <p:spPr>
          <a:xfrm>
            <a:off x="3358316" y="939038"/>
            <a:ext cx="647701" cy="184666"/>
          </a:xfrm>
          <a:prstGeom prst="rect">
            <a:avLst/>
          </a:prstGeom>
          <a:noFill/>
        </p:spPr>
        <p:txBody>
          <a:bodyPr wrap="square" rtlCol="0">
            <a:spAutoFit/>
          </a:bodyPr>
          <a:lstStyle/>
          <a:p>
            <a:pPr algn="ctr"/>
            <a:r>
              <a:rPr lang="da" sz="600" dirty="0" smtClean="0">
                <a:solidFill>
                  <a:schemeClr val="bg1"/>
                </a:solidFill>
              </a:rPr>
              <a:t>NERVØS</a:t>
            </a:r>
            <a:endParaRPr lang="da" sz="600" dirty="0">
              <a:solidFill>
                <a:schemeClr val="bg1"/>
              </a:solidFill>
            </a:endParaRPr>
          </a:p>
        </p:txBody>
      </p:sp>
      <p:sp>
        <p:nvSpPr>
          <p:cNvPr id="36" name="TextBox 35"/>
          <p:cNvSpPr txBox="1"/>
          <p:nvPr/>
        </p:nvSpPr>
        <p:spPr>
          <a:xfrm>
            <a:off x="3358315" y="1293845"/>
            <a:ext cx="647701" cy="184666"/>
          </a:xfrm>
          <a:prstGeom prst="rect">
            <a:avLst/>
          </a:prstGeom>
          <a:noFill/>
        </p:spPr>
        <p:txBody>
          <a:bodyPr wrap="square" rtlCol="0">
            <a:spAutoFit/>
          </a:bodyPr>
          <a:lstStyle/>
          <a:p>
            <a:pPr algn="ctr"/>
            <a:r>
              <a:rPr lang="da" sz="600" dirty="0" smtClean="0">
                <a:solidFill>
                  <a:schemeClr val="bg1"/>
                </a:solidFill>
              </a:rPr>
              <a:t>SPÆNDT</a:t>
            </a:r>
            <a:endParaRPr lang="da" sz="600" dirty="0">
              <a:solidFill>
                <a:schemeClr val="bg1"/>
              </a:solidFill>
            </a:endParaRPr>
          </a:p>
        </p:txBody>
      </p:sp>
      <p:sp>
        <p:nvSpPr>
          <p:cNvPr id="37" name="TextBox 36"/>
          <p:cNvSpPr txBox="1"/>
          <p:nvPr/>
        </p:nvSpPr>
        <p:spPr>
          <a:xfrm>
            <a:off x="3358314" y="1649964"/>
            <a:ext cx="647701" cy="184666"/>
          </a:xfrm>
          <a:prstGeom prst="rect">
            <a:avLst/>
          </a:prstGeom>
          <a:noFill/>
        </p:spPr>
        <p:txBody>
          <a:bodyPr wrap="square" rtlCol="0">
            <a:spAutoFit/>
          </a:bodyPr>
          <a:lstStyle/>
          <a:p>
            <a:pPr algn="ctr"/>
            <a:r>
              <a:rPr lang="da" sz="600" dirty="0" smtClean="0">
                <a:solidFill>
                  <a:schemeClr val="bg1"/>
                </a:solidFill>
              </a:rPr>
              <a:t>NERVØS</a:t>
            </a:r>
            <a:endParaRPr lang="da" sz="600" dirty="0">
              <a:solidFill>
                <a:schemeClr val="bg1"/>
              </a:solidFill>
            </a:endParaRPr>
          </a:p>
        </p:txBody>
      </p:sp>
      <p:sp>
        <p:nvSpPr>
          <p:cNvPr id="38" name="TextBox 37"/>
          <p:cNvSpPr txBox="1"/>
          <p:nvPr/>
        </p:nvSpPr>
        <p:spPr>
          <a:xfrm>
            <a:off x="3358314" y="2007152"/>
            <a:ext cx="647701" cy="184666"/>
          </a:xfrm>
          <a:prstGeom prst="rect">
            <a:avLst/>
          </a:prstGeom>
          <a:noFill/>
        </p:spPr>
        <p:txBody>
          <a:bodyPr wrap="square" rtlCol="0">
            <a:spAutoFit/>
          </a:bodyPr>
          <a:lstStyle/>
          <a:p>
            <a:pPr algn="ctr"/>
            <a:r>
              <a:rPr lang="da" sz="600" dirty="0" smtClean="0">
                <a:solidFill>
                  <a:schemeClr val="bg1"/>
                </a:solidFill>
              </a:rPr>
              <a:t>IRRITERET</a:t>
            </a:r>
            <a:endParaRPr lang="da" sz="600" dirty="0">
              <a:solidFill>
                <a:schemeClr val="bg1"/>
              </a:solidFill>
            </a:endParaRPr>
          </a:p>
        </p:txBody>
      </p:sp>
      <p:sp>
        <p:nvSpPr>
          <p:cNvPr id="39" name="TextBox 38"/>
          <p:cNvSpPr txBox="1"/>
          <p:nvPr/>
        </p:nvSpPr>
        <p:spPr>
          <a:xfrm>
            <a:off x="3358314" y="2364752"/>
            <a:ext cx="647701" cy="184666"/>
          </a:xfrm>
          <a:prstGeom prst="rect">
            <a:avLst/>
          </a:prstGeom>
          <a:noFill/>
        </p:spPr>
        <p:txBody>
          <a:bodyPr wrap="square" rtlCol="0">
            <a:spAutoFit/>
          </a:bodyPr>
          <a:lstStyle/>
          <a:p>
            <a:pPr algn="ctr"/>
            <a:r>
              <a:rPr lang="da" sz="600" dirty="0" smtClean="0">
                <a:solidFill>
                  <a:schemeClr val="bg1"/>
                </a:solidFill>
              </a:rPr>
              <a:t>UROLIG</a:t>
            </a:r>
            <a:endParaRPr lang="da" sz="600" dirty="0">
              <a:solidFill>
                <a:schemeClr val="bg1"/>
              </a:solidFill>
            </a:endParaRPr>
          </a:p>
        </p:txBody>
      </p:sp>
      <p:sp>
        <p:nvSpPr>
          <p:cNvPr id="40" name="TextBox 39"/>
          <p:cNvSpPr txBox="1"/>
          <p:nvPr/>
        </p:nvSpPr>
        <p:spPr>
          <a:xfrm>
            <a:off x="3285847" y="2679486"/>
            <a:ext cx="778347" cy="276999"/>
          </a:xfrm>
          <a:prstGeom prst="rect">
            <a:avLst/>
          </a:prstGeom>
          <a:noFill/>
        </p:spPr>
        <p:txBody>
          <a:bodyPr wrap="square" rtlCol="0">
            <a:spAutoFit/>
          </a:bodyPr>
          <a:lstStyle/>
          <a:p>
            <a:pPr algn="ctr"/>
            <a:r>
              <a:rPr lang="da" sz="600" dirty="0" smtClean="0">
                <a:solidFill>
                  <a:schemeClr val="bg1"/>
                </a:solidFill>
              </a:rPr>
              <a:t>I KULKÆLDEREN</a:t>
            </a:r>
            <a:endParaRPr lang="da" sz="600" dirty="0">
              <a:solidFill>
                <a:schemeClr val="bg1"/>
              </a:solidFill>
            </a:endParaRPr>
          </a:p>
        </p:txBody>
      </p:sp>
      <p:sp>
        <p:nvSpPr>
          <p:cNvPr id="41" name="TextBox 40"/>
          <p:cNvSpPr txBox="1"/>
          <p:nvPr/>
        </p:nvSpPr>
        <p:spPr>
          <a:xfrm>
            <a:off x="3358312" y="3079540"/>
            <a:ext cx="647701" cy="184666"/>
          </a:xfrm>
          <a:prstGeom prst="rect">
            <a:avLst/>
          </a:prstGeom>
          <a:noFill/>
        </p:spPr>
        <p:txBody>
          <a:bodyPr wrap="square" rtlCol="0">
            <a:spAutoFit/>
          </a:bodyPr>
          <a:lstStyle/>
          <a:p>
            <a:pPr algn="ctr"/>
            <a:r>
              <a:rPr lang="da" sz="600" dirty="0" smtClean="0">
                <a:solidFill>
                  <a:schemeClr val="bg1"/>
                </a:solidFill>
              </a:rPr>
              <a:t>TRIST</a:t>
            </a:r>
            <a:endParaRPr lang="da" sz="600" dirty="0">
              <a:solidFill>
                <a:schemeClr val="bg1"/>
              </a:solidFill>
            </a:endParaRPr>
          </a:p>
        </p:txBody>
      </p:sp>
      <p:sp>
        <p:nvSpPr>
          <p:cNvPr id="42" name="TextBox 41"/>
          <p:cNvSpPr txBox="1"/>
          <p:nvPr/>
        </p:nvSpPr>
        <p:spPr>
          <a:xfrm>
            <a:off x="3323286" y="3443097"/>
            <a:ext cx="708245" cy="178510"/>
          </a:xfrm>
          <a:prstGeom prst="rect">
            <a:avLst/>
          </a:prstGeom>
          <a:noFill/>
        </p:spPr>
        <p:txBody>
          <a:bodyPr wrap="square" rtlCol="0">
            <a:spAutoFit/>
          </a:bodyPr>
          <a:lstStyle/>
          <a:p>
            <a:pPr algn="ctr"/>
            <a:r>
              <a:rPr lang="da" sz="560" spc="-20" dirty="0" smtClean="0">
                <a:solidFill>
                  <a:schemeClr val="bg1"/>
                </a:solidFill>
              </a:rPr>
              <a:t>MODLØS</a:t>
            </a:r>
            <a:endParaRPr lang="da" sz="560" spc="-20" dirty="0">
              <a:solidFill>
                <a:schemeClr val="bg1"/>
              </a:solidFill>
            </a:endParaRPr>
          </a:p>
        </p:txBody>
      </p:sp>
      <p:sp>
        <p:nvSpPr>
          <p:cNvPr id="43" name="TextBox 42"/>
          <p:cNvSpPr txBox="1"/>
          <p:nvPr/>
        </p:nvSpPr>
        <p:spPr>
          <a:xfrm>
            <a:off x="3358310" y="3794756"/>
            <a:ext cx="647701" cy="184666"/>
          </a:xfrm>
          <a:prstGeom prst="rect">
            <a:avLst/>
          </a:prstGeom>
          <a:noFill/>
        </p:spPr>
        <p:txBody>
          <a:bodyPr wrap="square" rtlCol="0">
            <a:spAutoFit/>
          </a:bodyPr>
          <a:lstStyle/>
          <a:p>
            <a:pPr algn="ctr"/>
            <a:r>
              <a:rPr lang="da" sz="600" spc="-30" dirty="0" smtClean="0">
                <a:solidFill>
                  <a:schemeClr val="bg1"/>
                </a:solidFill>
              </a:rPr>
              <a:t>UDMATTET</a:t>
            </a:r>
            <a:endParaRPr lang="da" sz="600" spc="-30" dirty="0">
              <a:solidFill>
                <a:schemeClr val="bg1"/>
              </a:solidFill>
            </a:endParaRPr>
          </a:p>
        </p:txBody>
      </p:sp>
      <p:sp>
        <p:nvSpPr>
          <p:cNvPr id="44" name="TextBox 43"/>
          <p:cNvSpPr txBox="1"/>
          <p:nvPr/>
        </p:nvSpPr>
        <p:spPr>
          <a:xfrm>
            <a:off x="3358310" y="4147680"/>
            <a:ext cx="647701" cy="184666"/>
          </a:xfrm>
          <a:prstGeom prst="rect">
            <a:avLst/>
          </a:prstGeom>
          <a:noFill/>
        </p:spPr>
        <p:txBody>
          <a:bodyPr wrap="square" rtlCol="0">
            <a:spAutoFit/>
          </a:bodyPr>
          <a:lstStyle/>
          <a:p>
            <a:pPr algn="ctr"/>
            <a:r>
              <a:rPr lang="da" sz="600" dirty="0" smtClean="0">
                <a:solidFill>
                  <a:schemeClr val="bg1"/>
                </a:solidFill>
              </a:rPr>
              <a:t>OPBRUGT</a:t>
            </a:r>
            <a:endParaRPr lang="da" sz="600" dirty="0">
              <a:solidFill>
                <a:schemeClr val="bg1"/>
              </a:solidFill>
            </a:endParaRPr>
          </a:p>
        </p:txBody>
      </p:sp>
      <p:sp>
        <p:nvSpPr>
          <p:cNvPr id="45" name="TextBox 44"/>
          <p:cNvSpPr txBox="1"/>
          <p:nvPr/>
        </p:nvSpPr>
        <p:spPr>
          <a:xfrm>
            <a:off x="4036298" y="941946"/>
            <a:ext cx="647701" cy="184666"/>
          </a:xfrm>
          <a:prstGeom prst="rect">
            <a:avLst/>
          </a:prstGeom>
          <a:noFill/>
        </p:spPr>
        <p:txBody>
          <a:bodyPr wrap="square" rtlCol="0">
            <a:spAutoFit/>
          </a:bodyPr>
          <a:lstStyle/>
          <a:p>
            <a:pPr algn="ctr"/>
            <a:r>
              <a:rPr lang="da" sz="600" dirty="0" smtClean="0">
                <a:solidFill>
                  <a:schemeClr val="bg1"/>
                </a:solidFill>
              </a:rPr>
              <a:t>CHOKERET</a:t>
            </a:r>
            <a:endParaRPr lang="da" sz="600" dirty="0">
              <a:solidFill>
                <a:schemeClr val="bg1"/>
              </a:solidFill>
            </a:endParaRPr>
          </a:p>
        </p:txBody>
      </p:sp>
      <p:sp>
        <p:nvSpPr>
          <p:cNvPr id="46" name="TextBox 45"/>
          <p:cNvSpPr txBox="1"/>
          <p:nvPr/>
        </p:nvSpPr>
        <p:spPr>
          <a:xfrm>
            <a:off x="4036297" y="1296753"/>
            <a:ext cx="647701" cy="184666"/>
          </a:xfrm>
          <a:prstGeom prst="rect">
            <a:avLst/>
          </a:prstGeom>
          <a:noFill/>
        </p:spPr>
        <p:txBody>
          <a:bodyPr wrap="square" rtlCol="0">
            <a:spAutoFit/>
          </a:bodyPr>
          <a:lstStyle/>
          <a:p>
            <a:pPr algn="ctr"/>
            <a:r>
              <a:rPr lang="da" sz="600" dirty="0" smtClean="0">
                <a:solidFill>
                  <a:schemeClr val="bg1"/>
                </a:solidFill>
              </a:rPr>
              <a:t>LAMMET</a:t>
            </a:r>
            <a:endParaRPr lang="da" sz="600" dirty="0">
              <a:solidFill>
                <a:schemeClr val="bg1"/>
              </a:solidFill>
            </a:endParaRPr>
          </a:p>
        </p:txBody>
      </p:sp>
      <p:sp>
        <p:nvSpPr>
          <p:cNvPr id="47" name="TextBox 46"/>
          <p:cNvSpPr txBox="1"/>
          <p:nvPr/>
        </p:nvSpPr>
        <p:spPr>
          <a:xfrm>
            <a:off x="4036296" y="1652872"/>
            <a:ext cx="647701" cy="184666"/>
          </a:xfrm>
          <a:prstGeom prst="rect">
            <a:avLst/>
          </a:prstGeom>
          <a:noFill/>
        </p:spPr>
        <p:txBody>
          <a:bodyPr wrap="square" rtlCol="0">
            <a:spAutoFit/>
          </a:bodyPr>
          <a:lstStyle/>
          <a:p>
            <a:pPr algn="ctr"/>
            <a:r>
              <a:rPr lang="da" sz="600" dirty="0" smtClean="0">
                <a:solidFill>
                  <a:schemeClr val="bg1"/>
                </a:solidFill>
              </a:rPr>
              <a:t>UROLIG</a:t>
            </a:r>
            <a:endParaRPr lang="da" sz="600" dirty="0">
              <a:solidFill>
                <a:schemeClr val="bg1"/>
              </a:solidFill>
            </a:endParaRPr>
          </a:p>
        </p:txBody>
      </p:sp>
      <p:sp>
        <p:nvSpPr>
          <p:cNvPr id="48" name="TextBox 47"/>
          <p:cNvSpPr txBox="1"/>
          <p:nvPr/>
        </p:nvSpPr>
        <p:spPr>
          <a:xfrm>
            <a:off x="4036296" y="2010060"/>
            <a:ext cx="647701" cy="184666"/>
          </a:xfrm>
          <a:prstGeom prst="rect">
            <a:avLst/>
          </a:prstGeom>
          <a:noFill/>
        </p:spPr>
        <p:txBody>
          <a:bodyPr wrap="square" rtlCol="0">
            <a:spAutoFit/>
          </a:bodyPr>
          <a:lstStyle/>
          <a:p>
            <a:pPr algn="ctr"/>
            <a:r>
              <a:rPr lang="da" sz="600" dirty="0" smtClean="0">
                <a:solidFill>
                  <a:schemeClr val="bg1"/>
                </a:solidFill>
              </a:rPr>
              <a:t>TIRRET</a:t>
            </a:r>
            <a:endParaRPr lang="da" sz="600" dirty="0">
              <a:solidFill>
                <a:schemeClr val="bg1"/>
              </a:solidFill>
            </a:endParaRPr>
          </a:p>
        </p:txBody>
      </p:sp>
      <p:sp>
        <p:nvSpPr>
          <p:cNvPr id="49" name="TextBox 48"/>
          <p:cNvSpPr txBox="1"/>
          <p:nvPr/>
        </p:nvSpPr>
        <p:spPr>
          <a:xfrm>
            <a:off x="4036296" y="2367660"/>
            <a:ext cx="647701" cy="184666"/>
          </a:xfrm>
          <a:prstGeom prst="rect">
            <a:avLst/>
          </a:prstGeom>
          <a:noFill/>
        </p:spPr>
        <p:txBody>
          <a:bodyPr wrap="square" rtlCol="0">
            <a:spAutoFit/>
          </a:bodyPr>
          <a:lstStyle/>
          <a:p>
            <a:pPr algn="ctr"/>
            <a:r>
              <a:rPr lang="da" sz="600" dirty="0" smtClean="0">
                <a:solidFill>
                  <a:schemeClr val="bg1"/>
                </a:solidFill>
              </a:rPr>
              <a:t>IRRITERET</a:t>
            </a:r>
            <a:endParaRPr lang="da" sz="600" dirty="0">
              <a:solidFill>
                <a:schemeClr val="bg1"/>
              </a:solidFill>
            </a:endParaRPr>
          </a:p>
        </p:txBody>
      </p:sp>
      <p:sp>
        <p:nvSpPr>
          <p:cNvPr id="50" name="TextBox 49"/>
          <p:cNvSpPr txBox="1"/>
          <p:nvPr/>
        </p:nvSpPr>
        <p:spPr>
          <a:xfrm>
            <a:off x="4036295" y="2725260"/>
            <a:ext cx="647701" cy="184666"/>
          </a:xfrm>
          <a:prstGeom prst="rect">
            <a:avLst/>
          </a:prstGeom>
          <a:noFill/>
        </p:spPr>
        <p:txBody>
          <a:bodyPr wrap="square" rtlCol="0">
            <a:spAutoFit/>
          </a:bodyPr>
          <a:lstStyle/>
          <a:p>
            <a:pPr algn="ctr"/>
            <a:r>
              <a:rPr lang="da" sz="600" dirty="0" smtClean="0">
                <a:solidFill>
                  <a:schemeClr val="bg1"/>
                </a:solidFill>
              </a:rPr>
              <a:t>APATISK</a:t>
            </a:r>
            <a:endParaRPr lang="da" sz="600" dirty="0">
              <a:solidFill>
                <a:schemeClr val="bg1"/>
              </a:solidFill>
            </a:endParaRPr>
          </a:p>
        </p:txBody>
      </p:sp>
      <p:sp>
        <p:nvSpPr>
          <p:cNvPr id="51" name="TextBox 50"/>
          <p:cNvSpPr txBox="1"/>
          <p:nvPr/>
        </p:nvSpPr>
        <p:spPr>
          <a:xfrm>
            <a:off x="4036294" y="3082448"/>
            <a:ext cx="647701" cy="184666"/>
          </a:xfrm>
          <a:prstGeom prst="rect">
            <a:avLst/>
          </a:prstGeom>
          <a:noFill/>
        </p:spPr>
        <p:txBody>
          <a:bodyPr wrap="square" rtlCol="0">
            <a:spAutoFit/>
          </a:bodyPr>
          <a:lstStyle/>
          <a:p>
            <a:pPr algn="ctr"/>
            <a:r>
              <a:rPr lang="da" sz="600" dirty="0" smtClean="0">
                <a:solidFill>
                  <a:schemeClr val="bg1"/>
                </a:solidFill>
              </a:rPr>
              <a:t>KEDER SIG</a:t>
            </a:r>
            <a:endParaRPr lang="da" sz="600" dirty="0">
              <a:solidFill>
                <a:schemeClr val="bg1"/>
              </a:solidFill>
            </a:endParaRPr>
          </a:p>
        </p:txBody>
      </p:sp>
      <p:sp>
        <p:nvSpPr>
          <p:cNvPr id="52" name="TextBox 51"/>
          <p:cNvSpPr txBox="1"/>
          <p:nvPr/>
        </p:nvSpPr>
        <p:spPr>
          <a:xfrm>
            <a:off x="4036293" y="3438981"/>
            <a:ext cx="647701" cy="184666"/>
          </a:xfrm>
          <a:prstGeom prst="rect">
            <a:avLst/>
          </a:prstGeom>
          <a:noFill/>
        </p:spPr>
        <p:txBody>
          <a:bodyPr wrap="square" rtlCol="0">
            <a:spAutoFit/>
          </a:bodyPr>
          <a:lstStyle/>
          <a:p>
            <a:pPr algn="ctr"/>
            <a:r>
              <a:rPr lang="da" sz="600" dirty="0" smtClean="0">
                <a:solidFill>
                  <a:schemeClr val="bg1"/>
                </a:solidFill>
              </a:rPr>
              <a:t>TRÆT</a:t>
            </a:r>
            <a:endParaRPr lang="da" sz="600" dirty="0">
              <a:solidFill>
                <a:schemeClr val="bg1"/>
              </a:solidFill>
            </a:endParaRPr>
          </a:p>
        </p:txBody>
      </p:sp>
      <p:sp>
        <p:nvSpPr>
          <p:cNvPr id="53" name="TextBox 52"/>
          <p:cNvSpPr txBox="1"/>
          <p:nvPr/>
        </p:nvSpPr>
        <p:spPr>
          <a:xfrm>
            <a:off x="4036292" y="3797664"/>
            <a:ext cx="647701" cy="184666"/>
          </a:xfrm>
          <a:prstGeom prst="rect">
            <a:avLst/>
          </a:prstGeom>
          <a:noFill/>
        </p:spPr>
        <p:txBody>
          <a:bodyPr wrap="square" rtlCol="0">
            <a:spAutoFit/>
          </a:bodyPr>
          <a:lstStyle/>
          <a:p>
            <a:pPr algn="ctr"/>
            <a:r>
              <a:rPr lang="da" sz="600" dirty="0" smtClean="0">
                <a:solidFill>
                  <a:schemeClr val="bg1"/>
                </a:solidFill>
              </a:rPr>
              <a:t>UDKØRT</a:t>
            </a:r>
            <a:endParaRPr lang="da" sz="600" dirty="0">
              <a:solidFill>
                <a:schemeClr val="bg1"/>
              </a:solidFill>
            </a:endParaRPr>
          </a:p>
        </p:txBody>
      </p:sp>
      <p:sp>
        <p:nvSpPr>
          <p:cNvPr id="54" name="TextBox 53"/>
          <p:cNvSpPr txBox="1"/>
          <p:nvPr/>
        </p:nvSpPr>
        <p:spPr>
          <a:xfrm>
            <a:off x="4036292" y="4155350"/>
            <a:ext cx="647701" cy="184666"/>
          </a:xfrm>
          <a:prstGeom prst="rect">
            <a:avLst/>
          </a:prstGeom>
          <a:noFill/>
        </p:spPr>
        <p:txBody>
          <a:bodyPr wrap="square" rtlCol="0">
            <a:spAutoFit/>
          </a:bodyPr>
          <a:lstStyle/>
          <a:p>
            <a:pPr algn="ctr"/>
            <a:r>
              <a:rPr lang="da" sz="600" dirty="0" smtClean="0">
                <a:solidFill>
                  <a:schemeClr val="bg1"/>
                </a:solidFill>
              </a:rPr>
              <a:t>UDMATTET</a:t>
            </a:r>
            <a:endParaRPr lang="da" sz="600" dirty="0">
              <a:solidFill>
                <a:schemeClr val="bg1"/>
              </a:solidFill>
            </a:endParaRPr>
          </a:p>
        </p:txBody>
      </p:sp>
      <p:sp>
        <p:nvSpPr>
          <p:cNvPr id="55" name="TextBox 54"/>
          <p:cNvSpPr txBox="1"/>
          <p:nvPr/>
        </p:nvSpPr>
        <p:spPr>
          <a:xfrm>
            <a:off x="4682642" y="937985"/>
            <a:ext cx="712002" cy="184666"/>
          </a:xfrm>
          <a:prstGeom prst="rect">
            <a:avLst/>
          </a:prstGeom>
          <a:noFill/>
        </p:spPr>
        <p:txBody>
          <a:bodyPr wrap="square" rtlCol="0">
            <a:spAutoFit/>
          </a:bodyPr>
          <a:lstStyle/>
          <a:p>
            <a:pPr algn="ctr"/>
            <a:r>
              <a:rPr lang="da" sz="600" dirty="0" smtClean="0"/>
              <a:t>OVERRASKET</a:t>
            </a:r>
            <a:endParaRPr lang="da" sz="600" dirty="0">
              <a:solidFill>
                <a:schemeClr val="tx1"/>
              </a:solidFill>
            </a:endParaRPr>
          </a:p>
        </p:txBody>
      </p:sp>
      <p:sp>
        <p:nvSpPr>
          <p:cNvPr id="56" name="TextBox 55"/>
          <p:cNvSpPr txBox="1"/>
          <p:nvPr/>
        </p:nvSpPr>
        <p:spPr>
          <a:xfrm>
            <a:off x="4714273" y="1295173"/>
            <a:ext cx="647701" cy="184666"/>
          </a:xfrm>
          <a:prstGeom prst="rect">
            <a:avLst/>
          </a:prstGeom>
          <a:noFill/>
        </p:spPr>
        <p:txBody>
          <a:bodyPr wrap="square" rtlCol="0">
            <a:spAutoFit/>
          </a:bodyPr>
          <a:lstStyle/>
          <a:p>
            <a:pPr algn="ctr"/>
            <a:r>
              <a:rPr lang="da" sz="600" dirty="0" smtClean="0"/>
              <a:t>HYPER</a:t>
            </a:r>
            <a:endParaRPr lang="da" sz="600" dirty="0">
              <a:solidFill>
                <a:schemeClr val="tx1"/>
              </a:solidFill>
            </a:endParaRPr>
          </a:p>
        </p:txBody>
      </p:sp>
      <p:sp>
        <p:nvSpPr>
          <p:cNvPr id="57" name="TextBox 56"/>
          <p:cNvSpPr txBox="1"/>
          <p:nvPr/>
        </p:nvSpPr>
        <p:spPr>
          <a:xfrm>
            <a:off x="4714272" y="1653673"/>
            <a:ext cx="647701" cy="184666"/>
          </a:xfrm>
          <a:prstGeom prst="rect">
            <a:avLst/>
          </a:prstGeom>
          <a:noFill/>
        </p:spPr>
        <p:txBody>
          <a:bodyPr wrap="square" rtlCol="0">
            <a:spAutoFit/>
          </a:bodyPr>
          <a:lstStyle/>
          <a:p>
            <a:pPr algn="ctr"/>
            <a:r>
              <a:rPr lang="da" sz="600" dirty="0" smtClean="0"/>
              <a:t>ENERGISK</a:t>
            </a:r>
            <a:endParaRPr lang="da" sz="600" dirty="0">
              <a:solidFill>
                <a:schemeClr val="tx1"/>
              </a:solidFill>
            </a:endParaRPr>
          </a:p>
        </p:txBody>
      </p:sp>
      <p:sp>
        <p:nvSpPr>
          <p:cNvPr id="58" name="TextBox 57"/>
          <p:cNvSpPr txBox="1"/>
          <p:nvPr/>
        </p:nvSpPr>
        <p:spPr>
          <a:xfrm>
            <a:off x="4714272" y="2010861"/>
            <a:ext cx="647701" cy="184666"/>
          </a:xfrm>
          <a:prstGeom prst="rect">
            <a:avLst/>
          </a:prstGeom>
          <a:noFill/>
        </p:spPr>
        <p:txBody>
          <a:bodyPr wrap="square" rtlCol="0">
            <a:spAutoFit/>
          </a:bodyPr>
          <a:lstStyle/>
          <a:p>
            <a:pPr algn="ctr"/>
            <a:r>
              <a:rPr lang="da" sz="600" dirty="0" smtClean="0"/>
              <a:t>VELTILPAS</a:t>
            </a:r>
            <a:endParaRPr lang="da" sz="600" dirty="0">
              <a:solidFill>
                <a:schemeClr val="tx1"/>
              </a:solidFill>
            </a:endParaRPr>
          </a:p>
        </p:txBody>
      </p:sp>
      <p:sp>
        <p:nvSpPr>
          <p:cNvPr id="59" name="TextBox 58"/>
          <p:cNvSpPr txBox="1"/>
          <p:nvPr/>
        </p:nvSpPr>
        <p:spPr>
          <a:xfrm>
            <a:off x="4714272" y="2344646"/>
            <a:ext cx="647701" cy="184666"/>
          </a:xfrm>
          <a:prstGeom prst="rect">
            <a:avLst/>
          </a:prstGeom>
          <a:noFill/>
        </p:spPr>
        <p:txBody>
          <a:bodyPr wrap="square" rtlCol="0">
            <a:spAutoFit/>
          </a:bodyPr>
          <a:lstStyle/>
          <a:p>
            <a:pPr algn="ctr"/>
            <a:r>
              <a:rPr lang="da" sz="600" dirty="0" smtClean="0"/>
              <a:t>FØLER BEHAG</a:t>
            </a:r>
            <a:endParaRPr lang="da" sz="600" dirty="0">
              <a:solidFill>
                <a:schemeClr val="tx1"/>
              </a:solidFill>
            </a:endParaRPr>
          </a:p>
        </p:txBody>
      </p:sp>
      <p:sp>
        <p:nvSpPr>
          <p:cNvPr id="60" name="TextBox 59"/>
          <p:cNvSpPr txBox="1"/>
          <p:nvPr/>
        </p:nvSpPr>
        <p:spPr>
          <a:xfrm>
            <a:off x="4714271" y="2723680"/>
            <a:ext cx="647701" cy="184666"/>
          </a:xfrm>
          <a:prstGeom prst="rect">
            <a:avLst/>
          </a:prstGeom>
          <a:noFill/>
        </p:spPr>
        <p:txBody>
          <a:bodyPr wrap="square" rtlCol="0">
            <a:spAutoFit/>
          </a:bodyPr>
          <a:lstStyle/>
          <a:p>
            <a:pPr algn="ctr"/>
            <a:r>
              <a:rPr lang="da" sz="600" dirty="0" smtClean="0">
                <a:solidFill>
                  <a:schemeClr val="bg1"/>
                </a:solidFill>
              </a:rPr>
              <a:t>VELTILPAS</a:t>
            </a:r>
            <a:endParaRPr lang="da" sz="600" dirty="0">
              <a:solidFill>
                <a:schemeClr val="bg1"/>
              </a:solidFill>
            </a:endParaRPr>
          </a:p>
        </p:txBody>
      </p:sp>
      <p:sp>
        <p:nvSpPr>
          <p:cNvPr id="61" name="TextBox 60"/>
          <p:cNvSpPr txBox="1"/>
          <p:nvPr/>
        </p:nvSpPr>
        <p:spPr>
          <a:xfrm>
            <a:off x="4714270" y="3080868"/>
            <a:ext cx="647701" cy="184666"/>
          </a:xfrm>
          <a:prstGeom prst="rect">
            <a:avLst/>
          </a:prstGeom>
          <a:noFill/>
        </p:spPr>
        <p:txBody>
          <a:bodyPr wrap="square" rtlCol="0">
            <a:spAutoFit/>
          </a:bodyPr>
          <a:lstStyle/>
          <a:p>
            <a:pPr algn="ctr"/>
            <a:r>
              <a:rPr lang="da" sz="600" dirty="0" smtClean="0">
                <a:solidFill>
                  <a:schemeClr val="bg1"/>
                </a:solidFill>
              </a:rPr>
              <a:t>ROLIG</a:t>
            </a:r>
            <a:endParaRPr lang="da" sz="600" dirty="0">
              <a:solidFill>
                <a:schemeClr val="bg1"/>
              </a:solidFill>
            </a:endParaRPr>
          </a:p>
        </p:txBody>
      </p:sp>
      <p:sp>
        <p:nvSpPr>
          <p:cNvPr id="62" name="TextBox 61"/>
          <p:cNvSpPr txBox="1"/>
          <p:nvPr/>
        </p:nvSpPr>
        <p:spPr>
          <a:xfrm>
            <a:off x="4714269" y="3439782"/>
            <a:ext cx="647701" cy="184666"/>
          </a:xfrm>
          <a:prstGeom prst="rect">
            <a:avLst/>
          </a:prstGeom>
          <a:noFill/>
        </p:spPr>
        <p:txBody>
          <a:bodyPr wrap="square" rtlCol="0">
            <a:spAutoFit/>
          </a:bodyPr>
          <a:lstStyle/>
          <a:p>
            <a:pPr algn="ctr"/>
            <a:r>
              <a:rPr lang="da" sz="600" dirty="0" smtClean="0">
                <a:solidFill>
                  <a:schemeClr val="bg1"/>
                </a:solidFill>
              </a:rPr>
              <a:t>AFSLAPPET</a:t>
            </a:r>
            <a:endParaRPr lang="da" sz="600" dirty="0">
              <a:solidFill>
                <a:schemeClr val="bg1"/>
              </a:solidFill>
            </a:endParaRPr>
          </a:p>
        </p:txBody>
      </p:sp>
      <p:sp>
        <p:nvSpPr>
          <p:cNvPr id="63" name="TextBox 62"/>
          <p:cNvSpPr txBox="1"/>
          <p:nvPr/>
        </p:nvSpPr>
        <p:spPr>
          <a:xfrm>
            <a:off x="4642828" y="3793703"/>
            <a:ext cx="793966" cy="184666"/>
          </a:xfrm>
          <a:prstGeom prst="rect">
            <a:avLst/>
          </a:prstGeom>
          <a:noFill/>
        </p:spPr>
        <p:txBody>
          <a:bodyPr wrap="square" rtlCol="0">
            <a:spAutoFit/>
          </a:bodyPr>
          <a:lstStyle/>
          <a:p>
            <a:pPr algn="ctr"/>
            <a:r>
              <a:rPr lang="da" sz="600" dirty="0" smtClean="0">
                <a:solidFill>
                  <a:schemeClr val="bg1"/>
                </a:solidFill>
              </a:rPr>
              <a:t>TILBAGELÆNET</a:t>
            </a:r>
            <a:endParaRPr lang="da" sz="600" dirty="0">
              <a:solidFill>
                <a:schemeClr val="bg1"/>
              </a:solidFill>
            </a:endParaRPr>
          </a:p>
        </p:txBody>
      </p:sp>
      <p:sp>
        <p:nvSpPr>
          <p:cNvPr id="64" name="TextBox 63"/>
          <p:cNvSpPr txBox="1"/>
          <p:nvPr/>
        </p:nvSpPr>
        <p:spPr>
          <a:xfrm>
            <a:off x="4714268" y="4153770"/>
            <a:ext cx="647701" cy="184666"/>
          </a:xfrm>
          <a:prstGeom prst="rect">
            <a:avLst/>
          </a:prstGeom>
          <a:noFill/>
        </p:spPr>
        <p:txBody>
          <a:bodyPr wrap="square" rtlCol="0">
            <a:spAutoFit/>
          </a:bodyPr>
          <a:lstStyle/>
          <a:p>
            <a:pPr algn="ctr"/>
            <a:r>
              <a:rPr lang="da" sz="600" dirty="0" smtClean="0">
                <a:solidFill>
                  <a:schemeClr val="bg1"/>
                </a:solidFill>
              </a:rPr>
              <a:t>SØVNIG</a:t>
            </a:r>
            <a:endParaRPr lang="da" sz="600" dirty="0">
              <a:solidFill>
                <a:schemeClr val="bg1"/>
              </a:solidFill>
            </a:endParaRPr>
          </a:p>
        </p:txBody>
      </p:sp>
      <p:sp>
        <p:nvSpPr>
          <p:cNvPr id="65" name="TextBox 64"/>
          <p:cNvSpPr txBox="1"/>
          <p:nvPr/>
        </p:nvSpPr>
        <p:spPr>
          <a:xfrm>
            <a:off x="5397006" y="937985"/>
            <a:ext cx="647701" cy="184666"/>
          </a:xfrm>
          <a:prstGeom prst="rect">
            <a:avLst/>
          </a:prstGeom>
          <a:noFill/>
        </p:spPr>
        <p:txBody>
          <a:bodyPr wrap="square" rtlCol="0">
            <a:spAutoFit/>
          </a:bodyPr>
          <a:lstStyle/>
          <a:p>
            <a:pPr algn="ctr"/>
            <a:r>
              <a:rPr lang="da" sz="600" dirty="0" smtClean="0"/>
              <a:t>MUNTER</a:t>
            </a:r>
            <a:endParaRPr lang="da" sz="600" dirty="0">
              <a:solidFill>
                <a:schemeClr val="tx1"/>
              </a:solidFill>
            </a:endParaRPr>
          </a:p>
        </p:txBody>
      </p:sp>
      <p:sp>
        <p:nvSpPr>
          <p:cNvPr id="66" name="TextBox 65"/>
          <p:cNvSpPr txBox="1"/>
          <p:nvPr/>
        </p:nvSpPr>
        <p:spPr>
          <a:xfrm>
            <a:off x="5361969" y="1257073"/>
            <a:ext cx="732326" cy="276999"/>
          </a:xfrm>
          <a:prstGeom prst="rect">
            <a:avLst/>
          </a:prstGeom>
          <a:noFill/>
        </p:spPr>
        <p:txBody>
          <a:bodyPr wrap="square" rtlCol="0">
            <a:spAutoFit/>
          </a:bodyPr>
          <a:lstStyle/>
          <a:p>
            <a:pPr algn="ctr"/>
            <a:r>
              <a:rPr lang="da" sz="600" dirty="0" smtClean="0"/>
              <a:t>GLAD OG LIVLIG</a:t>
            </a:r>
            <a:endParaRPr lang="da" sz="600" dirty="0">
              <a:solidFill>
                <a:schemeClr val="tx1"/>
              </a:solidFill>
            </a:endParaRPr>
          </a:p>
        </p:txBody>
      </p:sp>
      <p:sp>
        <p:nvSpPr>
          <p:cNvPr id="67" name="TextBox 66"/>
          <p:cNvSpPr txBox="1"/>
          <p:nvPr/>
        </p:nvSpPr>
        <p:spPr>
          <a:xfrm>
            <a:off x="5397004" y="1653673"/>
            <a:ext cx="647701" cy="184666"/>
          </a:xfrm>
          <a:prstGeom prst="rect">
            <a:avLst/>
          </a:prstGeom>
          <a:noFill/>
        </p:spPr>
        <p:txBody>
          <a:bodyPr wrap="square" rtlCol="0">
            <a:spAutoFit/>
          </a:bodyPr>
          <a:lstStyle/>
          <a:p>
            <a:pPr algn="ctr"/>
            <a:r>
              <a:rPr lang="da" sz="600" dirty="0" smtClean="0"/>
              <a:t>SPRÆLSK</a:t>
            </a:r>
            <a:endParaRPr lang="da" sz="600" dirty="0">
              <a:solidFill>
                <a:schemeClr val="tx1"/>
              </a:solidFill>
            </a:endParaRPr>
          </a:p>
        </p:txBody>
      </p:sp>
      <p:sp>
        <p:nvSpPr>
          <p:cNvPr id="68" name="TextBox 67"/>
          <p:cNvSpPr txBox="1"/>
          <p:nvPr/>
        </p:nvSpPr>
        <p:spPr>
          <a:xfrm>
            <a:off x="5397004" y="2010861"/>
            <a:ext cx="647701" cy="184666"/>
          </a:xfrm>
          <a:prstGeom prst="rect">
            <a:avLst/>
          </a:prstGeom>
          <a:noFill/>
        </p:spPr>
        <p:txBody>
          <a:bodyPr wrap="square" rtlCol="0">
            <a:spAutoFit/>
          </a:bodyPr>
          <a:lstStyle/>
          <a:p>
            <a:pPr algn="ctr"/>
            <a:r>
              <a:rPr lang="da" sz="600" dirty="0" smtClean="0"/>
              <a:t>LYKKELIG</a:t>
            </a:r>
            <a:endParaRPr lang="da" sz="600" dirty="0">
              <a:solidFill>
                <a:schemeClr val="tx1"/>
              </a:solidFill>
            </a:endParaRPr>
          </a:p>
        </p:txBody>
      </p:sp>
      <p:sp>
        <p:nvSpPr>
          <p:cNvPr id="69" name="TextBox 68"/>
          <p:cNvSpPr txBox="1"/>
          <p:nvPr/>
        </p:nvSpPr>
        <p:spPr>
          <a:xfrm>
            <a:off x="5397004" y="2368461"/>
            <a:ext cx="647701" cy="184666"/>
          </a:xfrm>
          <a:prstGeom prst="rect">
            <a:avLst/>
          </a:prstGeom>
          <a:noFill/>
        </p:spPr>
        <p:txBody>
          <a:bodyPr wrap="square" rtlCol="0">
            <a:spAutoFit/>
          </a:bodyPr>
          <a:lstStyle/>
          <a:p>
            <a:pPr algn="ctr"/>
            <a:r>
              <a:rPr lang="da" sz="600" dirty="0" smtClean="0"/>
              <a:t>GLAD</a:t>
            </a:r>
            <a:endParaRPr lang="da" sz="600" dirty="0">
              <a:solidFill>
                <a:schemeClr val="tx1"/>
              </a:solidFill>
            </a:endParaRPr>
          </a:p>
        </p:txBody>
      </p:sp>
      <p:sp>
        <p:nvSpPr>
          <p:cNvPr id="70" name="TextBox 69"/>
          <p:cNvSpPr txBox="1"/>
          <p:nvPr/>
        </p:nvSpPr>
        <p:spPr>
          <a:xfrm>
            <a:off x="5361969" y="2723680"/>
            <a:ext cx="715403" cy="184666"/>
          </a:xfrm>
          <a:prstGeom prst="rect">
            <a:avLst/>
          </a:prstGeom>
          <a:noFill/>
        </p:spPr>
        <p:txBody>
          <a:bodyPr wrap="square" rtlCol="0">
            <a:spAutoFit/>
          </a:bodyPr>
          <a:lstStyle/>
          <a:p>
            <a:pPr algn="ctr"/>
            <a:r>
              <a:rPr lang="da" sz="600" dirty="0" smtClean="0">
                <a:solidFill>
                  <a:schemeClr val="bg1"/>
                </a:solidFill>
              </a:rPr>
              <a:t>SORGLØS</a:t>
            </a:r>
            <a:endParaRPr lang="da" sz="600" dirty="0">
              <a:solidFill>
                <a:schemeClr val="bg1"/>
              </a:solidFill>
            </a:endParaRPr>
          </a:p>
        </p:txBody>
      </p:sp>
      <p:sp>
        <p:nvSpPr>
          <p:cNvPr id="71" name="TextBox 70"/>
          <p:cNvSpPr txBox="1"/>
          <p:nvPr/>
        </p:nvSpPr>
        <p:spPr>
          <a:xfrm>
            <a:off x="5397002" y="3080868"/>
            <a:ext cx="647701" cy="184666"/>
          </a:xfrm>
          <a:prstGeom prst="rect">
            <a:avLst/>
          </a:prstGeom>
          <a:noFill/>
        </p:spPr>
        <p:txBody>
          <a:bodyPr wrap="square" rtlCol="0">
            <a:spAutoFit/>
          </a:bodyPr>
          <a:lstStyle/>
          <a:p>
            <a:pPr algn="ctr"/>
            <a:r>
              <a:rPr lang="da" sz="600" dirty="0" smtClean="0">
                <a:solidFill>
                  <a:schemeClr val="bg1"/>
                </a:solidFill>
              </a:rPr>
              <a:t>TRYG</a:t>
            </a:r>
            <a:endParaRPr lang="da" sz="600" dirty="0">
              <a:solidFill>
                <a:schemeClr val="bg1"/>
              </a:solidFill>
            </a:endParaRPr>
          </a:p>
        </p:txBody>
      </p:sp>
      <p:sp>
        <p:nvSpPr>
          <p:cNvPr id="72" name="TextBox 71"/>
          <p:cNvSpPr txBox="1"/>
          <p:nvPr/>
        </p:nvSpPr>
        <p:spPr>
          <a:xfrm>
            <a:off x="5397001" y="3406441"/>
            <a:ext cx="647701" cy="184666"/>
          </a:xfrm>
          <a:prstGeom prst="rect">
            <a:avLst/>
          </a:prstGeom>
          <a:noFill/>
        </p:spPr>
        <p:txBody>
          <a:bodyPr wrap="square" rtlCol="0">
            <a:spAutoFit/>
          </a:bodyPr>
          <a:lstStyle/>
          <a:p>
            <a:pPr algn="ctr"/>
            <a:r>
              <a:rPr lang="da" sz="600" dirty="0" smtClean="0">
                <a:solidFill>
                  <a:schemeClr val="bg1"/>
                </a:solidFill>
              </a:rPr>
              <a:t>TA'R DET ROLIGT</a:t>
            </a:r>
            <a:endParaRPr lang="da" sz="600" dirty="0">
              <a:solidFill>
                <a:schemeClr val="bg1"/>
              </a:solidFill>
            </a:endParaRPr>
          </a:p>
        </p:txBody>
      </p:sp>
      <p:sp>
        <p:nvSpPr>
          <p:cNvPr id="73" name="TextBox 72"/>
          <p:cNvSpPr txBox="1"/>
          <p:nvPr/>
        </p:nvSpPr>
        <p:spPr>
          <a:xfrm>
            <a:off x="5361970" y="3793703"/>
            <a:ext cx="715406" cy="184666"/>
          </a:xfrm>
          <a:prstGeom prst="rect">
            <a:avLst/>
          </a:prstGeom>
          <a:noFill/>
        </p:spPr>
        <p:txBody>
          <a:bodyPr wrap="square" rtlCol="0">
            <a:spAutoFit/>
          </a:bodyPr>
          <a:lstStyle/>
          <a:p>
            <a:pPr algn="ctr"/>
            <a:r>
              <a:rPr lang="da" sz="600" dirty="0" smtClean="0">
                <a:solidFill>
                  <a:schemeClr val="bg1"/>
                </a:solidFill>
              </a:rPr>
              <a:t>TANKEFULD</a:t>
            </a:r>
            <a:endParaRPr lang="da" sz="600" dirty="0">
              <a:solidFill>
                <a:schemeClr val="bg1"/>
              </a:solidFill>
            </a:endParaRPr>
          </a:p>
        </p:txBody>
      </p:sp>
      <p:sp>
        <p:nvSpPr>
          <p:cNvPr id="74" name="TextBox 73"/>
          <p:cNvSpPr txBox="1"/>
          <p:nvPr/>
        </p:nvSpPr>
        <p:spPr>
          <a:xfrm>
            <a:off x="5322497" y="4153770"/>
            <a:ext cx="789481" cy="184666"/>
          </a:xfrm>
          <a:prstGeom prst="rect">
            <a:avLst/>
          </a:prstGeom>
          <a:noFill/>
        </p:spPr>
        <p:txBody>
          <a:bodyPr wrap="square" rtlCol="0">
            <a:spAutoFit/>
          </a:bodyPr>
          <a:lstStyle/>
          <a:p>
            <a:pPr algn="ctr"/>
            <a:r>
              <a:rPr lang="da" sz="600" dirty="0" smtClean="0">
                <a:solidFill>
                  <a:schemeClr val="bg1"/>
                </a:solidFill>
              </a:rPr>
              <a:t>TILBAGELÆNET</a:t>
            </a:r>
            <a:endParaRPr lang="da" sz="600" dirty="0">
              <a:solidFill>
                <a:schemeClr val="bg1"/>
              </a:solidFill>
            </a:endParaRPr>
          </a:p>
        </p:txBody>
      </p:sp>
      <p:sp>
        <p:nvSpPr>
          <p:cNvPr id="75" name="TextBox 74"/>
          <p:cNvSpPr txBox="1"/>
          <p:nvPr/>
        </p:nvSpPr>
        <p:spPr>
          <a:xfrm>
            <a:off x="6055936" y="937985"/>
            <a:ext cx="699678" cy="184666"/>
          </a:xfrm>
          <a:prstGeom prst="rect">
            <a:avLst/>
          </a:prstGeom>
          <a:noFill/>
        </p:spPr>
        <p:txBody>
          <a:bodyPr wrap="square" rtlCol="0">
            <a:spAutoFit/>
          </a:bodyPr>
          <a:lstStyle/>
          <a:p>
            <a:pPr algn="ctr"/>
            <a:r>
              <a:rPr lang="da" sz="600" dirty="0" smtClean="0"/>
              <a:t>FESTHUMØR</a:t>
            </a:r>
            <a:endParaRPr lang="da" sz="600" dirty="0">
              <a:solidFill>
                <a:schemeClr val="tx1"/>
              </a:solidFill>
            </a:endParaRPr>
          </a:p>
        </p:txBody>
      </p:sp>
      <p:sp>
        <p:nvSpPr>
          <p:cNvPr id="76" name="TextBox 75"/>
          <p:cNvSpPr txBox="1"/>
          <p:nvPr/>
        </p:nvSpPr>
        <p:spPr>
          <a:xfrm>
            <a:off x="6074987" y="1295173"/>
            <a:ext cx="647701" cy="184666"/>
          </a:xfrm>
          <a:prstGeom prst="rect">
            <a:avLst/>
          </a:prstGeom>
          <a:noFill/>
        </p:spPr>
        <p:txBody>
          <a:bodyPr wrap="square" rtlCol="0">
            <a:spAutoFit/>
          </a:bodyPr>
          <a:lstStyle/>
          <a:p>
            <a:pPr algn="ctr"/>
            <a:r>
              <a:rPr lang="da" sz="600" dirty="0" smtClean="0"/>
              <a:t>MOTIVERET</a:t>
            </a:r>
            <a:endParaRPr lang="da" sz="600" dirty="0">
              <a:solidFill>
                <a:schemeClr val="tx1"/>
              </a:solidFill>
            </a:endParaRPr>
          </a:p>
        </p:txBody>
      </p:sp>
      <p:sp>
        <p:nvSpPr>
          <p:cNvPr id="77" name="TextBox 76"/>
          <p:cNvSpPr txBox="1"/>
          <p:nvPr/>
        </p:nvSpPr>
        <p:spPr>
          <a:xfrm>
            <a:off x="6044701" y="1653673"/>
            <a:ext cx="713041" cy="184666"/>
          </a:xfrm>
          <a:prstGeom prst="rect">
            <a:avLst/>
          </a:prstGeom>
          <a:noFill/>
        </p:spPr>
        <p:txBody>
          <a:bodyPr wrap="square" rtlCol="0">
            <a:spAutoFit/>
          </a:bodyPr>
          <a:lstStyle/>
          <a:p>
            <a:pPr algn="ctr"/>
            <a:r>
              <a:rPr lang="da" sz="600" spc="-20" dirty="0" smtClean="0"/>
              <a:t>ENTUSIASTISK</a:t>
            </a:r>
            <a:endParaRPr lang="da" sz="600" spc="-20" dirty="0">
              <a:solidFill>
                <a:schemeClr val="tx1"/>
              </a:solidFill>
            </a:endParaRPr>
          </a:p>
        </p:txBody>
      </p:sp>
      <p:sp>
        <p:nvSpPr>
          <p:cNvPr id="78" name="TextBox 77"/>
          <p:cNvSpPr txBox="1"/>
          <p:nvPr/>
        </p:nvSpPr>
        <p:spPr>
          <a:xfrm>
            <a:off x="6065460" y="2010861"/>
            <a:ext cx="682750" cy="184666"/>
          </a:xfrm>
          <a:prstGeom prst="rect">
            <a:avLst/>
          </a:prstGeom>
          <a:noFill/>
        </p:spPr>
        <p:txBody>
          <a:bodyPr wrap="square" rtlCol="0">
            <a:spAutoFit/>
          </a:bodyPr>
          <a:lstStyle/>
          <a:p>
            <a:pPr algn="ctr"/>
            <a:r>
              <a:rPr lang="da" sz="600" dirty="0" smtClean="0"/>
              <a:t>FOKUSERET</a:t>
            </a:r>
            <a:endParaRPr lang="da" sz="600" dirty="0">
              <a:solidFill>
                <a:schemeClr val="tx1"/>
              </a:solidFill>
            </a:endParaRPr>
          </a:p>
        </p:txBody>
      </p:sp>
      <p:sp>
        <p:nvSpPr>
          <p:cNvPr id="79" name="TextBox 78"/>
          <p:cNvSpPr txBox="1"/>
          <p:nvPr/>
        </p:nvSpPr>
        <p:spPr>
          <a:xfrm>
            <a:off x="6074986" y="2344646"/>
            <a:ext cx="647701" cy="184666"/>
          </a:xfrm>
          <a:prstGeom prst="rect">
            <a:avLst/>
          </a:prstGeom>
          <a:noFill/>
        </p:spPr>
        <p:txBody>
          <a:bodyPr wrap="square" rtlCol="0">
            <a:spAutoFit/>
          </a:bodyPr>
          <a:lstStyle/>
          <a:p>
            <a:pPr algn="ctr"/>
            <a:r>
              <a:rPr lang="da" sz="600" dirty="0" smtClean="0"/>
              <a:t>FULD AF HÅB</a:t>
            </a:r>
            <a:endParaRPr lang="da" sz="600" dirty="0">
              <a:solidFill>
                <a:schemeClr val="tx1"/>
              </a:solidFill>
            </a:endParaRPr>
          </a:p>
        </p:txBody>
      </p:sp>
      <p:sp>
        <p:nvSpPr>
          <p:cNvPr id="80" name="TextBox 79"/>
          <p:cNvSpPr txBox="1"/>
          <p:nvPr/>
        </p:nvSpPr>
        <p:spPr>
          <a:xfrm>
            <a:off x="6074985" y="2723680"/>
            <a:ext cx="647701" cy="184666"/>
          </a:xfrm>
          <a:prstGeom prst="rect">
            <a:avLst/>
          </a:prstGeom>
          <a:noFill/>
        </p:spPr>
        <p:txBody>
          <a:bodyPr wrap="square" rtlCol="0">
            <a:spAutoFit/>
          </a:bodyPr>
          <a:lstStyle/>
          <a:p>
            <a:pPr algn="ctr"/>
            <a:r>
              <a:rPr lang="da" sz="600" dirty="0" smtClean="0">
                <a:solidFill>
                  <a:schemeClr val="bg1"/>
                </a:solidFill>
              </a:rPr>
              <a:t>TILFREDS</a:t>
            </a:r>
            <a:endParaRPr lang="da" sz="600" dirty="0">
              <a:solidFill>
                <a:schemeClr val="bg1"/>
              </a:solidFill>
            </a:endParaRPr>
          </a:p>
        </p:txBody>
      </p:sp>
      <p:sp>
        <p:nvSpPr>
          <p:cNvPr id="81" name="TextBox 80"/>
          <p:cNvSpPr txBox="1"/>
          <p:nvPr/>
        </p:nvSpPr>
        <p:spPr>
          <a:xfrm>
            <a:off x="6074984" y="3080868"/>
            <a:ext cx="647701" cy="184666"/>
          </a:xfrm>
          <a:prstGeom prst="rect">
            <a:avLst/>
          </a:prstGeom>
          <a:noFill/>
        </p:spPr>
        <p:txBody>
          <a:bodyPr wrap="square" rtlCol="0">
            <a:spAutoFit/>
          </a:bodyPr>
          <a:lstStyle/>
          <a:p>
            <a:pPr algn="ctr"/>
            <a:r>
              <a:rPr lang="da" sz="600" dirty="0" smtClean="0">
                <a:solidFill>
                  <a:schemeClr val="bg1"/>
                </a:solidFill>
              </a:rPr>
              <a:t>TILFREDS</a:t>
            </a:r>
            <a:endParaRPr lang="da" sz="600" dirty="0">
              <a:solidFill>
                <a:schemeClr val="bg1"/>
              </a:solidFill>
            </a:endParaRPr>
          </a:p>
        </p:txBody>
      </p:sp>
      <p:sp>
        <p:nvSpPr>
          <p:cNvPr id="82" name="TextBox 81"/>
          <p:cNvSpPr txBox="1"/>
          <p:nvPr/>
        </p:nvSpPr>
        <p:spPr>
          <a:xfrm>
            <a:off x="6074983" y="3439782"/>
            <a:ext cx="647701" cy="184666"/>
          </a:xfrm>
          <a:prstGeom prst="rect">
            <a:avLst/>
          </a:prstGeom>
          <a:noFill/>
        </p:spPr>
        <p:txBody>
          <a:bodyPr wrap="square" rtlCol="0">
            <a:spAutoFit/>
          </a:bodyPr>
          <a:lstStyle/>
          <a:p>
            <a:pPr algn="ctr"/>
            <a:r>
              <a:rPr lang="da" sz="600" dirty="0" smtClean="0">
                <a:solidFill>
                  <a:schemeClr val="bg1"/>
                </a:solidFill>
              </a:rPr>
              <a:t>ROLIG</a:t>
            </a:r>
            <a:endParaRPr lang="da" sz="600" dirty="0">
              <a:solidFill>
                <a:schemeClr val="bg1"/>
              </a:solidFill>
            </a:endParaRPr>
          </a:p>
        </p:txBody>
      </p:sp>
      <p:sp>
        <p:nvSpPr>
          <p:cNvPr id="83" name="TextBox 82"/>
          <p:cNvSpPr txBox="1"/>
          <p:nvPr/>
        </p:nvSpPr>
        <p:spPr>
          <a:xfrm>
            <a:off x="6074982" y="3793703"/>
            <a:ext cx="647701" cy="184666"/>
          </a:xfrm>
          <a:prstGeom prst="rect">
            <a:avLst/>
          </a:prstGeom>
          <a:noFill/>
        </p:spPr>
        <p:txBody>
          <a:bodyPr wrap="square" rtlCol="0">
            <a:spAutoFit/>
          </a:bodyPr>
          <a:lstStyle/>
          <a:p>
            <a:pPr algn="ctr"/>
            <a:r>
              <a:rPr lang="da" sz="600" dirty="0" smtClean="0">
                <a:solidFill>
                  <a:schemeClr val="bg1"/>
                </a:solidFill>
              </a:rPr>
              <a:t>FREDFYLDT</a:t>
            </a:r>
            <a:endParaRPr lang="da" sz="600" dirty="0">
              <a:solidFill>
                <a:schemeClr val="bg1"/>
              </a:solidFill>
            </a:endParaRPr>
          </a:p>
        </p:txBody>
      </p:sp>
      <p:sp>
        <p:nvSpPr>
          <p:cNvPr id="84" name="TextBox 83"/>
          <p:cNvSpPr txBox="1"/>
          <p:nvPr/>
        </p:nvSpPr>
        <p:spPr>
          <a:xfrm>
            <a:off x="6074982" y="4153770"/>
            <a:ext cx="647701" cy="184666"/>
          </a:xfrm>
          <a:prstGeom prst="rect">
            <a:avLst/>
          </a:prstGeom>
          <a:noFill/>
        </p:spPr>
        <p:txBody>
          <a:bodyPr wrap="square" rtlCol="0">
            <a:spAutoFit/>
          </a:bodyPr>
          <a:lstStyle/>
          <a:p>
            <a:pPr algn="ctr"/>
            <a:r>
              <a:rPr lang="da" sz="600" dirty="0" smtClean="0">
                <a:solidFill>
                  <a:schemeClr val="bg1"/>
                </a:solidFill>
              </a:rPr>
              <a:t>FULD AF RO</a:t>
            </a:r>
            <a:endParaRPr lang="da" sz="600" dirty="0">
              <a:solidFill>
                <a:schemeClr val="bg1"/>
              </a:solidFill>
            </a:endParaRPr>
          </a:p>
        </p:txBody>
      </p:sp>
      <p:sp>
        <p:nvSpPr>
          <p:cNvPr id="85" name="TextBox 84"/>
          <p:cNvSpPr txBox="1"/>
          <p:nvPr/>
        </p:nvSpPr>
        <p:spPr>
          <a:xfrm>
            <a:off x="6698870" y="937985"/>
            <a:ext cx="776276" cy="184666"/>
          </a:xfrm>
          <a:prstGeom prst="rect">
            <a:avLst/>
          </a:prstGeom>
          <a:noFill/>
        </p:spPr>
        <p:txBody>
          <a:bodyPr wrap="square" rtlCol="0">
            <a:spAutoFit/>
          </a:bodyPr>
          <a:lstStyle/>
          <a:p>
            <a:pPr algn="ctr"/>
            <a:r>
              <a:rPr lang="da" sz="600" dirty="0" smtClean="0"/>
              <a:t>OVERLYKKELIG</a:t>
            </a:r>
            <a:endParaRPr lang="da" sz="600" dirty="0">
              <a:solidFill>
                <a:schemeClr val="tx1"/>
              </a:solidFill>
            </a:endParaRPr>
          </a:p>
        </p:txBody>
      </p:sp>
      <p:sp>
        <p:nvSpPr>
          <p:cNvPr id="86" name="TextBox 85"/>
          <p:cNvSpPr txBox="1"/>
          <p:nvPr/>
        </p:nvSpPr>
        <p:spPr>
          <a:xfrm>
            <a:off x="6756023" y="1295173"/>
            <a:ext cx="647701" cy="184666"/>
          </a:xfrm>
          <a:prstGeom prst="rect">
            <a:avLst/>
          </a:prstGeom>
          <a:noFill/>
        </p:spPr>
        <p:txBody>
          <a:bodyPr wrap="square" rtlCol="0">
            <a:spAutoFit/>
          </a:bodyPr>
          <a:lstStyle/>
          <a:p>
            <a:pPr algn="ctr"/>
            <a:r>
              <a:rPr lang="da" sz="600" dirty="0" smtClean="0"/>
              <a:t>INSPIRERET</a:t>
            </a:r>
            <a:endParaRPr lang="da" sz="600" dirty="0">
              <a:solidFill>
                <a:schemeClr val="tx1"/>
              </a:solidFill>
            </a:endParaRPr>
          </a:p>
        </p:txBody>
      </p:sp>
      <p:sp>
        <p:nvSpPr>
          <p:cNvPr id="87" name="TextBox 86"/>
          <p:cNvSpPr txBox="1"/>
          <p:nvPr/>
        </p:nvSpPr>
        <p:spPr>
          <a:xfrm>
            <a:off x="6751259" y="1653673"/>
            <a:ext cx="677309" cy="184666"/>
          </a:xfrm>
          <a:prstGeom prst="rect">
            <a:avLst/>
          </a:prstGeom>
          <a:noFill/>
        </p:spPr>
        <p:txBody>
          <a:bodyPr wrap="square" rtlCol="0">
            <a:spAutoFit/>
          </a:bodyPr>
          <a:lstStyle/>
          <a:p>
            <a:pPr algn="ctr"/>
            <a:r>
              <a:rPr lang="da" sz="600" dirty="0" smtClean="0"/>
              <a:t>OPTIMISTISK</a:t>
            </a:r>
            <a:endParaRPr lang="da" sz="600" dirty="0">
              <a:solidFill>
                <a:schemeClr val="tx1"/>
              </a:solidFill>
            </a:endParaRPr>
          </a:p>
        </p:txBody>
      </p:sp>
      <p:sp>
        <p:nvSpPr>
          <p:cNvPr id="88" name="TextBox 87"/>
          <p:cNvSpPr txBox="1"/>
          <p:nvPr/>
        </p:nvSpPr>
        <p:spPr>
          <a:xfrm>
            <a:off x="6756022" y="2010861"/>
            <a:ext cx="647701" cy="184666"/>
          </a:xfrm>
          <a:prstGeom prst="rect">
            <a:avLst/>
          </a:prstGeom>
          <a:noFill/>
        </p:spPr>
        <p:txBody>
          <a:bodyPr wrap="square" rtlCol="0">
            <a:spAutoFit/>
          </a:bodyPr>
          <a:lstStyle/>
          <a:p>
            <a:pPr algn="ctr"/>
            <a:r>
              <a:rPr lang="da" sz="600" dirty="0" smtClean="0"/>
              <a:t>STOLT</a:t>
            </a:r>
            <a:endParaRPr lang="da" sz="600" dirty="0">
              <a:solidFill>
                <a:schemeClr val="tx1"/>
              </a:solidFill>
            </a:endParaRPr>
          </a:p>
        </p:txBody>
      </p:sp>
      <p:sp>
        <p:nvSpPr>
          <p:cNvPr id="89" name="TextBox 88"/>
          <p:cNvSpPr txBox="1"/>
          <p:nvPr/>
        </p:nvSpPr>
        <p:spPr>
          <a:xfrm>
            <a:off x="6746496" y="2368461"/>
            <a:ext cx="679672" cy="184666"/>
          </a:xfrm>
          <a:prstGeom prst="rect">
            <a:avLst/>
          </a:prstGeom>
          <a:noFill/>
        </p:spPr>
        <p:txBody>
          <a:bodyPr wrap="square" rtlCol="0">
            <a:spAutoFit/>
          </a:bodyPr>
          <a:lstStyle/>
          <a:p>
            <a:pPr algn="ctr"/>
            <a:r>
              <a:rPr lang="da" sz="600" dirty="0" smtClean="0"/>
              <a:t>LEGEHUMØR</a:t>
            </a:r>
            <a:endParaRPr lang="da" sz="600" dirty="0">
              <a:solidFill>
                <a:schemeClr val="tx1"/>
              </a:solidFill>
            </a:endParaRPr>
          </a:p>
        </p:txBody>
      </p:sp>
      <p:sp>
        <p:nvSpPr>
          <p:cNvPr id="90" name="TextBox 89"/>
          <p:cNvSpPr txBox="1"/>
          <p:nvPr/>
        </p:nvSpPr>
        <p:spPr>
          <a:xfrm>
            <a:off x="6722683" y="2699869"/>
            <a:ext cx="752463" cy="276999"/>
          </a:xfrm>
          <a:prstGeom prst="rect">
            <a:avLst/>
          </a:prstGeom>
          <a:noFill/>
        </p:spPr>
        <p:txBody>
          <a:bodyPr wrap="square" rtlCol="0">
            <a:spAutoFit/>
          </a:bodyPr>
          <a:lstStyle/>
          <a:p>
            <a:pPr algn="ctr"/>
            <a:r>
              <a:rPr lang="da" sz="600" dirty="0" smtClean="0">
                <a:solidFill>
                  <a:schemeClr val="bg1"/>
                </a:solidFill>
              </a:rPr>
              <a:t>OPFYLDT AF KÆRLIGHED</a:t>
            </a:r>
            <a:endParaRPr lang="da" sz="600" dirty="0">
              <a:solidFill>
                <a:schemeClr val="bg1"/>
              </a:solidFill>
            </a:endParaRPr>
          </a:p>
        </p:txBody>
      </p:sp>
      <p:sp>
        <p:nvSpPr>
          <p:cNvPr id="91" name="TextBox 90"/>
          <p:cNvSpPr txBox="1"/>
          <p:nvPr/>
        </p:nvSpPr>
        <p:spPr>
          <a:xfrm>
            <a:off x="6713159" y="3080868"/>
            <a:ext cx="753770" cy="184666"/>
          </a:xfrm>
          <a:prstGeom prst="rect">
            <a:avLst/>
          </a:prstGeom>
          <a:noFill/>
        </p:spPr>
        <p:txBody>
          <a:bodyPr wrap="square" rtlCol="0">
            <a:spAutoFit/>
          </a:bodyPr>
          <a:lstStyle/>
          <a:p>
            <a:pPr algn="ctr"/>
            <a:r>
              <a:rPr lang="da" sz="600" dirty="0" smtClean="0">
                <a:solidFill>
                  <a:schemeClr val="bg1"/>
                </a:solidFill>
              </a:rPr>
              <a:t>TAKNEMMELIG</a:t>
            </a:r>
            <a:endParaRPr lang="da" sz="600" dirty="0">
              <a:solidFill>
                <a:schemeClr val="bg1"/>
              </a:solidFill>
            </a:endParaRPr>
          </a:p>
        </p:txBody>
      </p:sp>
      <p:sp>
        <p:nvSpPr>
          <p:cNvPr id="92" name="TextBox 91"/>
          <p:cNvSpPr txBox="1"/>
          <p:nvPr/>
        </p:nvSpPr>
        <p:spPr>
          <a:xfrm>
            <a:off x="6756019" y="3439782"/>
            <a:ext cx="647701" cy="184666"/>
          </a:xfrm>
          <a:prstGeom prst="rect">
            <a:avLst/>
          </a:prstGeom>
          <a:noFill/>
        </p:spPr>
        <p:txBody>
          <a:bodyPr wrap="square" rtlCol="0">
            <a:spAutoFit/>
          </a:bodyPr>
          <a:lstStyle/>
          <a:p>
            <a:pPr algn="ctr"/>
            <a:r>
              <a:rPr lang="da" sz="600" dirty="0" smtClean="0">
                <a:solidFill>
                  <a:schemeClr val="bg1"/>
                </a:solidFill>
              </a:rPr>
              <a:t>VELSIGNET</a:t>
            </a:r>
            <a:endParaRPr lang="da" sz="600" dirty="0">
              <a:solidFill>
                <a:schemeClr val="bg1"/>
              </a:solidFill>
            </a:endParaRPr>
          </a:p>
        </p:txBody>
      </p:sp>
      <p:sp>
        <p:nvSpPr>
          <p:cNvPr id="93" name="TextBox 92"/>
          <p:cNvSpPr txBox="1"/>
          <p:nvPr/>
        </p:nvSpPr>
        <p:spPr>
          <a:xfrm>
            <a:off x="6756018" y="3793703"/>
            <a:ext cx="647701" cy="184666"/>
          </a:xfrm>
          <a:prstGeom prst="rect">
            <a:avLst/>
          </a:prstGeom>
          <a:noFill/>
        </p:spPr>
        <p:txBody>
          <a:bodyPr wrap="square" rtlCol="0">
            <a:spAutoFit/>
          </a:bodyPr>
          <a:lstStyle/>
          <a:p>
            <a:pPr algn="ctr"/>
            <a:r>
              <a:rPr lang="da" sz="600" dirty="0" smtClean="0">
                <a:solidFill>
                  <a:schemeClr val="bg1"/>
                </a:solidFill>
              </a:rPr>
              <a:t>BEHAGELIG</a:t>
            </a:r>
            <a:endParaRPr lang="da" sz="600" dirty="0">
              <a:solidFill>
                <a:schemeClr val="bg1"/>
              </a:solidFill>
            </a:endParaRPr>
          </a:p>
        </p:txBody>
      </p:sp>
      <p:sp>
        <p:nvSpPr>
          <p:cNvPr id="94" name="TextBox 93"/>
          <p:cNvSpPr txBox="1"/>
          <p:nvPr/>
        </p:nvSpPr>
        <p:spPr>
          <a:xfrm>
            <a:off x="6756018" y="4153770"/>
            <a:ext cx="647701" cy="184666"/>
          </a:xfrm>
          <a:prstGeom prst="rect">
            <a:avLst/>
          </a:prstGeom>
          <a:noFill/>
        </p:spPr>
        <p:txBody>
          <a:bodyPr wrap="square" rtlCol="0">
            <a:spAutoFit/>
          </a:bodyPr>
          <a:lstStyle/>
          <a:p>
            <a:pPr algn="ctr"/>
            <a:r>
              <a:rPr lang="da" sz="600" dirty="0" smtClean="0">
                <a:solidFill>
                  <a:schemeClr val="bg1"/>
                </a:solidFill>
              </a:rPr>
              <a:t>HYGGELIG</a:t>
            </a:r>
            <a:endParaRPr lang="da" sz="600" dirty="0">
              <a:solidFill>
                <a:schemeClr val="bg1"/>
              </a:solidFill>
            </a:endParaRPr>
          </a:p>
        </p:txBody>
      </p:sp>
      <p:sp>
        <p:nvSpPr>
          <p:cNvPr id="95" name="TextBox 94"/>
          <p:cNvSpPr txBox="1"/>
          <p:nvPr/>
        </p:nvSpPr>
        <p:spPr>
          <a:xfrm>
            <a:off x="7437060" y="937985"/>
            <a:ext cx="647701" cy="184666"/>
          </a:xfrm>
          <a:prstGeom prst="rect">
            <a:avLst/>
          </a:prstGeom>
          <a:noFill/>
        </p:spPr>
        <p:txBody>
          <a:bodyPr wrap="square" rtlCol="0">
            <a:spAutoFit/>
          </a:bodyPr>
          <a:lstStyle/>
          <a:p>
            <a:pPr algn="ctr"/>
            <a:r>
              <a:rPr lang="da" sz="600" dirty="0" smtClean="0"/>
              <a:t>EKSTATISK</a:t>
            </a:r>
            <a:endParaRPr lang="da" sz="600" dirty="0">
              <a:solidFill>
                <a:schemeClr val="tx1"/>
              </a:solidFill>
            </a:endParaRPr>
          </a:p>
        </p:txBody>
      </p:sp>
      <p:sp>
        <p:nvSpPr>
          <p:cNvPr id="96" name="TextBox 95"/>
          <p:cNvSpPr txBox="1"/>
          <p:nvPr/>
        </p:nvSpPr>
        <p:spPr>
          <a:xfrm>
            <a:off x="7437059" y="1295173"/>
            <a:ext cx="647701" cy="184666"/>
          </a:xfrm>
          <a:prstGeom prst="rect">
            <a:avLst/>
          </a:prstGeom>
          <a:noFill/>
        </p:spPr>
        <p:txBody>
          <a:bodyPr wrap="square" rtlCol="0">
            <a:spAutoFit/>
          </a:bodyPr>
          <a:lstStyle/>
          <a:p>
            <a:pPr algn="ctr"/>
            <a:r>
              <a:rPr lang="da" sz="600" dirty="0" smtClean="0"/>
              <a:t>OPSTEMT</a:t>
            </a:r>
            <a:endParaRPr lang="da" sz="600" dirty="0">
              <a:solidFill>
                <a:schemeClr val="tx1"/>
              </a:solidFill>
            </a:endParaRPr>
          </a:p>
        </p:txBody>
      </p:sp>
      <p:sp>
        <p:nvSpPr>
          <p:cNvPr id="97" name="TextBox 96"/>
          <p:cNvSpPr txBox="1"/>
          <p:nvPr/>
        </p:nvSpPr>
        <p:spPr>
          <a:xfrm>
            <a:off x="7437058" y="1653673"/>
            <a:ext cx="647701" cy="184666"/>
          </a:xfrm>
          <a:prstGeom prst="rect">
            <a:avLst/>
          </a:prstGeom>
          <a:noFill/>
        </p:spPr>
        <p:txBody>
          <a:bodyPr wrap="square" rtlCol="0">
            <a:spAutoFit/>
          </a:bodyPr>
          <a:lstStyle/>
          <a:p>
            <a:pPr algn="ctr"/>
            <a:r>
              <a:rPr lang="da" sz="600" dirty="0" smtClean="0"/>
              <a:t>SPÆNDT</a:t>
            </a:r>
            <a:endParaRPr lang="da" sz="600" dirty="0">
              <a:solidFill>
                <a:schemeClr val="tx1"/>
              </a:solidFill>
            </a:endParaRPr>
          </a:p>
        </p:txBody>
      </p:sp>
      <p:sp>
        <p:nvSpPr>
          <p:cNvPr id="98" name="TextBox 97"/>
          <p:cNvSpPr txBox="1"/>
          <p:nvPr/>
        </p:nvSpPr>
        <p:spPr>
          <a:xfrm>
            <a:off x="7437058" y="2010861"/>
            <a:ext cx="647701" cy="184666"/>
          </a:xfrm>
          <a:prstGeom prst="rect">
            <a:avLst/>
          </a:prstGeom>
          <a:noFill/>
        </p:spPr>
        <p:txBody>
          <a:bodyPr wrap="square" rtlCol="0">
            <a:spAutoFit/>
          </a:bodyPr>
          <a:lstStyle/>
          <a:p>
            <a:pPr algn="ctr"/>
            <a:r>
              <a:rPr lang="da" sz="600" dirty="0" smtClean="0"/>
              <a:t>HENRYKT</a:t>
            </a:r>
            <a:endParaRPr lang="da" sz="600" dirty="0">
              <a:solidFill>
                <a:schemeClr val="tx1"/>
              </a:solidFill>
            </a:endParaRPr>
          </a:p>
        </p:txBody>
      </p:sp>
      <p:sp>
        <p:nvSpPr>
          <p:cNvPr id="99" name="TextBox 98"/>
          <p:cNvSpPr txBox="1"/>
          <p:nvPr/>
        </p:nvSpPr>
        <p:spPr>
          <a:xfrm>
            <a:off x="7437058" y="2368461"/>
            <a:ext cx="647701" cy="184666"/>
          </a:xfrm>
          <a:prstGeom prst="rect">
            <a:avLst/>
          </a:prstGeom>
          <a:noFill/>
        </p:spPr>
        <p:txBody>
          <a:bodyPr wrap="square" rtlCol="0">
            <a:spAutoFit/>
          </a:bodyPr>
          <a:lstStyle/>
          <a:p>
            <a:pPr algn="ctr"/>
            <a:r>
              <a:rPr lang="da" sz="600" dirty="0" smtClean="0"/>
              <a:t>LYKKELIG</a:t>
            </a:r>
            <a:endParaRPr lang="da" sz="600" dirty="0">
              <a:solidFill>
                <a:schemeClr val="tx1"/>
              </a:solidFill>
            </a:endParaRPr>
          </a:p>
        </p:txBody>
      </p:sp>
      <p:sp>
        <p:nvSpPr>
          <p:cNvPr id="100" name="TextBox 99"/>
          <p:cNvSpPr txBox="1"/>
          <p:nvPr/>
        </p:nvSpPr>
        <p:spPr>
          <a:xfrm>
            <a:off x="7437057" y="2704628"/>
            <a:ext cx="647701" cy="184666"/>
          </a:xfrm>
          <a:prstGeom prst="rect">
            <a:avLst/>
          </a:prstGeom>
          <a:noFill/>
        </p:spPr>
        <p:txBody>
          <a:bodyPr wrap="square" rtlCol="0">
            <a:spAutoFit/>
          </a:bodyPr>
          <a:lstStyle/>
          <a:p>
            <a:pPr algn="ctr"/>
            <a:r>
              <a:rPr lang="da" sz="600" dirty="0" smtClean="0">
                <a:solidFill>
                  <a:schemeClr val="bg1"/>
                </a:solidFill>
              </a:rPr>
              <a:t>TILFREDSSTILLET</a:t>
            </a:r>
            <a:endParaRPr lang="da" sz="600" dirty="0">
              <a:solidFill>
                <a:schemeClr val="bg1"/>
              </a:solidFill>
            </a:endParaRPr>
          </a:p>
        </p:txBody>
      </p:sp>
      <p:sp>
        <p:nvSpPr>
          <p:cNvPr id="101" name="TextBox 100"/>
          <p:cNvSpPr txBox="1"/>
          <p:nvPr/>
        </p:nvSpPr>
        <p:spPr>
          <a:xfrm>
            <a:off x="7437056" y="3080868"/>
            <a:ext cx="647701" cy="184666"/>
          </a:xfrm>
          <a:prstGeom prst="rect">
            <a:avLst/>
          </a:prstGeom>
          <a:noFill/>
        </p:spPr>
        <p:txBody>
          <a:bodyPr wrap="square" rtlCol="0">
            <a:spAutoFit/>
          </a:bodyPr>
          <a:lstStyle/>
          <a:p>
            <a:pPr algn="ctr"/>
            <a:r>
              <a:rPr lang="da" sz="600" dirty="0" smtClean="0">
                <a:solidFill>
                  <a:schemeClr val="bg1"/>
                </a:solidFill>
              </a:rPr>
              <a:t>RØRT</a:t>
            </a:r>
            <a:endParaRPr lang="da" sz="600" dirty="0">
              <a:solidFill>
                <a:schemeClr val="bg1"/>
              </a:solidFill>
            </a:endParaRPr>
          </a:p>
        </p:txBody>
      </p:sp>
      <p:sp>
        <p:nvSpPr>
          <p:cNvPr id="102" name="TextBox 101"/>
          <p:cNvSpPr txBox="1"/>
          <p:nvPr/>
        </p:nvSpPr>
        <p:spPr>
          <a:xfrm>
            <a:off x="7437055" y="3439782"/>
            <a:ext cx="647701" cy="184666"/>
          </a:xfrm>
          <a:prstGeom prst="rect">
            <a:avLst/>
          </a:prstGeom>
          <a:noFill/>
        </p:spPr>
        <p:txBody>
          <a:bodyPr wrap="square" rtlCol="0">
            <a:spAutoFit/>
          </a:bodyPr>
          <a:lstStyle/>
          <a:p>
            <a:pPr algn="ctr"/>
            <a:r>
              <a:rPr lang="da" sz="600" dirty="0" smtClean="0">
                <a:solidFill>
                  <a:schemeClr val="bg1"/>
                </a:solidFill>
              </a:rPr>
              <a:t>I BALANCE</a:t>
            </a:r>
            <a:endParaRPr lang="da" sz="600" dirty="0">
              <a:solidFill>
                <a:schemeClr val="bg1"/>
              </a:solidFill>
            </a:endParaRPr>
          </a:p>
        </p:txBody>
      </p:sp>
      <p:sp>
        <p:nvSpPr>
          <p:cNvPr id="103" name="TextBox 102"/>
          <p:cNvSpPr txBox="1"/>
          <p:nvPr/>
        </p:nvSpPr>
        <p:spPr>
          <a:xfrm>
            <a:off x="7437054" y="3793703"/>
            <a:ext cx="647701" cy="184666"/>
          </a:xfrm>
          <a:prstGeom prst="rect">
            <a:avLst/>
          </a:prstGeom>
          <a:noFill/>
        </p:spPr>
        <p:txBody>
          <a:bodyPr wrap="square" rtlCol="0">
            <a:spAutoFit/>
          </a:bodyPr>
          <a:lstStyle/>
          <a:p>
            <a:pPr algn="ctr"/>
            <a:r>
              <a:rPr lang="da" sz="600" dirty="0" smtClean="0">
                <a:solidFill>
                  <a:schemeClr val="bg1"/>
                </a:solidFill>
              </a:rPr>
              <a:t>SORGLØS</a:t>
            </a:r>
            <a:endParaRPr lang="da" sz="600" dirty="0">
              <a:solidFill>
                <a:schemeClr val="bg1"/>
              </a:solidFill>
            </a:endParaRPr>
          </a:p>
        </p:txBody>
      </p:sp>
      <p:sp>
        <p:nvSpPr>
          <p:cNvPr id="104" name="TextBox 103"/>
          <p:cNvSpPr txBox="1"/>
          <p:nvPr/>
        </p:nvSpPr>
        <p:spPr>
          <a:xfrm>
            <a:off x="7437054" y="4153770"/>
            <a:ext cx="647701" cy="184666"/>
          </a:xfrm>
          <a:prstGeom prst="rect">
            <a:avLst/>
          </a:prstGeom>
          <a:noFill/>
        </p:spPr>
        <p:txBody>
          <a:bodyPr wrap="square" rtlCol="0">
            <a:spAutoFit/>
          </a:bodyPr>
          <a:lstStyle/>
          <a:p>
            <a:pPr algn="ctr"/>
            <a:r>
              <a:rPr lang="da" sz="600" dirty="0" smtClean="0">
                <a:solidFill>
                  <a:schemeClr val="bg1"/>
                </a:solidFill>
              </a:rPr>
              <a:t>AFKLARET</a:t>
            </a:r>
            <a:endParaRPr lang="da" sz="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5032025" y="41050"/>
            <a:ext cx="4035900" cy="5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3000" b="1">
                <a:solidFill>
                  <a:srgbClr val="76B042"/>
                </a:solidFill>
              </a:rPr>
              <a:t>Følelsesmixerpult</a:t>
            </a:r>
            <a:endParaRPr sz="3000" b="1">
              <a:solidFill>
                <a:srgbClr val="76B042"/>
              </a:solidFill>
            </a:endParaRPr>
          </a:p>
        </p:txBody>
      </p:sp>
      <p:sp>
        <p:nvSpPr>
          <p:cNvPr id="133" name="Google Shape;133;p28"/>
          <p:cNvSpPr/>
          <p:nvPr/>
        </p:nvSpPr>
        <p:spPr>
          <a:xfrm>
            <a:off x="32774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8"/>
          <p:cNvSpPr/>
          <p:nvPr/>
        </p:nvSpPr>
        <p:spPr>
          <a:xfrm>
            <a:off x="42979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p:cNvSpPr/>
          <p:nvPr/>
        </p:nvSpPr>
        <p:spPr>
          <a:xfrm>
            <a:off x="53184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p:nvPr/>
        </p:nvSpPr>
        <p:spPr>
          <a:xfrm>
            <a:off x="63389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77;p40"/>
          <p:cNvPicPr preferRelativeResize="0"/>
          <p:nvPr/>
        </p:nvPicPr>
        <p:blipFill>
          <a:blip r:embed="rId3">
            <a:extLst>
              <a:ext uri="{28A0092B-C50C-407E-A947-70E740481C1C}">
                <a14:useLocalDpi xmlns:a14="http://schemas.microsoft.com/office/drawing/2010/main" val="0"/>
              </a:ext>
            </a:extLst>
          </a:blip>
          <a:stretch>
            <a:fillRect/>
          </a:stretch>
        </p:blipFill>
        <p:spPr>
          <a:xfrm>
            <a:off x="736750" y="400396"/>
            <a:ext cx="6837825" cy="4830983"/>
          </a:xfrm>
          <a:prstGeom prst="rect">
            <a:avLst/>
          </a:prstGeom>
          <a:noFill/>
          <a:ln>
            <a:noFill/>
          </a:ln>
        </p:spPr>
      </p:pic>
      <p:sp>
        <p:nvSpPr>
          <p:cNvPr id="9" name="Google Shape;178;p40"/>
          <p:cNvSpPr/>
          <p:nvPr/>
        </p:nvSpPr>
        <p:spPr>
          <a:xfrm>
            <a:off x="32774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p40"/>
          <p:cNvSpPr/>
          <p:nvPr/>
        </p:nvSpPr>
        <p:spPr>
          <a:xfrm>
            <a:off x="42979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40"/>
          <p:cNvSpPr/>
          <p:nvPr/>
        </p:nvSpPr>
        <p:spPr>
          <a:xfrm>
            <a:off x="53184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1;p40"/>
          <p:cNvSpPr/>
          <p:nvPr/>
        </p:nvSpPr>
        <p:spPr>
          <a:xfrm>
            <a:off x="6338950" y="3037050"/>
            <a:ext cx="548100" cy="10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1230923" y="1273126"/>
            <a:ext cx="1209822" cy="230832"/>
          </a:xfrm>
          <a:prstGeom prst="rect">
            <a:avLst/>
          </a:prstGeom>
          <a:noFill/>
        </p:spPr>
        <p:txBody>
          <a:bodyPr wrap="square" rtlCol="0">
            <a:spAutoFit/>
          </a:bodyPr>
          <a:lstStyle/>
          <a:p>
            <a:r>
              <a:rPr lang="da" sz="900" dirty="0" smtClean="0"/>
              <a:t>scenarie/gruppe:</a:t>
            </a:r>
            <a:endParaRPr lang="da" sz="900" dirty="0"/>
          </a:p>
        </p:txBody>
      </p:sp>
      <p:sp>
        <p:nvSpPr>
          <p:cNvPr id="14" name="TextBox 13"/>
          <p:cNvSpPr txBox="1"/>
          <p:nvPr/>
        </p:nvSpPr>
        <p:spPr>
          <a:xfrm>
            <a:off x="3212412" y="2154189"/>
            <a:ext cx="735684" cy="261610"/>
          </a:xfrm>
          <a:prstGeom prst="rect">
            <a:avLst/>
          </a:prstGeom>
          <a:noFill/>
        </p:spPr>
        <p:txBody>
          <a:bodyPr wrap="square" rtlCol="0">
            <a:spAutoFit/>
          </a:bodyPr>
          <a:lstStyle/>
          <a:p>
            <a:r>
              <a:rPr lang="da" sz="1050" dirty="0" smtClean="0"/>
              <a:t>Glæde</a:t>
            </a:r>
            <a:endParaRPr lang="da" sz="1050" dirty="0"/>
          </a:p>
        </p:txBody>
      </p:sp>
      <p:sp>
        <p:nvSpPr>
          <p:cNvPr id="15" name="TextBox 14"/>
          <p:cNvSpPr txBox="1"/>
          <p:nvPr/>
        </p:nvSpPr>
        <p:spPr>
          <a:xfrm>
            <a:off x="4307476" y="2154189"/>
            <a:ext cx="562708" cy="261610"/>
          </a:xfrm>
          <a:prstGeom prst="rect">
            <a:avLst/>
          </a:prstGeom>
          <a:noFill/>
        </p:spPr>
        <p:txBody>
          <a:bodyPr wrap="square" rtlCol="0">
            <a:spAutoFit/>
          </a:bodyPr>
          <a:lstStyle/>
          <a:p>
            <a:r>
              <a:rPr lang="da" sz="1050" dirty="0" smtClean="0"/>
              <a:t>Vrede</a:t>
            </a:r>
            <a:endParaRPr lang="da" sz="1050" dirty="0"/>
          </a:p>
        </p:txBody>
      </p:sp>
      <p:sp>
        <p:nvSpPr>
          <p:cNvPr id="16" name="TextBox 15"/>
          <p:cNvSpPr txBox="1"/>
          <p:nvPr/>
        </p:nvSpPr>
        <p:spPr>
          <a:xfrm>
            <a:off x="5316599" y="2154189"/>
            <a:ext cx="562708" cy="261610"/>
          </a:xfrm>
          <a:prstGeom prst="rect">
            <a:avLst/>
          </a:prstGeom>
          <a:noFill/>
        </p:spPr>
        <p:txBody>
          <a:bodyPr wrap="square" rtlCol="0">
            <a:spAutoFit/>
          </a:bodyPr>
          <a:lstStyle/>
          <a:p>
            <a:r>
              <a:rPr lang="da" sz="1050" dirty="0" smtClean="0"/>
              <a:t>Tillid</a:t>
            </a:r>
            <a:endParaRPr lang="da" sz="1050" dirty="0"/>
          </a:p>
        </p:txBody>
      </p:sp>
      <p:sp>
        <p:nvSpPr>
          <p:cNvPr id="17" name="TextBox 16"/>
          <p:cNvSpPr txBox="1"/>
          <p:nvPr/>
        </p:nvSpPr>
        <p:spPr>
          <a:xfrm>
            <a:off x="5971736" y="2163715"/>
            <a:ext cx="1188720" cy="253916"/>
          </a:xfrm>
          <a:prstGeom prst="rect">
            <a:avLst/>
          </a:prstGeom>
          <a:noFill/>
        </p:spPr>
        <p:txBody>
          <a:bodyPr wrap="square" rtlCol="0">
            <a:spAutoFit/>
          </a:bodyPr>
          <a:lstStyle/>
          <a:p>
            <a:r>
              <a:rPr lang="da" sz="1050" dirty="0" smtClean="0"/>
              <a:t>Overraskelse</a:t>
            </a:r>
            <a:endParaRPr lang="da" sz="1050" dirty="0"/>
          </a:p>
        </p:txBody>
      </p:sp>
      <p:sp>
        <p:nvSpPr>
          <p:cNvPr id="18" name="TextBox 17"/>
          <p:cNvSpPr txBox="1"/>
          <p:nvPr/>
        </p:nvSpPr>
        <p:spPr>
          <a:xfrm>
            <a:off x="6074836" y="4228369"/>
            <a:ext cx="1057275" cy="261610"/>
          </a:xfrm>
          <a:prstGeom prst="rect">
            <a:avLst/>
          </a:prstGeom>
          <a:noFill/>
        </p:spPr>
        <p:txBody>
          <a:bodyPr wrap="square" rtlCol="0">
            <a:spAutoFit/>
          </a:bodyPr>
          <a:lstStyle/>
          <a:p>
            <a:pPr algn="ctr"/>
            <a:r>
              <a:rPr lang="da" sz="1050" dirty="0" smtClean="0"/>
              <a:t>Forventning</a:t>
            </a:r>
            <a:endParaRPr lang="da" sz="1050" dirty="0"/>
          </a:p>
        </p:txBody>
      </p:sp>
      <p:sp>
        <p:nvSpPr>
          <p:cNvPr id="19" name="TextBox 18"/>
          <p:cNvSpPr txBox="1"/>
          <p:nvPr/>
        </p:nvSpPr>
        <p:spPr>
          <a:xfrm>
            <a:off x="5063862" y="4228369"/>
            <a:ext cx="1057275" cy="261610"/>
          </a:xfrm>
          <a:prstGeom prst="rect">
            <a:avLst/>
          </a:prstGeom>
          <a:noFill/>
        </p:spPr>
        <p:txBody>
          <a:bodyPr wrap="square" rtlCol="0">
            <a:spAutoFit/>
          </a:bodyPr>
          <a:lstStyle/>
          <a:p>
            <a:pPr algn="ctr"/>
            <a:r>
              <a:rPr lang="da" sz="1050" dirty="0" smtClean="0"/>
              <a:t>Føler afsky</a:t>
            </a:r>
            <a:endParaRPr lang="da" sz="1050" dirty="0"/>
          </a:p>
        </p:txBody>
      </p:sp>
      <p:sp>
        <p:nvSpPr>
          <p:cNvPr id="20" name="TextBox 19"/>
          <p:cNvSpPr txBox="1"/>
          <p:nvPr/>
        </p:nvSpPr>
        <p:spPr>
          <a:xfrm>
            <a:off x="4043362" y="4228369"/>
            <a:ext cx="1057275" cy="261610"/>
          </a:xfrm>
          <a:prstGeom prst="rect">
            <a:avLst/>
          </a:prstGeom>
          <a:noFill/>
        </p:spPr>
        <p:txBody>
          <a:bodyPr wrap="square" rtlCol="0">
            <a:spAutoFit/>
          </a:bodyPr>
          <a:lstStyle/>
          <a:p>
            <a:pPr algn="ctr"/>
            <a:r>
              <a:rPr lang="da" sz="1050" dirty="0" smtClean="0"/>
              <a:t>Frygt</a:t>
            </a:r>
            <a:endParaRPr lang="da" sz="1050" dirty="0"/>
          </a:p>
        </p:txBody>
      </p:sp>
      <p:sp>
        <p:nvSpPr>
          <p:cNvPr id="21" name="TextBox 20"/>
          <p:cNvSpPr txBox="1"/>
          <p:nvPr/>
        </p:nvSpPr>
        <p:spPr>
          <a:xfrm>
            <a:off x="3059637" y="4228369"/>
            <a:ext cx="1057275" cy="261610"/>
          </a:xfrm>
          <a:prstGeom prst="rect">
            <a:avLst/>
          </a:prstGeom>
          <a:noFill/>
        </p:spPr>
        <p:txBody>
          <a:bodyPr wrap="square" rtlCol="0">
            <a:spAutoFit/>
          </a:bodyPr>
          <a:lstStyle/>
          <a:p>
            <a:pPr algn="ctr"/>
            <a:r>
              <a:rPr lang="da" sz="1050" dirty="0" smtClean="0"/>
              <a:t>Tristhed</a:t>
            </a:r>
            <a:endParaRPr lang="da"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77725" y="191100"/>
            <a:ext cx="8666400" cy="6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76B042"/>
                </a:solidFill>
              </a:rPr>
              <a:t>Scenarie 1</a:t>
            </a:r>
            <a:endParaRPr sz="3000" b="1">
              <a:solidFill>
                <a:srgbClr val="76B042"/>
              </a:solidFill>
            </a:endParaRPr>
          </a:p>
        </p:txBody>
      </p:sp>
      <p:sp>
        <p:nvSpPr>
          <p:cNvPr id="142" name="Google Shape;142;p29"/>
          <p:cNvSpPr txBox="1"/>
          <p:nvPr/>
        </p:nvSpPr>
        <p:spPr>
          <a:xfrm>
            <a:off x="589200" y="921375"/>
            <a:ext cx="5761800" cy="37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550" dirty="0"/>
              <a:t>I forbindelse med en online samtale med en nær ven opdager du, at hun for nylig er blevet angrebet online for at være kvinde. </a:t>
            </a:r>
            <a:endParaRPr sz="1550" dirty="0"/>
          </a:p>
          <a:p>
            <a:pPr marL="0" lvl="0" indent="0" algn="l" rtl="0">
              <a:spcBef>
                <a:spcPts val="0"/>
              </a:spcBef>
              <a:spcAft>
                <a:spcPts val="0"/>
              </a:spcAft>
              <a:buNone/>
            </a:pPr>
            <a:endParaRPr sz="1550" dirty="0"/>
          </a:p>
          <a:p>
            <a:pPr marL="0" lvl="0" indent="0" algn="l" rtl="0">
              <a:spcBef>
                <a:spcPts val="0"/>
              </a:spcBef>
              <a:spcAft>
                <a:spcPts val="0"/>
              </a:spcAft>
              <a:buNone/>
            </a:pPr>
            <a:r>
              <a:rPr lang="da-DK" sz="1550" dirty="0"/>
              <a:t>Din ven skriver en blog om sine karriereambitioner, og hun deler jævnligt links om mediedækning af kønsbaserede spørgsmål på arbejdspladsen såsom lønforskelle mellem kønnene og manglen på kvinder i ledende stillinger i erhvervslivet.</a:t>
            </a:r>
            <a:endParaRPr sz="1550" dirty="0"/>
          </a:p>
          <a:p>
            <a:pPr marL="0" lvl="0" indent="0" algn="l" rtl="0">
              <a:spcBef>
                <a:spcPts val="0"/>
              </a:spcBef>
              <a:spcAft>
                <a:spcPts val="0"/>
              </a:spcAft>
              <a:buNone/>
            </a:pPr>
            <a:endParaRPr sz="1550" dirty="0"/>
          </a:p>
          <a:p>
            <a:pPr marL="0" lvl="0" indent="0" algn="l" rtl="0">
              <a:spcBef>
                <a:spcPts val="0"/>
              </a:spcBef>
              <a:spcAft>
                <a:spcPts val="0"/>
              </a:spcAft>
              <a:buNone/>
            </a:pPr>
            <a:r>
              <a:rPr lang="da-DK" sz="1550" dirty="0"/>
              <a:t>Inden for de seneste uger har din ven modtaget et antal negative kommentarer til sine blog-opslag – nogle er anonyme, og andre er fra personer på din skole. Der har også været bidske memes, der er blevet delt på social medier, nogle er rettede mod din ven og andre er rettede mod kvinder i almindelighed.</a:t>
            </a:r>
            <a:endParaRPr sz="1550" dirty="0"/>
          </a:p>
        </p:txBody>
      </p:sp>
      <p:pic>
        <p:nvPicPr>
          <p:cNvPr id="143" name="Google Shape;143;p29"/>
          <p:cNvPicPr preferRelativeResize="0"/>
          <p:nvPr/>
        </p:nvPicPr>
        <p:blipFill>
          <a:blip r:embed="rId3">
            <a:alphaModFix/>
          </a:blip>
          <a:stretch>
            <a:fillRect/>
          </a:stretch>
        </p:blipFill>
        <p:spPr>
          <a:xfrm>
            <a:off x="6754475" y="1982675"/>
            <a:ext cx="2039976" cy="2039976"/>
          </a:xfrm>
          <a:prstGeom prst="rect">
            <a:avLst/>
          </a:prstGeom>
          <a:noFill/>
          <a:ln>
            <a:noFill/>
          </a:ln>
        </p:spPr>
      </p:pic>
      <p:pic>
        <p:nvPicPr>
          <p:cNvPr id="144" name="Google Shape;144;p29"/>
          <p:cNvPicPr preferRelativeResize="0"/>
          <p:nvPr/>
        </p:nvPicPr>
        <p:blipFill>
          <a:blip r:embed="rId4">
            <a:alphaModFix/>
          </a:blip>
          <a:stretch>
            <a:fillRect/>
          </a:stretch>
        </p:blipFill>
        <p:spPr>
          <a:xfrm rot="534130">
            <a:off x="8143974" y="1189751"/>
            <a:ext cx="806901" cy="806901"/>
          </a:xfrm>
          <a:prstGeom prst="rect">
            <a:avLst/>
          </a:prstGeom>
          <a:noFill/>
          <a:ln>
            <a:noFill/>
          </a:ln>
        </p:spPr>
      </p:pic>
      <p:pic>
        <p:nvPicPr>
          <p:cNvPr id="145" name="Google Shape;145;p29"/>
          <p:cNvPicPr preferRelativeResize="0"/>
          <p:nvPr/>
        </p:nvPicPr>
        <p:blipFill>
          <a:blip r:embed="rId4">
            <a:alphaModFix/>
          </a:blip>
          <a:stretch>
            <a:fillRect/>
          </a:stretch>
        </p:blipFill>
        <p:spPr>
          <a:xfrm rot="-534130" flipH="1">
            <a:off x="6231999" y="1079801"/>
            <a:ext cx="806901" cy="806901"/>
          </a:xfrm>
          <a:prstGeom prst="rect">
            <a:avLst/>
          </a:prstGeom>
          <a:noFill/>
          <a:ln>
            <a:noFill/>
          </a:ln>
        </p:spPr>
      </p:pic>
      <p:pic>
        <p:nvPicPr>
          <p:cNvPr id="146" name="Google Shape;146;p29"/>
          <p:cNvPicPr preferRelativeResize="0"/>
          <p:nvPr/>
        </p:nvPicPr>
        <p:blipFill>
          <a:blip r:embed="rId4">
            <a:alphaModFix/>
          </a:blip>
          <a:stretch>
            <a:fillRect/>
          </a:stretch>
        </p:blipFill>
        <p:spPr>
          <a:xfrm rot="-1470703">
            <a:off x="7811424" y="3806576"/>
            <a:ext cx="806902" cy="806902"/>
          </a:xfrm>
          <a:prstGeom prst="rect">
            <a:avLst/>
          </a:prstGeom>
          <a:noFill/>
          <a:ln>
            <a:noFill/>
          </a:ln>
        </p:spPr>
      </p:pic>
      <p:pic>
        <p:nvPicPr>
          <p:cNvPr id="147" name="Google Shape;147;p29"/>
          <p:cNvPicPr preferRelativeResize="0"/>
          <p:nvPr/>
        </p:nvPicPr>
        <p:blipFill>
          <a:blip r:embed="rId5">
            <a:alphaModFix/>
          </a:blip>
          <a:stretch>
            <a:fillRect/>
          </a:stretch>
        </p:blipFill>
        <p:spPr>
          <a:xfrm>
            <a:off x="7969869" y="2699275"/>
            <a:ext cx="368175" cy="36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p:nvPr/>
        </p:nvSpPr>
        <p:spPr>
          <a:xfrm>
            <a:off x="3017625" y="960675"/>
            <a:ext cx="5893200" cy="37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600" dirty="0"/>
              <a:t>Du er medlem af en klan i et populært online multiplayer-spil. Du kan se opslag fra andre spillere i spillet og opslag fra andre klanmedlemmer.</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a-DK" sz="1600" dirty="0"/>
              <a:t>I forbindelse med spillet kan du se, at et stort antal meddelelser kommer fra fem medlemmer. Det er helt tydeligt, at de rotter sig sammen mod andre spillere; spillere, som de har besluttet sig for er medlemmer af LGBTQ-grupperinger.</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a-DK" sz="1600" dirty="0"/>
              <a:t>De angriber spillerne verbalt over chat og audio, de agerer som en bande, der digitalt stalker LGBTQ-spillere i spillet og med vilje udelukker andre LGBTQ-spillere fra at deltage i andre in-game aktiviteter.</a:t>
            </a:r>
            <a:endParaRPr sz="1600" dirty="0"/>
          </a:p>
        </p:txBody>
      </p:sp>
      <p:pic>
        <p:nvPicPr>
          <p:cNvPr id="153" name="Google Shape;153;p30"/>
          <p:cNvPicPr preferRelativeResize="0"/>
          <p:nvPr/>
        </p:nvPicPr>
        <p:blipFill>
          <a:blip r:embed="rId3">
            <a:alphaModFix/>
          </a:blip>
          <a:stretch>
            <a:fillRect/>
          </a:stretch>
        </p:blipFill>
        <p:spPr>
          <a:xfrm>
            <a:off x="477725" y="1368313"/>
            <a:ext cx="2496276" cy="2496276"/>
          </a:xfrm>
          <a:prstGeom prst="rect">
            <a:avLst/>
          </a:prstGeom>
          <a:noFill/>
          <a:ln>
            <a:noFill/>
          </a:ln>
        </p:spPr>
      </p:pic>
      <p:sp>
        <p:nvSpPr>
          <p:cNvPr id="154" name="Google Shape;154;p30"/>
          <p:cNvSpPr txBox="1">
            <a:spLocks noGrp="1"/>
          </p:cNvSpPr>
          <p:nvPr>
            <p:ph type="title"/>
          </p:nvPr>
        </p:nvSpPr>
        <p:spPr>
          <a:xfrm>
            <a:off x="477725" y="191100"/>
            <a:ext cx="8666400" cy="6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76B042"/>
                </a:solidFill>
              </a:rPr>
              <a:t>Scenarie 2</a:t>
            </a:r>
            <a:endParaRPr sz="3000" b="1">
              <a:solidFill>
                <a:srgbClr val="76B04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p:nvPr/>
        </p:nvSpPr>
        <p:spPr>
          <a:xfrm>
            <a:off x="629000" y="799800"/>
            <a:ext cx="5872468" cy="37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600" dirty="0"/>
              <a:t>Du er for nylig blevet inviteret af en ven fra skolen til at komme med på en lukket Facebook-gruppe, der er dannet for at diskutere problemer i dit lokalsamfund.</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a-DK" sz="1600" dirty="0"/>
              <a:t>Da du kommer ind i gruppen og læser nogle af samtalerne, bliver det klart, at en af admin'erne bruger al sin tid på at sige hadefulde ting om immigranter. Nogle af kommentarerne fra andre brugere tyder på, at denne admin også har slettet meddelelser fra andre personer, som har kommenteret på deres adfærd.</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a-DK" sz="1600" dirty="0"/>
              <a:t>Atmosfæren i gruppen er blevet ret spændt, hvor nogle medlemmer holder med admin'en og andre medlemmer imødegår ham. Da der er tale om medlemmer af lokalsamfundet, har disse følelser også givet sig udslag offline.</a:t>
            </a:r>
            <a:endParaRPr sz="1600" dirty="0"/>
          </a:p>
        </p:txBody>
      </p:sp>
      <p:pic>
        <p:nvPicPr>
          <p:cNvPr id="160" name="Google Shape;160;p31"/>
          <p:cNvPicPr preferRelativeResize="0"/>
          <p:nvPr/>
        </p:nvPicPr>
        <p:blipFill>
          <a:blip r:embed="rId3">
            <a:alphaModFix/>
          </a:blip>
          <a:stretch>
            <a:fillRect/>
          </a:stretch>
        </p:blipFill>
        <p:spPr>
          <a:xfrm>
            <a:off x="6584538" y="1691250"/>
            <a:ext cx="2466699" cy="2466699"/>
          </a:xfrm>
          <a:prstGeom prst="rect">
            <a:avLst/>
          </a:prstGeom>
          <a:noFill/>
          <a:ln>
            <a:noFill/>
          </a:ln>
        </p:spPr>
      </p:pic>
      <p:pic>
        <p:nvPicPr>
          <p:cNvPr id="161" name="Google Shape;161;p31"/>
          <p:cNvPicPr preferRelativeResize="0"/>
          <p:nvPr/>
        </p:nvPicPr>
        <p:blipFill>
          <a:blip r:embed="rId4">
            <a:alphaModFix/>
          </a:blip>
          <a:stretch>
            <a:fillRect/>
          </a:stretch>
        </p:blipFill>
        <p:spPr>
          <a:xfrm rot="534130">
            <a:off x="8186762" y="1380776"/>
            <a:ext cx="806901" cy="806901"/>
          </a:xfrm>
          <a:prstGeom prst="rect">
            <a:avLst/>
          </a:prstGeom>
          <a:noFill/>
          <a:ln>
            <a:noFill/>
          </a:ln>
        </p:spPr>
      </p:pic>
      <p:pic>
        <p:nvPicPr>
          <p:cNvPr id="162" name="Google Shape;162;p31"/>
          <p:cNvPicPr preferRelativeResize="0"/>
          <p:nvPr/>
        </p:nvPicPr>
        <p:blipFill>
          <a:blip r:embed="rId4">
            <a:alphaModFix/>
          </a:blip>
          <a:stretch>
            <a:fillRect/>
          </a:stretch>
        </p:blipFill>
        <p:spPr>
          <a:xfrm rot="-534130" flipH="1">
            <a:off x="6489362" y="1233626"/>
            <a:ext cx="806901" cy="806901"/>
          </a:xfrm>
          <a:prstGeom prst="rect">
            <a:avLst/>
          </a:prstGeom>
          <a:noFill/>
          <a:ln>
            <a:noFill/>
          </a:ln>
        </p:spPr>
      </p:pic>
      <p:sp>
        <p:nvSpPr>
          <p:cNvPr id="163" name="Google Shape;163;p31"/>
          <p:cNvSpPr txBox="1">
            <a:spLocks noGrp="1"/>
          </p:cNvSpPr>
          <p:nvPr>
            <p:ph type="title"/>
          </p:nvPr>
        </p:nvSpPr>
        <p:spPr>
          <a:xfrm>
            <a:off x="477725" y="191100"/>
            <a:ext cx="8666400" cy="6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76B042"/>
                </a:solidFill>
              </a:rPr>
              <a:t>Scenarie 3</a:t>
            </a:r>
            <a:endParaRPr sz="3000" b="1">
              <a:solidFill>
                <a:srgbClr val="76B04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Rectangle 1"/>
          <p:cNvSpPr/>
          <p:nvPr/>
        </p:nvSpPr>
        <p:spPr>
          <a:xfrm>
            <a:off x="8051059" y="4579371"/>
            <a:ext cx="1082180" cy="52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Google Shape;168;p32"/>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169" name="Google Shape;169;p32"/>
          <p:cNvPicPr preferRelativeResize="0"/>
          <p:nvPr/>
        </p:nvPicPr>
        <p:blipFill>
          <a:blip r:embed="rId4">
            <a:alphaModFix/>
          </a:blip>
          <a:stretch>
            <a:fillRect/>
          </a:stretch>
        </p:blipFill>
        <p:spPr>
          <a:xfrm>
            <a:off x="54807" y="512488"/>
            <a:ext cx="388398" cy="387223"/>
          </a:xfrm>
          <a:prstGeom prst="rect">
            <a:avLst/>
          </a:prstGeom>
          <a:noFill/>
          <a:ln>
            <a:noFill/>
          </a:ln>
        </p:spPr>
      </p:pic>
      <p:pic>
        <p:nvPicPr>
          <p:cNvPr id="170" name="Google Shape;170;p32"/>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171" name="Google Shape;171;p32"/>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F7931D"/>
                </a:solidFill>
              </a:rPr>
              <a:t>www.hackinghate.eu</a:t>
            </a:r>
            <a:endParaRPr sz="3600" b="1">
              <a:solidFill>
                <a:srgbClr val="F7931D"/>
              </a:solidFill>
            </a:endParaRPr>
          </a:p>
        </p:txBody>
      </p:sp>
      <p:sp>
        <p:nvSpPr>
          <p:cNvPr id="172" name="Google Shape;172;p32"/>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2500" b="1">
                <a:solidFill>
                  <a:srgbClr val="F7931D"/>
                </a:solidFill>
              </a:rPr>
              <a:t>#SELMA_eu</a:t>
            </a:r>
            <a:endParaRPr sz="2500" b="1">
              <a:solidFill>
                <a:srgbClr val="F7931D"/>
              </a:solidFill>
            </a:endParaRPr>
          </a:p>
        </p:txBody>
      </p:sp>
      <p:pic>
        <p:nvPicPr>
          <p:cNvPr id="173" name="Google Shape;173;p32"/>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175" name="Google Shape;175;p32"/>
          <p:cNvPicPr preferRelativeResize="0"/>
          <p:nvPr/>
        </p:nvPicPr>
        <p:blipFill rotWithShape="1">
          <a:blip r:embed="rId7">
            <a:alphaModFix/>
          </a:blip>
          <a:srcRect/>
          <a:stretch/>
        </p:blipFill>
        <p:spPr>
          <a:xfrm>
            <a:off x="4338766" y="4682305"/>
            <a:ext cx="953696" cy="291250"/>
          </a:xfrm>
          <a:prstGeom prst="rect">
            <a:avLst/>
          </a:prstGeom>
          <a:noFill/>
          <a:ln>
            <a:noFill/>
          </a:ln>
        </p:spPr>
      </p:pic>
      <p:pic>
        <p:nvPicPr>
          <p:cNvPr id="176" name="Google Shape;176;p32"/>
          <p:cNvPicPr preferRelativeResize="0"/>
          <p:nvPr/>
        </p:nvPicPr>
        <p:blipFill rotWithShape="1">
          <a:blip r:embed="rId8">
            <a:alphaModFix/>
          </a:blip>
          <a:srcRect t="6263" b="6254"/>
          <a:stretch/>
        </p:blipFill>
        <p:spPr>
          <a:xfrm>
            <a:off x="2409541" y="4621429"/>
            <a:ext cx="1169370" cy="412999"/>
          </a:xfrm>
          <a:prstGeom prst="rect">
            <a:avLst/>
          </a:prstGeom>
          <a:noFill/>
          <a:ln>
            <a:noFill/>
          </a:ln>
        </p:spPr>
      </p:pic>
      <p:pic>
        <p:nvPicPr>
          <p:cNvPr id="177" name="Google Shape;177;p32"/>
          <p:cNvPicPr preferRelativeResize="0"/>
          <p:nvPr/>
        </p:nvPicPr>
        <p:blipFill rotWithShape="1">
          <a:blip r:embed="rId9">
            <a:alphaModFix/>
          </a:blip>
          <a:srcRect/>
          <a:stretch/>
        </p:blipFill>
        <p:spPr>
          <a:xfrm>
            <a:off x="3709847" y="4578923"/>
            <a:ext cx="498000" cy="498000"/>
          </a:xfrm>
          <a:prstGeom prst="rect">
            <a:avLst/>
          </a:prstGeom>
          <a:noFill/>
          <a:ln>
            <a:noFill/>
          </a:ln>
        </p:spPr>
      </p:pic>
      <p:pic>
        <p:nvPicPr>
          <p:cNvPr id="178" name="Google Shape;178;p32"/>
          <p:cNvPicPr preferRelativeResize="0"/>
          <p:nvPr/>
        </p:nvPicPr>
        <p:blipFill rotWithShape="1">
          <a:blip r:embed="rId10">
            <a:alphaModFix/>
          </a:blip>
          <a:srcRect/>
          <a:stretch/>
        </p:blipFill>
        <p:spPr>
          <a:xfrm>
            <a:off x="5423391" y="4554419"/>
            <a:ext cx="498002" cy="547023"/>
          </a:xfrm>
          <a:prstGeom prst="rect">
            <a:avLst/>
          </a:prstGeom>
          <a:noFill/>
          <a:ln>
            <a:noFill/>
          </a:ln>
        </p:spPr>
      </p:pic>
      <p:pic>
        <p:nvPicPr>
          <p:cNvPr id="179" name="Google Shape;179;p32"/>
          <p:cNvPicPr preferRelativeResize="0"/>
          <p:nvPr/>
        </p:nvPicPr>
        <p:blipFill rotWithShape="1">
          <a:blip r:embed="rId11">
            <a:alphaModFix/>
          </a:blip>
          <a:srcRect/>
          <a:stretch/>
        </p:blipFill>
        <p:spPr>
          <a:xfrm>
            <a:off x="6052316" y="4672229"/>
            <a:ext cx="953698" cy="311403"/>
          </a:xfrm>
          <a:prstGeom prst="rect">
            <a:avLst/>
          </a:prstGeom>
          <a:noFill/>
          <a:ln>
            <a:noFill/>
          </a:ln>
        </p:spPr>
      </p:pic>
      <p:pic>
        <p:nvPicPr>
          <p:cNvPr id="180" name="Google Shape;180;p32"/>
          <p:cNvPicPr preferRelativeResize="0"/>
          <p:nvPr/>
        </p:nvPicPr>
        <p:blipFill rotWithShape="1">
          <a:blip r:embed="rId12">
            <a:alphaModFix/>
          </a:blip>
          <a:srcRect/>
          <a:stretch/>
        </p:blipFill>
        <p:spPr>
          <a:xfrm>
            <a:off x="7136941" y="4682304"/>
            <a:ext cx="1142175" cy="291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566</Words>
  <Application>Microsoft Office PowerPoint</Application>
  <PresentationFormat>On-screen Show (16:9)</PresentationFormat>
  <Paragraphs>169</Paragraphs>
  <Slides>8</Slides>
  <Notes>8</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8</vt:i4>
      </vt:variant>
    </vt:vector>
  </HeadingPairs>
  <TitlesOfParts>
    <vt:vector size="11" baseType="lpstr">
      <vt:lpstr>Arial</vt:lpstr>
      <vt:lpstr>Simple Light</vt:lpstr>
      <vt:lpstr>Simple Light</vt:lpstr>
      <vt:lpstr>Måle blandede følelser</vt:lpstr>
      <vt:lpstr>Plutchik’s Følelsescirkel</vt:lpstr>
      <vt:lpstr>PowerPoint Presentation</vt:lpstr>
      <vt:lpstr>Følelsesmixerpult</vt:lpstr>
      <vt:lpstr>Scenarie 1</vt:lpstr>
      <vt:lpstr>Scenarie 2</vt:lpstr>
      <vt:lpstr>Scenarie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Måle blandede følelser</dc:title>
  <cp:lastModifiedBy>Adobe EUN</cp:lastModifiedBy>
  <cp:revision>5</cp:revision>
  <dcterms:modified xsi:type="dcterms:W3CDTF">2019-09-17T10:17:02Z</dcterms:modified>
</cp:coreProperties>
</file>