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9" r:id="rId4"/>
    <p:sldId id="271" r:id="rId5"/>
    <p:sldId id="272" r:id="rId6"/>
    <p:sldId id="273" r:id="rId7"/>
    <p:sldId id="274" r:id="rId8"/>
    <p:sldId id="275" r:id="rId9"/>
    <p:sldId id="276" r:id="rId10"/>
    <p:sldId id="27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222C"/>
    <a:srgbClr val="1E3657"/>
    <a:srgbClr val="F8F087"/>
    <a:srgbClr val="F6ED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68" autoAdjust="0"/>
  </p:normalViewPr>
  <p:slideViewPr>
    <p:cSldViewPr snapToGrid="0" snapToObjects="1">
      <p:cViewPr varScale="1">
        <p:scale>
          <a:sx n="70" d="100"/>
          <a:sy n="70" d="100"/>
        </p:scale>
        <p:origin x="1810" y="278"/>
      </p:cViewPr>
      <p:guideLst>
        <p:guide orient="horz" pos="1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ACB3F7-FC8B-F74D-930B-9CB849B905EA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71631-A6CE-E54F-B16D-BCE03447E25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F799C-4EFC-6F4A-9F9F-58BA7E2CEC51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64F1D-7F3B-ED45-BA8E-C26B5E1E780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0" y="935441"/>
            <a:ext cx="6184320" cy="1470025"/>
          </a:xfrm>
          <a:prstGeom prst="rect">
            <a:avLst/>
          </a:prstGeom>
        </p:spPr>
        <p:txBody>
          <a:bodyPr/>
          <a:lstStyle>
            <a:lvl1pPr algn="l">
              <a:defRPr sz="4400" b="1" i="0">
                <a:solidFill>
                  <a:srgbClr val="1E3657"/>
                </a:solidFill>
                <a:latin typeface="Arial Bold"/>
                <a:cs typeface="Arial Bold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7410" y="2938052"/>
            <a:ext cx="6519390" cy="295082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1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37142-B49D-D04A-B9C8-92342FC9B9FD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7" name="Picture 6" descr="ppt pg bkgd-1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9" y="0"/>
            <a:ext cx="9135901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 pg bkgd-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9" y="0"/>
            <a:ext cx="9135901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070543" y="1547594"/>
            <a:ext cx="41294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b="1" noProof="0" dirty="0">
                <a:solidFill>
                  <a:schemeClr val="bg1"/>
                </a:solidFill>
                <a:latin typeface="Arial Bold"/>
                <a:cs typeface="Arial Bold"/>
              </a:rPr>
              <a:t>Eine Rede beenden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61125" y="889673"/>
            <a:ext cx="41294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8F087"/>
                </a:solidFill>
                <a:latin typeface="Arial"/>
                <a:cs typeface="Arial"/>
              </a:rPr>
              <a:t>The Better Speaker Series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8851" y="6391042"/>
            <a:ext cx="7752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271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61972837-E432-1861-111A-9EBEB931E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1125" y="3509766"/>
            <a:ext cx="4129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eaLnBrk="1" hangingPunct="1"/>
            <a:r>
              <a:rPr lang="de-DE" altLang="de-DE" sz="2400" dirty="0">
                <a:solidFill>
                  <a:srgbClr val="F8F087"/>
                </a:solidFill>
                <a:cs typeface="Arial" panose="020B0604020202020204" pitchFamily="34" charset="0"/>
              </a:rPr>
              <a:t>Serie “Der bessere Redn</a:t>
            </a:r>
            <a:r>
              <a:rPr lang="en-US" altLang="de-DE" sz="2400" dirty="0">
                <a:solidFill>
                  <a:srgbClr val="F8F087"/>
                </a:solidFill>
                <a:cs typeface="Arial" panose="020B0604020202020204" pitchFamily="34" charset="0"/>
              </a:rPr>
              <a:t>er”</a:t>
            </a:r>
          </a:p>
        </p:txBody>
      </p:sp>
      <p:sp>
        <p:nvSpPr>
          <p:cNvPr id="3" name="Textfeld 3">
            <a:extLst>
              <a:ext uri="{FF2B5EF4-FFF2-40B4-BE49-F238E27FC236}">
                <a16:creationId xmlns:a16="http://schemas.microsoft.com/office/drawing/2014/main" id="{61967B7F-2020-A188-5ECC-DBBB20B75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3889" y="6360264"/>
            <a:ext cx="62420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1pPr>
            <a:lvl2pPr marL="742950" indent="-28575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2pPr>
            <a:lvl3pPr marL="11430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3pPr>
            <a:lvl4pPr marL="16002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4pPr>
            <a:lvl5pPr marL="20574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5pPr>
            <a:lvl6pPr marL="25146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6pPr>
            <a:lvl7pPr marL="29718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7pPr>
            <a:lvl8pPr marL="34290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8pPr>
            <a:lvl9pPr marL="38862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9pPr>
          </a:lstStyle>
          <a:p>
            <a:pPr algn="l"/>
            <a:r>
              <a:rPr lang="de-DE" altLang="de-DE" sz="1400" dirty="0">
                <a:solidFill>
                  <a:srgbClr val="FFFFFF"/>
                </a:solidFill>
                <a:latin typeface="Arial" panose="020B0604020202020204" pitchFamily="34" charset="0"/>
              </a:rPr>
              <a:t>Frei übersetzt von Andrea Hoffmann, Pathways Lead 2025/2026, District 95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noProof="0" dirty="0"/>
              <a:t>Fazit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7410" y="2096738"/>
            <a:ext cx="5661650" cy="3781547"/>
          </a:xfrm>
        </p:spPr>
        <p:txBody>
          <a:bodyPr/>
          <a:lstStyle/>
          <a:p>
            <a:pPr algn="ctr">
              <a:spcAft>
                <a:spcPts val="600"/>
              </a:spcAft>
            </a:pPr>
            <a:r>
              <a:rPr lang="de-DE" sz="3600" b="1" i="1" dirty="0">
                <a:solidFill>
                  <a:srgbClr val="CD222C"/>
                </a:solidFill>
              </a:rPr>
              <a:t>„Groß ist die Kunst </a:t>
            </a:r>
            <a:r>
              <a:rPr lang="de-DE" sz="3600" b="1" i="1">
                <a:solidFill>
                  <a:srgbClr val="CD222C"/>
                </a:solidFill>
              </a:rPr>
              <a:t>des Beginnens</a:t>
            </a:r>
            <a:r>
              <a:rPr lang="de-DE" sz="3600" b="1" i="1" dirty="0">
                <a:solidFill>
                  <a:srgbClr val="CD222C"/>
                </a:solidFill>
              </a:rPr>
              <a:t>, aber größer noch ist die Kunst des Endens.“</a:t>
            </a:r>
          </a:p>
          <a:p>
            <a:pPr algn="ctr">
              <a:spcAft>
                <a:spcPts val="600"/>
              </a:spcAft>
            </a:pPr>
            <a:r>
              <a:rPr lang="de-DE" sz="3600" b="1" dirty="0">
                <a:solidFill>
                  <a:srgbClr val="CD222C"/>
                </a:solidFill>
              </a:rPr>
              <a:t>– </a:t>
            </a:r>
            <a:r>
              <a:rPr lang="de-DE" sz="3200" b="1" dirty="0">
                <a:solidFill>
                  <a:srgbClr val="CD222C"/>
                </a:solidFill>
              </a:rPr>
              <a:t>Henry Wadsworth Longfellow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2295" y="890610"/>
            <a:ext cx="6858258" cy="1470025"/>
          </a:xfrm>
        </p:spPr>
        <p:txBody>
          <a:bodyPr/>
          <a:lstStyle/>
          <a:p>
            <a:r>
              <a:rPr lang="de-DE" sz="4000" dirty="0"/>
              <a:t>Kriterien für einen gelungenen Abschluss</a:t>
            </a:r>
            <a:endParaRPr lang="en-US" sz="4000" b="1" dirty="0">
              <a:latin typeface="Arial Bold"/>
              <a:cs typeface="Arial Bol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4229" y="2584768"/>
            <a:ext cx="6217636" cy="3162889"/>
          </a:xfrm>
        </p:spPr>
        <p:txBody>
          <a:bodyPr wrap="square"/>
          <a:lstStyle/>
          <a:p>
            <a:pPr marL="398463" indent="-3984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Erzeugt ein Gefühl des Abschlusses</a:t>
            </a:r>
          </a:p>
          <a:p>
            <a:pPr marL="398463" indent="-3984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Hinterlässt Eindruck</a:t>
            </a:r>
          </a:p>
          <a:p>
            <a:pPr marL="398463" indent="-3984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Beansprucht weniger als fünf bis zehn Prozent der gesamten Redezeit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noProof="0" dirty="0"/>
              <a:t>Techniken für den Abschluss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7410" y="2829105"/>
            <a:ext cx="6184320" cy="2950822"/>
          </a:xfrm>
        </p:spPr>
        <p:txBody>
          <a:bodyPr/>
          <a:lstStyle/>
          <a:p>
            <a:pPr>
              <a:spcBef>
                <a:spcPts val="1320"/>
              </a:spcBef>
              <a:spcAft>
                <a:spcPts val="600"/>
              </a:spcAft>
            </a:pPr>
            <a:r>
              <a:rPr lang="de-DE" sz="3000" b="1" noProof="0" dirty="0">
                <a:solidFill>
                  <a:srgbClr val="CD222C"/>
                </a:solidFill>
              </a:rPr>
              <a:t>Ein Zitat verwenden</a:t>
            </a:r>
          </a:p>
          <a:p>
            <a:pPr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>
                <a:solidFill>
                  <a:srgbClr val="000000"/>
                </a:solidFill>
              </a:rPr>
              <a:t>Verleiht Autorität</a:t>
            </a:r>
          </a:p>
          <a:p>
            <a:pPr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>
                <a:solidFill>
                  <a:srgbClr val="000000"/>
                </a:solidFill>
              </a:rPr>
              <a:t>Amüsiert die Zuhörer</a:t>
            </a:r>
          </a:p>
          <a:p>
            <a:pPr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>
                <a:solidFill>
                  <a:srgbClr val="000000"/>
                </a:solidFill>
              </a:rPr>
              <a:t>Unterstreicht die Rede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noProof="0" dirty="0"/>
              <a:t>Techniken für den Abschluss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7410" y="2918676"/>
            <a:ext cx="6184320" cy="2950822"/>
          </a:xfrm>
        </p:spPr>
        <p:txBody>
          <a:bodyPr/>
          <a:lstStyle/>
          <a:p>
            <a:pPr>
              <a:spcBef>
                <a:spcPts val="1320"/>
              </a:spcBef>
              <a:spcAft>
                <a:spcPts val="600"/>
              </a:spcAft>
            </a:pPr>
            <a:r>
              <a:rPr lang="de-DE" sz="3000" b="1" dirty="0">
                <a:solidFill>
                  <a:srgbClr val="CD222C"/>
                </a:solidFill>
              </a:rPr>
              <a:t>Eine kurze Geschichte oder Anekdote erzählen</a:t>
            </a:r>
            <a:endParaRPr lang="en-US" sz="3000" b="1" dirty="0">
              <a:solidFill>
                <a:srgbClr val="CD222C"/>
              </a:solidFill>
            </a:endParaRPr>
          </a:p>
          <a:p>
            <a:pPr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>
                <a:solidFill>
                  <a:srgbClr val="000000"/>
                </a:solidFill>
              </a:rPr>
              <a:t>Schnell zum Punkt kommend</a:t>
            </a:r>
          </a:p>
          <a:p>
            <a:pPr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>
                <a:solidFill>
                  <a:srgbClr val="000000"/>
                </a:solidFill>
              </a:rPr>
              <a:t>Kurz gehalten</a:t>
            </a:r>
          </a:p>
          <a:p>
            <a:pPr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>
                <a:solidFill>
                  <a:srgbClr val="000000"/>
                </a:solidFill>
              </a:rPr>
              <a:t>Die Botschaft verstärkend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noProof="0" dirty="0"/>
              <a:t>Techniken für den Abschluss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5230" y="2890366"/>
            <a:ext cx="6070657" cy="295082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de-DE" sz="3000" b="1" noProof="0" dirty="0">
                <a:solidFill>
                  <a:srgbClr val="CD222C"/>
                </a:solidFill>
              </a:rPr>
              <a:t>Zum Handeln auffordern</a:t>
            </a:r>
          </a:p>
          <a:p>
            <a:r>
              <a:rPr lang="de-DE" sz="3000" dirty="0"/>
              <a:t>Klar erklären, welche Handlung das Publikum ausführen soll.</a:t>
            </a:r>
            <a:endParaRPr lang="en-US" sz="3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noProof="0" dirty="0"/>
              <a:t>Techniken für den Abschluss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32726" y="2801078"/>
            <a:ext cx="6007760" cy="295082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de-DE" sz="3000" b="1" noProof="0" dirty="0">
                <a:solidFill>
                  <a:srgbClr val="CD222C"/>
                </a:solidFill>
              </a:rPr>
              <a:t>Eine rhetorische Frage stellen</a:t>
            </a:r>
          </a:p>
          <a:p>
            <a:r>
              <a:rPr lang="de-DE" sz="3000" dirty="0"/>
              <a:t>„Ihr fragt Euch vielleicht: ‚Können wir uns das leisten?‘ Ich frage: ‚Können wir es uns leisten, es nicht zu tun?‘“</a:t>
            </a:r>
            <a:endParaRPr lang="en-US" sz="3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noProof="0" dirty="0"/>
              <a:t>Techniken für den Abschluss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7410" y="2829295"/>
            <a:ext cx="5571123" cy="3223162"/>
          </a:xfrm>
        </p:spPr>
        <p:txBody>
          <a:bodyPr/>
          <a:lstStyle/>
          <a:p>
            <a:pPr>
              <a:spcBef>
                <a:spcPts val="1320"/>
              </a:spcBef>
              <a:spcAft>
                <a:spcPts val="600"/>
              </a:spcAft>
            </a:pPr>
            <a:r>
              <a:rPr lang="de-DE" sz="3000" b="1" dirty="0">
                <a:solidFill>
                  <a:srgbClr val="CD222C"/>
                </a:solidFill>
              </a:rPr>
              <a:t>Auf den Anfang der Rede Bezug nehmen</a:t>
            </a:r>
            <a:endParaRPr lang="en-US" sz="3000" b="1" dirty="0">
              <a:solidFill>
                <a:srgbClr val="CD222C"/>
              </a:solidFill>
            </a:endParaRPr>
          </a:p>
          <a:p>
            <a:pPr>
              <a:spcBef>
                <a:spcPts val="1320"/>
              </a:spcBef>
            </a:pPr>
            <a:r>
              <a:rPr lang="de-DE" sz="3000" dirty="0"/>
              <a:t>„Ich habe meine Ausführungen damit begonnen, die Herausforderungen unseres Unternehmens zu beleuchten.“</a:t>
            </a:r>
            <a:endParaRPr lang="en-US" sz="3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noProof="0" dirty="0"/>
              <a:t>Techniken für den Abschluss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7410" y="2835934"/>
            <a:ext cx="5049819" cy="295082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de-DE" sz="3000" b="1" noProof="0" dirty="0">
                <a:solidFill>
                  <a:srgbClr val="CD222C"/>
                </a:solidFill>
              </a:rPr>
              <a:t>Die Hauptpunkte zusammenfassen</a:t>
            </a:r>
          </a:p>
          <a:p>
            <a:r>
              <a:rPr lang="de-DE" sz="3000" noProof="0" dirty="0"/>
              <a:t>Wiederholung verankert die Botschaft.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2295" y="890610"/>
            <a:ext cx="6858258" cy="1470025"/>
          </a:xfrm>
        </p:spPr>
        <p:txBody>
          <a:bodyPr/>
          <a:lstStyle/>
          <a:p>
            <a:r>
              <a:rPr lang="en-US" sz="4000" dirty="0"/>
              <a:t> </a:t>
            </a:r>
            <a:r>
              <a:rPr lang="de-DE" sz="4000" noProof="0" dirty="0"/>
              <a:t>Tipps für den Erfolg</a:t>
            </a:r>
            <a:endParaRPr lang="en-US" sz="4000" b="1" dirty="0">
              <a:latin typeface="Arial Bold"/>
              <a:cs typeface="Arial Bol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11965" y="2246088"/>
            <a:ext cx="6887122" cy="3009975"/>
          </a:xfrm>
        </p:spPr>
        <p:txBody>
          <a:bodyPr wrap="square"/>
          <a:lstStyle/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Lerne den Abschluss auswendig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Ende pünktlich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Füge keine neuen Punkte hinzu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221</Words>
  <Application>Microsoft Office PowerPoint</Application>
  <PresentationFormat>Bildschirmpräsentation (4:3)</PresentationFormat>
  <Paragraphs>47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Arial Bold</vt:lpstr>
      <vt:lpstr>Calibri</vt:lpstr>
      <vt:lpstr>Webdings</vt:lpstr>
      <vt:lpstr>Office Theme</vt:lpstr>
      <vt:lpstr>PowerPoint-Präsentation</vt:lpstr>
      <vt:lpstr>Kriterien für einen gelungenen Abschluss</vt:lpstr>
      <vt:lpstr>Techniken für den Abschluss</vt:lpstr>
      <vt:lpstr>Techniken für den Abschluss</vt:lpstr>
      <vt:lpstr>Techniken für den Abschluss</vt:lpstr>
      <vt:lpstr>Techniken für den Abschluss</vt:lpstr>
      <vt:lpstr>Techniken für den Abschluss</vt:lpstr>
      <vt:lpstr>Techniken für den Abschluss</vt:lpstr>
      <vt:lpstr> Tipps für den Erfolg</vt:lpstr>
      <vt:lpstr>Fazit</vt:lpstr>
    </vt:vector>
  </TitlesOfParts>
  <Company>Toastmasters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Graphic user</dc:creator>
  <cp:lastModifiedBy>A. Hoffmann</cp:lastModifiedBy>
  <cp:revision>27</cp:revision>
  <cp:lastPrinted>2011-05-09T21:08:52Z</cp:lastPrinted>
  <dcterms:created xsi:type="dcterms:W3CDTF">2011-07-13T16:25:46Z</dcterms:created>
  <dcterms:modified xsi:type="dcterms:W3CDTF">2025-12-23T11:10:41Z</dcterms:modified>
</cp:coreProperties>
</file>