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4"/>
  </p:sldMasterIdLst>
  <p:notesMasterIdLst>
    <p:notesMasterId r:id="rId3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0" r:id="rId18"/>
    <p:sldId id="29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3" r:id="rId31"/>
    <p:sldId id="284" r:id="rId32"/>
    <p:sldId id="285" r:id="rId33"/>
    <p:sldId id="286" r:id="rId34"/>
    <p:sldId id="289" r:id="rId35"/>
    <p:sldId id="287" r:id="rId36"/>
    <p:sldId id="288" r:id="rId37"/>
    <p:sldId id="282" r:id="rId38"/>
  </p:sldIdLst>
  <p:sldSz cx="12188825" cy="6858000"/>
  <p:notesSz cx="6858000" cy="9144000"/>
  <p:embeddedFontLst>
    <p:embeddedFont>
      <p:font typeface="Grandstander" pitchFamily="2" charset="0"/>
      <p:regular r:id="rId40"/>
      <p:bold r:id="rId41"/>
      <p:italic r:id="rId42"/>
      <p:boldItalic r:id="rId43"/>
    </p:embeddedFont>
    <p:embeddedFont>
      <p:font typeface="Grandstander Medium" pitchFamily="2" charset="0"/>
      <p:regular r:id="rId44"/>
      <p:bold r:id="rId45"/>
      <p:italic r:id="rId46"/>
      <p:boldItalic r:id="rId47"/>
    </p:embeddedFont>
    <p:embeddedFont>
      <p:font typeface="Grandstander SemiBold" pitchFamily="2" charset="0"/>
      <p:regular r:id="rId48"/>
      <p:bold r:id="rId49"/>
      <p:italic r:id="rId50"/>
      <p:boldItalic r:id="rId51"/>
    </p:embeddedFont>
    <p:embeddedFont>
      <p:font typeface="Lato" panose="020F0502020204030203" pitchFamily="34" charset="0"/>
      <p:regular r:id="rId52"/>
      <p:bold r:id="rId53"/>
      <p:italic r:id="rId54"/>
      <p:boldItalic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39">
          <p15:clr>
            <a:srgbClr val="747775"/>
          </p15:clr>
        </p15:guide>
        <p15:guide id="3" pos="301">
          <p15:clr>
            <a:srgbClr val="747775"/>
          </p15:clr>
        </p15:guide>
        <p15:guide id="4" pos="2327">
          <p15:clr>
            <a:srgbClr val="747775"/>
          </p15:clr>
        </p15:guide>
        <p15:guide id="5" orient="horz" pos="1132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6" roundtripDataSignature="AMtx7mhuYEdKV+f8hnrLEkm/alFVUxHFq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DB6679-594B-6F1B-AC99-12BCF871885E}" name="Luis Felipe Gilberti Padial" initials="LF" userId="S::luis_padial@vanzolini-ead.org.br::02e162fd-d323-4666-a0cb-b14fecd75591" providerId="AD"/>
  <p188:author id="{EF91949B-5C61-DE5A-B016-EEF493E9302F}" name="Cíntia Leitão" initials="CL" userId="Cíntia Leitão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3CD0692-6276-4221-9F13-05CC3EB35DF7}">
  <a:tblStyle styleId="{D3CD0692-6276-4221-9F13-05CC3EB35DF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B6B6E292-64E9-44B2-9D2A-6497BA92F624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 b="off" i="off"/>
      <a:tcStyle>
        <a:tcBdr/>
        <a:fill>
          <a:solidFill>
            <a:srgbClr val="CDD8FB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8FB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15" autoAdjust="0"/>
    <p:restoredTop sz="93969" autoAdjust="0"/>
  </p:normalViewPr>
  <p:slideViewPr>
    <p:cSldViewPr snapToGrid="0">
      <p:cViewPr varScale="1">
        <p:scale>
          <a:sx n="100" d="100"/>
          <a:sy n="100" d="100"/>
        </p:scale>
        <p:origin x="450" y="90"/>
      </p:cViewPr>
      <p:guideLst>
        <p:guide orient="horz" pos="2160"/>
        <p:guide pos="3839"/>
        <p:guide pos="301"/>
        <p:guide pos="2327"/>
        <p:guide orient="horz" pos="113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8/10/relationships/authors" Target="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customschemas.google.com/relationships/presentationmetadata" Target="metadata"/><Relationship Id="rId8" Type="http://schemas.openxmlformats.org/officeDocument/2006/relationships/slide" Target="slides/slide4.xml"/><Relationship Id="rId51" Type="http://schemas.openxmlformats.org/officeDocument/2006/relationships/font" Target="fonts/font12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7.fntdata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0.fntdata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delicious-cornmeal-cake-traditional-brazilian-cake-imagem-royalty-free/1400612844?phrase=bolo+de+milho&amp;adppopup=tru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delicious-cornmeal-cake-traditional-brazilian-cake-imagem-royalty-free/1400612844?phrase=bolo+de+milho&amp;adppopup=true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yellow-boots-imagem-royalty-free/474862754?phrase=BOTA&amp;adppopup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open-smiling-female-mouth-with-healthy-white-ilustra%C3%A7%C3%A3o-royalty-free/1285466512?phrase=BOCA&amp;adppopup=true" TargetMode="External"/><Relationship Id="rId4" Type="http://schemas.openxmlformats.org/officeDocument/2006/relationships/hyperlink" Target="https://www.gettyimages.com.br/detail/foto/delicious-cornmeal-cake-traditional-brazilian-cake-imagem-royalty-free/1400612844?phrase=bolo+de+milho&amp;adppopup=true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yellow-boots-imagem-royalty-free/474862754?phrase=BOTA&amp;adppopup=true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open-smiling-female-mouth-with-healthy-white-ilustra%C3%A7%C3%A3o-royalty-free/1285466512?phrase=BOCA&amp;adppopup=true" TargetMode="External"/><Relationship Id="rId4" Type="http://schemas.openxmlformats.org/officeDocument/2006/relationships/hyperlink" Target="https://www.gettyimages.com.br/detail/foto/delicious-cornmeal-cake-traditional-brazilian-cake-imagem-royalty-free/1400612844?phrase=bolo+de+milho&amp;adppopup=true" TargetMode="Externa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egg-illustration-on-white-background-ilustra%C3%A7%C3%A3o-royalty-free/1478029713?phrase=ovo&amp;adppopup=true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sugar-granules-with-scoop-in-bag-isolated-on-white-imagem-royalty-free/538071854?phrase=a%C3%A7ucar+&amp;adppopup=true" TargetMode="External"/><Relationship Id="rId5" Type="http://schemas.openxmlformats.org/officeDocument/2006/relationships/hyperlink" Target="https://www.gettyimages.com.br/detail/ilustra%C3%A7%C3%A3o/vector-milk-carton-icon-ilustra%C3%A7%C3%A3o-royalty-free/964589570?phrase=LEITE&amp;adppopup=true" TargetMode="External"/><Relationship Id="rId4" Type="http://schemas.openxmlformats.org/officeDocument/2006/relationships/hyperlink" Target="https://www.gettyimages.com.br/detail/ilustra%C3%A7%C3%A3o/simple-corn-clipart-vector-illustration-ilustra%C3%A7%C3%A3o-royalty-free/1521680045?phrase=MILHO&amp;adppopup=true" TargetMode="Externa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egg-illustration-on-white-background-ilustra%C3%A7%C3%A3o-royalty-free/1478029713?phrase=ovo&amp;adppopup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sugar-granules-with-scoop-in-bag-isolated-on-white-imagem-royalty-free/538071854?phrase=a%C3%A7ucar+&amp;adppopup=true" TargetMode="External"/><Relationship Id="rId5" Type="http://schemas.openxmlformats.org/officeDocument/2006/relationships/hyperlink" Target="https://www.gettyimages.com.br/detail/ilustra%C3%A7%C3%A3o/vector-milk-carton-icon-ilustra%C3%A7%C3%A3o-royalty-free/964589570?phrase=LEITE&amp;adppopup=true" TargetMode="External"/><Relationship Id="rId4" Type="http://schemas.openxmlformats.org/officeDocument/2006/relationships/hyperlink" Target="https://www.gettyimages.com.br/detail/ilustra%C3%A7%C3%A3o/simple-corn-clipart-vector-illustration-ilustra%C3%A7%C3%A3o-royalty-free/1521680045?phrase=MILHO&amp;adppopup=true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kid-with-a-magnifying-glass-flat-character-ilustra%C3%A7%C3%A3o-royalty-free/1064618218?phrase=crian%C3%A7a+com+lupa&amp;adppopup=true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kid-with-a-magnifying-glass-flat-character-ilustra%C3%A7%C3%A3o-royalty-free/1064618218?phrase=crian%C3%A7a+com+lupa&amp;adppopup=true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delicious-cornmeal-cake-traditional-brazilian-cake-imagem-royalty-free/1400612844?phrase=bolo+de+milho&amp;adppopup=true" TargetMode="External"/><Relationship Id="rId7" Type="http://schemas.openxmlformats.org/officeDocument/2006/relationships/hyperlink" Target="https://www.gettyimages.com.br/detail/ilustra%C3%A7%C3%A3o/cartoon-goat-smiling-ilustra%C3%A7%C3%A3o-royalty-free/537687360?phrase=BODE&amp;adppopup=true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yellow-boots-imagem-royalty-free/474862754?phrase=BOTA&amp;adppopup=true" TargetMode="External"/><Relationship Id="rId5" Type="http://schemas.openxmlformats.org/officeDocument/2006/relationships/hyperlink" Target="https://www.gettyimages.com.br/detail/ilustra%C3%A7%C3%A3o/vector-illustration-of-doll-ilustra%C3%A7%C3%A3o-royalty-free/1469476428?phrase=BONECA&amp;adppopup=true" TargetMode="External"/><Relationship Id="rId4" Type="http://schemas.openxmlformats.org/officeDocument/2006/relationships/hyperlink" Target="https://www.gettyimages.com.br/detail/ilustra%C3%A7%C3%A3o/baseball-cap-icon-ilustra%C3%A7%C3%A3o-royalty-free/1389136135?phrase=BONE&amp;adppopup=true" TargetMode="Externa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delicious-cornmeal-cake-traditional-brazilian-cake-imagem-royalty-free/1400612844?phrase=bolo+de+milho&amp;adppopup=true" TargetMode="External"/><Relationship Id="rId7" Type="http://schemas.openxmlformats.org/officeDocument/2006/relationships/hyperlink" Target="https://www.gettyimages.com.br/detail/ilustra%C3%A7%C3%A3o/cartoon-goat-smiling-ilustra%C3%A7%C3%A3o-royalty-free/537687360?phrase=BODE&amp;adppopup=true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foto/yellow-boots-imagem-royalty-free/474862754?phrase=BOTA&amp;adppopup=true" TargetMode="External"/><Relationship Id="rId5" Type="http://schemas.openxmlformats.org/officeDocument/2006/relationships/hyperlink" Target="https://www.gettyimages.com.br/detail/ilustra%C3%A7%C3%A3o/vector-illustration-of-doll-ilustra%C3%A7%C3%A3o-royalty-free/1469476428?phrase=BONECA&amp;adppopup=true" TargetMode="External"/><Relationship Id="rId4" Type="http://schemas.openxmlformats.org/officeDocument/2006/relationships/hyperlink" Target="https://www.gettyimages.com.br/detail/ilustra%C3%A7%C3%A3o/baseball-cap-icon-ilustra%C3%A7%C3%A3o-royalty-free/1389136135?phrase=BONE&amp;adppopup=true" TargetMode="Externa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ooking-and-baking-from-above-ilustra%C3%A7%C3%A3o-royalty-free/921833252?phrase=LISTA+DE+INGREDIENTES+PARA+BOLO&amp;adppopup=tru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egg-illustration-on-white-background-ilustra%C3%A7%C3%A3o-royalty-free/1478029713?phrase=ovo&amp;adppopup=tru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realistic-metal-spoon-3d-gold-teaspoon-ilustra%C3%A7%C3%A3o-royalty-free/1309143990?phrase=COLHER&amp;adppopup=true" TargetMode="External"/><Relationship Id="rId4" Type="http://schemas.openxmlformats.org/officeDocument/2006/relationships/hyperlink" Target="https://www.gettyimages.com.br/detail/ilustra%C3%A7%C3%A3o/vector-milk-carton-icon-ilustra%C3%A7%C3%A3o-royalty-free/964589570?phrase=LEITE&amp;adppopup=true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mystery-can-imagem-royalty-free/185407357?phrase=LATA&amp;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realistic-metal-spoon-3d-gold-teaspoon-ilustra%C3%A7%C3%A3o-royalty-free/1309143990?phrase=COLHER&amp;adppopup=true" TargetMode="External"/><Relationship Id="rId4" Type="http://schemas.openxmlformats.org/officeDocument/2006/relationships/hyperlink" Target="https://www.gettyimages.com.br/detail/ilustra%C3%A7%C3%A3o/simple-corn-clipart-vector-illustration-ilustra%C3%A7%C3%A3o-royalty-free/1521680045?phrase=MILHO&amp;adppopup=true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delicious-cornmeal-cake-traditional-brazilian-cake-imagem-royalty-free/1400612844?phrase=bolo+de+milho&amp;adppopup=tru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foto/delicious-cornmeal-cake-traditional-brazilian-cake-imagem-royalty-free/1400612844?phrase=bolo+de+milho&amp;adppopup=true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6" name="Google Shape;23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r>
              <a:rPr lang="pt-BR" sz="1100" b="1" i="0" dirty="0">
                <a:solidFill>
                  <a:schemeClr val="dk1"/>
                </a:solidFill>
              </a:rPr>
              <a:t> </a:t>
            </a:r>
            <a:endParaRPr lang="pt-BR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/foto/delicious-cornmeal-cake-traditional-brazilian-cake-imagem-royalty-free/1400612844?phrase=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bolo+de+milho&amp;adppopup</a:t>
            </a: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 em: 26 jun. 2024.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r>
              <a:rPr lang="pt-BR" sz="1100" b="1" i="0" dirty="0">
                <a:solidFill>
                  <a:schemeClr val="dk1"/>
                </a:solidFill>
              </a:rPr>
              <a:t> </a:t>
            </a:r>
            <a:endParaRPr lang="pt-BR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/foto/delicious-cornmeal-cake-traditional-brazilian-cake-imagem-royalty-free/1400612844?phrase=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bolo+de+milho&amp;adppopup</a:t>
            </a: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 em: 26 jun. 2024.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58" name="Google Shape;25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https://www.gettyimages.com.br/detail/foto/yellow-boots-imagem-royalty-free/474862754?phrase=BOTA&amp;adppopup=true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https://www.gettyimages.com.br/detail/foto/delicious-cornmeal-cake-traditional-brazilian-cake-imagem-royalty-free/1400612844?phrase=bolo+de+milho&amp;adppopup=true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https://www.gettyimages.com.br/detail/ilustra%C3%A7%C3%A3o/open-smiling-female-mouth-with-healthy-white-ilustra%C3%A7%C3%A3o-royalty-free/1285466512?phrase=BOCA&amp;adppopup=true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>
                <a:latin typeface="Arial"/>
                <a:ea typeface="Arial"/>
                <a:cs typeface="Arial"/>
                <a:sym typeface="Arial"/>
              </a:rPr>
              <a:t>https://www.gettyimages.com.br/</a:t>
            </a:r>
            <a:r>
              <a:rPr lang="pt-BR" i="0" dirty="0" err="1">
                <a:latin typeface="Arial"/>
                <a:ea typeface="Arial"/>
                <a:cs typeface="Arial"/>
                <a:sym typeface="Arial"/>
              </a:rPr>
              <a:t>detail</a:t>
            </a:r>
            <a:r>
              <a:rPr lang="pt-BR" i="0" dirty="0">
                <a:latin typeface="Arial"/>
                <a:ea typeface="Arial"/>
                <a:cs typeface="Arial"/>
                <a:sym typeface="Arial"/>
              </a:rPr>
              <a:t>/ilustra%C3%A7%C3%A3o/beach-ball-ilustra%C3%A7%C3%A3o-royalty-free/166079753?phrase=IMAGEM+DE+BOLA++COLORIDA+&amp;</a:t>
            </a:r>
            <a:r>
              <a:rPr lang="pt-BR" i="0" dirty="0" err="1">
                <a:latin typeface="Arial"/>
                <a:ea typeface="Arial"/>
                <a:cs typeface="Arial"/>
                <a:sym typeface="Arial"/>
              </a:rPr>
              <a:t>adppopup</a:t>
            </a:r>
            <a:r>
              <a:rPr lang="pt-BR" i="0" dirty="0"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pt-BR" i="0" dirty="0" err="1">
                <a:latin typeface="Arial"/>
                <a:ea typeface="Arial"/>
                <a:cs typeface="Arial"/>
                <a:sym typeface="Arial"/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Acessos em: 26 jun. 2024</a:t>
            </a:r>
            <a:endParaRPr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>
          <a:extLst>
            <a:ext uri="{FF2B5EF4-FFF2-40B4-BE49-F238E27FC236}">
              <a16:creationId xmlns:a16="http://schemas.microsoft.com/office/drawing/2014/main" id="{76690B49-F692-98E9-0ACD-0801CF7F0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5:notes">
            <a:extLst>
              <a:ext uri="{FF2B5EF4-FFF2-40B4-BE49-F238E27FC236}">
                <a16:creationId xmlns:a16="http://schemas.microsoft.com/office/drawing/2014/main" id="{0911CEB7-F49A-F480-BBF6-F1088B1B92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https://www.gettyimages.com.br/detail/foto/yellow-boots-imagem-royalty-free/474862754?phrase=BOTA&amp;adppopup=true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https://www.gettyimages.com.br/detail/foto/delicious-cornmeal-cake-traditional-brazilian-cake-imagem-royalty-free/1400612844?phrase=bolo+de+milho&amp;adppopup=true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https://www.gettyimages.com.br/detail/ilustra%C3%A7%C3%A3o/open-smiling-female-mouth-with-healthy-white-ilustra%C3%A7%C3%A3o-royalty-free/1285466512?phrase=BOCA&amp;adppopup=true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>
                <a:latin typeface="Arial"/>
                <a:ea typeface="Arial"/>
                <a:cs typeface="Arial"/>
                <a:sym typeface="Arial"/>
              </a:rPr>
              <a:t>https://www.gettyimages.com.br/</a:t>
            </a:r>
            <a:r>
              <a:rPr lang="pt-BR" i="0" dirty="0" err="1">
                <a:latin typeface="Arial"/>
                <a:ea typeface="Arial"/>
                <a:cs typeface="Arial"/>
                <a:sym typeface="Arial"/>
              </a:rPr>
              <a:t>detail</a:t>
            </a:r>
            <a:r>
              <a:rPr lang="pt-BR" i="0" dirty="0">
                <a:latin typeface="Arial"/>
                <a:ea typeface="Arial"/>
                <a:cs typeface="Arial"/>
                <a:sym typeface="Arial"/>
              </a:rPr>
              <a:t>/ilustra%C3%A7%C3%A3o/beach-ball-ilustra%C3%A7%C3%A3o-royalty-free/166079753?phrase=IMAGEM+DE+BOLA++COLORIDA+&amp;</a:t>
            </a:r>
            <a:r>
              <a:rPr lang="pt-BR" i="0" dirty="0" err="1">
                <a:latin typeface="Arial"/>
                <a:ea typeface="Arial"/>
                <a:cs typeface="Arial"/>
                <a:sym typeface="Arial"/>
              </a:rPr>
              <a:t>adppopup</a:t>
            </a:r>
            <a:r>
              <a:rPr lang="pt-BR" i="0" dirty="0"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pt-BR" i="0" dirty="0" err="1">
                <a:latin typeface="Arial"/>
                <a:ea typeface="Arial"/>
                <a:cs typeface="Arial"/>
                <a:sym typeface="Arial"/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Acessos em: 26 jun. 2024</a:t>
            </a:r>
            <a:endParaRPr i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5:notes">
            <a:extLst>
              <a:ext uri="{FF2B5EF4-FFF2-40B4-BE49-F238E27FC236}">
                <a16:creationId xmlns:a16="http://schemas.microsoft.com/office/drawing/2014/main" id="{9D2F4DD1-AF24-12FF-DAE9-598DA41675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362254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https://www.gettyimages.com.br/detail/ilustra%C3%A7%C3%A3o/egg-illustration-on-white-background-ilustra%C3%A7%C3%A3o-royalty-free/1478029713?phrase=ovo&amp;adppopup=true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https://www.gettyimages.com.br/detail/ilustra%C3%A7%C3%A3o/simple-corn-clipart-vector-illustration-ilustra%C3%A7%C3%A3o-royalty-free/1521680045?phrase=MILHO&amp;adppopup=true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https://www.gettyimages.com.br/detail/ilustra%C3%A7%C3%A3o/vector-milk-carton-icon-ilustra%C3%A7%C3%A3o-royalty-free/964589570?phrase=LEITE&amp;adppopup=true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i="0" dirty="0">
                <a:latin typeface="Arial"/>
                <a:ea typeface="Arial"/>
                <a:cs typeface="Arial"/>
                <a:sym typeface="Arial"/>
              </a:rPr>
              <a:t>https://www.gettyimages.com.br/detail/ilustra%C3%A7%C3%A3o/beach-ball-ilustra%C3%A7%C3%A3o-royalty-free/166079753?phrase=IMAGEM+DE+BOLA++COLORIDA+&amp;adppopup=true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/foto/sugar-granules-with-scoop-in-bag-isolated-on-white-imagem-royalty-free/538071854?phrase=a%C3%A7ucar+&amp;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adppopup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Acessos em: 26 jun. 2024.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rgbClr val="231F20"/>
              </a:solidFill>
            </a:endParaRPr>
          </a:p>
        </p:txBody>
      </p:sp>
      <p:sp>
        <p:nvSpPr>
          <p:cNvPr id="310" name="Google Shape;3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https://www.gettyimages.com.br/detail/ilustra%C3%A7%C3%A3o/egg-illustration-on-white-background-ilustra%C3%A7%C3%A3o-royalty-free/1478029713?phrase=ovo&amp;adppopup=true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https://www.gettyimages.com.br/detail/ilustra%C3%A7%C3%A3o/simple-corn-clipart-vector-illustration-ilustra%C3%A7%C3%A3o-royalty-free/1521680045?phrase=MILHO&amp;adppopup=true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https://www.gettyimages.com.br/detail/ilustra%C3%A7%C3%A3o/vector-milk-carton-icon-ilustra%C3%A7%C3%A3o-royalty-free/964589570?phrase=LEITE&amp;adppopup=true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i="0" dirty="0">
                <a:latin typeface="Arial"/>
                <a:ea typeface="Arial"/>
                <a:cs typeface="Arial"/>
                <a:sym typeface="Arial"/>
              </a:rPr>
              <a:t>https://www.gettyimages.com.br/detail/ilustra%C3%A7%C3%A3o/beach-ball-ilustra%C3%A7%C3%A3o-royalty-free/166079753?phrase=IMAGEM+DE+BOLA++COLORIDA+&amp;adppopup=true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/foto/sugar-granules-with-scoop-in-bag-isolated-on-white-imagem-royalty-free/538071854?phrase=a%C3%A7ucar+&amp;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adppopup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Acessos em: 26 jun. 2024.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solidFill>
                <a:srgbClr val="231F20"/>
              </a:solidFill>
            </a:endParaRPr>
          </a:p>
        </p:txBody>
      </p:sp>
      <p:sp>
        <p:nvSpPr>
          <p:cNvPr id="330" name="Google Shape;33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u="sng" dirty="0" err="1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/ilustra%C3%A7%C3%A3o/kid-with-a-magnifying-glass-flat-character-ilustra%C3%A7%C3%A3o-royalty-free/1064618218?phrase=crian%C3%A7a+com+lupa&amp;adppopup=</a:t>
            </a:r>
            <a:r>
              <a:rPr lang="pt-BR" u="sng" dirty="0" err="1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 em: 26 jun. 2024.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rgbClr val="231F20"/>
              </a:solidFill>
            </a:endParaRPr>
          </a:p>
        </p:txBody>
      </p:sp>
      <p:sp>
        <p:nvSpPr>
          <p:cNvPr id="351" name="Google Shape;35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u="sng" dirty="0" err="1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/ilustra%C3%A7%C3%A3o/kid-with-a-magnifying-glass-flat-character-ilustra%C3%A7%C3%A3o-royalty-free/1064618218?phrase=crian%C3%A7a+com+lupa&amp;adppopup=</a:t>
            </a:r>
            <a:r>
              <a:rPr lang="pt-BR" u="sng" dirty="0" err="1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 em: 26 jun. 2024.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rgbClr val="231F20"/>
              </a:solidFill>
            </a:endParaRPr>
          </a:p>
        </p:txBody>
      </p:sp>
      <p:sp>
        <p:nvSpPr>
          <p:cNvPr id="359" name="Google Shape;35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https://www.gettyimages.com.br/detail/foto/delicious-cornmeal-cake-traditional-brazilian-cake-imagem-royalty-free/1400612844?phrase=bolo+de+milho&amp;adppopup=true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https://www.gettyimages.com.br/detail/ilustra%C3%A7%C3%A3o/baseball-cap-icon-ilustra%C3%A7%C3%A3o-royalty-free/1389136135?phrase=BONE&amp;adppopup=true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https://www.gettyimages.com.br/detail/ilustra%C3%A7%C3%A3o/vector-illustration-of-doll-ilustra%C3%A7%C3%A3o-royalty-free/1469476428?phrase=BONECA&amp;adppopup=true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/foto/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yellow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-boots-imagem-royalty-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/474862754?phrase=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BOTA&amp;adppopup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Acessos em: 26 jun. 2024.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u="sng" dirty="0" err="1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u="sng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/ilustra%C3%A7%C3%A3o/cartoon-goat-smiling-ilustra%C3%A7%C3%A3o-royalty-free/537687360?phrase=</a:t>
            </a:r>
            <a:r>
              <a:rPr lang="pt-BR" u="sng" dirty="0" err="1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BODE&amp;adppopup</a:t>
            </a:r>
            <a:r>
              <a:rPr lang="pt-BR" u="sng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u="sng" dirty="0" err="1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 em: 26 jun. 2024.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67" name="Google Shape;36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https://www.gettyimages.com.br/detail/foto/delicious-cornmeal-cake-traditional-brazilian-cake-imagem-royalty-free/1400612844?phrase=bolo+de+milho&amp;adppopup=true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https://www.gettyimages.com.br/detail/ilustra%C3%A7%C3%A3o/baseball-cap-icon-ilustra%C3%A7%C3%A3o-royalty-free/1389136135?phrase=BONE&amp;adppopup=true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https://www.gettyimages.com.br/detail/ilustra%C3%A7%C3%A3o/vector-illustration-of-doll-ilustra%C3%A7%C3%A3o-royalty-free/1469476428?phrase=BONECA&amp;adppopup=true</a:t>
            </a:r>
            <a:r>
              <a:rPr lang="pt-BR" dirty="0">
                <a:solidFill>
                  <a:schemeClr val="dk1"/>
                </a:solidFill>
              </a:rPr>
              <a:t>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/foto/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yellow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-boots-imagem-royalty-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/474862754?phrase=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BOTA&amp;adppopup</a:t>
            </a:r>
            <a:r>
              <a:rPr lang="pt-BR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u="sng" dirty="0" err="1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Acessos em: 26 jun. 2024.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u="sng" dirty="0" err="1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u="sng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/ilustra%C3%A7%C3%A3o/cartoon-goat-smiling-ilustra%C3%A7%C3%A3o-royalty-free/537687360?phrase=</a:t>
            </a:r>
            <a:r>
              <a:rPr lang="pt-BR" u="sng" dirty="0" err="1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BODE&amp;adppopup</a:t>
            </a:r>
            <a:r>
              <a:rPr lang="pt-BR" u="sng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u="sng" dirty="0" err="1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 em: 26 jun. 2024.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82" name="Google Shape;38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02a7cce7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</a:t>
            </a:r>
            <a:r>
              <a:rPr lang="pt-BR" i="0" dirty="0" err="1"/>
              <a:t>detail</a:t>
            </a:r>
            <a:r>
              <a:rPr lang="pt-BR" i="0" dirty="0"/>
              <a:t>/foto/delicious-cornmeal-cake-traditional-brazilian-cake-imagem-royalty-free/1400612844?phrase=</a:t>
            </a:r>
            <a:r>
              <a:rPr lang="pt-BR" i="0" dirty="0" err="1"/>
              <a:t>bolo+de+milho&amp;adppopup</a:t>
            </a:r>
            <a:r>
              <a:rPr lang="pt-BR" i="0" dirty="0"/>
              <a:t>=</a:t>
            </a:r>
            <a:r>
              <a:rPr lang="pt-BR" i="0" dirty="0" err="1"/>
              <a:t>true</a:t>
            </a:r>
            <a:r>
              <a:rPr lang="pt-BR" i="0" dirty="0"/>
              <a:t>. </a:t>
            </a:r>
            <a:r>
              <a:rPr lang="pt-BR" dirty="0">
                <a:solidFill>
                  <a:schemeClr val="dk1"/>
                </a:solidFill>
              </a:rPr>
              <a:t>Acesso em: 01 jul. 2024.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98" name="Google Shape;398;g202a7cce7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</a:t>
            </a:r>
            <a:r>
              <a:rPr lang="pt-BR" i="0" dirty="0" err="1"/>
              <a:t>detail</a:t>
            </a:r>
            <a:r>
              <a:rPr lang="pt-BR" i="0" dirty="0"/>
              <a:t>/foto/delicious-cornmeal-cake-traditional-brazilian-cake-imagem-royalty-free/1400612844?phrase=</a:t>
            </a:r>
            <a:r>
              <a:rPr lang="pt-BR" i="0" dirty="0" err="1"/>
              <a:t>bolo+de+milho&amp;adppopup</a:t>
            </a:r>
            <a:r>
              <a:rPr lang="pt-BR" i="0" dirty="0"/>
              <a:t>=</a:t>
            </a:r>
            <a:r>
              <a:rPr lang="pt-BR" i="0" dirty="0" err="1"/>
              <a:t>true</a:t>
            </a:r>
            <a:r>
              <a:rPr lang="pt-BR" i="0" dirty="0"/>
              <a:t>. </a:t>
            </a:r>
            <a:r>
              <a:rPr lang="pt-BR" dirty="0">
                <a:solidFill>
                  <a:schemeClr val="dk1"/>
                </a:solidFill>
              </a:rPr>
              <a:t>Acesso em: 01 jul. 2024.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07" name="Google Shape;40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9" name="Google Shape;41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4" name="Google Shape;42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29" name="Google Shape;42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8" name="Google Shape;43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2" name="Google Shape;44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63cd797b3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1" name="Google Shape;451;g363cd797b3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1100" dirty="0">
                <a:solidFill>
                  <a:schemeClr val="dk1"/>
                </a:solidFill>
              </a:rPr>
              <a:t>© Getty Images. Disponível em: </a:t>
            </a:r>
            <a:endParaRPr lang="pt-BR" sz="11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sz="1100" u="sng" dirty="0" err="1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100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/ilustra%C3%A7%C3%A3o/cooking-and-baking-from-above-ilustra%C3%A7%C3%A3o-royalty-free/921833252?phrase=</a:t>
            </a:r>
            <a:r>
              <a:rPr lang="pt-BR" sz="1100" u="sng" dirty="0" err="1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LISTA+DE+INGREDIENTES+PARA+BOLO&amp;adppopup</a:t>
            </a:r>
            <a:r>
              <a:rPr lang="pt-BR" sz="1100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sz="1100" u="sng" dirty="0" err="1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sz="1100" dirty="0">
                <a:solidFill>
                  <a:schemeClr val="dk1"/>
                </a:solidFill>
              </a:rPr>
              <a:t>. Acesso em: 26 jun. 2024.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3" name="Google Shape;1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7469de6f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0" name="Google Shape;460;g37469de6f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7469de6f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0" name="Google Shape;460;g37469de6f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55548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63cd797b30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9" name="Google Shape;469;g363cd797b30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63cd797b30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8" name="Google Shape;478;g363cd797b30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4" name="Google Shape;4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https://www.gettyimages.com.br/detail/ilustra%C3%A7%C3%A3o/egg-illustration-on-white-background-ilustra%C3%A7%C3%A3o-royalty-free/1478029713?phrase=ovo&amp;adppopup=true</a:t>
            </a:r>
            <a:endParaRPr lang="pt-BR" sz="11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https://www.gettyimages.com.br/detail/ilustra%C3%A7%C3%A3o/set-of-various-tea-cups-cute-mugs-different-ilustra%C3%A7%C3%A3o-royalty-free/2154918538?phrase=DESENHO%2BDE%2BXICARA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https://www.gettyimages.com.br/detail/ilustra%C3%A7%C3%A3o/vector-milk-carton-icon-ilustra%C3%A7%C3%A3o-royalty-free/964589570?phrase=LEITE&amp;adppopup=true</a:t>
            </a:r>
            <a:endParaRPr lang="pt-BR" sz="1100" b="0" i="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sz="1100" b="0" i="0" u="sng" dirty="0">
              <a:solidFill>
                <a:schemeClr val="dk1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53" name="Google Shape;15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solidFill>
                  <a:schemeClr val="dk1"/>
                </a:solidFill>
              </a:rPr>
              <a:t>© Getty Images. Disponível em: 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https://www.gettyimages.com.br/detail/ilustra%C3%A7%C3%A3o/set-of-various-tea-cups-cute-mugs-different-ilustra%C3%A7%C3%A3o-royalty-free/2154918538?phrase=DESENHO%2BDE%2BXICARA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https://www.gettyimages.com.br/detail/foto/mystery-can-imagem-royalty-free/185407357?phrase=LATA&amp;adppopup=true</a:t>
            </a:r>
            <a:endParaRPr lang="pt-BR" sz="1100" b="0" i="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https://www.gettyimages.com.br/detail/ilustra%C3%A7%C3%A3o/simple-corn-clipart-vector-illustration-ilustra%C3%A7%C3%A3o-royalty-free/1521680045?phrase=MILHO&amp;adppopup=true</a:t>
            </a:r>
            <a:endParaRPr lang="pt-BR" sz="1100" b="0" i="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sz="1100" b="0" i="0" u="sng" dirty="0" err="1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100" b="0" i="0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/ilustra%C3%A7%C3%A3o/realistic-metal-spoon-3d-gold-teaspoon-ilustra%C3%A7%C3%A3o-royalty-free/1309143990?phrase=</a:t>
            </a:r>
            <a:r>
              <a:rPr lang="pt-BR" sz="1100" b="0" i="0" u="sng" dirty="0" err="1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COLHER&amp;adppopup</a:t>
            </a:r>
            <a:r>
              <a:rPr lang="pt-BR" sz="1100" b="0" i="0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sz="1100" b="0" i="0" u="sng" dirty="0" err="1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sz="1100" dirty="0">
                <a:solidFill>
                  <a:schemeClr val="dk1"/>
                </a:solidFill>
              </a:rPr>
              <a:t>. Acessos em: 26 jun. 2024.</a:t>
            </a:r>
            <a:endParaRPr lang="pt-BR" dirty="0"/>
          </a:p>
        </p:txBody>
      </p:sp>
      <p:sp>
        <p:nvSpPr>
          <p:cNvPr id="173" name="Google Shape;1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r>
              <a:rPr lang="pt-BR" sz="1100" b="1" i="0" dirty="0">
                <a:solidFill>
                  <a:schemeClr val="dk1"/>
                </a:solidFill>
              </a:rPr>
              <a:t> </a:t>
            </a:r>
            <a:endParaRPr lang="pt-BR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/foto/delicious-cornmeal-cake-traditional-brazilian-cake-imagem-royalty-free/1400612844?phrase=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bolo+de+milho&amp;adppopup</a:t>
            </a: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 em: 26 jun. 2024.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191" name="Google Shape;19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</a:rPr>
              <a:t>© Getty Images. Disponível em: </a:t>
            </a:r>
            <a:r>
              <a:rPr lang="pt-BR" sz="1100" b="1" i="0" dirty="0">
                <a:solidFill>
                  <a:schemeClr val="dk1"/>
                </a:solidFill>
              </a:rPr>
              <a:t> </a:t>
            </a:r>
            <a:endParaRPr lang="pt-BR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https://www.gettyimages.com.br/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</a:t>
            </a: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/foto/delicious-cornmeal-cake-traditional-brazilian-cake-imagem-royalty-free/1400612844?phrase=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bolo+de+milho&amp;adppopup</a:t>
            </a:r>
            <a:r>
              <a:rPr lang="pt-BR" sz="1100" b="0" i="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sz="1100" b="0" i="0" u="sng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true</a:t>
            </a:r>
            <a:r>
              <a:rPr lang="pt-BR" dirty="0">
                <a:solidFill>
                  <a:schemeClr val="dk1"/>
                </a:solidFill>
              </a:rPr>
              <a:t>. Acesso em: 26 jun. 2024.</a:t>
            </a:r>
            <a:endParaRPr lang="pt-BR" dirty="0"/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 dirty="0"/>
          </a:p>
        </p:txBody>
      </p:sp>
      <p:sp>
        <p:nvSpPr>
          <p:cNvPr id="201" name="Google Shape;20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1" name="Google Shape;22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7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27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7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56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7" name="Google Shape;77;p5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5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" name="Google Shape;79;p5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57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5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85" name="Google Shape;85;p57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57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9" name="Google Shape;89;p5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1" name="Google Shape;91;p58"/>
          <p:cNvSpPr/>
          <p:nvPr/>
        </p:nvSpPr>
        <p:spPr>
          <a:xfrm rot="-120000">
            <a:off x="181685" y="185167"/>
            <a:ext cx="177259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2" name="Google Shape;92;p58"/>
          <p:cNvSpPr txBox="1">
            <a:spLocks noGrp="1"/>
          </p:cNvSpPr>
          <p:nvPr>
            <p:ph type="subTitle" idx="1"/>
          </p:nvPr>
        </p:nvSpPr>
        <p:spPr>
          <a:xfrm rot="-120000">
            <a:off x="176417" y="170475"/>
            <a:ext cx="1785420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5" name="Google Shape;95;p5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7" name="Google Shape;97;p59"/>
          <p:cNvSpPr/>
          <p:nvPr/>
        </p:nvSpPr>
        <p:spPr>
          <a:xfrm rot="-120000">
            <a:off x="181660" y="183724"/>
            <a:ext cx="18551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8" name="Google Shape;98;p59"/>
          <p:cNvSpPr/>
          <p:nvPr/>
        </p:nvSpPr>
        <p:spPr>
          <a:xfrm>
            <a:off x="9660049" y="492692"/>
            <a:ext cx="202091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75" tIns="0" rIns="10795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9"/>
          <p:cNvSpPr>
            <a:spLocks noGrp="1"/>
          </p:cNvSpPr>
          <p:nvPr>
            <p:ph type="pic" idx="2"/>
          </p:nvPr>
        </p:nvSpPr>
        <p:spPr>
          <a:xfrm>
            <a:off x="5746840" y="882205"/>
            <a:ext cx="5912535" cy="32461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0" name="Google Shape;100;p59"/>
          <p:cNvSpPr txBox="1">
            <a:spLocks noGrp="1"/>
          </p:cNvSpPr>
          <p:nvPr>
            <p:ph type="subTitle" idx="1"/>
          </p:nvPr>
        </p:nvSpPr>
        <p:spPr>
          <a:xfrm rot="-120000">
            <a:off x="176392" y="168986"/>
            <a:ext cx="187081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rgbClr val="8CB5F8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1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6" name="Google Shape;106;p6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8" name="Google Shape;108;p61"/>
          <p:cNvSpPr/>
          <p:nvPr/>
        </p:nvSpPr>
        <p:spPr>
          <a:xfrm rot="-120000">
            <a:off x="181037" y="147971"/>
            <a:ext cx="390359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61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0" name="Google Shape;110;p61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3" name="Google Shape;113;p6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6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5" name="Google Shape;115;p62"/>
          <p:cNvSpPr/>
          <p:nvPr/>
        </p:nvSpPr>
        <p:spPr>
          <a:xfrm rot="-120000">
            <a:off x="180798" y="156902"/>
            <a:ext cx="468555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7" name="Google Shape;117;p62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2" name="Google Shape;122;p6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" name="Google Shape;123;p64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4" name="Google Shape;124;p64"/>
          <p:cNvSpPr txBox="1">
            <a:spLocks noGrp="1"/>
          </p:cNvSpPr>
          <p:nvPr>
            <p:ph type="subTitle" idx="2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2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8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8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28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2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28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8"/>
          <p:cNvSpPr/>
          <p:nvPr/>
        </p:nvSpPr>
        <p:spPr>
          <a:xfrm rot="-60000">
            <a:off x="6030533" y="194344"/>
            <a:ext cx="507706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383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2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9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p29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2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29"/>
          <p:cNvSpPr/>
          <p:nvPr/>
        </p:nvSpPr>
        <p:spPr>
          <a:xfrm rot="-120000">
            <a:off x="181359" y="166426"/>
            <a:ext cx="284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0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p50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0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" name="Google Shape;38;p50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p5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p50"/>
          <p:cNvSpPr/>
          <p:nvPr/>
        </p:nvSpPr>
        <p:spPr>
          <a:xfrm rot="-120000">
            <a:off x="181459" y="172092"/>
            <a:ext cx="252159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1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51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51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" name="Google Shape;45;p51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p5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p51"/>
          <p:cNvSpPr/>
          <p:nvPr/>
        </p:nvSpPr>
        <p:spPr>
          <a:xfrm rot="-120000">
            <a:off x="180768" y="177720"/>
            <a:ext cx="478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5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2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p52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5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p52"/>
          <p:cNvSpPr/>
          <p:nvPr/>
        </p:nvSpPr>
        <p:spPr>
          <a:xfrm rot="-120000">
            <a:off x="181316" y="209121"/>
            <a:ext cx="298723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5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5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p53"/>
          <p:cNvSpPr/>
          <p:nvPr/>
        </p:nvSpPr>
        <p:spPr>
          <a:xfrm rot="-120000">
            <a:off x="180860" y="160459"/>
            <a:ext cx="448173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5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p5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p5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p54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54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" name="Google Shape;67;p5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8" name="Google Shape;68;p54"/>
          <p:cNvSpPr/>
          <p:nvPr/>
        </p:nvSpPr>
        <p:spPr>
          <a:xfrm rot="-120000">
            <a:off x="174794" y="163764"/>
            <a:ext cx="475948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5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55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3" name="Google Shape;73;p5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55"/>
          <p:cNvSpPr/>
          <p:nvPr/>
        </p:nvSpPr>
        <p:spPr>
          <a:xfrm rot="-120000">
            <a:off x="181445" y="171347"/>
            <a:ext cx="2564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image" Target="../media/image2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2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g"/><Relationship Id="rId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1960"/>
              </a:srgbClr>
            </a:outerShdw>
          </a:effectLst>
        </p:spPr>
        <p:txBody>
          <a:bodyPr spcFirstLastPara="1" wrap="square" lIns="119950" tIns="23975" rIns="121850" bIns="23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99"/>
              <a:buFont typeface="Arial"/>
              <a:buNone/>
            </a:pPr>
            <a:r>
              <a:rPr lang="pt-BR" sz="4799" b="1" i="0" u="none" strike="noStrike" cap="non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BOLO DE MILHO</a:t>
            </a:r>
            <a:endParaRPr sz="4799" b="1" i="0" u="none" strike="noStrike" cap="non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30" name="Google Shape;130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99"/>
              <a:buFont typeface="Arial"/>
              <a:buNone/>
            </a:pPr>
            <a:r>
              <a:rPr lang="pt-BR" sz="5599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b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5599" b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"/>
          <p:cNvSpPr/>
          <p:nvPr/>
        </p:nvSpPr>
        <p:spPr>
          <a:xfrm flipH="1">
            <a:off x="315420" y="5453843"/>
            <a:ext cx="1802137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24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2"/>
          <p:cNvSpPr txBox="1">
            <a:spLocks noGrp="1"/>
          </p:cNvSpPr>
          <p:nvPr>
            <p:ph type="body" idx="1"/>
          </p:nvPr>
        </p:nvSpPr>
        <p:spPr>
          <a:xfrm>
            <a:off x="477838" y="1365143"/>
            <a:ext cx="11228513" cy="886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marR="11088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00"/>
            </a:pPr>
            <a:r>
              <a:rPr lang="pt-BR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QUANTOS INGREDIENTES TEM A RECEITA? PINTE</a:t>
            </a:r>
            <a:r>
              <a:rPr lang="pt-BR" dirty="0">
                <a:solidFill>
                  <a:schemeClr val="dk1"/>
                </a:solidFill>
              </a:rPr>
              <a:t>.</a:t>
            </a:r>
            <a:endParaRPr dirty="0">
              <a:solidFill>
                <a:schemeClr val="dk1"/>
              </a:solidFill>
            </a:endParaRPr>
          </a:p>
          <a:p>
            <a:pPr marL="0" marR="110886" lvl="0" indent="165036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7030A0"/>
              </a:buClr>
              <a:buSzPts val="2599"/>
              <a:buFont typeface="Arial"/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3" name="Google Shape;233;p32"/>
          <p:cNvGraphicFramePr/>
          <p:nvPr>
            <p:extLst>
              <p:ext uri="{D42A27DB-BD31-4B8C-83A1-F6EECF244321}">
                <p14:modId xmlns:p14="http://schemas.microsoft.com/office/powerpoint/2010/main" val="4291247946"/>
              </p:ext>
            </p:extLst>
          </p:nvPr>
        </p:nvGraphicFramePr>
        <p:xfrm>
          <a:off x="1805829" y="3429000"/>
          <a:ext cx="8577225" cy="655230"/>
        </p:xfrm>
        <a:graphic>
          <a:graphicData uri="http://schemas.openxmlformats.org/drawingml/2006/table">
            <a:tbl>
              <a:tblPr>
                <a:noFill/>
                <a:tableStyleId>{D3CD0692-6276-4221-9F13-05CC3EB35DF7}</a:tableStyleId>
              </a:tblPr>
              <a:tblGrid>
                <a:gridCol w="953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50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pt-BR" sz="2500" u="none" strike="noStrike" cap="none"/>
                        <a:t>  </a:t>
                      </a:r>
                      <a:r>
                        <a:rPr lang="pt-BR" sz="2700" u="none" strike="noStrike" cap="none"/>
                        <a:t> 1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2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3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4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5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6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7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8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9</a:t>
                      </a:r>
                      <a:endParaRPr sz="2700" u="none" strike="noStrike" cap="none" dirty="0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br>
              <a:rPr lang="pt-BR" sz="2666"/>
            </a:br>
            <a:endParaRPr sz="2666"/>
          </a:p>
        </p:txBody>
      </p:sp>
      <p:graphicFrame>
        <p:nvGraphicFramePr>
          <p:cNvPr id="241" name="Google Shape;241;p33"/>
          <p:cNvGraphicFramePr/>
          <p:nvPr>
            <p:extLst>
              <p:ext uri="{D42A27DB-BD31-4B8C-83A1-F6EECF244321}">
                <p14:modId xmlns:p14="http://schemas.microsoft.com/office/powerpoint/2010/main" val="1118916598"/>
              </p:ext>
            </p:extLst>
          </p:nvPr>
        </p:nvGraphicFramePr>
        <p:xfrm>
          <a:off x="1805829" y="3429000"/>
          <a:ext cx="8577225" cy="655230"/>
        </p:xfrm>
        <a:graphic>
          <a:graphicData uri="http://schemas.openxmlformats.org/drawingml/2006/table">
            <a:tbl>
              <a:tblPr>
                <a:noFill/>
                <a:tableStyleId>{D3CD0692-6276-4221-9F13-05CC3EB35DF7}</a:tableStyleId>
              </a:tblPr>
              <a:tblGrid>
                <a:gridCol w="953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50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pt-BR" sz="2500" u="none" strike="noStrike" cap="none"/>
                        <a:t>  </a:t>
                      </a:r>
                      <a:r>
                        <a:rPr lang="pt-BR" sz="2700" u="none" strike="noStrike" cap="none"/>
                        <a:t> 1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2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3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4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5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6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7</a:t>
                      </a:r>
                      <a:endParaRPr sz="14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E6C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8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9</a:t>
                      </a:r>
                      <a:endParaRPr sz="2700" u="none" strike="noStrike" cap="none" dirty="0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15413C8A-079E-FFCB-61AC-FEA9BB87CDC3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6" name="Google Shape;231;p32">
            <a:extLst>
              <a:ext uri="{FF2B5EF4-FFF2-40B4-BE49-F238E27FC236}">
                <a16:creationId xmlns:a16="http://schemas.microsoft.com/office/drawing/2014/main" id="{480148DF-1A2F-6A4A-88F4-C1E5E6E448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7838" y="1365143"/>
            <a:ext cx="11228513" cy="886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marR="110886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00"/>
            </a:pPr>
            <a:r>
              <a:rPr lang="pt-BR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QUANTOS INGREDIENTES TEM A RECEITA? PINTE</a:t>
            </a:r>
            <a:r>
              <a:rPr lang="pt-BR" dirty="0">
                <a:solidFill>
                  <a:schemeClr val="dk1"/>
                </a:solidFill>
              </a:rPr>
              <a:t>.</a:t>
            </a:r>
            <a:endParaRPr dirty="0">
              <a:solidFill>
                <a:schemeClr val="dk1"/>
              </a:solidFill>
            </a:endParaRPr>
          </a:p>
          <a:p>
            <a:pPr marL="0" marR="110886" lvl="0" indent="165036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7030A0"/>
              </a:buClr>
              <a:buSzPts val="2599"/>
              <a:buFont typeface="Arial"/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0;p34">
            <a:extLst>
              <a:ext uri="{FF2B5EF4-FFF2-40B4-BE49-F238E27FC236}">
                <a16:creationId xmlns:a16="http://schemas.microsoft.com/office/drawing/2014/main" id="{C8AEA974-2FAD-4CF3-70E0-40F51BE9E8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7838" y="1374257"/>
            <a:ext cx="11233591" cy="1046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R="112579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4489D"/>
                </a:solidFill>
              </a:rPr>
              <a:t>5. </a:t>
            </a:r>
            <a:r>
              <a:rPr lang="pt-BR" sz="2600" b="0" dirty="0">
                <a:solidFill>
                  <a:schemeClr val="dk1"/>
                </a:solidFill>
              </a:rPr>
              <a:t>COM A AJUDA DO PROFESSOR, LEIA AS PALAVRAS ABAIXO E COPIE A LETRA INICIAL DE CADA UMA.</a:t>
            </a:r>
          </a:p>
        </p:txBody>
      </p:sp>
      <p:sp>
        <p:nvSpPr>
          <p:cNvPr id="5" name="Google Shape;261;p34">
            <a:extLst>
              <a:ext uri="{FF2B5EF4-FFF2-40B4-BE49-F238E27FC236}">
                <a16:creationId xmlns:a16="http://schemas.microsoft.com/office/drawing/2014/main" id="{BAFEB943-CF21-CB0C-CCBE-4DFCD519B336}"/>
              </a:ext>
            </a:extLst>
          </p:cNvPr>
          <p:cNvSpPr/>
          <p:nvPr/>
        </p:nvSpPr>
        <p:spPr>
          <a:xfrm>
            <a:off x="1257374" y="4233604"/>
            <a:ext cx="1270204" cy="8981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62;p34">
            <a:extLst>
              <a:ext uri="{FF2B5EF4-FFF2-40B4-BE49-F238E27FC236}">
                <a16:creationId xmlns:a16="http://schemas.microsoft.com/office/drawing/2014/main" id="{AC98D73A-D6C0-41E2-BCDE-FA6CC45DAA75}"/>
              </a:ext>
            </a:extLst>
          </p:cNvPr>
          <p:cNvSpPr/>
          <p:nvPr/>
        </p:nvSpPr>
        <p:spPr>
          <a:xfrm>
            <a:off x="5459310" y="4233604"/>
            <a:ext cx="1270204" cy="8981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63;p34">
            <a:extLst>
              <a:ext uri="{FF2B5EF4-FFF2-40B4-BE49-F238E27FC236}">
                <a16:creationId xmlns:a16="http://schemas.microsoft.com/office/drawing/2014/main" id="{9DB8174F-79C7-FCA2-4CC6-4F0545AC84BD}"/>
              </a:ext>
            </a:extLst>
          </p:cNvPr>
          <p:cNvSpPr/>
          <p:nvPr/>
        </p:nvSpPr>
        <p:spPr>
          <a:xfrm>
            <a:off x="9377661" y="4233604"/>
            <a:ext cx="1270204" cy="8981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265;p34">
            <a:extLst>
              <a:ext uri="{FF2B5EF4-FFF2-40B4-BE49-F238E27FC236}">
                <a16:creationId xmlns:a16="http://schemas.microsoft.com/office/drawing/2014/main" id="{FE696D3C-E33F-1D0C-2222-0DBC16860B4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3447" y="2578958"/>
            <a:ext cx="2090707" cy="1393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66;p34">
            <a:extLst>
              <a:ext uri="{FF2B5EF4-FFF2-40B4-BE49-F238E27FC236}">
                <a16:creationId xmlns:a16="http://schemas.microsoft.com/office/drawing/2014/main" id="{C40E36B0-781F-B817-DA61-353F3D09929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06581" y="2627140"/>
            <a:ext cx="975663" cy="1282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67;p34">
            <a:extLst>
              <a:ext uri="{FF2B5EF4-FFF2-40B4-BE49-F238E27FC236}">
                <a16:creationId xmlns:a16="http://schemas.microsoft.com/office/drawing/2014/main" id="{507AF75A-55BB-68E3-1F48-81BC05AFA0E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93849" y="2800478"/>
            <a:ext cx="1018121" cy="131809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68;p34">
            <a:extLst>
              <a:ext uri="{FF2B5EF4-FFF2-40B4-BE49-F238E27FC236}">
                <a16:creationId xmlns:a16="http://schemas.microsoft.com/office/drawing/2014/main" id="{1363AE51-BCFA-D653-41FC-8369B410B090}"/>
              </a:ext>
            </a:extLst>
          </p:cNvPr>
          <p:cNvSpPr txBox="1"/>
          <p:nvPr/>
        </p:nvSpPr>
        <p:spPr>
          <a:xfrm>
            <a:off x="3122865" y="2998277"/>
            <a:ext cx="1396430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69;p34">
            <a:extLst>
              <a:ext uri="{FF2B5EF4-FFF2-40B4-BE49-F238E27FC236}">
                <a16:creationId xmlns:a16="http://schemas.microsoft.com/office/drawing/2014/main" id="{13B15ED7-464E-41E4-FD33-5784B7FAA81A}"/>
              </a:ext>
            </a:extLst>
          </p:cNvPr>
          <p:cNvSpPr txBox="1"/>
          <p:nvPr/>
        </p:nvSpPr>
        <p:spPr>
          <a:xfrm>
            <a:off x="6649962" y="3009057"/>
            <a:ext cx="1396430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70;p34">
            <a:extLst>
              <a:ext uri="{FF2B5EF4-FFF2-40B4-BE49-F238E27FC236}">
                <a16:creationId xmlns:a16="http://schemas.microsoft.com/office/drawing/2014/main" id="{0ECF328D-A380-A493-ABFD-4A552112012B}"/>
              </a:ext>
            </a:extLst>
          </p:cNvPr>
          <p:cNvSpPr txBox="1"/>
          <p:nvPr/>
        </p:nvSpPr>
        <p:spPr>
          <a:xfrm>
            <a:off x="10229106" y="2998277"/>
            <a:ext cx="1396430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MILHO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4"/>
          <p:cNvSpPr/>
          <p:nvPr/>
        </p:nvSpPr>
        <p:spPr>
          <a:xfrm>
            <a:off x="1257374" y="4226455"/>
            <a:ext cx="1270204" cy="8981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4"/>
          <p:cNvSpPr/>
          <p:nvPr/>
        </p:nvSpPr>
        <p:spPr>
          <a:xfrm>
            <a:off x="5459310" y="4226455"/>
            <a:ext cx="1270204" cy="8981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4"/>
          <p:cNvSpPr/>
          <p:nvPr/>
        </p:nvSpPr>
        <p:spPr>
          <a:xfrm>
            <a:off x="9377661" y="4226455"/>
            <a:ext cx="1270204" cy="89812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9E5C79C-13C6-1327-8D2C-D597CE75932A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" name="Google Shape;260;p34">
            <a:extLst>
              <a:ext uri="{FF2B5EF4-FFF2-40B4-BE49-F238E27FC236}">
                <a16:creationId xmlns:a16="http://schemas.microsoft.com/office/drawing/2014/main" id="{8438F98E-7320-96C5-1C26-E63F15A0A4EE}"/>
              </a:ext>
            </a:extLst>
          </p:cNvPr>
          <p:cNvSpPr txBox="1">
            <a:spLocks/>
          </p:cNvSpPr>
          <p:nvPr/>
        </p:nvSpPr>
        <p:spPr>
          <a:xfrm>
            <a:off x="477838" y="1374257"/>
            <a:ext cx="11233591" cy="1046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R="112579">
              <a:buClr>
                <a:srgbClr val="7030A0"/>
              </a:buClr>
              <a:buSzPts val="2666"/>
            </a:pPr>
            <a:r>
              <a:rPr lang="pt-BR" sz="2600">
                <a:solidFill>
                  <a:srgbClr val="74489D"/>
                </a:solidFill>
              </a:rPr>
              <a:t>5. </a:t>
            </a:r>
            <a:r>
              <a:rPr lang="pt-BR" sz="2600" b="0"/>
              <a:t>COM A AJUDA DO PROFESSOR, LEIA AS PALAVRAS ABAIXO E COPIE A LETRA INICIAL DE CADA UMA.</a:t>
            </a:r>
            <a:endParaRPr lang="pt-BR" sz="2600" b="0" dirty="0"/>
          </a:p>
        </p:txBody>
      </p:sp>
      <p:pic>
        <p:nvPicPr>
          <p:cNvPr id="7" name="Google Shape;265;p34">
            <a:extLst>
              <a:ext uri="{FF2B5EF4-FFF2-40B4-BE49-F238E27FC236}">
                <a16:creationId xmlns:a16="http://schemas.microsoft.com/office/drawing/2014/main" id="{7BEB4BF8-D9A8-4FA0-04B5-05CE61C562D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3447" y="2578958"/>
            <a:ext cx="2090707" cy="1393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66;p34">
            <a:extLst>
              <a:ext uri="{FF2B5EF4-FFF2-40B4-BE49-F238E27FC236}">
                <a16:creationId xmlns:a16="http://schemas.microsoft.com/office/drawing/2014/main" id="{63E02CCB-1262-E85F-511C-AB5295627E0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06581" y="2627140"/>
            <a:ext cx="975663" cy="1282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67;p34">
            <a:extLst>
              <a:ext uri="{FF2B5EF4-FFF2-40B4-BE49-F238E27FC236}">
                <a16:creationId xmlns:a16="http://schemas.microsoft.com/office/drawing/2014/main" id="{3A9AF97B-A79E-7E40-05D1-C0AEE89A263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93849" y="2800478"/>
            <a:ext cx="1018121" cy="131809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68;p34">
            <a:extLst>
              <a:ext uri="{FF2B5EF4-FFF2-40B4-BE49-F238E27FC236}">
                <a16:creationId xmlns:a16="http://schemas.microsoft.com/office/drawing/2014/main" id="{20C8AA9E-B0E1-8895-E4EF-A801FDBAF43F}"/>
              </a:ext>
            </a:extLst>
          </p:cNvPr>
          <p:cNvSpPr txBox="1"/>
          <p:nvPr/>
        </p:nvSpPr>
        <p:spPr>
          <a:xfrm>
            <a:off x="3122865" y="2998277"/>
            <a:ext cx="1396430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69;p34">
            <a:extLst>
              <a:ext uri="{FF2B5EF4-FFF2-40B4-BE49-F238E27FC236}">
                <a16:creationId xmlns:a16="http://schemas.microsoft.com/office/drawing/2014/main" id="{BB79AE52-23CD-05AD-4BFD-47191F484361}"/>
              </a:ext>
            </a:extLst>
          </p:cNvPr>
          <p:cNvSpPr txBox="1"/>
          <p:nvPr/>
        </p:nvSpPr>
        <p:spPr>
          <a:xfrm>
            <a:off x="6649962" y="3009057"/>
            <a:ext cx="1396430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70;p34">
            <a:extLst>
              <a:ext uri="{FF2B5EF4-FFF2-40B4-BE49-F238E27FC236}">
                <a16:creationId xmlns:a16="http://schemas.microsoft.com/office/drawing/2014/main" id="{E478BEBC-6546-0C06-4CB9-3D5B718A752F}"/>
              </a:ext>
            </a:extLst>
          </p:cNvPr>
          <p:cNvSpPr txBox="1"/>
          <p:nvPr/>
        </p:nvSpPr>
        <p:spPr>
          <a:xfrm>
            <a:off x="10229106" y="2998277"/>
            <a:ext cx="1396430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MILHO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5"/>
          <p:cNvSpPr txBox="1">
            <a:spLocks noGrp="1"/>
          </p:cNvSpPr>
          <p:nvPr>
            <p:ph type="title"/>
          </p:nvPr>
        </p:nvSpPr>
        <p:spPr>
          <a:xfrm>
            <a:off x="477838" y="961768"/>
            <a:ext cx="11244477" cy="1523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R="112579" lvl="0" algn="l" rtl="0">
              <a:spcAft>
                <a:spcPts val="60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4489D"/>
                </a:solidFill>
              </a:rPr>
              <a:t>6. </a:t>
            </a:r>
            <a:r>
              <a:rPr lang="pt-BR" sz="2600" b="0" dirty="0">
                <a:solidFill>
                  <a:schemeClr val="dk1"/>
                </a:solidFill>
              </a:rPr>
              <a:t>LEIA AS PALAVRAS ABAIXO E ESCREVA NOS QUADRINHOS A QUANTIDADE DE LETRAS DE CADA UMA. DEPOIS, RESPONDA ÀS PERGUNTAS.</a:t>
            </a:r>
            <a:endParaRPr sz="2600" b="0" dirty="0">
              <a:solidFill>
                <a:schemeClr val="dk1"/>
              </a:solidFill>
            </a:endParaRPr>
          </a:p>
        </p:txBody>
      </p:sp>
      <p:sp>
        <p:nvSpPr>
          <p:cNvPr id="294" name="Google Shape;294;p35"/>
          <p:cNvSpPr/>
          <p:nvPr/>
        </p:nvSpPr>
        <p:spPr>
          <a:xfrm>
            <a:off x="1021414" y="3896167"/>
            <a:ext cx="1372846" cy="6543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BOTA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5"/>
          <p:cNvSpPr/>
          <p:nvPr/>
        </p:nvSpPr>
        <p:spPr>
          <a:xfrm>
            <a:off x="4095026" y="3896169"/>
            <a:ext cx="1372846" cy="6543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5"/>
          <p:cNvSpPr/>
          <p:nvPr/>
        </p:nvSpPr>
        <p:spPr>
          <a:xfrm>
            <a:off x="7156044" y="3896169"/>
            <a:ext cx="1372846" cy="6543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BOCA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5"/>
          <p:cNvSpPr/>
          <p:nvPr/>
        </p:nvSpPr>
        <p:spPr>
          <a:xfrm>
            <a:off x="9869559" y="3896169"/>
            <a:ext cx="1372846" cy="6543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BOLA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5"/>
          <p:cNvSpPr/>
          <p:nvPr/>
        </p:nvSpPr>
        <p:spPr>
          <a:xfrm>
            <a:off x="1451230" y="4676789"/>
            <a:ext cx="513214" cy="53887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3318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5"/>
          <p:cNvSpPr/>
          <p:nvPr/>
        </p:nvSpPr>
        <p:spPr>
          <a:xfrm>
            <a:off x="4524842" y="4676789"/>
            <a:ext cx="513214" cy="53887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3318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5"/>
          <p:cNvSpPr/>
          <p:nvPr/>
        </p:nvSpPr>
        <p:spPr>
          <a:xfrm>
            <a:off x="7585860" y="4676789"/>
            <a:ext cx="513214" cy="53887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3318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5"/>
          <p:cNvSpPr/>
          <p:nvPr/>
        </p:nvSpPr>
        <p:spPr>
          <a:xfrm>
            <a:off x="10299375" y="4692155"/>
            <a:ext cx="513214" cy="53887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3318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5"/>
          <p:cNvSpPr txBox="1"/>
          <p:nvPr/>
        </p:nvSpPr>
        <p:spPr>
          <a:xfrm>
            <a:off x="619328" y="5491686"/>
            <a:ext cx="8704612" cy="1784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457086" marR="0" lvl="0" indent="-457086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130000"/>
              <a:buFont typeface="Arial"/>
              <a:buChar char="•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QUANTAS LETRAS HÁ EM CADA PALAVRA?</a:t>
            </a:r>
            <a:r>
              <a:rPr lang="pt-BR" sz="2600" b="1" dirty="0">
                <a:solidFill>
                  <a:schemeClr val="dk1"/>
                </a:solidFill>
              </a:rPr>
              <a:t>__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0" indent="-457086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130000"/>
              <a:buFont typeface="Arial"/>
              <a:buChar char="•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A LETRA INICIAL?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__.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2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130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6420" y="2668704"/>
            <a:ext cx="1522834" cy="1123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3940" y="2521326"/>
            <a:ext cx="1995018" cy="1329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00777" y="2463416"/>
            <a:ext cx="1110407" cy="1276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22A42A8-50CC-F19E-23CC-5D1670D36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4690" y="2463416"/>
            <a:ext cx="1484200" cy="111421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>
          <a:extLst>
            <a:ext uri="{FF2B5EF4-FFF2-40B4-BE49-F238E27FC236}">
              <a16:creationId xmlns:a16="http://schemas.microsoft.com/office/drawing/2014/main" id="{2B92EC37-FA5D-386C-0FB9-48F41EEAB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5">
            <a:extLst>
              <a:ext uri="{FF2B5EF4-FFF2-40B4-BE49-F238E27FC236}">
                <a16:creationId xmlns:a16="http://schemas.microsoft.com/office/drawing/2014/main" id="{C645E505-01B7-7856-3D75-918582D9C575}"/>
              </a:ext>
            </a:extLst>
          </p:cNvPr>
          <p:cNvSpPr/>
          <p:nvPr/>
        </p:nvSpPr>
        <p:spPr>
          <a:xfrm>
            <a:off x="1021414" y="3893494"/>
            <a:ext cx="1372846" cy="6543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BOTA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5">
            <a:extLst>
              <a:ext uri="{FF2B5EF4-FFF2-40B4-BE49-F238E27FC236}">
                <a16:creationId xmlns:a16="http://schemas.microsoft.com/office/drawing/2014/main" id="{4C360F98-5891-AEC2-5439-05ADFAE04204}"/>
              </a:ext>
            </a:extLst>
          </p:cNvPr>
          <p:cNvSpPr/>
          <p:nvPr/>
        </p:nvSpPr>
        <p:spPr>
          <a:xfrm>
            <a:off x="4095026" y="3893496"/>
            <a:ext cx="1372846" cy="6543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5">
            <a:extLst>
              <a:ext uri="{FF2B5EF4-FFF2-40B4-BE49-F238E27FC236}">
                <a16:creationId xmlns:a16="http://schemas.microsoft.com/office/drawing/2014/main" id="{5FDAEF25-F8A3-9A1C-D3B4-0063E110AC3D}"/>
              </a:ext>
            </a:extLst>
          </p:cNvPr>
          <p:cNvSpPr/>
          <p:nvPr/>
        </p:nvSpPr>
        <p:spPr>
          <a:xfrm>
            <a:off x="7156044" y="3893496"/>
            <a:ext cx="1372846" cy="6543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BOCA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5">
            <a:extLst>
              <a:ext uri="{FF2B5EF4-FFF2-40B4-BE49-F238E27FC236}">
                <a16:creationId xmlns:a16="http://schemas.microsoft.com/office/drawing/2014/main" id="{413F5A24-2A08-4BD6-AC91-3B28564857C0}"/>
              </a:ext>
            </a:extLst>
          </p:cNvPr>
          <p:cNvSpPr/>
          <p:nvPr/>
        </p:nvSpPr>
        <p:spPr>
          <a:xfrm>
            <a:off x="9869559" y="3893496"/>
            <a:ext cx="1372846" cy="65434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BOLA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5">
            <a:extLst>
              <a:ext uri="{FF2B5EF4-FFF2-40B4-BE49-F238E27FC236}">
                <a16:creationId xmlns:a16="http://schemas.microsoft.com/office/drawing/2014/main" id="{51FAA285-3952-3336-8A8C-E35C7D3603E9}"/>
              </a:ext>
            </a:extLst>
          </p:cNvPr>
          <p:cNvSpPr/>
          <p:nvPr/>
        </p:nvSpPr>
        <p:spPr>
          <a:xfrm>
            <a:off x="1451230" y="4674116"/>
            <a:ext cx="513214" cy="53887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3318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5">
            <a:extLst>
              <a:ext uri="{FF2B5EF4-FFF2-40B4-BE49-F238E27FC236}">
                <a16:creationId xmlns:a16="http://schemas.microsoft.com/office/drawing/2014/main" id="{7870F70E-B83F-A64B-3D8C-89E2642E18CB}"/>
              </a:ext>
            </a:extLst>
          </p:cNvPr>
          <p:cNvSpPr/>
          <p:nvPr/>
        </p:nvSpPr>
        <p:spPr>
          <a:xfrm>
            <a:off x="4524842" y="4674116"/>
            <a:ext cx="513214" cy="53887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3318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5">
            <a:extLst>
              <a:ext uri="{FF2B5EF4-FFF2-40B4-BE49-F238E27FC236}">
                <a16:creationId xmlns:a16="http://schemas.microsoft.com/office/drawing/2014/main" id="{CE215FBF-965D-40ED-221F-1364BFA144EE}"/>
              </a:ext>
            </a:extLst>
          </p:cNvPr>
          <p:cNvSpPr/>
          <p:nvPr/>
        </p:nvSpPr>
        <p:spPr>
          <a:xfrm>
            <a:off x="7585860" y="4674116"/>
            <a:ext cx="513214" cy="53887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3318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5">
            <a:extLst>
              <a:ext uri="{FF2B5EF4-FFF2-40B4-BE49-F238E27FC236}">
                <a16:creationId xmlns:a16="http://schemas.microsoft.com/office/drawing/2014/main" id="{AFDEB11E-4DFC-3B0C-9C5A-62786ECFEA3D}"/>
              </a:ext>
            </a:extLst>
          </p:cNvPr>
          <p:cNvSpPr/>
          <p:nvPr/>
        </p:nvSpPr>
        <p:spPr>
          <a:xfrm>
            <a:off x="10299375" y="4689482"/>
            <a:ext cx="513214" cy="53887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3318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5">
            <a:extLst>
              <a:ext uri="{FF2B5EF4-FFF2-40B4-BE49-F238E27FC236}">
                <a16:creationId xmlns:a16="http://schemas.microsoft.com/office/drawing/2014/main" id="{2D212B4E-74E5-E4BD-A44E-01D587F481CA}"/>
              </a:ext>
            </a:extLst>
          </p:cNvPr>
          <p:cNvSpPr txBox="1"/>
          <p:nvPr/>
        </p:nvSpPr>
        <p:spPr>
          <a:xfrm>
            <a:off x="619328" y="5491686"/>
            <a:ext cx="8704612" cy="1784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457086" marR="0" lvl="0" indent="-457086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130000"/>
              <a:buFont typeface="Arial"/>
              <a:buChar char="•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QUANTAS LETRAS HÁ EM CADA PALAVRA?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endParaRPr sz="2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0" indent="-457086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130000"/>
              <a:buFont typeface="Arial"/>
              <a:buChar char="•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A LETRA INICIAL?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B.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2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7030A0"/>
              </a:buClr>
              <a:buSzPct val="130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35">
            <a:extLst>
              <a:ext uri="{FF2B5EF4-FFF2-40B4-BE49-F238E27FC236}">
                <a16:creationId xmlns:a16="http://schemas.microsoft.com/office/drawing/2014/main" id="{9F262A4B-94DA-2F64-12A3-E13257B02F2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6420" y="2666031"/>
            <a:ext cx="1522834" cy="1123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5">
            <a:extLst>
              <a:ext uri="{FF2B5EF4-FFF2-40B4-BE49-F238E27FC236}">
                <a16:creationId xmlns:a16="http://schemas.microsoft.com/office/drawing/2014/main" id="{616DA040-56AF-CA38-6446-4923DE14544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3940" y="2518653"/>
            <a:ext cx="1995018" cy="1329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5">
            <a:extLst>
              <a:ext uri="{FF2B5EF4-FFF2-40B4-BE49-F238E27FC236}">
                <a16:creationId xmlns:a16="http://schemas.microsoft.com/office/drawing/2014/main" id="{E97B1F89-7BBD-9A10-10B5-7D50BEFF220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00777" y="2460743"/>
            <a:ext cx="1110407" cy="127632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93;p35">
            <a:extLst>
              <a:ext uri="{FF2B5EF4-FFF2-40B4-BE49-F238E27FC236}">
                <a16:creationId xmlns:a16="http://schemas.microsoft.com/office/drawing/2014/main" id="{8428335D-03F5-6B1E-886D-B2701FBB0B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7838" y="961768"/>
            <a:ext cx="11244477" cy="1523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R="112579" lvl="0" algn="l" rtl="0">
              <a:spcAft>
                <a:spcPts val="60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4489D"/>
                </a:solidFill>
              </a:rPr>
              <a:t>6. </a:t>
            </a:r>
            <a:r>
              <a:rPr lang="pt-BR" sz="2600" b="0" dirty="0">
                <a:solidFill>
                  <a:schemeClr val="dk1"/>
                </a:solidFill>
              </a:rPr>
              <a:t>LEIA AS PALAVRAS ABAIXO E ESCREVA NOS QUADRINHOS A QUANTIDADE DE LETRAS DE CADA UMA. DEPOIS, RESPONDA ÀS PERGUNTAS.</a:t>
            </a:r>
            <a:endParaRPr sz="2600" b="0" dirty="0">
              <a:solidFill>
                <a:schemeClr val="dk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FED2B83-EA62-DAD5-C775-6CE5A886AC3F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19620ED-B980-8C8C-3144-8624315EBE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4690" y="2463416"/>
            <a:ext cx="1484200" cy="111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36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61887" y="2126626"/>
            <a:ext cx="657363" cy="1417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91639" y="3888560"/>
            <a:ext cx="924522" cy="1735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94677" y="3728465"/>
            <a:ext cx="1649477" cy="1832227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16"/>
          <p:cNvSpPr/>
          <p:nvPr/>
        </p:nvSpPr>
        <p:spPr>
          <a:xfrm>
            <a:off x="2972933" y="5713908"/>
            <a:ext cx="1361933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ÓLEO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6"/>
          <p:cNvSpPr/>
          <p:nvPr/>
        </p:nvSpPr>
        <p:spPr>
          <a:xfrm>
            <a:off x="7151963" y="5676153"/>
            <a:ext cx="1934905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AÇÚCAR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6"/>
          <p:cNvSpPr/>
          <p:nvPr/>
        </p:nvSpPr>
        <p:spPr>
          <a:xfrm>
            <a:off x="9651798" y="3649520"/>
            <a:ext cx="1934905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LEITE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6"/>
          <p:cNvSpPr/>
          <p:nvPr/>
        </p:nvSpPr>
        <p:spPr>
          <a:xfrm>
            <a:off x="2729378" y="2690971"/>
            <a:ext cx="924522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6"/>
          <p:cNvSpPr/>
          <p:nvPr/>
        </p:nvSpPr>
        <p:spPr>
          <a:xfrm>
            <a:off x="4317556" y="4804338"/>
            <a:ext cx="924522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6"/>
          <p:cNvSpPr/>
          <p:nvPr/>
        </p:nvSpPr>
        <p:spPr>
          <a:xfrm>
            <a:off x="6840678" y="2713144"/>
            <a:ext cx="924522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866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6"/>
          <p:cNvSpPr/>
          <p:nvPr/>
        </p:nvSpPr>
        <p:spPr>
          <a:xfrm>
            <a:off x="9100114" y="4772535"/>
            <a:ext cx="924522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endParaRPr sz="331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6"/>
          <p:cNvSpPr/>
          <p:nvPr/>
        </p:nvSpPr>
        <p:spPr>
          <a:xfrm>
            <a:off x="10862706" y="2713144"/>
            <a:ext cx="924522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4" name="Google Shape;324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39704" y="2369244"/>
            <a:ext cx="927732" cy="1219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64861" y="2593343"/>
            <a:ext cx="788816" cy="1021227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6"/>
          <p:cNvSpPr/>
          <p:nvPr/>
        </p:nvSpPr>
        <p:spPr>
          <a:xfrm>
            <a:off x="1266996" y="3764111"/>
            <a:ext cx="1361933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6"/>
          <p:cNvSpPr/>
          <p:nvPr/>
        </p:nvSpPr>
        <p:spPr>
          <a:xfrm>
            <a:off x="5043504" y="3764111"/>
            <a:ext cx="1632951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MILHO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332;p36">
            <a:extLst>
              <a:ext uri="{FF2B5EF4-FFF2-40B4-BE49-F238E27FC236}">
                <a16:creationId xmlns:a16="http://schemas.microsoft.com/office/drawing/2014/main" id="{38EEEDB2-0ECF-B6E0-ACF9-E10AF1FB02CC}"/>
              </a:ext>
            </a:extLst>
          </p:cNvPr>
          <p:cNvSpPr txBox="1">
            <a:spLocks/>
          </p:cNvSpPr>
          <p:nvPr/>
        </p:nvSpPr>
        <p:spPr>
          <a:xfrm>
            <a:off x="477838" y="979086"/>
            <a:ext cx="11309390" cy="106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Clr>
                <a:srgbClr val="7030A0"/>
              </a:buClr>
              <a:buSzPts val="2666"/>
            </a:pPr>
            <a:r>
              <a:rPr lang="pt-BR" sz="2666" dirty="0">
                <a:solidFill>
                  <a:srgbClr val="74489D"/>
                </a:solidFill>
              </a:rPr>
              <a:t>7. </a:t>
            </a:r>
            <a:r>
              <a:rPr lang="pt-BR" sz="2666" b="0" dirty="0"/>
              <a:t>LEIA O NOME DE ALGUNS INGREDIENTES DA RECEITA E ESCREVA A LETRA FINAL.</a:t>
            </a:r>
            <a:endParaRPr lang="pt-BR" sz="2666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6"/>
          <p:cNvSpPr/>
          <p:nvPr/>
        </p:nvSpPr>
        <p:spPr>
          <a:xfrm>
            <a:off x="2729378" y="2690971"/>
            <a:ext cx="924522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3318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6"/>
          <p:cNvSpPr/>
          <p:nvPr/>
        </p:nvSpPr>
        <p:spPr>
          <a:xfrm>
            <a:off x="4317556" y="4804338"/>
            <a:ext cx="924522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331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6"/>
          <p:cNvSpPr/>
          <p:nvPr/>
        </p:nvSpPr>
        <p:spPr>
          <a:xfrm>
            <a:off x="6840678" y="2713144"/>
            <a:ext cx="924522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6"/>
          <p:cNvSpPr/>
          <p:nvPr/>
        </p:nvSpPr>
        <p:spPr>
          <a:xfrm>
            <a:off x="9100114" y="4772535"/>
            <a:ext cx="924522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sz="331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6"/>
          <p:cNvSpPr/>
          <p:nvPr/>
        </p:nvSpPr>
        <p:spPr>
          <a:xfrm>
            <a:off x="10862706" y="2713144"/>
            <a:ext cx="924522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1866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9704" y="2369244"/>
            <a:ext cx="927732" cy="1219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4861" y="2593343"/>
            <a:ext cx="788816" cy="1021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61887" y="2126626"/>
            <a:ext cx="657363" cy="1417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91639" y="3888560"/>
            <a:ext cx="924522" cy="1735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94677" y="3728465"/>
            <a:ext cx="1649477" cy="1832227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6"/>
          <p:cNvSpPr/>
          <p:nvPr/>
        </p:nvSpPr>
        <p:spPr>
          <a:xfrm>
            <a:off x="1266996" y="3764111"/>
            <a:ext cx="1361933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6"/>
          <p:cNvSpPr/>
          <p:nvPr/>
        </p:nvSpPr>
        <p:spPr>
          <a:xfrm>
            <a:off x="2972933" y="5713908"/>
            <a:ext cx="1361933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ÓLEO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6"/>
          <p:cNvSpPr/>
          <p:nvPr/>
        </p:nvSpPr>
        <p:spPr>
          <a:xfrm>
            <a:off x="5043504" y="3764111"/>
            <a:ext cx="1632951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MILHO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6"/>
          <p:cNvSpPr/>
          <p:nvPr/>
        </p:nvSpPr>
        <p:spPr>
          <a:xfrm>
            <a:off x="7151963" y="5676153"/>
            <a:ext cx="1934905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AÇÚCAR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6"/>
          <p:cNvSpPr/>
          <p:nvPr/>
        </p:nvSpPr>
        <p:spPr>
          <a:xfrm>
            <a:off x="9651798" y="3649520"/>
            <a:ext cx="1934905" cy="7158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LEITE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32;p36">
            <a:extLst>
              <a:ext uri="{FF2B5EF4-FFF2-40B4-BE49-F238E27FC236}">
                <a16:creationId xmlns:a16="http://schemas.microsoft.com/office/drawing/2014/main" id="{BB2D476B-D7A9-B86F-7619-3FEB83CE454A}"/>
              </a:ext>
            </a:extLst>
          </p:cNvPr>
          <p:cNvSpPr txBox="1">
            <a:spLocks/>
          </p:cNvSpPr>
          <p:nvPr/>
        </p:nvSpPr>
        <p:spPr>
          <a:xfrm>
            <a:off x="477838" y="979086"/>
            <a:ext cx="11309390" cy="106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Clr>
                <a:srgbClr val="7030A0"/>
              </a:buClr>
              <a:buSzPts val="2666"/>
            </a:pPr>
            <a:r>
              <a:rPr lang="pt-BR" sz="2666" dirty="0">
                <a:solidFill>
                  <a:srgbClr val="74489D"/>
                </a:solidFill>
              </a:rPr>
              <a:t>7. </a:t>
            </a:r>
            <a:r>
              <a:rPr lang="pt-BR" sz="2666" b="0" dirty="0"/>
              <a:t>LEIA O NOME DE ALGUNS INGREDIENTES DA RECEITA E ESCREVA A LETRA FINAL.</a:t>
            </a:r>
            <a:endParaRPr lang="pt-BR" sz="2666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A4EC353-EE81-6570-7542-0BB844CADF90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br>
              <a:rPr lang="pt-BR" sz="2399" dirty="0">
                <a:latin typeface="Calibri"/>
                <a:ea typeface="Calibri"/>
                <a:cs typeface="Calibri"/>
                <a:sym typeface="Calibri"/>
              </a:rPr>
            </a:br>
            <a:endParaRPr sz="2666" dirty="0"/>
          </a:p>
        </p:txBody>
      </p:sp>
      <p:graphicFrame>
        <p:nvGraphicFramePr>
          <p:cNvPr id="354" name="Google Shape;354;p25"/>
          <p:cNvGraphicFramePr/>
          <p:nvPr>
            <p:extLst>
              <p:ext uri="{D42A27DB-BD31-4B8C-83A1-F6EECF244321}">
                <p14:modId xmlns:p14="http://schemas.microsoft.com/office/powerpoint/2010/main" val="3346968213"/>
              </p:ext>
            </p:extLst>
          </p:nvPr>
        </p:nvGraphicFramePr>
        <p:xfrm>
          <a:off x="3677135" y="2559773"/>
          <a:ext cx="6532600" cy="3528500"/>
        </p:xfrm>
        <a:graphic>
          <a:graphicData uri="http://schemas.openxmlformats.org/drawingml/2006/table">
            <a:tbl>
              <a:tblPr firstRow="1" bandRow="1">
                <a:noFill/>
                <a:tableStyleId>{B6B6E292-64E9-44B2-9D2A-6497BA92F624}</a:tableStyleId>
              </a:tblPr>
              <a:tblGrid>
                <a:gridCol w="816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82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4922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2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308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2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511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2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5748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55" name="Google Shape;35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4353" y="2654139"/>
            <a:ext cx="1941373" cy="27374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63;p37">
            <a:extLst>
              <a:ext uri="{FF2B5EF4-FFF2-40B4-BE49-F238E27FC236}">
                <a16:creationId xmlns:a16="http://schemas.microsoft.com/office/drawing/2014/main" id="{CD2737B3-EF27-401A-F713-F474441B4945}"/>
              </a:ext>
            </a:extLst>
          </p:cNvPr>
          <p:cNvSpPr txBox="1"/>
          <p:nvPr/>
        </p:nvSpPr>
        <p:spPr>
          <a:xfrm>
            <a:off x="477396" y="1042764"/>
            <a:ext cx="10754289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SEJA O DETETIVE! ENCONTRE A PALAVRA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OVO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DICA: ELA APARECE 4 VEZES. 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1" name="Google Shape;361;p37"/>
          <p:cNvGraphicFramePr/>
          <p:nvPr>
            <p:extLst>
              <p:ext uri="{D42A27DB-BD31-4B8C-83A1-F6EECF244321}">
                <p14:modId xmlns:p14="http://schemas.microsoft.com/office/powerpoint/2010/main" val="988102615"/>
              </p:ext>
            </p:extLst>
          </p:nvPr>
        </p:nvGraphicFramePr>
        <p:xfrm>
          <a:off x="3674541" y="2551802"/>
          <a:ext cx="6532600" cy="3528500"/>
        </p:xfrm>
        <a:graphic>
          <a:graphicData uri="http://schemas.openxmlformats.org/drawingml/2006/table">
            <a:tbl>
              <a:tblPr firstRow="1" bandRow="1">
                <a:noFill/>
                <a:tableStyleId>{B6B6E292-64E9-44B2-9D2A-6497BA92F624}</a:tableStyleId>
              </a:tblPr>
              <a:tblGrid>
                <a:gridCol w="816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82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4922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2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663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308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2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511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2125">
                <a:tc>
                  <a:txBody>
                    <a:bodyPr/>
                    <a:lstStyle/>
                    <a:p>
                      <a:pPr marL="127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206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143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6FF9"/>
                    </a:solidFill>
                  </a:tcPr>
                </a:tc>
                <a:tc>
                  <a:txBody>
                    <a:bodyPr/>
                    <a:lstStyle/>
                    <a:p>
                      <a:pPr marL="15748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2700" b="1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b="1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2700" b="1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Google Shape;363;p37">
            <a:extLst>
              <a:ext uri="{FF2B5EF4-FFF2-40B4-BE49-F238E27FC236}">
                <a16:creationId xmlns:a16="http://schemas.microsoft.com/office/drawing/2014/main" id="{4E9A230F-ED8A-B3EB-EA8B-DD24A4A5BBEE}"/>
              </a:ext>
            </a:extLst>
          </p:cNvPr>
          <p:cNvSpPr txBox="1"/>
          <p:nvPr/>
        </p:nvSpPr>
        <p:spPr>
          <a:xfrm>
            <a:off x="477396" y="1042764"/>
            <a:ext cx="10754289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SEJA O DETETIVE! ENCONTRE A PALAVRA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OVO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DICA: ELA APARECE 4 VEZES. 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355;p25">
            <a:extLst>
              <a:ext uri="{FF2B5EF4-FFF2-40B4-BE49-F238E27FC236}">
                <a16:creationId xmlns:a16="http://schemas.microsoft.com/office/drawing/2014/main" id="{300F8B6A-DC31-078B-694E-81A20C92347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4353" y="2654139"/>
            <a:ext cx="1941373" cy="27374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4608E77-8FDC-3470-2F93-F9A2C4BAB5F8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9bff5210c6_0_217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39633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indent="-457200">
              <a:spcAft>
                <a:spcPts val="600"/>
              </a:spcAft>
              <a:buSzPct val="100000"/>
            </a:pPr>
            <a:r>
              <a:rPr lang="pt-BR" sz="26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PARTICIPAR DE SITUAÇÕES DE LEITURAS DE LISTA.</a:t>
            </a:r>
            <a:endParaRPr sz="2600" dirty="0">
              <a:solidFill>
                <a:schemeClr val="dk1"/>
              </a:solidFill>
              <a:latin typeface="+mj-lt"/>
            </a:endParaRPr>
          </a:p>
          <a:p>
            <a:pPr indent="-457200">
              <a:spcAft>
                <a:spcPts val="600"/>
              </a:spcAft>
              <a:buSzPct val="100000"/>
            </a:pPr>
            <a:r>
              <a:rPr lang="pt-BR" sz="26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RECONHECER O GÊNERO TEXTUAL LISTA.</a:t>
            </a:r>
            <a:endParaRPr sz="2600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indent="-457200">
              <a:spcAft>
                <a:spcPts val="600"/>
              </a:spcAft>
              <a:buSzPct val="100000"/>
            </a:pPr>
            <a:r>
              <a:rPr lang="pt-BR" sz="26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IDENTIFICAR O NÚMERO DE SÍLABAS EM PALAVRAS E SÍLABA INICIAL.</a:t>
            </a:r>
            <a:endParaRPr sz="2600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indent="-457200">
              <a:spcAft>
                <a:spcPts val="600"/>
              </a:spcAft>
              <a:buSzPct val="100000"/>
            </a:pPr>
            <a:r>
              <a:rPr lang="pt-BR" sz="26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ESCREVER FRASES, ESPONTANEAMENTE, DE FORMA ALFABÉTICA</a:t>
            </a:r>
            <a:r>
              <a:rPr lang="pt-BR" sz="2600" dirty="0">
                <a:solidFill>
                  <a:schemeClr val="dk1"/>
                </a:solidFill>
                <a:latin typeface="+mj-lt"/>
              </a:rPr>
              <a:t>.</a:t>
            </a:r>
            <a:endParaRPr sz="26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140" name="Google Shape;140;g29bff5210c6_0_217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indent="-457200">
              <a:spcAft>
                <a:spcPts val="600"/>
              </a:spcAft>
              <a:buSzPct val="100000"/>
            </a:pPr>
            <a:r>
              <a:rPr lang="pt-BR" sz="2600" dirty="0">
                <a:latin typeface="+mj-lt"/>
              </a:rPr>
              <a:t>GÊNERO TEXTUAL LIST</a:t>
            </a:r>
            <a:r>
              <a:rPr lang="pt-BR" sz="2600" dirty="0">
                <a:solidFill>
                  <a:schemeClr val="dk1"/>
                </a:solidFill>
                <a:latin typeface="+mj-lt"/>
              </a:rPr>
              <a:t>A.</a:t>
            </a:r>
            <a:endParaRPr sz="2600" dirty="0">
              <a:solidFill>
                <a:schemeClr val="dk1"/>
              </a:solidFill>
              <a:latin typeface="+mj-lt"/>
            </a:endParaRPr>
          </a:p>
          <a:p>
            <a:pPr indent="-457200">
              <a:spcAft>
                <a:spcPts val="600"/>
              </a:spcAft>
              <a:buSzPct val="100000"/>
            </a:pPr>
            <a:r>
              <a:rPr lang="pt-BR" sz="2600" dirty="0">
                <a:latin typeface="+mj-lt"/>
              </a:rPr>
              <a:t>SISTEMA DE ESCRITA </a:t>
            </a:r>
            <a:r>
              <a:rPr lang="pt-BR" sz="2600" dirty="0">
                <a:solidFill>
                  <a:schemeClr val="dk1"/>
                </a:solidFill>
                <a:latin typeface="+mj-lt"/>
              </a:rPr>
              <a:t>ALFABÉTICA.</a:t>
            </a:r>
            <a:endParaRPr sz="2600" dirty="0">
              <a:solidFill>
                <a:schemeClr val="dk1"/>
              </a:solidFill>
              <a:latin typeface="+mj-lt"/>
            </a:endParaRPr>
          </a:p>
          <a:p>
            <a:pPr indent="-457200">
              <a:spcAft>
                <a:spcPts val="600"/>
              </a:spcAft>
              <a:buSzPct val="100000"/>
            </a:pPr>
            <a:r>
              <a:rPr lang="pt-BR" sz="2600" dirty="0">
                <a:latin typeface="+mj-lt"/>
              </a:rPr>
              <a:t>PRODUÇÃO </a:t>
            </a:r>
            <a:r>
              <a:rPr lang="pt-BR" sz="2600" dirty="0">
                <a:solidFill>
                  <a:schemeClr val="dk1"/>
                </a:solidFill>
                <a:latin typeface="+mj-lt"/>
              </a:rPr>
              <a:t>ESCRITA.</a:t>
            </a:r>
            <a:endParaRPr sz="2600" dirty="0">
              <a:solidFill>
                <a:schemeClr val="dk1"/>
              </a:solidFill>
              <a:latin typeface="+mj-lt"/>
            </a:endParaRPr>
          </a:p>
          <a:p>
            <a:pPr indent="-457200">
              <a:spcAft>
                <a:spcPts val="600"/>
              </a:spcAft>
              <a:buSzPct val="100000"/>
            </a:pPr>
            <a:endParaRPr sz="2600" dirty="0"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84;p38">
            <a:extLst>
              <a:ext uri="{FF2B5EF4-FFF2-40B4-BE49-F238E27FC236}">
                <a16:creationId xmlns:a16="http://schemas.microsoft.com/office/drawing/2014/main" id="{641B049C-2FB5-9B7A-22ED-582CE560AF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7838" y="972170"/>
            <a:ext cx="11233750" cy="144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4489D"/>
                </a:solidFill>
              </a:rPr>
              <a:t>9. </a:t>
            </a:r>
            <a:r>
              <a:rPr lang="pt-BR" sz="2600" b="0" dirty="0">
                <a:solidFill>
                  <a:schemeClr val="dk1"/>
                </a:solidFill>
              </a:rPr>
              <a:t>LEIA A PALAVRA EM DESTAQUE E ESCREVA O NOME DAS IMAGENS. LEIA AS PALAVRAS ESCRITAS JUNTO COM SEU PROFESSOR!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2" name="Google Shape;385;p38">
            <a:extLst>
              <a:ext uri="{FF2B5EF4-FFF2-40B4-BE49-F238E27FC236}">
                <a16:creationId xmlns:a16="http://schemas.microsoft.com/office/drawing/2014/main" id="{D2F78B65-44DB-D864-D1BA-A9E39AF9CF67}"/>
              </a:ext>
            </a:extLst>
          </p:cNvPr>
          <p:cNvSpPr/>
          <p:nvPr/>
        </p:nvSpPr>
        <p:spPr>
          <a:xfrm>
            <a:off x="625480" y="5630205"/>
            <a:ext cx="2097516" cy="7858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3318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386;p38">
            <a:extLst>
              <a:ext uri="{FF2B5EF4-FFF2-40B4-BE49-F238E27FC236}">
                <a16:creationId xmlns:a16="http://schemas.microsoft.com/office/drawing/2014/main" id="{8A323302-6E52-11B8-87AF-3136E65C135F}"/>
              </a:ext>
            </a:extLst>
          </p:cNvPr>
          <p:cNvSpPr/>
          <p:nvPr/>
        </p:nvSpPr>
        <p:spPr>
          <a:xfrm>
            <a:off x="3665860" y="5630205"/>
            <a:ext cx="2294600" cy="7858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387;p38">
            <a:extLst>
              <a:ext uri="{FF2B5EF4-FFF2-40B4-BE49-F238E27FC236}">
                <a16:creationId xmlns:a16="http://schemas.microsoft.com/office/drawing/2014/main" id="{CFCC8121-4762-CC25-0FAB-9942A81ADFC1}"/>
              </a:ext>
            </a:extLst>
          </p:cNvPr>
          <p:cNvSpPr/>
          <p:nvPr/>
        </p:nvSpPr>
        <p:spPr>
          <a:xfrm>
            <a:off x="6502533" y="5630205"/>
            <a:ext cx="2097516" cy="7858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88;p38">
            <a:extLst>
              <a:ext uri="{FF2B5EF4-FFF2-40B4-BE49-F238E27FC236}">
                <a16:creationId xmlns:a16="http://schemas.microsoft.com/office/drawing/2014/main" id="{3962CC77-163F-3E9D-D5A1-B1C9C8BCEB43}"/>
              </a:ext>
            </a:extLst>
          </p:cNvPr>
          <p:cNvSpPr/>
          <p:nvPr/>
        </p:nvSpPr>
        <p:spPr>
          <a:xfrm>
            <a:off x="9397900" y="5625084"/>
            <a:ext cx="2097516" cy="7858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390;p38">
            <a:extLst>
              <a:ext uri="{FF2B5EF4-FFF2-40B4-BE49-F238E27FC236}">
                <a16:creationId xmlns:a16="http://schemas.microsoft.com/office/drawing/2014/main" id="{24473FCD-3BA7-3E78-B520-3F95FAC7792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7690" y="2718139"/>
            <a:ext cx="2023274" cy="134859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91;p38">
            <a:extLst>
              <a:ext uri="{FF2B5EF4-FFF2-40B4-BE49-F238E27FC236}">
                <a16:creationId xmlns:a16="http://schemas.microsoft.com/office/drawing/2014/main" id="{1A3BD430-8F22-EFBE-E108-C3E37E49D02B}"/>
              </a:ext>
            </a:extLst>
          </p:cNvPr>
          <p:cNvSpPr/>
          <p:nvPr/>
        </p:nvSpPr>
        <p:spPr>
          <a:xfrm>
            <a:off x="6511709" y="2966142"/>
            <a:ext cx="2114555" cy="76581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392;p38">
            <a:extLst>
              <a:ext uri="{FF2B5EF4-FFF2-40B4-BE49-F238E27FC236}">
                <a16:creationId xmlns:a16="http://schemas.microsoft.com/office/drawing/2014/main" id="{6594CAE3-7022-3EE7-960D-75973BA864D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6444" y="4324424"/>
            <a:ext cx="1396811" cy="892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93;p38">
            <a:extLst>
              <a:ext uri="{FF2B5EF4-FFF2-40B4-BE49-F238E27FC236}">
                <a16:creationId xmlns:a16="http://schemas.microsoft.com/office/drawing/2014/main" id="{C0665FC2-4D71-8EA1-B5B4-4513F65890E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84262" y="4176599"/>
            <a:ext cx="1260713" cy="1343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394;p38">
            <a:extLst>
              <a:ext uri="{FF2B5EF4-FFF2-40B4-BE49-F238E27FC236}">
                <a16:creationId xmlns:a16="http://schemas.microsoft.com/office/drawing/2014/main" id="{3C4886BA-7D53-E4C9-0C34-6C414D51CC0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60055" y="4156335"/>
            <a:ext cx="1717319" cy="126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395;p38">
            <a:extLst>
              <a:ext uri="{FF2B5EF4-FFF2-40B4-BE49-F238E27FC236}">
                <a16:creationId xmlns:a16="http://schemas.microsoft.com/office/drawing/2014/main" id="{BC2FE296-F54E-1120-6935-C82892E56E2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70936" y="3714623"/>
            <a:ext cx="1551445" cy="1748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8"/>
          <p:cNvSpPr/>
          <p:nvPr/>
        </p:nvSpPr>
        <p:spPr>
          <a:xfrm>
            <a:off x="625480" y="5630205"/>
            <a:ext cx="2097516" cy="7858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BONÉ</a:t>
            </a:r>
            <a:endParaRPr sz="3318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8"/>
          <p:cNvSpPr/>
          <p:nvPr/>
        </p:nvSpPr>
        <p:spPr>
          <a:xfrm>
            <a:off x="3665860" y="5630205"/>
            <a:ext cx="2294600" cy="7858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BONECA</a:t>
            </a:r>
            <a:endParaRPr sz="2666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38"/>
          <p:cNvSpPr/>
          <p:nvPr/>
        </p:nvSpPr>
        <p:spPr>
          <a:xfrm>
            <a:off x="6502533" y="5630205"/>
            <a:ext cx="2097516" cy="7858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BOTA</a:t>
            </a:r>
            <a:endParaRPr sz="2666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38"/>
          <p:cNvSpPr/>
          <p:nvPr/>
        </p:nvSpPr>
        <p:spPr>
          <a:xfrm>
            <a:off x="9397900" y="5625084"/>
            <a:ext cx="2097516" cy="78585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BODE</a:t>
            </a:r>
            <a:endParaRPr sz="2666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0" name="Google Shape;390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7690" y="2718139"/>
            <a:ext cx="2023274" cy="1348591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38"/>
          <p:cNvSpPr/>
          <p:nvPr/>
        </p:nvSpPr>
        <p:spPr>
          <a:xfrm>
            <a:off x="6511709" y="2966142"/>
            <a:ext cx="2114555" cy="76581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0" tIns="60900" rIns="121850" bIns="60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BOLO</a:t>
            </a:r>
            <a:endParaRPr sz="331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6444" y="4324424"/>
            <a:ext cx="1396811" cy="892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84262" y="4176599"/>
            <a:ext cx="1260713" cy="1343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60055" y="4156335"/>
            <a:ext cx="1717319" cy="126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70936" y="3714623"/>
            <a:ext cx="1551445" cy="17481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84;p38">
            <a:extLst>
              <a:ext uri="{FF2B5EF4-FFF2-40B4-BE49-F238E27FC236}">
                <a16:creationId xmlns:a16="http://schemas.microsoft.com/office/drawing/2014/main" id="{0441B658-F7D5-1DF2-2F4B-003588ED90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7838" y="972170"/>
            <a:ext cx="11233750" cy="1446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4489D"/>
                </a:solidFill>
              </a:rPr>
              <a:t>9. </a:t>
            </a:r>
            <a:r>
              <a:rPr lang="pt-BR" sz="2600" b="0" dirty="0">
                <a:solidFill>
                  <a:schemeClr val="dk1"/>
                </a:solidFill>
              </a:rPr>
              <a:t>LEIA A PALAVRA EM DESTAQUE E ESCREVA O NOME DAS IMAGENS. LEIA AS PALAVRAS ESCRITAS JUNTO COM SEU PROFESSOR!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9D00829-1FBC-00D1-CDA8-428E8E59DE00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BE4C5E6D-BD04-3E9D-AFA8-0B6DB0835634}"/>
              </a:ext>
            </a:extLst>
          </p:cNvPr>
          <p:cNvGrpSpPr/>
          <p:nvPr/>
        </p:nvGrpSpPr>
        <p:grpSpPr>
          <a:xfrm>
            <a:off x="9438756" y="421918"/>
            <a:ext cx="2275724" cy="381348"/>
            <a:chOff x="386196" y="3083838"/>
            <a:chExt cx="2275724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A944E096-1552-4DEF-0188-DE353654BBAE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7FE1BB2B-5798-7BF1-D493-94042A10D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5" name="Google Shape;411;p39">
            <a:extLst>
              <a:ext uri="{FF2B5EF4-FFF2-40B4-BE49-F238E27FC236}">
                <a16:creationId xmlns:a16="http://schemas.microsoft.com/office/drawing/2014/main" id="{7F57D7F1-DD29-24E6-5801-BCC69CA4A42B}"/>
              </a:ext>
            </a:extLst>
          </p:cNvPr>
          <p:cNvSpPr txBox="1"/>
          <p:nvPr/>
        </p:nvSpPr>
        <p:spPr>
          <a:xfrm>
            <a:off x="1370259" y="3053445"/>
            <a:ext cx="9125582" cy="523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O                         É DE MILHO.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14;p39">
            <a:extLst>
              <a:ext uri="{FF2B5EF4-FFF2-40B4-BE49-F238E27FC236}">
                <a16:creationId xmlns:a16="http://schemas.microsoft.com/office/drawing/2014/main" id="{885213F9-DD43-E256-038B-841C919A4D35}"/>
              </a:ext>
            </a:extLst>
          </p:cNvPr>
          <p:cNvSpPr txBox="1"/>
          <p:nvPr/>
        </p:nvSpPr>
        <p:spPr>
          <a:xfrm>
            <a:off x="477838" y="1408925"/>
            <a:ext cx="10925131" cy="92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SUBSTITUA A IMAGEM PELO NOME E REESCREVA A FRASE.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0" indent="-3385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415;p39">
            <a:extLst>
              <a:ext uri="{FF2B5EF4-FFF2-40B4-BE49-F238E27FC236}">
                <a16:creationId xmlns:a16="http://schemas.microsoft.com/office/drawing/2014/main" id="{C1162AE7-CFE9-1152-3FB7-8B1949A1530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92107" y="2526308"/>
            <a:ext cx="2023274" cy="134859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16;p39">
            <a:extLst>
              <a:ext uri="{FF2B5EF4-FFF2-40B4-BE49-F238E27FC236}">
                <a16:creationId xmlns:a16="http://schemas.microsoft.com/office/drawing/2014/main" id="{8172B30D-E4C8-8B02-E372-141934BFA017}"/>
              </a:ext>
            </a:extLst>
          </p:cNvPr>
          <p:cNvSpPr txBox="1"/>
          <p:nvPr/>
        </p:nvSpPr>
        <p:spPr>
          <a:xfrm>
            <a:off x="1495309" y="4453773"/>
            <a:ext cx="10860665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9"/>
          <p:cNvSpPr txBox="1"/>
          <p:nvPr/>
        </p:nvSpPr>
        <p:spPr>
          <a:xfrm>
            <a:off x="1370256" y="3058974"/>
            <a:ext cx="9125582" cy="523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O                         É DE MILHO.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39"/>
          <p:cNvSpPr txBox="1"/>
          <p:nvPr/>
        </p:nvSpPr>
        <p:spPr>
          <a:xfrm>
            <a:off x="1495306" y="4058264"/>
            <a:ext cx="7786416" cy="943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BOLO É DE MILHO. 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5" name="Google Shape;415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2104" y="2531837"/>
            <a:ext cx="2023274" cy="1348591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39"/>
          <p:cNvSpPr txBox="1"/>
          <p:nvPr/>
        </p:nvSpPr>
        <p:spPr>
          <a:xfrm>
            <a:off x="1495306" y="4631816"/>
            <a:ext cx="10860665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18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414;p39">
            <a:extLst>
              <a:ext uri="{FF2B5EF4-FFF2-40B4-BE49-F238E27FC236}">
                <a16:creationId xmlns:a16="http://schemas.microsoft.com/office/drawing/2014/main" id="{D856F69A-74CD-472D-1ADA-F464AD18A3A6}"/>
              </a:ext>
            </a:extLst>
          </p:cNvPr>
          <p:cNvSpPr txBox="1"/>
          <p:nvPr/>
        </p:nvSpPr>
        <p:spPr>
          <a:xfrm>
            <a:off x="477838" y="1408925"/>
            <a:ext cx="10925131" cy="92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SUBSTITUA A IMAGEM PELO NOME E REESCREVA A FRASE.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0" indent="-3385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845F85E-BBE3-3F41-B69A-EA19BF05C51D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29bff5210c6_0_222"/>
          <p:cNvSpPr txBox="1">
            <a:spLocks noGrp="1"/>
          </p:cNvSpPr>
          <p:nvPr>
            <p:ph type="body" idx="1"/>
          </p:nvPr>
        </p:nvSpPr>
        <p:spPr>
          <a:xfrm>
            <a:off x="4501295" y="1235285"/>
            <a:ext cx="7432204" cy="4711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457086" lvl="0" indent="-457086" algn="l" rtl="0">
              <a:lnSpc>
                <a:spcPct val="114000"/>
              </a:lnSpc>
              <a:spcAft>
                <a:spcPts val="1200"/>
              </a:spcAft>
              <a:buSzPts val="2000"/>
              <a:buChar char="●"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PARTICIPAMOS DE SITUAÇÕES DE LEITURAS DE LISTA.</a:t>
            </a:r>
            <a:endParaRPr dirty="0">
              <a:solidFill>
                <a:schemeClr val="dk1"/>
              </a:solidFill>
            </a:endParaRPr>
          </a:p>
          <a:p>
            <a:pPr marL="457086" lvl="0" indent="-457086" algn="l" rtl="0">
              <a:lnSpc>
                <a:spcPct val="114000"/>
              </a:lnSpc>
              <a:spcAft>
                <a:spcPts val="1200"/>
              </a:spcAft>
              <a:buSzPts val="2000"/>
              <a:buChar char="●"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RECONHECEMOS O GÊNERO TEXTUAL LISTA.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lvl="0" indent="-457086" algn="l" rtl="0">
              <a:lnSpc>
                <a:spcPct val="114000"/>
              </a:lnSpc>
              <a:spcAft>
                <a:spcPts val="1200"/>
              </a:spcAft>
              <a:buSzPts val="2000"/>
              <a:buChar char="●"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IDENTIFICAMOS O NÚMERO DE SÍLABAS EM PALAVRAS E SÍLABA INICIAL.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lvl="0" indent="-457086" algn="l" rtl="0">
              <a:lnSpc>
                <a:spcPct val="114000"/>
              </a:lnSpc>
              <a:spcAft>
                <a:spcPts val="1200"/>
              </a:spcAft>
              <a:buSzPts val="2000"/>
              <a:buChar char="●"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ESCREVEMOS FRASES, ESPONTANEAMENTE, DE FORMA ALFABÉTICA</a:t>
            </a:r>
            <a:r>
              <a:rPr lang="pt-BR" dirty="0">
                <a:solidFill>
                  <a:schemeClr val="dk1"/>
                </a:solidFill>
              </a:rPr>
              <a:t>.</a:t>
            </a:r>
            <a:endParaRPr dirty="0">
              <a:solidFill>
                <a:schemeClr val="dk1"/>
              </a:solidFill>
            </a:endParaRPr>
          </a:p>
          <a:p>
            <a:pPr marL="135433" lvl="0" indent="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r>
              <a:rPr lang="pt-BR" sz="2399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239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indent="0">
              <a:spcAft>
                <a:spcPts val="1200"/>
              </a:spcAft>
              <a:buSzPts val="1100"/>
            </a:pPr>
            <a:r>
              <a:rPr lang="pt-BR" dirty="0"/>
              <a:t>LEMOV, Doug. </a:t>
            </a:r>
            <a:r>
              <a:rPr lang="pt-BR" b="1" dirty="0"/>
              <a:t>Aula nota 10 3.0</a:t>
            </a:r>
            <a:r>
              <a:rPr lang="pt-BR" dirty="0"/>
              <a:t>: 63 técnicas para melhorar a gestão da sala de aula / Doug </a:t>
            </a:r>
            <a:r>
              <a:rPr lang="pt-BR" dirty="0" err="1"/>
              <a:t>Lemov</a:t>
            </a:r>
            <a:r>
              <a:rPr lang="pt-BR" dirty="0"/>
              <a:t>; tradução: Daniel Vieira, Sandra Maria Mallmann da Rosa; revisão técnica: Fausta Camargo, </a:t>
            </a:r>
            <a:r>
              <a:rPr lang="pt-BR" dirty="0" err="1"/>
              <a:t>Thuinie</a:t>
            </a:r>
            <a:r>
              <a:rPr lang="pt-BR" dirty="0"/>
              <a:t> Daros. 3. ed. Porto Alegre: Penso, 2023.</a:t>
            </a:r>
          </a:p>
          <a:p>
            <a:pPr marL="0" indent="0">
              <a:spcAft>
                <a:spcPts val="1200"/>
              </a:spcAft>
              <a:buSzPts val="1100"/>
            </a:pPr>
            <a:r>
              <a:rPr lang="pt-BR" dirty="0"/>
              <a:t>OLIVEIRA, J. E. de; ROSSI, J. R. D. (</a:t>
            </a:r>
            <a:r>
              <a:rPr lang="pt-BR" dirty="0" err="1"/>
              <a:t>Orgs</a:t>
            </a:r>
            <a:r>
              <a:rPr lang="pt-BR" dirty="0"/>
              <a:t>.). </a:t>
            </a:r>
            <a:r>
              <a:rPr lang="pt-BR" b="1" dirty="0"/>
              <a:t>1</a:t>
            </a:r>
            <a:r>
              <a:rPr lang="pt-BR" b="1" u="sng" baseline="30000" dirty="0"/>
              <a:t>o</a:t>
            </a:r>
            <a:r>
              <a:rPr lang="pt-BR" b="1" dirty="0"/>
              <a:t> ano </a:t>
            </a:r>
            <a:r>
              <a:rPr lang="pt-BR" dirty="0"/>
              <a:t>– Língua Portuguesa – Caderno 1. Sobral: </a:t>
            </a:r>
            <a:r>
              <a:rPr lang="pt-BR" dirty="0" err="1"/>
              <a:t>Lyceum</a:t>
            </a:r>
            <a:r>
              <a:rPr lang="pt-BR" dirty="0"/>
              <a:t> – Consultoria Educacional Ltda., 2021. (Caderno de Atividades, 1)</a:t>
            </a: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lang="pt-BR" dirty="0">
                <a:solidFill>
                  <a:schemeClr val="dk1"/>
                </a:solidFill>
              </a:rPr>
              <a:t>.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São Paulo, </a:t>
            </a:r>
            <a:r>
              <a:rPr lang="pt-BR" dirty="0">
                <a:solidFill>
                  <a:schemeClr val="dk1"/>
                </a:solidFill>
              </a:rPr>
              <a:t>2019.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1600"/>
              <a:buNone/>
            </a:pPr>
            <a:r>
              <a:rPr lang="pt-BR" b="1" dirty="0">
                <a:solidFill>
                  <a:schemeClr val="dk1"/>
                </a:solidFill>
              </a:rPr>
              <a:t>Lista de imagens e vídeos</a:t>
            </a:r>
            <a:endParaRPr dirty="0">
              <a:solidFill>
                <a:schemeClr val="dk1"/>
              </a:solidFill>
            </a:endParaRPr>
          </a:p>
          <a:p>
            <a:pPr marL="0" lvl="0" indent="0">
              <a:spcAft>
                <a:spcPts val="1200"/>
              </a:spcAft>
            </a:pPr>
            <a:r>
              <a:rPr lang="pt-BR" b="1" dirty="0"/>
              <a:t>Slide 1 – </a:t>
            </a:r>
            <a:r>
              <a:rPr lang="pt-BR" dirty="0"/>
              <a:t>Imagem de capa: SEDUC-SP.</a:t>
            </a:r>
          </a:p>
          <a:p>
            <a:pPr marL="0" lvl="0" indent="0">
              <a:spcAft>
                <a:spcPts val="1200"/>
              </a:spcAft>
            </a:pPr>
            <a:r>
              <a:rPr lang="pt-BR" b="1" dirty="0"/>
              <a:t>Slides 3 a 7 e 12 a 23 – </a:t>
            </a:r>
            <a:r>
              <a:rPr lang="pt-BR" dirty="0"/>
              <a:t>© Getty Images.</a:t>
            </a: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4"/>
          <p:cNvSpPr txBox="1"/>
          <p:nvPr/>
        </p:nvSpPr>
        <p:spPr>
          <a:xfrm>
            <a:off x="1354176" y="882206"/>
            <a:ext cx="3947030" cy="4589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Habilidades: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(EF12LP04) Ler e compreender, em colaboração com os colegas e com a ajuda do professor ou já com certa autonomia, listas, bilhetes, convites, receitas, instruções de montagem (digitais ou impressos), entre outros textos do campo da vida cotidiana, considerando a situação comunicativa, o tema/assunto, a estrutura composicional e o estilo do texto.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(EF01LP09) Comparar palavras identificando semelhanças e diferenças entre seus sons e suas partes (aliterações, rimas, entre outras).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(EF01LP02B) Escrever textos – de próprio punho ou ditados por um colega ou professor – utilizando a escrita alfabética.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(EF01LP03) Comparar escritas convencionais e não convencionais, observando semelhanças e diferenças.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34D411A3-B762-E664-0D99-1E5128789056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187" b="1187"/>
          <a:stretch>
            <a:fillRect/>
          </a:stretch>
        </p:blipFill>
        <p:spPr>
          <a:xfrm>
            <a:off x="5772166" y="882206"/>
            <a:ext cx="5904000" cy="3241489"/>
          </a:xfrm>
        </p:spPr>
      </p:pic>
      <p:sp>
        <p:nvSpPr>
          <p:cNvPr id="445" name="Google Shape;445;p14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grpSp>
        <p:nvGrpSpPr>
          <p:cNvPr id="446" name="Google Shape;446;p14"/>
          <p:cNvGrpSpPr/>
          <p:nvPr/>
        </p:nvGrpSpPr>
        <p:grpSpPr>
          <a:xfrm>
            <a:off x="512659" y="882206"/>
            <a:ext cx="692128" cy="719813"/>
            <a:chOff x="512793" y="747344"/>
            <a:chExt cx="692308" cy="720000"/>
          </a:xfrm>
        </p:grpSpPr>
        <p:pic>
          <p:nvPicPr>
            <p:cNvPr id="447" name="Google Shape;447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8" name="Google Shape;448;p1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63cd797b30_0_0"/>
          <p:cNvSpPr txBox="1"/>
          <p:nvPr/>
        </p:nvSpPr>
        <p:spPr>
          <a:xfrm>
            <a:off x="1349255" y="882205"/>
            <a:ext cx="4302115" cy="12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i="0" u="none" strike="noStrike" cap="none" dirty="0">
                <a:solidFill>
                  <a:srgbClr val="000000"/>
                </a:solidFill>
              </a:rPr>
              <a:t>Caro(a) professor</a:t>
            </a:r>
            <a:r>
              <a:rPr lang="pt-BR" sz="1600" dirty="0"/>
              <a:t>(a)</a:t>
            </a:r>
            <a:r>
              <a:rPr lang="pt-BR" sz="1600" i="0" u="none" strike="noStrike" cap="none" dirty="0">
                <a:solidFill>
                  <a:srgbClr val="000000"/>
                </a:solidFill>
              </a:rPr>
              <a:t>, converse com os estudantes que a lista de tudo que será utilizado para preparar a receita do bolo chama-se </a:t>
            </a:r>
            <a:r>
              <a:rPr lang="pt-BR" sz="1600" b="1" i="0" u="none" strike="noStrike" cap="none" dirty="0">
                <a:solidFill>
                  <a:srgbClr val="000000"/>
                </a:solidFill>
              </a:rPr>
              <a:t>lista de ingredientes</a:t>
            </a:r>
            <a:r>
              <a:rPr lang="pt-BR" sz="1600" i="0" u="none" strike="noStrike" cap="none" dirty="0">
                <a:solidFill>
                  <a:srgbClr val="000000"/>
                </a:solidFill>
              </a:rPr>
              <a:t> e que a lista exposta no refeitório de cada escola, com os alimentos que serão servidos no intervalo, chama-se </a:t>
            </a:r>
            <a:r>
              <a:rPr lang="pt-BR" sz="1600" b="1" i="0" u="none" strike="noStrike" cap="none" dirty="0">
                <a:solidFill>
                  <a:srgbClr val="000000"/>
                </a:solidFill>
              </a:rPr>
              <a:t>lista de alimentos</a:t>
            </a:r>
            <a:r>
              <a:rPr lang="pt-BR" sz="1600" i="0" u="none" strike="noStrike" cap="none" dirty="0">
                <a:solidFill>
                  <a:srgbClr val="000000"/>
                </a:solidFill>
              </a:rPr>
              <a:t>.</a:t>
            </a:r>
            <a:endParaRPr sz="1600" dirty="0"/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0C226FBD-51A1-326E-006C-C84E55A3DB68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187" b="1187"/>
          <a:stretch>
            <a:fillRect/>
          </a:stretch>
        </p:blipFill>
        <p:spPr>
          <a:xfrm>
            <a:off x="5746840" y="882205"/>
            <a:ext cx="5912535" cy="3246175"/>
          </a:xfrm>
        </p:spPr>
      </p:pic>
      <p:sp>
        <p:nvSpPr>
          <p:cNvPr id="454" name="Google Shape;454;g363cd797b30_0_0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  <p:grpSp>
        <p:nvGrpSpPr>
          <p:cNvPr id="455" name="Google Shape;455;g363cd797b30_0_0"/>
          <p:cNvGrpSpPr/>
          <p:nvPr/>
        </p:nvGrpSpPr>
        <p:grpSpPr>
          <a:xfrm>
            <a:off x="512638" y="882205"/>
            <a:ext cx="692100" cy="719784"/>
            <a:chOff x="512793" y="2412643"/>
            <a:chExt cx="692308" cy="720000"/>
          </a:xfrm>
        </p:grpSpPr>
        <p:pic>
          <p:nvPicPr>
            <p:cNvPr id="456" name="Google Shape;456;g363cd797b30_0_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7" name="Google Shape;457;g363cd797b30_0_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135433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>
              <a:highlight>
                <a:srgbClr val="FFFF00"/>
              </a:highlight>
            </a:endParaRPr>
          </a:p>
        </p:txBody>
      </p:sp>
      <p:sp>
        <p:nvSpPr>
          <p:cNvPr id="146" name="Google Shape;146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>
                <a:latin typeface="Arial"/>
                <a:ea typeface="Arial"/>
                <a:cs typeface="Arial"/>
                <a:sym typeface="Arial"/>
              </a:rPr>
              <a:t> </a:t>
            </a:r>
            <a:endParaRPr sz="2666"/>
          </a:p>
        </p:txBody>
      </p:sp>
      <p:sp>
        <p:nvSpPr>
          <p:cNvPr id="147" name="Google Shape;147;p2"/>
          <p:cNvSpPr txBox="1"/>
          <p:nvPr/>
        </p:nvSpPr>
        <p:spPr>
          <a:xfrm>
            <a:off x="452383" y="1473103"/>
            <a:ext cx="4222740" cy="6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"/>
          <p:cNvSpPr txBox="1"/>
          <p:nvPr/>
        </p:nvSpPr>
        <p:spPr>
          <a:xfrm>
            <a:off x="537841" y="1855843"/>
            <a:ext cx="6297949" cy="499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TEXTO DE HOJE É UMA LISTA. VOCÊ JÁ CONHECE ESSE TEXTO?</a:t>
            </a:r>
            <a:endParaRPr sz="266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LISTAS VOCÊS CONHECEM?</a:t>
            </a:r>
            <a:endParaRPr sz="266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110886" lvl="1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LISTA QUE VAMOS LER HOJE TRAZ TUDO QUE SERÁ UTILIZADO PARA FAZER UM BOLO DE MILHO. QUE TIPO DE LISTA É ESSA?</a:t>
            </a:r>
            <a:endParaRPr sz="3318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110886" lvl="1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NO REFEITÓRIO DA SUA ESCOLA, QUAL LISTA APARECE LÁ? </a:t>
            </a:r>
            <a:endParaRPr sz="266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6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21248" y="1960336"/>
            <a:ext cx="4911282" cy="37950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78FD75D6-7A17-AF81-7424-76BA1A69BE97}"/>
              </a:ext>
            </a:extLst>
          </p:cNvPr>
          <p:cNvSpPr txBox="1">
            <a:spLocks/>
          </p:cNvSpPr>
          <p:nvPr/>
        </p:nvSpPr>
        <p:spPr>
          <a:xfrm>
            <a:off x="542918" y="898168"/>
            <a:ext cx="11102988" cy="1138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3100" dirty="0"/>
              <a:t>CONVERSE COM A TURMA</a:t>
            </a:r>
            <a:br>
              <a:rPr lang="pt-BR" sz="3100" dirty="0"/>
            </a:br>
            <a:endParaRPr lang="pt-BR" sz="31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7469de6ff9_0_0"/>
          <p:cNvSpPr txBox="1"/>
          <p:nvPr/>
        </p:nvSpPr>
        <p:spPr>
          <a:xfrm>
            <a:off x="1354175" y="882205"/>
            <a:ext cx="4392665" cy="357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Caro(a) professor(a)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inicie uma conversa com os estudantes destacando a presença de desenhos no lugar das palavras na receita. Questione: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Será que conseguimos substituir esses desenhos por palavras? 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Como o texto ficaria escrito apenas com palavras?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Aproveite esse momento para explorar a compreensão da receita. Faça perguntas que ajudem os estudantes a interpretar o texto de forma mais autônoma, como: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5173208E-5B72-1F70-8ED2-50E188D6019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187" b="1187"/>
          <a:stretch>
            <a:fillRect/>
          </a:stretch>
        </p:blipFill>
        <p:spPr>
          <a:xfrm>
            <a:off x="5746840" y="882205"/>
            <a:ext cx="5912535" cy="3246175"/>
          </a:xfrm>
        </p:spPr>
      </p:pic>
      <p:sp>
        <p:nvSpPr>
          <p:cNvPr id="463" name="Google Shape;463;g37469de6ff9_0_0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4</a:t>
            </a:r>
            <a:endParaRPr dirty="0"/>
          </a:p>
        </p:txBody>
      </p:sp>
      <p:grpSp>
        <p:nvGrpSpPr>
          <p:cNvPr id="2" name="Google Shape;455;g363cd797b30_0_0">
            <a:extLst>
              <a:ext uri="{FF2B5EF4-FFF2-40B4-BE49-F238E27FC236}">
                <a16:creationId xmlns:a16="http://schemas.microsoft.com/office/drawing/2014/main" id="{5235379C-14F6-A077-9248-0C33436E5CCF}"/>
              </a:ext>
            </a:extLst>
          </p:cNvPr>
          <p:cNvGrpSpPr/>
          <p:nvPr/>
        </p:nvGrpSpPr>
        <p:grpSpPr>
          <a:xfrm>
            <a:off x="512638" y="882205"/>
            <a:ext cx="692100" cy="719784"/>
            <a:chOff x="512793" y="2412643"/>
            <a:chExt cx="692308" cy="720000"/>
          </a:xfrm>
        </p:grpSpPr>
        <p:pic>
          <p:nvPicPr>
            <p:cNvPr id="3" name="Google Shape;456;g363cd797b30_0_0">
              <a:extLst>
                <a:ext uri="{FF2B5EF4-FFF2-40B4-BE49-F238E27FC236}">
                  <a16:creationId xmlns:a16="http://schemas.microsoft.com/office/drawing/2014/main" id="{2AF28A61-2927-E1B1-648F-D5DC3C73F11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457;g363cd797b30_0_0">
              <a:extLst>
                <a:ext uri="{FF2B5EF4-FFF2-40B4-BE49-F238E27FC236}">
                  <a16:creationId xmlns:a16="http://schemas.microsoft.com/office/drawing/2014/main" id="{E01763F5-491A-9216-0D46-8050244B88C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12FE0D0D-42AC-AD71-7043-B504D0B8C9CA}"/>
              </a:ext>
            </a:extLst>
          </p:cNvPr>
          <p:cNvSpPr txBox="1"/>
          <p:nvPr/>
        </p:nvSpPr>
        <p:spPr>
          <a:xfrm>
            <a:off x="1354175" y="4456253"/>
            <a:ext cx="1030520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Quantos ingredientes são mencionados na receita?</a:t>
            </a:r>
          </a:p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desses ingredientes são utilizados nas mesmas quantidades?</a:t>
            </a:r>
          </a:p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utensílio é indicado para medir o leite, o óleo, o açúcar e os flocos de milho?</a:t>
            </a: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Esses questionamentos contribuirão para que os estudantes desenvolvam habilidades de leitura e interpretação, mesmo em textos que combinam linguagem verbal e não verbal.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7469de6ff9_0_0"/>
          <p:cNvSpPr txBox="1"/>
          <p:nvPr/>
        </p:nvSpPr>
        <p:spPr>
          <a:xfrm>
            <a:off x="1354175" y="882205"/>
            <a:ext cx="4120650" cy="3900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Caro(a) professor(a), peça que os estudantes localizem nos crachás se na turma há nomes iniciados por </a:t>
            </a:r>
            <a:r>
              <a:rPr lang="pt-BR" sz="1600" b="1" dirty="0"/>
              <a:t>B</a:t>
            </a:r>
            <a:r>
              <a:rPr lang="pt-BR" sz="1600" dirty="0"/>
              <a:t>, </a:t>
            </a:r>
            <a:r>
              <a:rPr lang="pt-BR" sz="1600" b="1" dirty="0"/>
              <a:t>O</a:t>
            </a:r>
            <a:r>
              <a:rPr lang="pt-BR" sz="1600" dirty="0"/>
              <a:t> e </a:t>
            </a:r>
            <a:r>
              <a:rPr lang="pt-BR" sz="1600" b="1" dirty="0"/>
              <a:t>M</a:t>
            </a:r>
            <a:r>
              <a:rPr lang="pt-BR" sz="1600" dirty="0"/>
              <a:t>.</a:t>
            </a:r>
          </a:p>
          <a:p>
            <a:pPr marL="0" marR="0" lvl="0" indent="0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E92ED737-3F21-8E02-3166-2EC2584AAF5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187" b="1187"/>
          <a:stretch>
            <a:fillRect/>
          </a:stretch>
        </p:blipFill>
        <p:spPr>
          <a:xfrm>
            <a:off x="5746840" y="882205"/>
            <a:ext cx="5912535" cy="3246175"/>
          </a:xfrm>
        </p:spPr>
      </p:pic>
      <p:sp>
        <p:nvSpPr>
          <p:cNvPr id="463" name="Google Shape;463;g37469de6ff9_0_0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12</a:t>
            </a:r>
            <a:endParaRPr dirty="0"/>
          </a:p>
        </p:txBody>
      </p:sp>
      <p:grpSp>
        <p:nvGrpSpPr>
          <p:cNvPr id="2" name="Google Shape;455;g363cd797b30_0_0">
            <a:extLst>
              <a:ext uri="{FF2B5EF4-FFF2-40B4-BE49-F238E27FC236}">
                <a16:creationId xmlns:a16="http://schemas.microsoft.com/office/drawing/2014/main" id="{A8689D6C-E02B-A15B-67B3-7D200FDB3DED}"/>
              </a:ext>
            </a:extLst>
          </p:cNvPr>
          <p:cNvGrpSpPr/>
          <p:nvPr/>
        </p:nvGrpSpPr>
        <p:grpSpPr>
          <a:xfrm>
            <a:off x="512638" y="882205"/>
            <a:ext cx="692100" cy="719784"/>
            <a:chOff x="512793" y="2412643"/>
            <a:chExt cx="692308" cy="720000"/>
          </a:xfrm>
        </p:grpSpPr>
        <p:pic>
          <p:nvPicPr>
            <p:cNvPr id="3" name="Google Shape;456;g363cd797b30_0_0">
              <a:extLst>
                <a:ext uri="{FF2B5EF4-FFF2-40B4-BE49-F238E27FC236}">
                  <a16:creationId xmlns:a16="http://schemas.microsoft.com/office/drawing/2014/main" id="{1C6D807A-9ACD-F2F4-4888-CD605F4B579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457;g363cd797b30_0_0">
              <a:extLst>
                <a:ext uri="{FF2B5EF4-FFF2-40B4-BE49-F238E27FC236}">
                  <a16:creationId xmlns:a16="http://schemas.microsoft.com/office/drawing/2014/main" id="{4159C1E3-0074-C11D-FEF9-63E56734D48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083879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63cd797b30_0_32"/>
          <p:cNvSpPr txBox="1"/>
          <p:nvPr/>
        </p:nvSpPr>
        <p:spPr>
          <a:xfrm>
            <a:off x="1354175" y="882205"/>
            <a:ext cx="4740237" cy="338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Caro(a) professor(a)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inicie a atividade chamando a atenção dos estudantes para a palavra em destaque. Faça a leitura em voz alta, de forma pausada, com boa entonação e apontando cada letra enquanto lê. Em seguida, convide os estudantes a repetirem a leitura com você, promovendo uma leitura coletiva.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Apresente as imagens relacionadas e converse com os estudantes sobre o que elas representam. Estimule a nomeação oral, destacando os sons iniciais, médios e finais das palavras.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865196CA-C5F8-7318-7A73-5E73674A25B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187" b="1187"/>
          <a:stretch>
            <a:fillRect/>
          </a:stretch>
        </p:blipFill>
        <p:spPr>
          <a:xfrm>
            <a:off x="6094413" y="882206"/>
            <a:ext cx="5564962" cy="3055346"/>
          </a:xfrm>
        </p:spPr>
      </p:pic>
      <p:sp>
        <p:nvSpPr>
          <p:cNvPr id="472" name="Google Shape;472;g363cd797b30_0_3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20 </a:t>
            </a:r>
            <a:endParaRPr/>
          </a:p>
        </p:txBody>
      </p:sp>
      <p:grpSp>
        <p:nvGrpSpPr>
          <p:cNvPr id="2" name="Google Shape;455;g363cd797b30_0_0">
            <a:extLst>
              <a:ext uri="{FF2B5EF4-FFF2-40B4-BE49-F238E27FC236}">
                <a16:creationId xmlns:a16="http://schemas.microsoft.com/office/drawing/2014/main" id="{9B465F18-EFF5-05FC-B8A2-31AD58BD301C}"/>
              </a:ext>
            </a:extLst>
          </p:cNvPr>
          <p:cNvGrpSpPr/>
          <p:nvPr/>
        </p:nvGrpSpPr>
        <p:grpSpPr>
          <a:xfrm>
            <a:off x="512638" y="882205"/>
            <a:ext cx="692100" cy="719784"/>
            <a:chOff x="512793" y="2412643"/>
            <a:chExt cx="692308" cy="720000"/>
          </a:xfrm>
        </p:grpSpPr>
        <p:pic>
          <p:nvPicPr>
            <p:cNvPr id="3" name="Google Shape;456;g363cd797b30_0_0">
              <a:extLst>
                <a:ext uri="{FF2B5EF4-FFF2-40B4-BE49-F238E27FC236}">
                  <a16:creationId xmlns:a16="http://schemas.microsoft.com/office/drawing/2014/main" id="{77D4CCE2-EEC8-FBCD-501E-987B0CDBAD9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457;g363cd797b30_0_0">
              <a:extLst>
                <a:ext uri="{FF2B5EF4-FFF2-40B4-BE49-F238E27FC236}">
                  <a16:creationId xmlns:a16="http://schemas.microsoft.com/office/drawing/2014/main" id="{81C49F7F-4208-EC3F-BD45-8707F577171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1F18236E-6116-2511-8B14-A82926FEA575}"/>
              </a:ext>
            </a:extLst>
          </p:cNvPr>
          <p:cNvSpPr txBox="1"/>
          <p:nvPr/>
        </p:nvSpPr>
        <p:spPr>
          <a:xfrm>
            <a:off x="1354175" y="3993261"/>
            <a:ext cx="1030519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Organize a turma em duplas produtivas, agrupando os estudantes de forma que possam se ajudar mutuamente. Entregue um conjunto de letras móveis para cada dupla. Oriente-os a escrever, com as letras móveis, o nome correspondente a cada imagem. Incentive que discutam entre si as possibilidades de escrita antes de escrever a palavra.</a:t>
            </a:r>
          </a:p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Após esse momento de manipulação, os estudantes deverão registrar a palavra que escreveram com as letras móveis.</a:t>
            </a:r>
          </a:p>
          <a:p>
            <a:pPr marR="0" lvl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Finalize com a leitura coletiva das palavras escritas, conduzida por você. Aponte para as palavras enquanto lê e peça que os estudantes acompanhem com o dedo. Reforce as relações entre som e letra, e valorize as tentativas de escrita, fazendo intervenções de forma construtiva.</a:t>
            </a:r>
            <a:endParaRPr lang="pt-BR"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63cd797b30_0_64"/>
          <p:cNvSpPr txBox="1"/>
          <p:nvPr/>
        </p:nvSpPr>
        <p:spPr>
          <a:xfrm>
            <a:off x="1354175" y="882205"/>
            <a:ext cx="4132225" cy="301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Caro(a) professor(a)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antes de iniciar a atividade mostre 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alguns objetos 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a turma e convide-os a formularem uma frase oralmente sobre o objeto apresentado. Após esse momento, oriente-os a registrarem por escrito a frase que criaram.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apoiar a escrita, você poderá disponibilizar letras móveis, incentivando a reflexão sobre os sons e a construção das palavras. 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D0DC2965-5599-7D85-0F2C-D01DB3FCB8B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187" b="1187"/>
          <a:stretch>
            <a:fillRect/>
          </a:stretch>
        </p:blipFill>
        <p:spPr>
          <a:xfrm>
            <a:off x="6094413" y="882206"/>
            <a:ext cx="5564962" cy="3055346"/>
          </a:xfrm>
        </p:spPr>
      </p:pic>
      <p:sp>
        <p:nvSpPr>
          <p:cNvPr id="481" name="Google Shape;481;g363cd797b30_0_64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22</a:t>
            </a:r>
            <a:endParaRPr/>
          </a:p>
        </p:txBody>
      </p:sp>
      <p:grpSp>
        <p:nvGrpSpPr>
          <p:cNvPr id="2" name="Google Shape;455;g363cd797b30_0_0">
            <a:extLst>
              <a:ext uri="{FF2B5EF4-FFF2-40B4-BE49-F238E27FC236}">
                <a16:creationId xmlns:a16="http://schemas.microsoft.com/office/drawing/2014/main" id="{AE39AC76-9F61-86A8-DFA4-99B8709EFCEF}"/>
              </a:ext>
            </a:extLst>
          </p:cNvPr>
          <p:cNvGrpSpPr/>
          <p:nvPr/>
        </p:nvGrpSpPr>
        <p:grpSpPr>
          <a:xfrm>
            <a:off x="512638" y="882205"/>
            <a:ext cx="692100" cy="719784"/>
            <a:chOff x="512793" y="2412643"/>
            <a:chExt cx="692308" cy="720000"/>
          </a:xfrm>
        </p:grpSpPr>
        <p:pic>
          <p:nvPicPr>
            <p:cNvPr id="3" name="Google Shape;456;g363cd797b30_0_0">
              <a:extLst>
                <a:ext uri="{FF2B5EF4-FFF2-40B4-BE49-F238E27FC236}">
                  <a16:creationId xmlns:a16="http://schemas.microsoft.com/office/drawing/2014/main" id="{74BD7A19-1562-1E66-E21A-2FD54B2AEA7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457;g363cd797b30_0_0">
              <a:extLst>
                <a:ext uri="{FF2B5EF4-FFF2-40B4-BE49-F238E27FC236}">
                  <a16:creationId xmlns:a16="http://schemas.microsoft.com/office/drawing/2014/main" id="{502C69A1-1163-ACD1-9EA6-7A65F78C0C7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2"/>
          <p:cNvSpPr txBox="1">
            <a:spLocks noGrp="1"/>
          </p:cNvSpPr>
          <p:nvPr>
            <p:ph type="title"/>
          </p:nvPr>
        </p:nvSpPr>
        <p:spPr>
          <a:xfrm>
            <a:off x="477838" y="898168"/>
            <a:ext cx="11233591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dirty="0">
                <a:solidFill>
                  <a:srgbClr val="74489D"/>
                </a:solidFill>
                <a:latin typeface="+mj-lt"/>
              </a:rPr>
              <a:t>1. </a:t>
            </a:r>
            <a:r>
              <a:rPr lang="pt-BR" sz="2600" b="0" dirty="0">
                <a:solidFill>
                  <a:schemeClr val="dk1"/>
                </a:solidFill>
                <a:latin typeface="+mj-lt"/>
              </a:rPr>
              <a:t>LEIA A LISTA DOS INGREDIENTES DA RECEITA.</a:t>
            </a:r>
            <a:endParaRPr sz="2600" b="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159" name="Google Shape;159;p22"/>
          <p:cNvSpPr txBox="1"/>
          <p:nvPr/>
        </p:nvSpPr>
        <p:spPr>
          <a:xfrm>
            <a:off x="477839" y="2447235"/>
            <a:ext cx="5500310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INGREDIENTES</a:t>
            </a:r>
            <a:endParaRPr sz="2600" b="0" i="0" u="none" strike="noStrike" cap="none" dirty="0">
              <a:solidFill>
                <a:schemeClr val="tx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2"/>
          <p:cNvSpPr txBox="1"/>
          <p:nvPr/>
        </p:nvSpPr>
        <p:spPr>
          <a:xfrm>
            <a:off x="4476098" y="1736850"/>
            <a:ext cx="8129044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+mj-lt"/>
                <a:ea typeface="Arial"/>
                <a:cs typeface="Arial"/>
                <a:sym typeface="Arial"/>
              </a:rPr>
              <a:t>BOLO DE MILHO </a:t>
            </a:r>
            <a:endParaRPr sz="2600" b="0" i="0" u="none" strike="noStrike" cap="none" dirty="0">
              <a:solidFill>
                <a:srgbClr val="7030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2"/>
          <p:cNvSpPr txBox="1"/>
          <p:nvPr/>
        </p:nvSpPr>
        <p:spPr>
          <a:xfrm>
            <a:off x="614049" y="3291876"/>
            <a:ext cx="6050357" cy="92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3</a:t>
            </a:r>
            <a:r>
              <a:rPr lang="pt-BR" sz="2600" b="0" i="0" u="none" strike="noStrike" cap="none">
                <a:solidFill>
                  <a:srgbClr val="51555B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endParaRPr sz="2600" b="0" i="0" u="none" strike="noStrike" cap="none">
              <a:solidFill>
                <a:srgbClr val="000000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2600" b="0" i="0" u="none" strike="noStrike" cap="none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8257" y="3212918"/>
            <a:ext cx="650675" cy="855617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 txBox="1"/>
          <p:nvPr/>
        </p:nvSpPr>
        <p:spPr>
          <a:xfrm>
            <a:off x="608441" y="4462541"/>
            <a:ext cx="4846159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1</a:t>
            </a:r>
            <a:r>
              <a:rPr lang="pt-BR" sz="2600" b="0" i="0" u="none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                  DE ÓLEO  </a:t>
            </a:r>
            <a:endParaRPr sz="2600" b="0" i="0" u="none" strike="noStrike" cap="none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614050" y="5679862"/>
            <a:ext cx="4108460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1                   DE </a:t>
            </a:r>
            <a:endParaRPr sz="26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89641" y="5133474"/>
            <a:ext cx="649136" cy="1400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2761" y="4441011"/>
            <a:ext cx="1021735" cy="649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7605" y="3212918"/>
            <a:ext cx="650675" cy="855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6953" y="3212918"/>
            <a:ext cx="650675" cy="8556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B0B781A8-4F35-EFC4-C7F0-24C3A16EEA32}"/>
              </a:ext>
            </a:extLst>
          </p:cNvPr>
          <p:cNvGrpSpPr/>
          <p:nvPr/>
        </p:nvGrpSpPr>
        <p:grpSpPr>
          <a:xfrm>
            <a:off x="9714490" y="357658"/>
            <a:ext cx="1994910" cy="447532"/>
            <a:chOff x="305605" y="2234344"/>
            <a:chExt cx="1994910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DC93821B-A756-3C0D-248D-BE676817E31E}"/>
                </a:ext>
              </a:extLst>
            </p:cNvPr>
            <p:cNvSpPr txBox="1"/>
            <p:nvPr/>
          </p:nvSpPr>
          <p:spPr>
            <a:xfrm>
              <a:off x="428151" y="2362131"/>
              <a:ext cx="187236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146E9CFD-6278-234A-3BD0-934A6A28B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E748625F-4B17-0B3B-5E34-1AD72EF710DE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DEA3F304-7B76-3957-3A3A-303B17179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8EC5688B-054E-EFF1-D7FD-75CD7406FAAD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  <p:pic>
        <p:nvPicPr>
          <p:cNvPr id="9" name="Google Shape;167;p22">
            <a:extLst>
              <a:ext uri="{FF2B5EF4-FFF2-40B4-BE49-F238E27FC236}">
                <a16:creationId xmlns:a16="http://schemas.microsoft.com/office/drawing/2014/main" id="{25D38ECB-CC29-161A-745C-19EEE2ED2F1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2761" y="5621787"/>
            <a:ext cx="1021735" cy="649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"/>
          <p:cNvSpPr txBox="1"/>
          <p:nvPr/>
        </p:nvSpPr>
        <p:spPr>
          <a:xfrm>
            <a:off x="4989580" y="2213319"/>
            <a:ext cx="6860666" cy="82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sz="2666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</a:t>
            </a:r>
            <a:endParaRPr sz="26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2"/>
          <p:cNvSpPr txBox="1"/>
          <p:nvPr/>
        </p:nvSpPr>
        <p:spPr>
          <a:xfrm>
            <a:off x="837063" y="1263832"/>
            <a:ext cx="6637771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MEIA                   DE AÇÚCAR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2"/>
          <p:cNvSpPr txBox="1"/>
          <p:nvPr/>
        </p:nvSpPr>
        <p:spPr>
          <a:xfrm>
            <a:off x="953730" y="2573127"/>
            <a:ext cx="628532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                  DE FLOCOS DE MILHO 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2"/>
          <p:cNvSpPr txBox="1"/>
          <p:nvPr/>
        </p:nvSpPr>
        <p:spPr>
          <a:xfrm>
            <a:off x="953730" y="3800610"/>
            <a:ext cx="637343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                 DE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49824" y="3588283"/>
            <a:ext cx="857118" cy="112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8231" y="3527560"/>
            <a:ext cx="805881" cy="104332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2"/>
          <p:cNvSpPr txBox="1"/>
          <p:nvPr/>
        </p:nvSpPr>
        <p:spPr>
          <a:xfrm>
            <a:off x="953730" y="5010386"/>
            <a:ext cx="6065043" cy="53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                         DE FERMENTO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2911" y="5036833"/>
            <a:ext cx="1673369" cy="53216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2"/>
          <p:cNvSpPr txBox="1"/>
          <p:nvPr/>
        </p:nvSpPr>
        <p:spPr>
          <a:xfrm>
            <a:off x="7341849" y="6062051"/>
            <a:ext cx="4508398" cy="307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lvl="0" algn="r">
              <a:buSzPts val="1600"/>
            </a:pPr>
            <a:r>
              <a:rPr lang="pt-BR" sz="1200" dirty="0">
                <a:solidFill>
                  <a:srgbClr val="51555B"/>
                </a:solidFill>
              </a:rPr>
              <a:t>PRODUZIDO PELA SEDUC-SP</a:t>
            </a:r>
            <a:r>
              <a:rPr lang="pt-BR" sz="1200" b="0" i="0" u="none" strike="noStrike" cap="none" dirty="0">
                <a:solidFill>
                  <a:srgbClr val="51555B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13099" y="1239339"/>
            <a:ext cx="1021735" cy="649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33019" y="2474684"/>
            <a:ext cx="1021735" cy="64941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E6E4E298-493E-A276-6767-5307010C4594}"/>
              </a:ext>
            </a:extLst>
          </p:cNvPr>
          <p:cNvGrpSpPr/>
          <p:nvPr/>
        </p:nvGrpSpPr>
        <p:grpSpPr>
          <a:xfrm>
            <a:off x="9714490" y="357658"/>
            <a:ext cx="1994910" cy="447532"/>
            <a:chOff x="305605" y="2234344"/>
            <a:chExt cx="1994910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ECAAAE5B-5DD8-2FC2-AE9A-10D47DB27033}"/>
                </a:ext>
              </a:extLst>
            </p:cNvPr>
            <p:cNvSpPr txBox="1"/>
            <p:nvPr/>
          </p:nvSpPr>
          <p:spPr>
            <a:xfrm>
              <a:off x="428151" y="2362131"/>
              <a:ext cx="187236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9C7B4B28-2459-FBC6-4C0D-DD11C4ACB4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"/>
          <p:cNvSpPr txBox="1"/>
          <p:nvPr/>
        </p:nvSpPr>
        <p:spPr>
          <a:xfrm>
            <a:off x="1502229" y="4746706"/>
            <a:ext cx="4959315" cy="82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18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     </a:t>
            </a:r>
            <a:r>
              <a:rPr lang="pt-BR" sz="26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MILHO</a:t>
            </a:r>
            <a:endParaRPr sz="3318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6632583-FD2F-655A-E27B-9C636FAC991B}"/>
              </a:ext>
            </a:extLst>
          </p:cNvPr>
          <p:cNvGrpSpPr/>
          <p:nvPr/>
        </p:nvGrpSpPr>
        <p:grpSpPr>
          <a:xfrm>
            <a:off x="9438756" y="421918"/>
            <a:ext cx="2275724" cy="381348"/>
            <a:chOff x="386196" y="3083838"/>
            <a:chExt cx="2275724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890E0036-C0BB-C8EC-E4EC-7A6B3460EC70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5E634210-57B7-23AB-1496-D87BAC12F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pic>
        <p:nvPicPr>
          <p:cNvPr id="9" name="Google Shape;204;p30">
            <a:extLst>
              <a:ext uri="{FF2B5EF4-FFF2-40B4-BE49-F238E27FC236}">
                <a16:creationId xmlns:a16="http://schemas.microsoft.com/office/drawing/2014/main" id="{16C49EEF-53A7-D460-094E-BE53613C9E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43813" y="2826025"/>
            <a:ext cx="2090707" cy="139353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05;p30">
            <a:extLst>
              <a:ext uri="{FF2B5EF4-FFF2-40B4-BE49-F238E27FC236}">
                <a16:creationId xmlns:a16="http://schemas.microsoft.com/office/drawing/2014/main" id="{5B0222C8-8910-38C5-E862-43C274DDE2ED}"/>
              </a:ext>
            </a:extLst>
          </p:cNvPr>
          <p:cNvSpPr txBox="1"/>
          <p:nvPr/>
        </p:nvSpPr>
        <p:spPr>
          <a:xfrm>
            <a:off x="3678126" y="3410598"/>
            <a:ext cx="4493711" cy="60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3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MILHO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08;p30">
            <a:extLst>
              <a:ext uri="{FF2B5EF4-FFF2-40B4-BE49-F238E27FC236}">
                <a16:creationId xmlns:a16="http://schemas.microsoft.com/office/drawing/2014/main" id="{049CA58D-ED56-D015-37D1-83455FFA6F79}"/>
              </a:ext>
            </a:extLst>
          </p:cNvPr>
          <p:cNvSpPr txBox="1"/>
          <p:nvPr/>
        </p:nvSpPr>
        <p:spPr>
          <a:xfrm>
            <a:off x="477838" y="1194974"/>
            <a:ext cx="11104562" cy="132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SUBSTITUA A IMAGEM PELA PALAVRA E COMPLETE O NOME DA RECEITA.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0" indent="-3385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206" name="Google Shape;206;p30"/>
          <p:cNvSpPr txBox="1"/>
          <p:nvPr/>
        </p:nvSpPr>
        <p:spPr>
          <a:xfrm>
            <a:off x="1543813" y="4541670"/>
            <a:ext cx="4934272" cy="92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    BOLO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05101B8-9DE7-857A-642D-AEF68FD38D31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>
              <a:solidFill>
                <a:schemeClr val="tx1"/>
              </a:solidFill>
            </a:endParaRPr>
          </a:p>
        </p:txBody>
      </p:sp>
      <p:sp>
        <p:nvSpPr>
          <p:cNvPr id="4" name="Google Shape;208;p30">
            <a:extLst>
              <a:ext uri="{FF2B5EF4-FFF2-40B4-BE49-F238E27FC236}">
                <a16:creationId xmlns:a16="http://schemas.microsoft.com/office/drawing/2014/main" id="{92553D64-973E-ECB2-521D-5637E89C13BD}"/>
              </a:ext>
            </a:extLst>
          </p:cNvPr>
          <p:cNvSpPr txBox="1"/>
          <p:nvPr/>
        </p:nvSpPr>
        <p:spPr>
          <a:xfrm>
            <a:off x="477838" y="1194974"/>
            <a:ext cx="11104562" cy="1323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66"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SUBSTITUA A IMAGEM PELA PALAVRA E COMPLETE O NOME DA RECEITA.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086" marR="0" lvl="0" indent="-3385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866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204;p30">
            <a:extLst>
              <a:ext uri="{FF2B5EF4-FFF2-40B4-BE49-F238E27FC236}">
                <a16:creationId xmlns:a16="http://schemas.microsoft.com/office/drawing/2014/main" id="{C90230D6-CB83-3E50-8D45-D167E266D95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3813" y="2826025"/>
            <a:ext cx="2090707" cy="139353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05;p30">
            <a:extLst>
              <a:ext uri="{FF2B5EF4-FFF2-40B4-BE49-F238E27FC236}">
                <a16:creationId xmlns:a16="http://schemas.microsoft.com/office/drawing/2014/main" id="{8F1AA514-573C-625C-A8AB-1742AAA56477}"/>
              </a:ext>
            </a:extLst>
          </p:cNvPr>
          <p:cNvSpPr txBox="1"/>
          <p:nvPr/>
        </p:nvSpPr>
        <p:spPr>
          <a:xfrm>
            <a:off x="3678126" y="3410598"/>
            <a:ext cx="4493711" cy="60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3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MILHO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95;p6">
            <a:extLst>
              <a:ext uri="{FF2B5EF4-FFF2-40B4-BE49-F238E27FC236}">
                <a16:creationId xmlns:a16="http://schemas.microsoft.com/office/drawing/2014/main" id="{86FEF0D2-15D6-C872-ADF1-1C4D0E53B1CE}"/>
              </a:ext>
            </a:extLst>
          </p:cNvPr>
          <p:cNvSpPr txBox="1"/>
          <p:nvPr/>
        </p:nvSpPr>
        <p:spPr>
          <a:xfrm>
            <a:off x="1502229" y="4746706"/>
            <a:ext cx="4959315" cy="82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r>
              <a:rPr lang="pt-BR" sz="18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__________________     </a:t>
            </a:r>
            <a:r>
              <a:rPr lang="pt-BR" sz="26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MILHO</a:t>
            </a:r>
            <a:endParaRPr sz="3318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"/>
          <p:cNvSpPr txBox="1">
            <a:spLocks noGrp="1"/>
          </p:cNvSpPr>
          <p:nvPr>
            <p:ph type="body" idx="1"/>
          </p:nvPr>
        </p:nvSpPr>
        <p:spPr>
          <a:xfrm>
            <a:off x="477838" y="1366464"/>
            <a:ext cx="11228513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0" marR="110886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030A0"/>
              </a:buClr>
              <a:buSzPts val="2500"/>
            </a:pPr>
            <a:r>
              <a:rPr lang="pt-BR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t-BR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 A QUANTIDADE DE OVOS DA RECEITA? PINTE.</a:t>
            </a: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18" name="Google Shape;218;p3"/>
          <p:cNvGraphicFramePr/>
          <p:nvPr>
            <p:extLst>
              <p:ext uri="{D42A27DB-BD31-4B8C-83A1-F6EECF244321}">
                <p14:modId xmlns:p14="http://schemas.microsoft.com/office/powerpoint/2010/main" val="513622591"/>
              </p:ext>
            </p:extLst>
          </p:nvPr>
        </p:nvGraphicFramePr>
        <p:xfrm>
          <a:off x="1805800" y="3458374"/>
          <a:ext cx="8577225" cy="655230"/>
        </p:xfrm>
        <a:graphic>
          <a:graphicData uri="http://schemas.openxmlformats.org/drawingml/2006/table">
            <a:tbl>
              <a:tblPr>
                <a:noFill/>
                <a:tableStyleId>{D3CD0692-6276-4221-9F13-05CC3EB35DF7}</a:tableStyleId>
              </a:tblPr>
              <a:tblGrid>
                <a:gridCol w="953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50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pt-BR" sz="2500" u="none" strike="noStrike" cap="none"/>
                        <a:t>  </a:t>
                      </a:r>
                      <a:r>
                        <a:rPr lang="pt-BR" sz="2700" u="none" strike="noStrike" cap="none"/>
                        <a:t> 1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2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3</a:t>
                      </a:r>
                      <a:endParaRPr sz="2700" u="none" strike="noStrike" cap="none" dirty="0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4</a:t>
                      </a:r>
                      <a:endParaRPr sz="2700" u="none" strike="noStrike" cap="none" dirty="0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5</a:t>
                      </a:r>
                      <a:endParaRPr sz="2700" u="none" strike="noStrike" cap="none" dirty="0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6</a:t>
                      </a:r>
                      <a:endParaRPr sz="2700" u="none" strike="noStrike" cap="none" dirty="0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7</a:t>
                      </a:r>
                      <a:endParaRPr sz="2700" u="none" strike="noStrike" cap="none" dirty="0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8</a:t>
                      </a:r>
                      <a:endParaRPr sz="2700" u="none" strike="noStrike" cap="none" dirty="0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9</a:t>
                      </a:r>
                      <a:endParaRPr sz="2700" u="none" strike="noStrike" cap="none" dirty="0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br>
              <a:rPr lang="pt-BR" sz="2666"/>
            </a:br>
            <a:endParaRPr sz="2666"/>
          </a:p>
        </p:txBody>
      </p:sp>
      <p:graphicFrame>
        <p:nvGraphicFramePr>
          <p:cNvPr id="226" name="Google Shape;226;p31"/>
          <p:cNvGraphicFramePr/>
          <p:nvPr>
            <p:extLst>
              <p:ext uri="{D42A27DB-BD31-4B8C-83A1-F6EECF244321}">
                <p14:modId xmlns:p14="http://schemas.microsoft.com/office/powerpoint/2010/main" val="3098382329"/>
              </p:ext>
            </p:extLst>
          </p:nvPr>
        </p:nvGraphicFramePr>
        <p:xfrm>
          <a:off x="1805828" y="3468581"/>
          <a:ext cx="8577225" cy="655230"/>
        </p:xfrm>
        <a:graphic>
          <a:graphicData uri="http://schemas.openxmlformats.org/drawingml/2006/table">
            <a:tbl>
              <a:tblPr>
                <a:noFill/>
                <a:tableStyleId>{D3CD0692-6276-4221-9F13-05CC3EB35DF7}</a:tableStyleId>
              </a:tblPr>
              <a:tblGrid>
                <a:gridCol w="953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30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50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pt-BR" sz="2500" u="none" strike="noStrike" cap="none"/>
                        <a:t>  </a:t>
                      </a:r>
                      <a:r>
                        <a:rPr lang="pt-BR" sz="2700" u="none" strike="noStrike" cap="none"/>
                        <a:t> 1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2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3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E6C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4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5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6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7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/>
                        <a:t>8</a:t>
                      </a:r>
                      <a:endParaRPr sz="2700" u="none" strike="noStrike" cap="none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9</a:t>
                      </a:r>
                      <a:endParaRPr sz="2700" u="none" strike="noStrike" cap="none" dirty="0"/>
                    </a:p>
                  </a:txBody>
                  <a:tcPr marL="121875" marR="121875" marT="121875" marB="121875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Google Shape;216;p3">
            <a:extLst>
              <a:ext uri="{FF2B5EF4-FFF2-40B4-BE49-F238E27FC236}">
                <a16:creationId xmlns:a16="http://schemas.microsoft.com/office/drawing/2014/main" id="{5CF6A5D3-D4EC-C699-F0F5-0B246316C377}"/>
              </a:ext>
            </a:extLst>
          </p:cNvPr>
          <p:cNvSpPr txBox="1">
            <a:spLocks/>
          </p:cNvSpPr>
          <p:nvPr/>
        </p:nvSpPr>
        <p:spPr>
          <a:xfrm>
            <a:off x="477838" y="1366464"/>
            <a:ext cx="11228513" cy="804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110886" indent="0">
              <a:spcAft>
                <a:spcPts val="600"/>
              </a:spcAft>
              <a:buClr>
                <a:srgbClr val="7030A0"/>
              </a:buClr>
              <a:buSzPts val="2500"/>
            </a:pPr>
            <a:r>
              <a:rPr lang="pt-BR" b="1" dirty="0">
                <a:solidFill>
                  <a:srgbClr val="74489D"/>
                </a:solidFill>
              </a:rPr>
              <a:t>3. </a:t>
            </a:r>
            <a:r>
              <a:rPr lang="pt-BR" dirty="0"/>
              <a:t>QUAL A QUANTIDADE DE OVOS DA RECEITA? PINTE.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127BD0D-1467-FAFF-CA66-85EF971BE441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P LP 2026_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159BCE-395F-462C-A70C-676823CEC19E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2.xml><?xml version="1.0" encoding="utf-8"?>
<ds:datastoreItem xmlns:ds="http://schemas.openxmlformats.org/officeDocument/2006/customXml" ds:itemID="{CCC74C87-F2F2-47D0-909D-09AE0F6B15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8266C9-6E75-49D7-9B40-EEBE712AD1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3454</Words>
  <Application>Microsoft Office PowerPoint</Application>
  <PresentationFormat>Personalizar</PresentationFormat>
  <Paragraphs>335</Paragraphs>
  <Slides>34</Slides>
  <Notes>34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1" baseType="lpstr">
      <vt:lpstr>Grandstander</vt:lpstr>
      <vt:lpstr>Calibri</vt:lpstr>
      <vt:lpstr>Arial</vt:lpstr>
      <vt:lpstr>Grandstander SemiBold</vt:lpstr>
      <vt:lpstr>Grandstander Medium</vt:lpstr>
      <vt:lpstr>Lato</vt:lpstr>
      <vt:lpstr>LP LP 2026_</vt:lpstr>
      <vt:lpstr>Apresentação do PowerPoint</vt:lpstr>
      <vt:lpstr>Apresentação do PowerPoint</vt:lpstr>
      <vt:lpstr> </vt:lpstr>
      <vt:lpstr>1. LEIA A LISTA DOS INGREDIENTES DA RECEITA.</vt:lpstr>
      <vt:lpstr>Apresentação do PowerPoint</vt:lpstr>
      <vt:lpstr>Apresentação do PowerPoint</vt:lpstr>
      <vt:lpstr> </vt:lpstr>
      <vt:lpstr>Apresentação do PowerPoint</vt:lpstr>
      <vt:lpstr> </vt:lpstr>
      <vt:lpstr>Apresentação do PowerPoint</vt:lpstr>
      <vt:lpstr> </vt:lpstr>
      <vt:lpstr>5. COM A AJUDA DO PROFESSOR, LEIA AS PALAVRAS ABAIXO E COPIE A LETRA INICIAL DE CADA UMA.</vt:lpstr>
      <vt:lpstr>Apresentação do PowerPoint</vt:lpstr>
      <vt:lpstr>6. LEIA AS PALAVRAS ABAIXO E ESCREVA NOS QUADRINHOS A QUANTIDADE DE LETRAS DE CADA UMA. DEPOIS, RESPONDA ÀS PERGUNTAS.</vt:lpstr>
      <vt:lpstr>6. LEIA AS PALAVRAS ABAIXO E ESCREVA NOS QUADRINHOS A QUANTIDADE DE LETRAS DE CADA UMA. DEPOIS, RESPONDA ÀS PERGUNTAS.</vt:lpstr>
      <vt:lpstr>Apresentação do PowerPoint</vt:lpstr>
      <vt:lpstr>Apresentação do PowerPoint</vt:lpstr>
      <vt:lpstr> </vt:lpstr>
      <vt:lpstr>Apresentação do PowerPoint</vt:lpstr>
      <vt:lpstr>9. LEIA A PALAVRA EM DESTAQUE E ESCREVA O NOME DAS IMAGENS. LEIA AS PALAVRAS ESCRITAS JUNTO COM SEU PROFESSOR!</vt:lpstr>
      <vt:lpstr>9. LEIA A PALAVRA EM DESTAQUE E ESCREVA O NOME DAS IMAGENS. LEIA AS PALAVRAS ESCRITAS JUNTO COM SEU PROFESSOR!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Cibele Cristina Escudero</dc:creator>
  <cp:lastModifiedBy>Luca Santiago Rocha</cp:lastModifiedBy>
  <cp:revision>29</cp:revision>
  <dcterms:modified xsi:type="dcterms:W3CDTF">2025-12-05T14:42:30Z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