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tags/tag16.xml" ContentType="application/vnd.openxmlformats-officedocument.presentationml.tags+xml"/>
  <Override PartName="/ppt/notesSlides/notesSlide29.xml" ContentType="application/vnd.openxmlformats-officedocument.presentationml.notesSlide+xml"/>
  <Override PartName="/ppt/tags/tag17.xml" ContentType="application/vnd.openxmlformats-officedocument.presentationml.tags+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3.xml" ContentType="application/vnd.openxmlformats-officedocument.presentationml.tags+xml"/>
  <Override PartName="/ppt/notesSlides/notesSlide38.xml" ContentType="application/vnd.openxmlformats-officedocument.presentationml.notesSlide+xml"/>
  <Override PartName="/ppt/tags/tag24.xml" ContentType="application/vnd.openxmlformats-officedocument.presentationml.tags+xml"/>
  <Override PartName="/ppt/notesSlides/notesSlide39.xml" ContentType="application/vnd.openxmlformats-officedocument.presentationml.notesSlide+xml"/>
  <Override PartName="/ppt/tags/tag2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6.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7.xml" ContentType="application/vnd.openxmlformats-officedocument.presentationml.tags+xml"/>
  <Override PartName="/ppt/notesSlides/notesSlide44.xml" ContentType="application/vnd.openxmlformats-officedocument.presentationml.notesSlide+xml"/>
  <Override PartName="/ppt/tags/tag28.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301" r:id="rId13"/>
    <p:sldId id="266" r:id="rId14"/>
    <p:sldId id="302" r:id="rId15"/>
    <p:sldId id="269" r:id="rId16"/>
    <p:sldId id="270" r:id="rId17"/>
    <p:sldId id="271" r:id="rId18"/>
    <p:sldId id="272" r:id="rId19"/>
    <p:sldId id="273" r:id="rId20"/>
    <p:sldId id="274" r:id="rId21"/>
    <p:sldId id="275" r:id="rId22"/>
    <p:sldId id="276" r:id="rId23"/>
    <p:sldId id="277" r:id="rId24"/>
    <p:sldId id="278" r:id="rId25"/>
    <p:sldId id="308" r:id="rId26"/>
    <p:sldId id="307" r:id="rId27"/>
    <p:sldId id="281" r:id="rId28"/>
    <p:sldId id="282" r:id="rId29"/>
    <p:sldId id="283" r:id="rId30"/>
    <p:sldId id="284" r:id="rId31"/>
    <p:sldId id="285" r:id="rId32"/>
    <p:sldId id="286" r:id="rId33"/>
    <p:sldId id="287" r:id="rId34"/>
    <p:sldId id="303" r:id="rId35"/>
    <p:sldId id="289" r:id="rId36"/>
    <p:sldId id="290" r:id="rId37"/>
    <p:sldId id="291" r:id="rId38"/>
    <p:sldId id="292" r:id="rId39"/>
    <p:sldId id="293" r:id="rId40"/>
    <p:sldId id="294" r:id="rId41"/>
    <p:sldId id="295" r:id="rId42"/>
    <p:sldId id="298" r:id="rId43"/>
    <p:sldId id="299" r:id="rId44"/>
    <p:sldId id="304" r:id="rId45"/>
    <p:sldId id="305" r:id="rId46"/>
    <p:sldId id="306" r:id="rId47"/>
    <p:sldId id="300" r:id="rId48"/>
  </p:sldIdLst>
  <p:sldSz cx="9144000" cy="5143500" type="screen16x9"/>
  <p:notesSz cx="6858000" cy="9144000"/>
  <p:embeddedFontLst>
    <p:embeddedFont>
      <p:font typeface="Century Gothic" panose="020B0502020202020204" pitchFamily="34" charset="0"/>
      <p:regular r:id="rId50"/>
      <p:bold r:id="rId51"/>
      <p:italic r:id="rId52"/>
      <p:boldItalic r:id="rId53"/>
    </p:embeddedFont>
    <p:embeddedFont>
      <p:font typeface="DM Sans" pitchFamily="2" charset="0"/>
      <p:regular r:id="rId54"/>
      <p:bold r:id="rId55"/>
      <p:italic r:id="rId56"/>
      <p:boldItalic r:id="rId57"/>
    </p:embeddedFont>
    <p:embeddedFont>
      <p:font typeface="DM Sans SemiBold" panose="020B0604020202020204" charset="0"/>
      <p:regular r:id="rId58"/>
      <p:bold r:id="rId59"/>
      <p:italic r:id="rId60"/>
      <p:boldItalic r:id="rId61"/>
    </p:embeddedFont>
  </p:embeddedFontLst>
  <p:custDataLst>
    <p:tags r:id="rId6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24">
          <p15:clr>
            <a:srgbClr val="A4A3A4"/>
          </p15:clr>
        </p15:guide>
        <p15:guide id="2" pos="3336">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gmt5Luoyrv3MyiMLKMsp2OsyVk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09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22" autoAdjust="0"/>
  </p:normalViewPr>
  <p:slideViewPr>
    <p:cSldViewPr snapToGrid="0">
      <p:cViewPr varScale="1">
        <p:scale>
          <a:sx n="83" d="100"/>
          <a:sy n="83" d="100"/>
        </p:scale>
        <p:origin x="222" y="48"/>
      </p:cViewPr>
      <p:guideLst>
        <p:guide orient="horz" pos="2124"/>
        <p:guide pos="3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library.bu.edu/gen-ai/comparing-gen-ai-tool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ebookcentral.proquest.com/lib/texaswu/detail.action?docID=1394307"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copyright.gov/title17/92chap1.html#107" TargetMode="External"/><Relationship Id="rId4" Type="http://schemas.openxmlformats.org/officeDocument/2006/relationships/hyperlink" Target="https://docs.google.com/document/d/1ADHl4Q5Wtg51NBhtjJFLfALdBfs4EKUTIW9AuKN8_RQ/edit?usp=shar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Good afternoon, everyone! Welcome to today’s session, </a:t>
            </a:r>
            <a:r>
              <a:rPr lang="en-US" sz="1100" i="1">
                <a:latin typeface="Arial"/>
                <a:ea typeface="Arial"/>
                <a:cs typeface="Arial"/>
                <a:sym typeface="Arial"/>
              </a:rPr>
              <a:t>Emerging Technologies and Accessibility: What’s Next?</a:t>
            </a:r>
            <a:r>
              <a:rPr lang="en-US" sz="1100">
                <a:latin typeface="Arial"/>
                <a:ea typeface="Arial"/>
                <a:cs typeface="Arial"/>
                <a:sym typeface="Arial"/>
              </a:rPr>
              <a:t> We’re so glad you’re here with us. My name is Terisa ODowd, and I’ll be kicking things off before turning it over to my amazing co-presenters.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In this session, we’ll explore how emerging technologies—especially artificial intelligence—are opening new doors for improving digital accessibility in higher education. We’ll focus on how faculty and staff can better support students with a range of disabilities by using these tools to create materials that are both inclusive and compliant with WCAG standards.</a:t>
            </a:r>
            <a:endParaRPr sz="110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This is a </a:t>
            </a:r>
            <a:r>
              <a:rPr lang="en-US" sz="1100" b="1">
                <a:latin typeface="Arial"/>
                <a:ea typeface="Arial"/>
                <a:cs typeface="Arial"/>
                <a:sym typeface="Arial"/>
              </a:rPr>
              <a:t>50-minute session</a:t>
            </a:r>
            <a:r>
              <a:rPr lang="en-US" sz="1100">
                <a:latin typeface="Arial"/>
                <a:ea typeface="Arial"/>
                <a:cs typeface="Arial"/>
                <a:sym typeface="Arial"/>
              </a:rPr>
              <a:t>, and each of us will speak for about </a:t>
            </a:r>
            <a:r>
              <a:rPr lang="en-US" sz="1100" b="1">
                <a:latin typeface="Arial"/>
                <a:ea typeface="Arial"/>
                <a:cs typeface="Arial"/>
                <a:sym typeface="Arial"/>
              </a:rPr>
              <a:t>10 minutes</a:t>
            </a:r>
            <a:r>
              <a:rPr lang="en-US" sz="1100">
                <a:latin typeface="Arial"/>
                <a:ea typeface="Arial"/>
                <a:cs typeface="Arial"/>
                <a:sym typeface="Arial"/>
              </a:rPr>
              <a:t>. After our final presentation, we’ll reserve a few minutes for wrap-up and questions, so feel free to jot down anything you’d like to ask as we go.</a:t>
            </a:r>
            <a:endParaRPr sz="1100">
              <a:latin typeface="Arial"/>
              <a:ea typeface="Arial"/>
              <a:cs typeface="Arial"/>
              <a:sym typeface="Arial"/>
            </a:endParaRPr>
          </a:p>
          <a:p>
            <a:pPr marL="0" lvl="0" indent="0" algn="l" rtl="0">
              <a:spcBef>
                <a:spcPts val="1200"/>
              </a:spcBef>
              <a:spcAft>
                <a:spcPts val="0"/>
              </a:spcAft>
              <a:buNone/>
            </a:pPr>
            <a:endParaRPr sz="1100">
              <a:latin typeface="Arial"/>
              <a:ea typeface="Arial"/>
              <a:cs typeface="Arial"/>
              <a:sym typeface="Arial"/>
            </a:endParaRPr>
          </a:p>
        </p:txBody>
      </p:sp>
      <p:sp>
        <p:nvSpPr>
          <p:cNvPr id="76" name="Google Shape;7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9" name="Google Shape;15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E3F94C28-B209-E08C-9476-71AD6F11A625}"/>
            </a:ext>
          </a:extLst>
        </p:cNvPr>
        <p:cNvGrpSpPr/>
        <p:nvPr/>
      </p:nvGrpSpPr>
      <p:grpSpPr>
        <a:xfrm>
          <a:off x="0" y="0"/>
          <a:ext cx="0" cy="0"/>
          <a:chOff x="0" y="0"/>
          <a:chExt cx="0" cy="0"/>
        </a:xfrm>
      </p:grpSpPr>
      <p:sp>
        <p:nvSpPr>
          <p:cNvPr id="158" name="Google Shape;158;p26:notes">
            <a:extLst>
              <a:ext uri="{FF2B5EF4-FFF2-40B4-BE49-F238E27FC236}">
                <a16:creationId xmlns:a16="http://schemas.microsoft.com/office/drawing/2014/main" id="{B1D1D55E-A276-8753-40C9-26CE6751D6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26:notes">
            <a:extLst>
              <a:ext uri="{FF2B5EF4-FFF2-40B4-BE49-F238E27FC236}">
                <a16:creationId xmlns:a16="http://schemas.microsoft.com/office/drawing/2014/main" id="{B24642E3-B95D-A85B-38A7-E07F061E46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5731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a:extLst>
            <a:ext uri="{FF2B5EF4-FFF2-40B4-BE49-F238E27FC236}">
              <a16:creationId xmlns:a16="http://schemas.microsoft.com/office/drawing/2014/main" id="{633F3E07-F0CB-3E3D-8518-4C19085E2A8A}"/>
            </a:ext>
          </a:extLst>
        </p:cNvPr>
        <p:cNvGrpSpPr/>
        <p:nvPr/>
      </p:nvGrpSpPr>
      <p:grpSpPr>
        <a:xfrm>
          <a:off x="0" y="0"/>
          <a:ext cx="0" cy="0"/>
          <a:chOff x="0" y="0"/>
          <a:chExt cx="0" cy="0"/>
        </a:xfrm>
      </p:grpSpPr>
      <p:sp>
        <p:nvSpPr>
          <p:cNvPr id="88" name="Google Shape;88;p19:notes">
            <a:extLst>
              <a:ext uri="{FF2B5EF4-FFF2-40B4-BE49-F238E27FC236}">
                <a16:creationId xmlns:a16="http://schemas.microsoft.com/office/drawing/2014/main" id="{AF06ED7F-BBCF-D58E-DF41-AE01EF7FCE7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9" name="Google Shape;89;p19:notes">
            <a:extLst>
              <a:ext uri="{FF2B5EF4-FFF2-40B4-BE49-F238E27FC236}">
                <a16:creationId xmlns:a16="http://schemas.microsoft.com/office/drawing/2014/main" id="{9E96BDA8-BFCA-7211-A9C4-AA99DB97E6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0518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e97f9f1bd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35e97f9f1bd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35e97f9f1bd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e97f9f1bd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g35e97f9f1bd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5e97f9f1bd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35e97f9f1bd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5e97f9f1bd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35e97f9f1bd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e97f9f1bd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35e97f9f1bd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e97f9f1bd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35e97f9f1bd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e97f9f1bd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e97f9f1bd_0_2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81000" marR="38100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Before we get started, a quick reminder about how we’ll be using Zoom:</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dirty="0">
                <a:latin typeface="Arial"/>
                <a:ea typeface="Arial"/>
                <a:cs typeface="Arial"/>
                <a:sym typeface="Arial"/>
              </a:rPr>
              <a:t>💬 </a:t>
            </a:r>
            <a:r>
              <a:rPr lang="en-US" sz="1100" b="1" dirty="0">
                <a:latin typeface="Arial"/>
                <a:ea typeface="Arial"/>
                <a:cs typeface="Arial"/>
                <a:sym typeface="Arial"/>
              </a:rPr>
              <a:t>Chat</a:t>
            </a:r>
            <a:r>
              <a:rPr lang="en-US" sz="1100" dirty="0">
                <a:latin typeface="Arial"/>
                <a:ea typeface="Arial"/>
                <a:cs typeface="Arial"/>
                <a:sym typeface="Arial"/>
              </a:rPr>
              <a:t> – If you have comments, thoughts, or resources to share during the presentation, please use the chat! We encourage conversation.</a:t>
            </a:r>
            <a:br>
              <a:rPr lang="en-US" sz="1100" dirty="0">
                <a:latin typeface="Arial"/>
                <a:ea typeface="Arial"/>
                <a:cs typeface="Arial"/>
                <a:sym typeface="Arial"/>
              </a:rPr>
            </a:b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 </a:t>
            </a:r>
            <a:r>
              <a:rPr lang="en-US" sz="1100" b="1" dirty="0">
                <a:latin typeface="Arial"/>
                <a:ea typeface="Arial"/>
                <a:cs typeface="Arial"/>
                <a:sym typeface="Arial"/>
              </a:rPr>
              <a:t>Reactions</a:t>
            </a:r>
            <a:r>
              <a:rPr lang="en-US" sz="1100" dirty="0">
                <a:latin typeface="Arial"/>
                <a:ea typeface="Arial"/>
                <a:cs typeface="Arial"/>
                <a:sym typeface="Arial"/>
              </a:rPr>
              <a:t> – Feel free to use the reaction icons—like thumbs up or clapping—to respond and show engagement.</a:t>
            </a:r>
            <a:br>
              <a:rPr lang="en-US" sz="1100" dirty="0">
                <a:latin typeface="Arial"/>
                <a:ea typeface="Arial"/>
                <a:cs typeface="Arial"/>
                <a:sym typeface="Arial"/>
              </a:rPr>
            </a:b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 </a:t>
            </a:r>
            <a:r>
              <a:rPr lang="en-US" sz="1100" b="1" dirty="0">
                <a:latin typeface="Arial"/>
                <a:ea typeface="Arial"/>
                <a:cs typeface="Arial"/>
                <a:sym typeface="Arial"/>
              </a:rPr>
              <a:t>Polls</a:t>
            </a:r>
            <a:r>
              <a:rPr lang="en-US" sz="1100" dirty="0">
                <a:latin typeface="Arial"/>
                <a:ea typeface="Arial"/>
                <a:cs typeface="Arial"/>
                <a:sym typeface="Arial"/>
              </a:rPr>
              <a:t> – We won’t be using Zoom polls in this session, but we’d still love to hear from you in the chat.</a:t>
            </a:r>
            <a:br>
              <a:rPr lang="en-US" sz="1100" dirty="0">
                <a:latin typeface="Arial"/>
                <a:ea typeface="Arial"/>
                <a:cs typeface="Arial"/>
                <a:sym typeface="Arial"/>
              </a:rPr>
            </a:br>
            <a:endParaRPr sz="1100" dirty="0">
              <a:latin typeface="Arial"/>
              <a:ea typeface="Arial"/>
              <a:cs typeface="Arial"/>
              <a:sym typeface="Arial"/>
            </a:endParaRPr>
          </a:p>
          <a:p>
            <a:pPr marL="381000" marR="381000" lvl="0" indent="0" algn="l" rtl="0">
              <a:lnSpc>
                <a:spcPct val="115000"/>
              </a:lnSpc>
              <a:spcBef>
                <a:spcPts val="1200"/>
              </a:spcBef>
              <a:spcAft>
                <a:spcPts val="0"/>
              </a:spcAft>
              <a:buNone/>
            </a:pPr>
            <a:r>
              <a:rPr lang="en-US" sz="1100" dirty="0">
                <a:latin typeface="Arial"/>
                <a:ea typeface="Arial"/>
                <a:cs typeface="Arial"/>
                <a:sym typeface="Arial"/>
              </a:rPr>
              <a:t>And if at any point you have tech issues or need help, feel free to drop a message in the chat—we’ll do our best to assist you.</a:t>
            </a:r>
            <a:endParaRPr sz="1100" dirty="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With that, let’s dive in. I’d like to welcome our first presenter, </a:t>
            </a:r>
            <a:r>
              <a:rPr lang="en-US" sz="1100" b="1" dirty="0">
                <a:latin typeface="Arial"/>
                <a:ea typeface="Arial"/>
                <a:cs typeface="Arial"/>
                <a:sym typeface="Arial"/>
              </a:rPr>
              <a:t>Audrey Lundahl</a:t>
            </a:r>
            <a:r>
              <a:rPr lang="en-US" sz="1100" dirty="0">
                <a:latin typeface="Arial"/>
                <a:ea typeface="Arial"/>
                <a:cs typeface="Arial"/>
                <a:sym typeface="Arial"/>
              </a:rPr>
              <a:t>, who will be sharing how AI technologies support accessibility for </a:t>
            </a:r>
            <a:r>
              <a:rPr lang="en-US" sz="1100" b="0" dirty="0">
                <a:latin typeface="Arial"/>
                <a:ea typeface="Arial"/>
                <a:cs typeface="Arial"/>
                <a:sym typeface="Arial"/>
              </a:rPr>
              <a:t>Neurodivergent Learners</a:t>
            </a:r>
            <a:r>
              <a:rPr lang="en-US" sz="1100" dirty="0">
                <a:latin typeface="Arial"/>
                <a:ea typeface="Arial"/>
                <a:cs typeface="Arial"/>
                <a:sym typeface="Arial"/>
              </a:rPr>
              <a:t>. Audrey, take it away!</a:t>
            </a:r>
            <a:endParaRPr sz="1100" dirty="0">
              <a:latin typeface="Arial"/>
              <a:ea typeface="Arial"/>
              <a:cs typeface="Arial"/>
              <a:sym typeface="Arial"/>
            </a:endParaRPr>
          </a:p>
          <a:p>
            <a:pPr marL="0" lvl="0" indent="0" algn="l" rtl="0">
              <a:spcBef>
                <a:spcPts val="1200"/>
              </a:spcBef>
              <a:spcAft>
                <a:spcPts val="0"/>
              </a:spcAft>
              <a:buNone/>
            </a:pPr>
            <a:endParaRPr dirty="0"/>
          </a:p>
        </p:txBody>
      </p:sp>
      <p:sp>
        <p:nvSpPr>
          <p:cNvPr id="83" name="Google Shape;83;g35e97f9f1bd_0_26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e97f9f1bd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35e97f9f1bd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97f9f1bd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35e97f9f1bd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e97f9f1bd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35e97f9f1bd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Thank you, Denise. Well, hello again everyone. I am Terisa ODowd. In the next 10 minutes, I’ll introduce AI tools that support </a:t>
            </a:r>
            <a:r>
              <a:rPr lang="en-US" i="1" dirty="0">
                <a:latin typeface="Arial"/>
                <a:ea typeface="Arial"/>
                <a:cs typeface="Arial"/>
                <a:sym typeface="Arial"/>
              </a:rPr>
              <a:t>visual access</a:t>
            </a:r>
            <a:r>
              <a:rPr lang="en-US" dirty="0">
                <a:latin typeface="Arial"/>
                <a:ea typeface="Arial"/>
                <a:cs typeface="Arial"/>
                <a:sym typeface="Arial"/>
              </a:rPr>
              <a:t> for students — not just those who are blind or have low vision, but also learners with cognitive, language, or attention-related challenges. We'll go beyond just 'what AI can do' and focus on </a:t>
            </a:r>
            <a:r>
              <a:rPr lang="en-US" i="1" dirty="0">
                <a:latin typeface="Arial"/>
                <a:ea typeface="Arial"/>
                <a:cs typeface="Arial"/>
                <a:sym typeface="Arial"/>
              </a:rPr>
              <a:t>how faculty can use these tools in smart, inclusive ways.</a:t>
            </a:r>
            <a:r>
              <a:rPr lang="en-US" dirty="0">
                <a:latin typeface="Arial"/>
                <a:ea typeface="Arial"/>
                <a:cs typeface="Arial"/>
                <a:sym typeface="Arial"/>
              </a:rPr>
              <a:t>”</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237" name="Google Shape;2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What We’ll Cover</a:t>
            </a:r>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This slide outlines our roadmap for today’s session. In the first section, I’ll introduce AI tools that generate high-quality alt text — helping translate visual content into inclusive language. Next, we’ll explore how AI-powered text-to-speech tools support audio-based learning. From there, I’ll show how these technologies benefit not just students with visual disabilities, but learners with diverse needs. And finally, we’ll end with practical, low-lift strategies you can take back to your courses — no tech background required.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228600" lvl="0" indent="-228600" algn="l" rtl="0">
              <a:lnSpc>
                <a:spcPct val="100000"/>
              </a:lnSpc>
              <a:spcBef>
                <a:spcPts val="0"/>
              </a:spcBef>
              <a:spcAft>
                <a:spcPts val="0"/>
              </a:spcAft>
              <a:buSzPts val="1400"/>
              <a:buAutoNum type="arabicPeriod"/>
            </a:pPr>
            <a:r>
              <a:rPr lang="en-US" b="1" dirty="0"/>
              <a:t>Alt Text, OCR &amp; Scene Description</a:t>
            </a:r>
            <a:br>
              <a:rPr lang="en-US" dirty="0"/>
            </a:br>
            <a:r>
              <a:rPr lang="en-US" dirty="0"/>
              <a:t>"First, we have AI tools that translate visual information into accessible content. These include technologies like alt text generators, optical character recognition or OCR, and scene description tools. For example, Microsoft’s Alt Text Generator can describe an image in a Word or PowerPoint document, while Adobe OCR can extract readable text from a scanned PDF. Tools like Seeing AI and Be My AI go even further by interpreting scenes, people, and objects in real time to support learners who are blind or have low vision.“</a:t>
            </a:r>
          </a:p>
          <a:p>
            <a:pPr marL="228600" lvl="0" indent="-139700" algn="l" rtl="0">
              <a:lnSpc>
                <a:spcPct val="100000"/>
              </a:lnSpc>
              <a:spcBef>
                <a:spcPts val="0"/>
              </a:spcBef>
              <a:spcAft>
                <a:spcPts val="0"/>
              </a:spcAft>
              <a:buSzPts val="1400"/>
              <a:buNone/>
            </a:pPr>
            <a:endParaRPr lang="en-US" dirty="0"/>
          </a:p>
          <a:p>
            <a:pPr marL="228600" lvl="0" indent="-228600" algn="l" rtl="0">
              <a:lnSpc>
                <a:spcPct val="100000"/>
              </a:lnSpc>
              <a:spcBef>
                <a:spcPts val="0"/>
              </a:spcBef>
              <a:spcAft>
                <a:spcPts val="0"/>
              </a:spcAft>
              <a:buSzPts val="1400"/>
              <a:buAutoNum type="arabicPeriod"/>
            </a:pPr>
            <a:r>
              <a:rPr lang="en-US" b="1" dirty="0"/>
              <a:t>Text &amp; Video Narration Tools</a:t>
            </a:r>
            <a:br>
              <a:rPr lang="en-US" dirty="0"/>
            </a:br>
            <a:r>
              <a:rPr lang="en-US" dirty="0"/>
              <a:t>"Next are tools that give voice to both static and moving content. Text-to-speech tools like Microsoft Immersive Reader or Google Text-to-Speech help students hear written content. When it comes to videos, platforms like Panopto and Cielo24 support audio descriptions that narrate key visual elements, helping students who can’t see the screen still follow along with instructional videos. Murf.ai even provides natural-sounding narration for custom audio needs.“</a:t>
            </a:r>
          </a:p>
          <a:p>
            <a:pPr marL="228600" lvl="0" indent="-139700" algn="l" rtl="0">
              <a:lnSpc>
                <a:spcPct val="100000"/>
              </a:lnSpc>
              <a:spcBef>
                <a:spcPts val="0"/>
              </a:spcBef>
              <a:spcAft>
                <a:spcPts val="0"/>
              </a:spcAft>
              <a:buSzPts val="1400"/>
              <a:buNone/>
            </a:pPr>
            <a:endParaRPr lang="en-US" dirty="0"/>
          </a:p>
          <a:p>
            <a:pPr marL="228600" lvl="0" indent="-228600" algn="l" rtl="0">
              <a:lnSpc>
                <a:spcPct val="100000"/>
              </a:lnSpc>
              <a:spcBef>
                <a:spcPts val="0"/>
              </a:spcBef>
              <a:spcAft>
                <a:spcPts val="0"/>
              </a:spcAft>
              <a:buSzPts val="1400"/>
              <a:buAutoNum type="arabicPeriod"/>
            </a:pPr>
            <a:r>
              <a:rPr lang="en-US" b="1" dirty="0"/>
              <a:t>Navigation &amp; Object Detection</a:t>
            </a:r>
            <a:br>
              <a:rPr lang="en-US" dirty="0"/>
            </a:br>
            <a:r>
              <a:rPr lang="en-US" dirty="0"/>
              <a:t>"These AI technologies help students interpret their physical surroundings. Apps like Be My Eyes and Google Lookout provide real-time guidance for moving through spaces or identifying objects in the environment. </a:t>
            </a:r>
            <a:r>
              <a:rPr lang="en-US" dirty="0" err="1"/>
              <a:t>TactileNet</a:t>
            </a:r>
            <a:r>
              <a:rPr lang="en-US" dirty="0"/>
              <a:t> can even convert images into tactile graphics, making diagrams accessible to touch. These tools open up classrooms, campuses, and digital spaces in ways that were once unimaginable.“</a:t>
            </a:r>
          </a:p>
          <a:p>
            <a:pPr marL="228600" lvl="0" indent="-139700" algn="l" rtl="0">
              <a:lnSpc>
                <a:spcPct val="100000"/>
              </a:lnSpc>
              <a:spcBef>
                <a:spcPts val="0"/>
              </a:spcBef>
              <a:spcAft>
                <a:spcPts val="0"/>
              </a:spcAft>
              <a:buSzPts val="1400"/>
              <a:buNone/>
            </a:pPr>
            <a:endParaRPr lang="en-US" dirty="0"/>
          </a:p>
          <a:p>
            <a:pPr marL="228600" lvl="0" indent="-228600" algn="l" rtl="0">
              <a:lnSpc>
                <a:spcPct val="100000"/>
              </a:lnSpc>
              <a:spcBef>
                <a:spcPts val="0"/>
              </a:spcBef>
              <a:spcAft>
                <a:spcPts val="0"/>
              </a:spcAft>
              <a:buSzPts val="1400"/>
              <a:buAutoNum type="arabicPeriod"/>
            </a:pPr>
            <a:r>
              <a:rPr lang="en-US" b="1" dirty="0"/>
              <a:t>Voice Navigation &amp; Control</a:t>
            </a:r>
            <a:br>
              <a:rPr lang="en-US" dirty="0"/>
            </a:br>
            <a:r>
              <a:rPr lang="en-US" dirty="0"/>
              <a:t>"Finally, voice-enabled tools allow students to interact with content and technology without needing to touch a screen or keyboard. Assistants like Siri, Alexa, and Google Assistant can answer questions, launch apps, or even read content aloud. Paired with tools like IFTTT, students can automate tasks, access learning platforms, and control smart environments using only their voice—supporting independence and accessibility."</a:t>
            </a:r>
          </a:p>
          <a:p>
            <a:pPr marL="0" lvl="0" indent="0" algn="l" rtl="0">
              <a:spcBef>
                <a:spcPts val="0"/>
              </a:spcBef>
              <a:spcAft>
                <a:spcPts val="0"/>
              </a:spcAft>
              <a:buNone/>
            </a:pPr>
            <a:endParaRPr dirty="0"/>
          </a:p>
        </p:txBody>
      </p:sp>
      <p:sp>
        <p:nvSpPr>
          <p:cNvPr id="64" name="Google Shape;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Arial"/>
                <a:ea typeface="Arial"/>
                <a:cs typeface="Arial"/>
                <a:sym typeface="Arial"/>
              </a:rPr>
              <a:t>This grid can feel overwhelming, so here’s the shortcut: </a:t>
            </a:r>
            <a:r>
              <a:rPr lang="en-US" b="1" dirty="0">
                <a:latin typeface="Arial"/>
                <a:ea typeface="Arial"/>
                <a:cs typeface="Arial"/>
                <a:sym typeface="Arial"/>
              </a:rPr>
              <a:t>think use-case first.</a:t>
            </a:r>
            <a:r>
              <a:rPr lang="en-US" dirty="0">
                <a:latin typeface="Arial"/>
                <a:ea typeface="Arial"/>
                <a:cs typeface="Arial"/>
                <a:sym typeface="Arial"/>
              </a:rPr>
              <a:t> For example, want to convert text to speech? Immersive Reader does that instantly. Need real-time object descriptions? Try </a:t>
            </a:r>
            <a:r>
              <a:rPr lang="en-US" i="1" dirty="0">
                <a:latin typeface="Arial"/>
                <a:ea typeface="Arial"/>
                <a:cs typeface="Arial"/>
                <a:sym typeface="Arial"/>
              </a:rPr>
              <a:t>Seeing AI.</a:t>
            </a:r>
            <a:r>
              <a:rPr lang="en-US" dirty="0">
                <a:latin typeface="Arial"/>
                <a:ea typeface="Arial"/>
                <a:cs typeface="Arial"/>
                <a:sym typeface="Arial"/>
              </a:rPr>
              <a:t> Looking for narrated videos with accessibility baked in? </a:t>
            </a:r>
            <a:r>
              <a:rPr lang="en-US" i="1" dirty="0">
                <a:latin typeface="Arial"/>
                <a:ea typeface="Arial"/>
                <a:cs typeface="Arial"/>
                <a:sym typeface="Arial"/>
              </a:rPr>
              <a:t>Cielo24</a:t>
            </a:r>
            <a:r>
              <a:rPr lang="en-US" dirty="0">
                <a:latin typeface="Arial"/>
                <a:ea typeface="Arial"/>
                <a:cs typeface="Arial"/>
                <a:sym typeface="Arial"/>
              </a:rPr>
              <a:t> captions, transcribes, and describes scenes. Think less about the tool's name and more about </a:t>
            </a:r>
            <a:r>
              <a:rPr lang="en-US" i="1" dirty="0">
                <a:latin typeface="Arial"/>
                <a:ea typeface="Arial"/>
                <a:cs typeface="Arial"/>
                <a:sym typeface="Arial"/>
              </a:rPr>
              <a:t>what barrier it removes for your learner.</a:t>
            </a:r>
          </a:p>
          <a:p>
            <a:pPr marL="0" lvl="0" indent="0" algn="l" rtl="0">
              <a:spcBef>
                <a:spcPts val="0"/>
              </a:spcBef>
              <a:spcAft>
                <a:spcPts val="0"/>
              </a:spcAft>
              <a:buNone/>
            </a:pPr>
            <a:endParaRPr dirty="0"/>
          </a:p>
        </p:txBody>
      </p:sp>
      <p:sp>
        <p:nvSpPr>
          <p:cNvPr id="115" name="Google Shape;11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latin typeface="Arial"/>
                <a:ea typeface="Arial"/>
                <a:cs typeface="Arial"/>
                <a:sym typeface="Arial"/>
              </a:rPr>
              <a:t>Let’s look at alt text — where AI both shines and stumbles. Let’s start with this image (image of graph). I will copy this image into ChatGPT and ask it to help me write a description for this image for alt text. </a:t>
            </a:r>
            <a:endParaRPr>
              <a:latin typeface="Arial"/>
              <a:ea typeface="Arial"/>
              <a:cs typeface="Arial"/>
              <a:sym typeface="Arial"/>
            </a:endParaRPr>
          </a:p>
          <a:p>
            <a:pPr marL="0" lvl="0" indent="0" algn="l" rtl="0">
              <a:lnSpc>
                <a:spcPct val="115000"/>
              </a:lnSpc>
              <a:spcBef>
                <a:spcPts val="0"/>
              </a:spcBef>
              <a:spcAft>
                <a:spcPts val="0"/>
              </a:spcAft>
              <a:buSzPts val="1100"/>
              <a:buNone/>
            </a:pP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a:latin typeface="Arial"/>
                <a:ea typeface="Arial"/>
                <a:cs typeface="Arial"/>
                <a:sym typeface="Arial"/>
              </a:rPr>
              <a:t>Here is what we get: </a:t>
            </a:r>
            <a:r>
              <a:rPr lang="en-US" i="1">
                <a:latin typeface="Arial"/>
                <a:ea typeface="Arial"/>
                <a:cs typeface="Arial"/>
                <a:sym typeface="Arial"/>
              </a:rPr>
              <a:t>‘Graph showing data.’</a:t>
            </a:r>
            <a:r>
              <a:rPr lang="en-US">
                <a:latin typeface="Arial"/>
                <a:ea typeface="Arial"/>
                <a:cs typeface="Arial"/>
                <a:sym typeface="Arial"/>
              </a:rPr>
              <a:t> No detail. No insight. A blind student hears this and moves on confused. </a:t>
            </a:r>
            <a:endParaRPr>
              <a:latin typeface="Arial"/>
              <a:ea typeface="Arial"/>
              <a:cs typeface="Arial"/>
              <a:sym typeface="Arial"/>
            </a:endParaRPr>
          </a:p>
          <a:p>
            <a:pPr marL="0" lvl="0" indent="0" algn="l" rtl="0">
              <a:lnSpc>
                <a:spcPct val="115000"/>
              </a:lnSpc>
              <a:spcBef>
                <a:spcPts val="0"/>
              </a:spcBef>
              <a:spcAft>
                <a:spcPts val="0"/>
              </a:spcAft>
              <a:buSzPts val="1100"/>
              <a:buNone/>
            </a:pP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a:latin typeface="Arial"/>
                <a:ea typeface="Arial"/>
                <a:cs typeface="Arial"/>
                <a:sym typeface="Arial"/>
              </a:rPr>
              <a:t>Now lets’ try a little prompt engineering: I have attached an image of a graph to this message.  Can you help me write </a:t>
            </a:r>
            <a:r>
              <a:rPr lang="en-US" sz="1100">
                <a:latin typeface="Arial"/>
                <a:ea typeface="Arial"/>
                <a:cs typeface="Arial"/>
                <a:sym typeface="Arial"/>
              </a:rPr>
              <a:t>a </a:t>
            </a:r>
            <a:r>
              <a:rPr lang="en-US" sz="1100" i="1">
                <a:latin typeface="DM Sans"/>
                <a:ea typeface="DM Sans"/>
                <a:cs typeface="DM Sans"/>
                <a:sym typeface="DM Sans"/>
              </a:rPr>
              <a:t>helpful, engaging, and visually descriptive image alt tags for this image. The description should meet </a:t>
            </a:r>
            <a:r>
              <a:rPr lang="en-US" sz="1100">
                <a:latin typeface="Arial"/>
                <a:ea typeface="Arial"/>
                <a:cs typeface="Arial"/>
                <a:sym typeface="Arial"/>
              </a:rPr>
              <a:t> WCAG 2.1 AA-standards. You need to describe the contents of the image so that a blind student using a screen reader will understand the purpose of the image. The description in the alt text should be 120 characters or less. If any text appears in the image, please include that in the alt text description.</a:t>
            </a:r>
            <a:endParaRPr sz="1100">
              <a:latin typeface="Arial"/>
              <a:ea typeface="Arial"/>
              <a:cs typeface="Arial"/>
              <a:sym typeface="Arial"/>
            </a:endParaRPr>
          </a:p>
          <a:p>
            <a:pPr marL="0" lvl="0" indent="0" algn="l" rtl="0">
              <a:lnSpc>
                <a:spcPct val="115000"/>
              </a:lnSpc>
              <a:spcBef>
                <a:spcPts val="0"/>
              </a:spcBef>
              <a:spcAft>
                <a:spcPts val="0"/>
              </a:spcAft>
              <a:buSzPts val="1100"/>
              <a:buNone/>
            </a:pPr>
            <a:endParaRPr>
              <a:latin typeface="Arial"/>
              <a:ea typeface="Arial"/>
              <a:cs typeface="Arial"/>
              <a:sym typeface="Arial"/>
            </a:endParaRPr>
          </a:p>
          <a:p>
            <a:pPr marL="0" lvl="0" indent="0" algn="l" rtl="0">
              <a:lnSpc>
                <a:spcPct val="115000"/>
              </a:lnSpc>
              <a:spcBef>
                <a:spcPts val="0"/>
              </a:spcBef>
              <a:spcAft>
                <a:spcPts val="0"/>
              </a:spcAft>
              <a:buSzPts val="1100"/>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Now contrast that with: </a:t>
            </a:r>
            <a:r>
              <a:rPr lang="en-US" i="1">
                <a:latin typeface="Arial"/>
                <a:ea typeface="Arial"/>
                <a:cs typeface="Arial"/>
                <a:sym typeface="Arial"/>
              </a:rPr>
              <a:t>‘Bar graph comparing renewable energy adoption across 5 countries.’</a:t>
            </a:r>
            <a:r>
              <a:rPr lang="en-US">
                <a:latin typeface="Arial"/>
                <a:ea typeface="Arial"/>
                <a:cs typeface="Arial"/>
                <a:sym typeface="Arial"/>
              </a:rPr>
              <a:t> Specific. Informative. AI like ChatGPT or Adobe OCR can help us get closer to that, but it still needs a human editor. The trick? Ask: </a:t>
            </a:r>
            <a:r>
              <a:rPr lang="en-US" i="1">
                <a:latin typeface="Arial"/>
                <a:ea typeface="Arial"/>
                <a:cs typeface="Arial"/>
                <a:sym typeface="Arial"/>
              </a:rPr>
              <a:t>Would I understand this if I couldn’t see it?</a:t>
            </a:r>
            <a:br>
              <a:rPr lang="en-US" i="1">
                <a:latin typeface="Arial"/>
                <a:ea typeface="Arial"/>
                <a:cs typeface="Arial"/>
                <a:sym typeface="Arial"/>
              </a:rPr>
            </a:br>
            <a:endParaRPr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i="1">
                <a:latin typeface="Arial"/>
                <a:ea typeface="Arial"/>
                <a:cs typeface="Arial"/>
                <a:sym typeface="Arial"/>
              </a:rPr>
              <a:t>Poor: </a:t>
            </a:r>
            <a:r>
              <a:rPr lang="en-US">
                <a:solidFill>
                  <a:srgbClr val="272525"/>
                </a:solidFill>
                <a:latin typeface="DM Sans"/>
                <a:ea typeface="DM Sans"/>
                <a:cs typeface="DM Sans"/>
                <a:sym typeface="DM Sans"/>
              </a:rPr>
              <a:t>Graph showing data</a:t>
            </a:r>
            <a:endParaRPr>
              <a:solidFill>
                <a:srgbClr val="272525"/>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solidFill>
                  <a:srgbClr val="272525"/>
                </a:solidFill>
                <a:latin typeface="DM Sans"/>
                <a:ea typeface="DM Sans"/>
                <a:cs typeface="DM Sans"/>
                <a:sym typeface="DM Sans"/>
              </a:rPr>
              <a:t>Lacks specific details</a:t>
            </a:r>
            <a:endParaRPr>
              <a:solidFill>
                <a:srgbClr val="272525"/>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solidFill>
                  <a:srgbClr val="272525"/>
                </a:solidFill>
                <a:latin typeface="DM Sans"/>
                <a:ea typeface="DM Sans"/>
                <a:cs typeface="DM Sans"/>
                <a:sym typeface="DM Sans"/>
              </a:rPr>
              <a:t>Misses key information</a:t>
            </a:r>
            <a:endParaRPr>
              <a:solidFill>
                <a:srgbClr val="272525"/>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solidFill>
                  <a:srgbClr val="272525"/>
                </a:solidFill>
                <a:latin typeface="DM Sans"/>
                <a:ea typeface="DM Sans"/>
                <a:cs typeface="DM Sans"/>
                <a:sym typeface="DM Sans"/>
              </a:rPr>
              <a:t>Excludes visually impaired users</a:t>
            </a:r>
            <a:br>
              <a:rPr lang="en-US">
                <a:solidFill>
                  <a:srgbClr val="272525"/>
                </a:solidFill>
                <a:latin typeface="DM Sans"/>
                <a:ea typeface="DM Sans"/>
                <a:cs typeface="DM Sans"/>
                <a:sym typeface="DM Sans"/>
              </a:rPr>
            </a:br>
            <a:endParaRPr>
              <a:solidFill>
                <a:srgbClr val="272525"/>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r>
              <a:rPr lang="en-US" i="1">
                <a:latin typeface="Arial"/>
                <a:ea typeface="Arial"/>
                <a:cs typeface="Arial"/>
                <a:sym typeface="Arial"/>
              </a:rPr>
              <a:t>Effective:  Bar graph comparing renewable energy adoption across 5 countries</a:t>
            </a:r>
            <a:endParaRPr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solidFill>
                  <a:srgbClr val="272525"/>
                </a:solidFill>
                <a:latin typeface="DM Sans"/>
                <a:ea typeface="DM Sans"/>
                <a:cs typeface="DM Sans"/>
                <a:sym typeface="DM Sans"/>
              </a:rPr>
              <a:t>Describes content completely</a:t>
            </a:r>
            <a:endParaRPr>
              <a:solidFill>
                <a:srgbClr val="272525"/>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solidFill>
                  <a:srgbClr val="272525"/>
                </a:solidFill>
                <a:latin typeface="DM Sans"/>
                <a:ea typeface="DM Sans"/>
                <a:cs typeface="DM Sans"/>
                <a:sym typeface="DM Sans"/>
              </a:rPr>
              <a:t>Includes relevant data points</a:t>
            </a:r>
            <a:endParaRPr>
              <a:solidFill>
                <a:srgbClr val="272525"/>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a:t>
            </a:r>
            <a:r>
              <a:rPr lang="en-US">
                <a:solidFill>
                  <a:srgbClr val="272525"/>
                </a:solidFill>
                <a:latin typeface="DM Sans"/>
                <a:ea typeface="DM Sans"/>
                <a:cs typeface="DM Sans"/>
                <a:sym typeface="DM Sans"/>
              </a:rPr>
              <a:t>Maintains context and meaning</a:t>
            </a:r>
            <a:endParaRPr>
              <a:solidFill>
                <a:srgbClr val="272525"/>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r>
              <a:rPr lang="en-US" i="1">
                <a:highlight>
                  <a:srgbClr val="FFFF00"/>
                </a:highlight>
                <a:latin typeface="Arial"/>
                <a:ea typeface="Arial"/>
                <a:cs typeface="Arial"/>
                <a:sym typeface="Arial"/>
              </a:rPr>
              <a:t>Mind:  “</a:t>
            </a:r>
            <a:r>
              <a:rPr lang="en-US">
                <a:solidFill>
                  <a:srgbClr val="272525"/>
                </a:solidFill>
                <a:highlight>
                  <a:srgbClr val="FFFF00"/>
                </a:highlight>
                <a:latin typeface="DM Sans"/>
                <a:ea typeface="DM Sans"/>
                <a:cs typeface="DM Sans"/>
                <a:sym typeface="DM Sans"/>
              </a:rPr>
              <a:t>Bar graph of five countries showing Germany (75%) leads in renewable energy, followed by Spain (65%), Italy (60%), the US (50%), and the UK (40%).”</a:t>
            </a:r>
            <a:endParaRPr>
              <a:solidFill>
                <a:srgbClr val="272525"/>
              </a:solidFill>
              <a:highlight>
                <a:srgbClr val="FFFF00"/>
              </a:highlight>
              <a:latin typeface="DM Sans"/>
              <a:ea typeface="DM Sans"/>
              <a:cs typeface="DM Sans"/>
              <a:sym typeface="DM Sans"/>
            </a:endParaRPr>
          </a:p>
          <a:p>
            <a:pPr marL="0" lvl="0" indent="0" algn="l" rtl="0">
              <a:lnSpc>
                <a:spcPct val="100000"/>
              </a:lnSpc>
              <a:spcBef>
                <a:spcPts val="0"/>
              </a:spcBef>
              <a:spcAft>
                <a:spcPts val="0"/>
              </a:spcAft>
              <a:buSzPts val="1400"/>
              <a:buNone/>
            </a:pPr>
            <a:endParaRPr/>
          </a:p>
        </p:txBody>
      </p:sp>
      <p:sp>
        <p:nvSpPr>
          <p:cNvPr id="307" name="Google Shape;30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5e97f9f1bd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5e97f9f1bd_0_2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700">
              <a:solidFill>
                <a:srgbClr val="272525"/>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r>
              <a:rPr lang="en-US" sz="1700">
                <a:solidFill>
                  <a:srgbClr val="272525"/>
                </a:solidFill>
                <a:latin typeface="DM Sans"/>
                <a:ea typeface="DM Sans"/>
                <a:cs typeface="DM Sans"/>
                <a:sym typeface="DM Sans"/>
              </a:rPr>
              <a:t>And this slide shows my final alt text for the image which combines the prompt engineering, and my inputBar graph of five countries showing Germany (75%) leads in renewable energy, followed by Spain (65%), Italy (60%), the US (50%), and the UK (40%).</a:t>
            </a:r>
            <a:endParaRPr/>
          </a:p>
        </p:txBody>
      </p:sp>
      <p:sp>
        <p:nvSpPr>
          <p:cNvPr id="314" name="Google Shape;314;g35e97f9f1bd_0_27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These tools aren’t just for students with vision disabilities. Text-to-speech supports </a:t>
            </a:r>
            <a:r>
              <a:rPr lang="en-US" i="1">
                <a:latin typeface="Arial"/>
                <a:ea typeface="Arial"/>
                <a:cs typeface="Arial"/>
                <a:sym typeface="Arial"/>
              </a:rPr>
              <a:t>ESL learners</a:t>
            </a:r>
            <a:r>
              <a:rPr lang="en-US">
                <a:latin typeface="Arial"/>
                <a:ea typeface="Arial"/>
                <a:cs typeface="Arial"/>
                <a:sym typeface="Arial"/>
              </a:rPr>
              <a:t> by reinforcing language patterns. </a:t>
            </a:r>
            <a:r>
              <a:rPr lang="en-US" i="1">
                <a:latin typeface="Arial"/>
                <a:ea typeface="Arial"/>
                <a:cs typeface="Arial"/>
                <a:sym typeface="Arial"/>
              </a:rPr>
              <a:t>Dyslexic students</a:t>
            </a:r>
            <a:r>
              <a:rPr lang="en-US">
                <a:latin typeface="Arial"/>
                <a:ea typeface="Arial"/>
                <a:cs typeface="Arial"/>
                <a:sym typeface="Arial"/>
              </a:rPr>
              <a:t> benefit from audio plus custom spacing. For </a:t>
            </a:r>
            <a:r>
              <a:rPr lang="en-US" i="1">
                <a:latin typeface="Arial"/>
                <a:ea typeface="Arial"/>
                <a:cs typeface="Arial"/>
                <a:sym typeface="Arial"/>
              </a:rPr>
              <a:t>ADHD</a:t>
            </a:r>
            <a:r>
              <a:rPr lang="en-US">
                <a:latin typeface="Arial"/>
                <a:ea typeface="Arial"/>
                <a:cs typeface="Arial"/>
                <a:sym typeface="Arial"/>
              </a:rPr>
              <a:t>, narration helps with focus. Even in noisy dorms or low-bandwidth areas, these tools make content accessible. That’s the universal design mindset: </a:t>
            </a:r>
            <a:r>
              <a:rPr lang="en-US" i="1">
                <a:latin typeface="Arial"/>
                <a:ea typeface="Arial"/>
                <a:cs typeface="Arial"/>
                <a:sym typeface="Arial"/>
              </a:rPr>
              <a:t>design for one, benefit many.</a:t>
            </a:r>
            <a:endParaRPr i="1">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21" name="Google Shape;32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“Let’s make this interactive! I’ll ask four quick questions — just give a thumbs-up 👍 or thumbs-down 👎 in Zoom if you agree or not:</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1.Could your content use better alt text?</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2.Have you used TTS in your teaching yet?</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3.Can you see these tools helping ADHD or ESL learners?</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4.Will you try one of these tools in your next course?</a:t>
            </a: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Thanks for participating — that feedback shapes what we share!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31" name="Google Shape;3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9" name="Google Shape;8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Here are tools you can try now. </a:t>
            </a:r>
            <a:r>
              <a:rPr lang="en-US" i="1" dirty="0">
                <a:latin typeface="Arial"/>
                <a:ea typeface="Arial"/>
                <a:cs typeface="Arial"/>
                <a:sym typeface="Arial"/>
              </a:rPr>
              <a:t>ChatGPT</a:t>
            </a:r>
            <a:r>
              <a:rPr lang="en-US" dirty="0">
                <a:latin typeface="Arial"/>
                <a:ea typeface="Arial"/>
                <a:cs typeface="Arial"/>
                <a:sym typeface="Arial"/>
              </a:rPr>
              <a:t> can write alt text for complex images — just paste the image description or file. </a:t>
            </a:r>
            <a:r>
              <a:rPr lang="en-US" i="1" dirty="0">
                <a:latin typeface="Arial"/>
                <a:ea typeface="Arial"/>
                <a:cs typeface="Arial"/>
                <a:sym typeface="Arial"/>
              </a:rPr>
              <a:t>Be My Eyes</a:t>
            </a:r>
            <a:r>
              <a:rPr lang="en-US" dirty="0">
                <a:latin typeface="Arial"/>
                <a:ea typeface="Arial"/>
                <a:cs typeface="Arial"/>
                <a:sym typeface="Arial"/>
              </a:rPr>
              <a:t> uses AI vision to help blind users in real time. </a:t>
            </a:r>
            <a:r>
              <a:rPr lang="en-US" i="1" dirty="0">
                <a:latin typeface="Arial"/>
                <a:ea typeface="Arial"/>
                <a:cs typeface="Arial"/>
                <a:sym typeface="Arial"/>
              </a:rPr>
              <a:t>Immersive Reader</a:t>
            </a:r>
            <a:r>
              <a:rPr lang="en-US" dirty="0">
                <a:latin typeface="Arial"/>
                <a:ea typeface="Arial"/>
                <a:cs typeface="Arial"/>
                <a:sym typeface="Arial"/>
              </a:rPr>
              <a:t> reads aloud, highlights, and simplifies text. Think of this as your ‘starter pack’ — pick one and test it with your course content this week.</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356" name="Google Shape;3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4f59852ca9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34f59852ca9_6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Let’s be honest: AI isn’t perfect. It can </a:t>
            </a:r>
            <a:r>
              <a:rPr lang="en-US" i="1">
                <a:latin typeface="Arial"/>
                <a:ea typeface="Arial"/>
                <a:cs typeface="Arial"/>
                <a:sym typeface="Arial"/>
              </a:rPr>
              <a:t>mislabel images</a:t>
            </a:r>
            <a:r>
              <a:rPr lang="en-US">
                <a:latin typeface="Arial"/>
                <a:ea typeface="Arial"/>
                <a:cs typeface="Arial"/>
                <a:sym typeface="Arial"/>
              </a:rPr>
              <a:t> or give vague alt text. TTS voices can be robotic. And some tools aren’t accessible themselves — ironic, right? The key: don’t set it and forget it. Faculty need to </a:t>
            </a:r>
            <a:r>
              <a:rPr lang="en-US" i="1">
                <a:latin typeface="Arial"/>
                <a:ea typeface="Arial"/>
                <a:cs typeface="Arial"/>
                <a:sym typeface="Arial"/>
              </a:rPr>
              <a:t>review</a:t>
            </a:r>
            <a:r>
              <a:rPr lang="en-US">
                <a:latin typeface="Arial"/>
                <a:ea typeface="Arial"/>
                <a:cs typeface="Arial"/>
                <a:sym typeface="Arial"/>
              </a:rPr>
              <a:t> AI output, test it with students, and supplement it with human insight.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78" name="Google Shape;378;g34f59852ca9_6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4f59852ca9_6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34f59852ca9_6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dirty="0">
                <a:latin typeface="Arial"/>
                <a:ea typeface="Arial"/>
                <a:cs typeface="Arial"/>
                <a:sym typeface="Arial"/>
              </a:rPr>
              <a:t>If something today sparked a new idea, I’d love to hear about it. Try one tool. Tell me what you find. And if you want to go deeper, we host accessibility workshops year-round. Let’s keep the momentum going.</a:t>
            </a:r>
            <a:endParaRPr dirty="0">
              <a:latin typeface="Arial"/>
              <a:ea typeface="Arial"/>
              <a:cs typeface="Arial"/>
              <a:sym typeface="Arial"/>
            </a:endParaRPr>
          </a:p>
          <a:p>
            <a:pPr marL="0" lvl="0" indent="0" algn="l" rtl="0">
              <a:lnSpc>
                <a:spcPct val="115000"/>
              </a:lnSpc>
              <a:spcBef>
                <a:spcPts val="0"/>
              </a:spcBef>
              <a:spcAft>
                <a:spcPts val="0"/>
              </a:spcAft>
              <a:buSzPts val="1100"/>
              <a:buNone/>
            </a:pPr>
            <a:endParaRPr dirty="0">
              <a:latin typeface="Arial"/>
              <a:ea typeface="Arial"/>
              <a:cs typeface="Arial"/>
              <a:sym typeface="Arial"/>
            </a:endParaRPr>
          </a:p>
          <a:p>
            <a:pPr marL="0" lvl="0" indent="0" algn="l" rtl="0">
              <a:lnSpc>
                <a:spcPct val="115000"/>
              </a:lnSpc>
              <a:spcBef>
                <a:spcPts val="0"/>
              </a:spcBef>
              <a:spcAft>
                <a:spcPts val="0"/>
              </a:spcAft>
              <a:buSzPts val="1100"/>
              <a:buNone/>
            </a:pPr>
            <a:r>
              <a:rPr lang="en-US" dirty="0">
                <a:latin typeface="Arial"/>
                <a:ea typeface="Arial"/>
                <a:cs typeface="Arial"/>
                <a:sym typeface="Arial"/>
              </a:rPr>
              <a:t>Now, we will hear from my colleague Robert Lipscomb about AI Tools that can help students with learning disabilities. </a:t>
            </a: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398" name="Google Shape;398;g34f59852ca9_6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a:extLst>
            <a:ext uri="{FF2B5EF4-FFF2-40B4-BE49-F238E27FC236}">
              <a16:creationId xmlns:a16="http://schemas.microsoft.com/office/drawing/2014/main" id="{199A58AA-B855-2CC9-5E27-E6656C72AA3B}"/>
            </a:ext>
          </a:extLst>
        </p:cNvPr>
        <p:cNvGrpSpPr/>
        <p:nvPr/>
      </p:nvGrpSpPr>
      <p:grpSpPr>
        <a:xfrm>
          <a:off x="0" y="0"/>
          <a:ext cx="0" cy="0"/>
          <a:chOff x="0" y="0"/>
          <a:chExt cx="0" cy="0"/>
        </a:xfrm>
      </p:grpSpPr>
      <p:sp>
        <p:nvSpPr>
          <p:cNvPr id="236" name="Google Shape;236;p1:notes">
            <a:extLst>
              <a:ext uri="{FF2B5EF4-FFF2-40B4-BE49-F238E27FC236}">
                <a16:creationId xmlns:a16="http://schemas.microsoft.com/office/drawing/2014/main" id="{D5FFB8ED-DFA9-9A16-2FB3-05CAD8E858C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Good afternoon! My name is Terisa O’Dowd, Instructional Accessibility Designer. In the next 10 minutes, I’ll introduce AI tools that support </a:t>
            </a:r>
            <a:r>
              <a:rPr lang="en-US" i="1">
                <a:latin typeface="Arial"/>
                <a:ea typeface="Arial"/>
                <a:cs typeface="Arial"/>
                <a:sym typeface="Arial"/>
              </a:rPr>
              <a:t>visual access</a:t>
            </a:r>
            <a:r>
              <a:rPr lang="en-US">
                <a:latin typeface="Arial"/>
                <a:ea typeface="Arial"/>
                <a:cs typeface="Arial"/>
                <a:sym typeface="Arial"/>
              </a:rPr>
              <a:t> for students — not just those who are blind or have low vision, but also learners with cognitive, language, or attention-related challenges. We'll go beyond just 'what AI can do' and focus on </a:t>
            </a:r>
            <a:r>
              <a:rPr lang="en-US" i="1">
                <a:latin typeface="Arial"/>
                <a:ea typeface="Arial"/>
                <a:cs typeface="Arial"/>
                <a:sym typeface="Arial"/>
              </a:rPr>
              <a:t>how faculty can use these tools in smart, inclusive ways.</a:t>
            </a:r>
            <a:r>
              <a:rPr lang="en-US">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37" name="Google Shape;237;p1:notes">
            <a:extLst>
              <a:ext uri="{FF2B5EF4-FFF2-40B4-BE49-F238E27FC236}">
                <a16:creationId xmlns:a16="http://schemas.microsoft.com/office/drawing/2014/main" id="{D78BB53B-8DD9-A8B9-F648-B4165D3B63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8173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5e97f9f1bd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g35e97f9f1bd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b="1" dirty="0"/>
              <a:t>REDUCES COGNITIVE OVERLOAD (FACILITATES Short-Term Memory Storage and Transfer to Long-Term). </a:t>
            </a:r>
          </a:p>
          <a:p>
            <a:pPr marL="457200" lvl="0" indent="-298450" algn="l" rtl="0">
              <a:lnSpc>
                <a:spcPct val="100000"/>
              </a:lnSpc>
              <a:spcBef>
                <a:spcPts val="0"/>
              </a:spcBef>
              <a:spcAft>
                <a:spcPts val="0"/>
              </a:spcAft>
              <a:buSzPts val="1100"/>
              <a:buChar char="●"/>
            </a:pPr>
            <a:r>
              <a:rPr lang="en-US" b="1" dirty="0"/>
              <a:t>If style, academic jargon are not the priority, but only concepts and information. </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b="1" dirty="0"/>
              <a:t>1</a:t>
            </a:r>
            <a:r>
              <a:rPr lang="en-US" dirty="0"/>
              <a:t> Barrera et al., 2006; Gilchrist &amp; Cowan, 2012; Thalmann, Souza, &amp; </a:t>
            </a:r>
            <a:r>
              <a:rPr lang="en-US" dirty="0" err="1"/>
              <a:t>Oberauer</a:t>
            </a:r>
            <a:r>
              <a:rPr lang="en-US" dirty="0"/>
              <a:t>, 2018.</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2</a:t>
            </a:r>
            <a:r>
              <a:rPr lang="en-US" dirty="0"/>
              <a:t> Berg et al., 2014. </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b="1" dirty="0"/>
              <a:t>Note: </a:t>
            </a:r>
            <a:r>
              <a:rPr lang="en-US" dirty="0"/>
              <a:t>“Chunking and Questioning Aloud” (CQA) “bears a strong resemblance to what is commonly known in the teaching literature as a ‘Directed Reading Thinking </a:t>
            </a:r>
          </a:p>
          <a:p>
            <a:pPr marL="0" lvl="0" indent="0" algn="l" rtl="0">
              <a:lnSpc>
                <a:spcPct val="100000"/>
              </a:lnSpc>
              <a:spcBef>
                <a:spcPts val="0"/>
              </a:spcBef>
              <a:spcAft>
                <a:spcPts val="0"/>
              </a:spcAft>
              <a:buSzPts val="1100"/>
              <a:buNone/>
            </a:pPr>
            <a:r>
              <a:rPr lang="en-US" dirty="0"/>
              <a:t>Activity’ or DRTA…. In the DRTA, the teacher chooses a text at the student’s instructional level and divides it into chunks of varying lengths to maintain reader interest. The students then set the purpose for reading by making predictions about the individual chunks of text…. The DRTA and a teacher-led variant, Directed Listening and Thinking Aloud (DLTA) are widely recommended in the popular teaching literature. Organizations as diverse as the National Urban Alliance for Effective Education (n.d.); The Education Alliance (n.d.); The Northwest Educational Laboratory (NWREL, n.d.); and the United Nations Educational, </a:t>
            </a:r>
            <a:r>
              <a:rPr lang="en-US" dirty="0" err="1"/>
              <a:t>Scientifc</a:t>
            </a:r>
            <a:r>
              <a:rPr lang="en-US" dirty="0"/>
              <a:t> and Cultural Organization (UNESCO, n.d.) mention DRTA on lists of recommended instructional strategies” (Barrera et al., 2006).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5e97f9f1bd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3" name="Google Shape;423;g35e97f9f1bd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dirty="0"/>
              <a:t>Dyslexic students struggle with decoding and processing written language. Chunking prevents overload and stress; simplification facilitates comprehension.</a:t>
            </a:r>
          </a:p>
          <a:p>
            <a:pPr marL="457200" lvl="0" indent="-298450" algn="l" rtl="0">
              <a:lnSpc>
                <a:spcPct val="100000"/>
              </a:lnSpc>
              <a:spcBef>
                <a:spcPts val="0"/>
              </a:spcBef>
              <a:spcAft>
                <a:spcPts val="0"/>
              </a:spcAft>
              <a:buSzPts val="1100"/>
              <a:buChar char="●"/>
            </a:pPr>
            <a:r>
              <a:rPr lang="en-US" dirty="0" err="1"/>
              <a:t>Dysgraphic</a:t>
            </a:r>
            <a:r>
              <a:rPr lang="en-US" dirty="0"/>
              <a:t> students struggle with written expression. Simplified, structured instructions reduce frustration.</a:t>
            </a:r>
          </a:p>
          <a:p>
            <a:pPr marL="457200" lvl="0" indent="-298450" algn="l" rtl="0">
              <a:lnSpc>
                <a:spcPct val="100000"/>
              </a:lnSpc>
              <a:spcBef>
                <a:spcPts val="0"/>
              </a:spcBef>
              <a:spcAft>
                <a:spcPts val="0"/>
              </a:spcAft>
              <a:buSzPts val="1100"/>
              <a:buChar char="●"/>
            </a:pPr>
            <a:r>
              <a:rPr lang="en-US" dirty="0"/>
              <a:t>ADHD / EF students have trouble organizing, prioritizing, and completing multi-step tasks due to focusing challenges. Chunking supports task initiation and sustained attention.</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b="1" dirty="0"/>
              <a:t>3</a:t>
            </a:r>
            <a:r>
              <a:rPr lang="en-US" dirty="0"/>
              <a:t> Thalmann, Souza, &amp; </a:t>
            </a:r>
            <a:r>
              <a:rPr lang="en-US" dirty="0" err="1"/>
              <a:t>Oberauer</a:t>
            </a:r>
            <a:r>
              <a:rPr lang="en-US" dirty="0"/>
              <a:t>, 2018; Durand, 2023, p. 56 (“Part of implementing the </a:t>
            </a:r>
            <a:r>
              <a:rPr lang="en-US" b="1" dirty="0"/>
              <a:t>Universal Design for Learning</a:t>
            </a:r>
            <a:r>
              <a:rPr lang="en-US" dirty="0"/>
              <a:t> approach is preparing tutors to accommodate a range of learning disabilities, exceptionalities, and cultures. It is important for tutors to understand common characteristics of dyslexic writers and strategies for working with them. Effective strategies include repeating explicit instruction, emphasizing phonetics, and mind mapping/</a:t>
            </a:r>
            <a:r>
              <a:rPr lang="en-US" b="1" dirty="0"/>
              <a:t>chunking information</a:t>
            </a:r>
            <a:r>
              <a:rPr lang="en-US" dirty="0"/>
              <a:t>. This project is focused on helping secondary writing center tutors and faculty to feel they have enough knowledge about dyslexia to help students who choose not to disclose their disability and offer strategies that they may utilize when working with dyslexic students. Furthermore, this project affirms the importance of creating an equitable learning environment for all students who seek the support of a writing center.”)</a:t>
            </a:r>
          </a:p>
          <a:p>
            <a:pPr marL="0" lvl="0" indent="0" algn="l" rtl="0">
              <a:lnSpc>
                <a:spcPct val="100000"/>
              </a:lnSpc>
              <a:spcBef>
                <a:spcPts val="0"/>
              </a:spcBef>
              <a:spcAft>
                <a:spcPts val="0"/>
              </a:spcAft>
              <a:buSzPts val="1100"/>
              <a:buNone/>
            </a:pPr>
            <a:r>
              <a:rPr lang="en-US" b="1" dirty="0"/>
              <a:t>4</a:t>
            </a:r>
            <a:r>
              <a:rPr lang="en-US" dirty="0"/>
              <a:t> The </a:t>
            </a:r>
            <a:r>
              <a:rPr lang="en-US" b="1" dirty="0"/>
              <a:t>chunking</a:t>
            </a:r>
            <a:r>
              <a:rPr lang="en-US" dirty="0"/>
              <a:t> of a research paper or large project—or the clearly delineated and focused steps required to successfully complete it—is the idea behind </a:t>
            </a:r>
            <a:r>
              <a:rPr lang="en-US" b="1" dirty="0"/>
              <a:t>scaffolding</a:t>
            </a:r>
            <a:r>
              <a:rPr lang="en-US" dirty="0"/>
              <a:t> concepts, skills, and activities to ensure success. “Scaffolding is a similar concept addressing the pedagogy of your assignments and assessments: breaking them into smaller, cooperative pieces that provide opportunities for formative assessment and facilitate students achieving the learning goals you intend” (Chunking, 2025).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5e97f9f1bd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g35e97f9f1bd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b="1" dirty="0"/>
              <a:t>ELLs: </a:t>
            </a:r>
            <a:r>
              <a:rPr lang="en-US" dirty="0"/>
              <a:t>Simplified language and clear structure make academic vocabulary and concepts easier to understand.</a:t>
            </a:r>
          </a:p>
          <a:p>
            <a:pPr marL="457200" lvl="0" indent="-298450" algn="l" rtl="0">
              <a:lnSpc>
                <a:spcPct val="100000"/>
              </a:lnSpc>
              <a:spcBef>
                <a:spcPts val="0"/>
              </a:spcBef>
              <a:spcAft>
                <a:spcPts val="0"/>
              </a:spcAft>
              <a:buSzPts val="1100"/>
              <a:buChar char="●"/>
            </a:pPr>
            <a:r>
              <a:rPr lang="en-US" b="1" dirty="0"/>
              <a:t>1st Gen/Underprepared</a:t>
            </a:r>
            <a:r>
              <a:rPr lang="en-US" dirty="0"/>
              <a:t>: Chunking and summarizing skills model effective study strategies for managing complex academic tasks with which they may be unfamiliar, promoting equity.</a:t>
            </a:r>
          </a:p>
          <a:p>
            <a:pPr marL="457200" lvl="0" indent="-298450" algn="l" rtl="0">
              <a:lnSpc>
                <a:spcPct val="100000"/>
              </a:lnSpc>
              <a:spcBef>
                <a:spcPts val="0"/>
              </a:spcBef>
              <a:spcAft>
                <a:spcPts val="0"/>
              </a:spcAft>
              <a:buSzPts val="1100"/>
              <a:buChar char="●"/>
            </a:pPr>
            <a:r>
              <a:rPr lang="en-US" b="1" dirty="0"/>
              <a:t>Neurodivergent</a:t>
            </a:r>
            <a:r>
              <a:rPr lang="en-US" dirty="0"/>
              <a:t>: Autistic learners who process information differently, for example, may benefit from explicit, highly structured presentation of content and tasks. </a:t>
            </a:r>
          </a:p>
          <a:p>
            <a:pPr marL="457200" lvl="0" indent="-298450" algn="l" rtl="0">
              <a:lnSpc>
                <a:spcPct val="100000"/>
              </a:lnSpc>
              <a:spcBef>
                <a:spcPts val="0"/>
              </a:spcBef>
              <a:spcAft>
                <a:spcPts val="0"/>
              </a:spcAft>
              <a:buSzPts val="1100"/>
              <a:buChar char="●"/>
            </a:pPr>
            <a:r>
              <a:rPr lang="en-US" b="1" dirty="0"/>
              <a:t>High-Achieving</a:t>
            </a:r>
            <a:r>
              <a:rPr lang="en-US" dirty="0"/>
              <a:t>: Any students experiencing stress, burnout, or unfamiliar academic content.</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b="1" dirty="0"/>
              <a:t>5</a:t>
            </a:r>
            <a:r>
              <a:rPr lang="en-US" dirty="0"/>
              <a:t> Barrera et al., 2006; Lin, Yang, &amp; Huang, 2023.</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6</a:t>
            </a:r>
            <a:r>
              <a:rPr lang="en-US" dirty="0"/>
              <a:t> Generative AI tools that chunk, simplify, and summarize content align perfectly with </a:t>
            </a:r>
            <a:r>
              <a:rPr lang="en-US" b="1" dirty="0"/>
              <a:t>UDL principles</a:t>
            </a:r>
            <a:r>
              <a:rPr lang="en-US" dirty="0"/>
              <a:t> by </a:t>
            </a:r>
            <a:r>
              <a:rPr lang="en-US" b="1" dirty="0"/>
              <a:t>providing multiple means of engagement, representation, and action/expression</a:t>
            </a:r>
            <a:r>
              <a:rPr lang="en-US" dirty="0"/>
              <a:t>:</a:t>
            </a:r>
          </a:p>
          <a:p>
            <a:pPr marL="457200" lvl="0" indent="-298450" algn="l" rtl="0">
              <a:lnSpc>
                <a:spcPct val="100000"/>
              </a:lnSpc>
              <a:spcBef>
                <a:spcPts val="0"/>
              </a:spcBef>
              <a:spcAft>
                <a:spcPts val="0"/>
              </a:spcAft>
              <a:buSzPts val="1100"/>
              <a:buChar char="●"/>
            </a:pPr>
            <a:r>
              <a:rPr lang="en-US" dirty="0"/>
              <a:t>It can be used to </a:t>
            </a:r>
            <a:r>
              <a:rPr lang="en-US" b="1" dirty="0"/>
              <a:t>personalize learning</a:t>
            </a:r>
            <a:r>
              <a:rPr lang="en-US" dirty="0"/>
              <a:t>. AI can help you tailor your content to individual student needs and learning styles, based on AI-driven analytics that give you insight into student performance and learning trends. In this way, AI helps students be more engaged and motivated.</a:t>
            </a:r>
          </a:p>
          <a:p>
            <a:pPr marL="457200" lvl="0" indent="-298450" algn="l" rtl="0">
              <a:lnSpc>
                <a:spcPct val="100000"/>
              </a:lnSpc>
              <a:spcBef>
                <a:spcPts val="0"/>
              </a:spcBef>
              <a:spcAft>
                <a:spcPts val="0"/>
              </a:spcAft>
              <a:buSzPts val="1100"/>
              <a:buChar char="●"/>
            </a:pPr>
            <a:r>
              <a:rPr lang="en-US" dirty="0"/>
              <a:t>It can be used to </a:t>
            </a:r>
            <a:r>
              <a:rPr lang="en-US" b="1" dirty="0"/>
              <a:t>create and supplement content</a:t>
            </a:r>
            <a:r>
              <a:rPr lang="en-US" dirty="0"/>
              <a:t>. Through AI-powered platforms, you can create lessons, activities, assessments, discussion prompts, and presentations simply by providing a short prompt with keywords.</a:t>
            </a:r>
          </a:p>
          <a:p>
            <a:pPr marL="457200" lvl="0" indent="-298450" algn="l" rtl="0">
              <a:lnSpc>
                <a:spcPct val="100000"/>
              </a:lnSpc>
              <a:spcBef>
                <a:spcPts val="0"/>
              </a:spcBef>
              <a:spcAft>
                <a:spcPts val="0"/>
              </a:spcAft>
              <a:buSzPts val="1100"/>
              <a:buChar char="●"/>
            </a:pPr>
            <a:r>
              <a:rPr lang="en-US" dirty="0"/>
              <a:t>It can result in </a:t>
            </a:r>
            <a:r>
              <a:rPr lang="en-US" b="1" dirty="0"/>
              <a:t>more inclusive lessons</a:t>
            </a:r>
            <a:r>
              <a:rPr lang="en-US" dirty="0"/>
              <a:t>. AI has powerful tools that make previously inaccessible material available to students with special needs. Tools that offer text-to-speech, visual recognition, speech recognition, and more can help teachers adapt resources so that all students have an equal learning opportunity.</a:t>
            </a:r>
          </a:p>
          <a:p>
            <a:pPr marL="457200" lvl="0" indent="-298450" algn="l" rtl="0">
              <a:lnSpc>
                <a:spcPct val="100000"/>
              </a:lnSpc>
              <a:spcBef>
                <a:spcPts val="0"/>
              </a:spcBef>
              <a:spcAft>
                <a:spcPts val="0"/>
              </a:spcAft>
              <a:buSzPts val="1100"/>
              <a:buChar char="●"/>
            </a:pPr>
            <a:r>
              <a:rPr lang="en-US" dirty="0"/>
              <a:t>It can provide </a:t>
            </a:r>
            <a:r>
              <a:rPr lang="en-US" b="1" dirty="0"/>
              <a:t>greater access to resources</a:t>
            </a:r>
            <a:r>
              <a:rPr lang="en-US" dirty="0"/>
              <a:t>. Educators can access a wealth of AI-powered platforms to facilitate and enhance the learning that takes place in their classrooms (“AI in Schools,” 2024).</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5e97f9f1b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g35e97f9f1bd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dirty="0"/>
              <a:t>These are especially useful and beginner-friendly for university students to chunk, simplify, and summarize complex academic texts and instructions. </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0"/>
              </a:spcBef>
              <a:spcAft>
                <a:spcPts val="0"/>
              </a:spcAft>
              <a:buNone/>
            </a:pPr>
            <a:r>
              <a:rPr lang="en-US" b="1" dirty="0">
                <a:solidFill>
                  <a:schemeClr val="dk1"/>
                </a:solidFill>
              </a:rPr>
              <a:t>Perplexity AI</a:t>
            </a:r>
            <a:r>
              <a:rPr lang="en-US" dirty="0">
                <a:solidFill>
                  <a:schemeClr val="dk1"/>
                </a:solidFill>
              </a:rPr>
              <a:t> is less formal but has a good free version; </a:t>
            </a:r>
            <a:r>
              <a:rPr lang="en-US" b="1" dirty="0">
                <a:solidFill>
                  <a:schemeClr val="dk1"/>
                </a:solidFill>
              </a:rPr>
              <a:t>Scite AI</a:t>
            </a:r>
            <a:r>
              <a:rPr lang="en-US" dirty="0">
                <a:solidFill>
                  <a:schemeClr val="dk1"/>
                </a:solidFill>
              </a:rPr>
              <a:t> has a paywall but uses and compiles more scholarly sources. </a:t>
            </a:r>
          </a:p>
          <a:p>
            <a:pPr marL="0" lvl="0" indent="0" algn="l" rtl="0">
              <a:lnSpc>
                <a:spcPct val="100000"/>
              </a:lnSpc>
              <a:spcBef>
                <a:spcPts val="0"/>
              </a:spcBef>
              <a:spcAft>
                <a:spcPts val="0"/>
              </a:spcAft>
              <a:buNone/>
            </a:pPr>
            <a:endParaRPr lang="en-US" b="1" dirty="0">
              <a:solidFill>
                <a:srgbClr val="800000"/>
              </a:solidFill>
            </a:endParaRPr>
          </a:p>
          <a:p>
            <a:pPr marL="0" lvl="0" indent="0" algn="l" rtl="0">
              <a:lnSpc>
                <a:spcPct val="100000"/>
              </a:lnSpc>
              <a:spcBef>
                <a:spcPts val="0"/>
              </a:spcBef>
              <a:spcAft>
                <a:spcPts val="0"/>
              </a:spcAft>
              <a:buNone/>
            </a:pPr>
            <a:r>
              <a:rPr lang="en-US" b="1" dirty="0">
                <a:solidFill>
                  <a:srgbClr val="800000"/>
                </a:solidFill>
              </a:rPr>
              <a:t>7</a:t>
            </a:r>
            <a:r>
              <a:rPr lang="en-US" dirty="0">
                <a:solidFill>
                  <a:schemeClr val="dk1"/>
                </a:solidFill>
              </a:rPr>
              <a:t> </a:t>
            </a:r>
            <a:r>
              <a:rPr lang="en-US" dirty="0"/>
              <a:t>RAG/Grounded definition is from Boston University’s Libraries website:  </a:t>
            </a:r>
            <a:r>
              <a:rPr lang="en-US" u="sng" dirty="0">
                <a:solidFill>
                  <a:schemeClr val="hlink"/>
                </a:solidFill>
                <a:hlinkClick r:id="rId3"/>
              </a:rPr>
              <a:t>library.bu.edu/gen-ai/comparing-gen-ai-tools</a:t>
            </a:r>
            <a:r>
              <a:rPr lang="en-US" dirty="0"/>
              <a:t> (Comparing </a:t>
            </a:r>
            <a:r>
              <a:rPr lang="en-US" dirty="0">
                <a:solidFill>
                  <a:schemeClr val="dk1"/>
                </a:solidFill>
              </a:rPr>
              <a:t>Generative AI Tools</a:t>
            </a:r>
            <a:r>
              <a:rPr lang="en-US" dirty="0"/>
              <a:t>, 2025).</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5e97f9f1bd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35e97f9f1bd_0_1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Prompt Engineering Tip: </a:t>
            </a:r>
            <a:r>
              <a:rPr lang="en-US" dirty="0"/>
              <a:t>Use words or phrases like “verbatim,” “word for word,” or “without removing any words or sentences.”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5e97f9f1bd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g35e97f9f1bd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US" sz="1200" dirty="0"/>
              <a:t>Fink, L. D. (2013). </a:t>
            </a:r>
            <a:r>
              <a:rPr lang="en-US" sz="1200" i="1" dirty="0"/>
              <a:t>Creating Significant Learning Experiences : An Integrated</a:t>
            </a:r>
            <a:r>
              <a:rPr lang="en-US" sz="1200" i="1" dirty="0">
                <a:solidFill>
                  <a:schemeClr val="dk1"/>
                </a:solidFill>
              </a:rPr>
              <a:t> Approach to Designing College Courses</a:t>
            </a:r>
            <a:r>
              <a:rPr lang="en-US" sz="1200" dirty="0">
                <a:solidFill>
                  <a:schemeClr val="dk1"/>
                </a:solidFill>
              </a:rPr>
              <a:t>. John Wiley &amp; Sons. </a:t>
            </a:r>
            <a:r>
              <a:rPr lang="en-US" sz="1200" i="1" dirty="0">
                <a:solidFill>
                  <a:schemeClr val="dk1"/>
                </a:solidFill>
              </a:rPr>
              <a:t>ProQuest </a:t>
            </a:r>
            <a:r>
              <a:rPr lang="en-US" sz="1200" i="1" dirty="0" err="1">
                <a:solidFill>
                  <a:schemeClr val="dk1"/>
                </a:solidFill>
              </a:rPr>
              <a:t>Ebook</a:t>
            </a:r>
            <a:r>
              <a:rPr lang="en-US" sz="1200" i="1" dirty="0">
                <a:solidFill>
                  <a:schemeClr val="dk1"/>
                </a:solidFill>
              </a:rPr>
              <a:t> Central</a:t>
            </a:r>
            <a:r>
              <a:rPr lang="en-US" sz="1200" dirty="0">
                <a:solidFill>
                  <a:schemeClr val="dk1"/>
                </a:solidFill>
              </a:rPr>
              <a:t>. </a:t>
            </a:r>
            <a:r>
              <a:rPr lang="en-US" sz="1200" u="sng" dirty="0">
                <a:solidFill>
                  <a:schemeClr val="hlink"/>
                </a:solidFill>
                <a:hlinkClick r:id="rId3"/>
              </a:rPr>
              <a:t>http://ebookcentral.proquest.com/lib/texaswu/detail.action?docID=1394307</a:t>
            </a:r>
            <a:r>
              <a:rPr lang="en-US" sz="1200" dirty="0">
                <a:solidFill>
                  <a:schemeClr val="dk1"/>
                </a:solidFill>
              </a:rPr>
              <a:t>. </a:t>
            </a:r>
          </a:p>
          <a:p>
            <a:pPr marL="457200" lvl="0" indent="-304800" algn="l" rtl="0">
              <a:spcBef>
                <a:spcPts val="0"/>
              </a:spcBef>
              <a:spcAft>
                <a:spcPts val="0"/>
              </a:spcAft>
              <a:buClr>
                <a:schemeClr val="dk1"/>
              </a:buClr>
              <a:buSzPts val="1200"/>
              <a:buChar char="●"/>
            </a:pPr>
            <a:r>
              <a:rPr lang="en-US" sz="1200" b="1" dirty="0">
                <a:solidFill>
                  <a:schemeClr val="dk1"/>
                </a:solidFill>
              </a:rPr>
              <a:t>COPYRIGHT CONSIDERATION</a:t>
            </a:r>
            <a:r>
              <a:rPr lang="en-US" sz="1200" dirty="0">
                <a:solidFill>
                  <a:schemeClr val="dk1"/>
                </a:solidFill>
              </a:rPr>
              <a:t>: This particular use scenario, an instructor or student’s use of AI generation tools to summarize two chapters of an academic textbook, broaches the subject of copyright concern. Please see </a:t>
            </a:r>
            <a:r>
              <a:rPr lang="en-US" sz="1200" u="sng" dirty="0">
                <a:solidFill>
                  <a:schemeClr val="hlink"/>
                </a:solidFill>
                <a:hlinkClick r:id="rId4"/>
              </a:rPr>
              <a:t>Legal Considerations for Using Copyrighted Material with AI Tools</a:t>
            </a:r>
            <a:r>
              <a:rPr lang="en-US" sz="1200" dirty="0">
                <a:solidFill>
                  <a:schemeClr val="dk1"/>
                </a:solidFill>
              </a:rPr>
              <a:t>. Basically, </a:t>
            </a:r>
            <a:r>
              <a:rPr lang="en-US" sz="1200" u="sng" dirty="0">
                <a:solidFill>
                  <a:schemeClr val="hlink"/>
                </a:solidFill>
                <a:hlinkClick r:id="rId5"/>
              </a:rPr>
              <a:t>Fair Use Doctrine</a:t>
            </a:r>
            <a:r>
              <a:rPr lang="en-US" sz="1200" dirty="0">
                <a:solidFill>
                  <a:schemeClr val="dk1"/>
                </a:solidFill>
              </a:rPr>
              <a:t> and court precedent regarding use of copyrighted material with AI for chunking, summarizing, and simplifying, as well as even for intentional AI LLM training, appears to permit this. The key sticking points seem to be whether and to what degree AI tools are citing the works from which they draw outputs (which they should) and the unlikely output that very closely matches copyrighted work with no acknowledgement. </a:t>
            </a:r>
            <a:r>
              <a:rPr lang="en-US" dirty="0">
                <a:solidFill>
                  <a:schemeClr val="dk1"/>
                </a:solidFill>
              </a:rPr>
              <a:t>				</a:t>
            </a:r>
          </a:p>
          <a:p>
            <a:pPr marL="0" lvl="0" indent="0" algn="l" rtl="0">
              <a:spcBef>
                <a:spcPts val="0"/>
              </a:spcBef>
              <a:spcAft>
                <a:spcPts val="0"/>
              </a:spcAft>
              <a:buClr>
                <a:schemeClr val="dk1"/>
              </a:buClr>
              <a:buSzPts val="1100"/>
              <a:buFont typeface="Arial"/>
              <a:buNone/>
            </a:pPr>
            <a:r>
              <a:rPr lang="en-US" dirty="0">
                <a:solidFill>
                  <a:schemeClr val="dk1"/>
                </a:solidFill>
              </a:rPr>
              <a:t>				</a:t>
            </a:r>
            <a:endParaRPr lang="en-US" sz="1550" i="1" dirty="0">
              <a:solidFill>
                <a:srgbClr val="800000"/>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5e97f9f1bd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5" name="Google Shape;455;g35e97f9f1bd_0_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40"/>
              </a:spcBef>
              <a:spcAft>
                <a:spcPts val="0"/>
              </a:spcAft>
              <a:buNone/>
            </a:pPr>
            <a:r>
              <a:rPr lang="en-US" sz="1200" b="1" dirty="0">
                <a:solidFill>
                  <a:schemeClr val="dk1"/>
                </a:solidFill>
                <a:latin typeface="Century Gothic"/>
                <a:ea typeface="Century Gothic"/>
                <a:cs typeface="Century Gothic"/>
                <a:sym typeface="Century Gothic"/>
              </a:rPr>
              <a:t>Re: Other AI Tools: </a:t>
            </a:r>
          </a:p>
          <a:p>
            <a:pPr marL="0" lvl="0" indent="0" algn="l" rtl="0">
              <a:lnSpc>
                <a:spcPct val="115000"/>
              </a:lnSpc>
              <a:spcBef>
                <a:spcPts val="640"/>
              </a:spcBef>
              <a:spcAft>
                <a:spcPts val="0"/>
              </a:spcAft>
              <a:buClr>
                <a:schemeClr val="dk1"/>
              </a:buClr>
              <a:buSzPts val="1100"/>
              <a:buFont typeface="Arial"/>
              <a:buNone/>
            </a:pPr>
            <a:r>
              <a:rPr lang="en-US" sz="1200" b="1" dirty="0">
                <a:solidFill>
                  <a:schemeClr val="dk1"/>
                </a:solidFill>
                <a:latin typeface="Century Gothic"/>
                <a:ea typeface="Century Gothic"/>
                <a:cs typeface="Century Gothic"/>
                <a:sym typeface="Century Gothic"/>
              </a:rPr>
              <a:t>Key Point: Use AI to find AI Tools. </a:t>
            </a:r>
          </a:p>
          <a:p>
            <a:pPr marL="457200" lvl="0" indent="-304800" algn="l" rtl="0">
              <a:lnSpc>
                <a:spcPct val="115000"/>
              </a:lnSpc>
              <a:spcBef>
                <a:spcPts val="640"/>
              </a:spcBef>
              <a:spcAft>
                <a:spcPts val="0"/>
              </a:spcAft>
              <a:buClr>
                <a:schemeClr val="dk1"/>
              </a:buClr>
              <a:buSzPts val="1200"/>
              <a:buChar char="●"/>
            </a:pPr>
            <a:r>
              <a:rPr lang="en-US" sz="1200" b="1" dirty="0" err="1">
                <a:solidFill>
                  <a:schemeClr val="dk1"/>
                </a:solidFill>
                <a:latin typeface="Century Gothic"/>
                <a:ea typeface="Century Gothic"/>
                <a:cs typeface="Century Gothic"/>
                <a:sym typeface="Century Gothic"/>
              </a:rPr>
              <a:t>Chunker</a:t>
            </a:r>
            <a:r>
              <a:rPr lang="en-US" sz="1200" b="1" dirty="0">
                <a:solidFill>
                  <a:schemeClr val="dk1"/>
                </a:solidFill>
                <a:latin typeface="Century Gothic"/>
                <a:ea typeface="Century Gothic"/>
                <a:cs typeface="Century Gothic"/>
                <a:sym typeface="Century Gothic"/>
              </a:rPr>
              <a:t> AI</a:t>
            </a:r>
            <a:r>
              <a:rPr lang="en-US" sz="1200" dirty="0">
                <a:solidFill>
                  <a:schemeClr val="dk1"/>
                </a:solidFill>
                <a:latin typeface="Century Gothic"/>
                <a:ea typeface="Century Gothic"/>
                <a:cs typeface="Century Gothic"/>
                <a:sym typeface="Century Gothic"/>
              </a:rPr>
              <a:t> </a:t>
            </a:r>
          </a:p>
          <a:p>
            <a:pPr marL="914400" lvl="1" indent="-279400" algn="l" rtl="0">
              <a:lnSpc>
                <a:spcPct val="115000"/>
              </a:lnSpc>
              <a:spcBef>
                <a:spcPts val="0"/>
              </a:spcBef>
              <a:spcAft>
                <a:spcPts val="0"/>
              </a:spcAft>
              <a:buClr>
                <a:schemeClr val="dk1"/>
              </a:buClr>
              <a:buSzPts val="800"/>
              <a:buChar char="○"/>
            </a:pPr>
            <a:r>
              <a:rPr lang="en-US" sz="800" dirty="0">
                <a:solidFill>
                  <a:schemeClr val="dk1"/>
                </a:solidFill>
                <a:latin typeface="Century Gothic"/>
                <a:ea typeface="Century Gothic"/>
                <a:cs typeface="Century Gothic"/>
                <a:sym typeface="Century Gothic"/>
              </a:rPr>
              <a:t>Finding and pasting in an OpenAI account’s API Key is a significant pain point. </a:t>
            </a:r>
          </a:p>
          <a:p>
            <a:pPr marL="457200" lvl="0" indent="-304800" algn="l" rtl="0">
              <a:lnSpc>
                <a:spcPct val="115000"/>
              </a:lnSpc>
              <a:spcBef>
                <a:spcPts val="0"/>
              </a:spcBef>
              <a:spcAft>
                <a:spcPts val="0"/>
              </a:spcAft>
              <a:buClr>
                <a:schemeClr val="dk1"/>
              </a:buClr>
              <a:buSzPts val="1200"/>
              <a:buChar char="●"/>
            </a:pPr>
            <a:r>
              <a:rPr lang="en-US" sz="1200" b="1" dirty="0" err="1">
                <a:solidFill>
                  <a:schemeClr val="dk1"/>
                </a:solidFill>
                <a:latin typeface="Century Gothic"/>
                <a:ea typeface="Century Gothic"/>
                <a:cs typeface="Century Gothic"/>
                <a:sym typeface="Century Gothic"/>
              </a:rPr>
              <a:t>QuillBot</a:t>
            </a:r>
            <a:r>
              <a:rPr lang="en-US" sz="1200" dirty="0">
                <a:solidFill>
                  <a:schemeClr val="dk1"/>
                </a:solidFill>
                <a:latin typeface="Century Gothic"/>
                <a:ea typeface="Century Gothic"/>
                <a:cs typeface="Century Gothic"/>
                <a:sym typeface="Century Gothic"/>
              </a:rPr>
              <a:t> </a:t>
            </a:r>
          </a:p>
          <a:p>
            <a:pPr marL="914400" lvl="1" indent="-279400" algn="l" rtl="0">
              <a:lnSpc>
                <a:spcPct val="115000"/>
              </a:lnSpc>
              <a:spcBef>
                <a:spcPts val="0"/>
              </a:spcBef>
              <a:spcAft>
                <a:spcPts val="0"/>
              </a:spcAft>
              <a:buClr>
                <a:schemeClr val="dk1"/>
              </a:buClr>
              <a:buSzPts val="800"/>
              <a:buChar char="○"/>
            </a:pPr>
            <a:r>
              <a:rPr lang="en-US" sz="800" dirty="0">
                <a:solidFill>
                  <a:schemeClr val="dk1"/>
                </a:solidFill>
                <a:latin typeface="Century Gothic"/>
                <a:ea typeface="Century Gothic"/>
                <a:cs typeface="Century Gothic"/>
                <a:sym typeface="Century Gothic"/>
              </a:rPr>
              <a:t>Writing focus; Simplifying challenging academic text or language. </a:t>
            </a:r>
            <a:endParaRPr lang="en-US" sz="1200" b="1" dirty="0">
              <a:solidFill>
                <a:schemeClr val="dk1"/>
              </a:solidFill>
              <a:latin typeface="Century Gothic"/>
              <a:ea typeface="Century Gothic"/>
              <a:cs typeface="Century Gothic"/>
              <a:sym typeface="Century Gothic"/>
            </a:endParaRPr>
          </a:p>
          <a:p>
            <a:pPr marL="457200" lvl="0" indent="-304800" algn="l" rtl="0">
              <a:lnSpc>
                <a:spcPct val="115000"/>
              </a:lnSpc>
              <a:spcBef>
                <a:spcPts val="0"/>
              </a:spcBef>
              <a:spcAft>
                <a:spcPts val="0"/>
              </a:spcAft>
              <a:buClr>
                <a:schemeClr val="dk1"/>
              </a:buClr>
              <a:buSzPts val="1200"/>
              <a:buChar char="●"/>
            </a:pPr>
            <a:r>
              <a:rPr lang="en-US" sz="1200" b="1" dirty="0">
                <a:solidFill>
                  <a:schemeClr val="dk1"/>
                </a:solidFill>
                <a:latin typeface="Century Gothic"/>
                <a:ea typeface="Century Gothic"/>
                <a:cs typeface="Century Gothic"/>
                <a:sym typeface="Century Gothic"/>
              </a:rPr>
              <a:t>Paraphrase.io</a:t>
            </a:r>
          </a:p>
          <a:p>
            <a:pPr marL="914400" lvl="1" indent="-279400" algn="l" rtl="0">
              <a:lnSpc>
                <a:spcPct val="115000"/>
              </a:lnSpc>
              <a:spcBef>
                <a:spcPts val="0"/>
              </a:spcBef>
              <a:spcAft>
                <a:spcPts val="0"/>
              </a:spcAft>
              <a:buClr>
                <a:schemeClr val="dk1"/>
              </a:buClr>
              <a:buSzPts val="800"/>
              <a:buChar char="○"/>
            </a:pPr>
            <a:endParaRPr lang="en-US" sz="800" b="1" dirty="0">
              <a:solidFill>
                <a:schemeClr val="dk1"/>
              </a:solidFill>
              <a:latin typeface="Century Gothic"/>
              <a:ea typeface="Century Gothic"/>
              <a:cs typeface="Century Gothic"/>
              <a:sym typeface="Century Gothic"/>
            </a:endParaRPr>
          </a:p>
          <a:p>
            <a:pPr marL="457200" lvl="0" indent="-304800" algn="l" rtl="0">
              <a:lnSpc>
                <a:spcPct val="115000"/>
              </a:lnSpc>
              <a:spcBef>
                <a:spcPts val="0"/>
              </a:spcBef>
              <a:spcAft>
                <a:spcPts val="0"/>
              </a:spcAft>
              <a:buClr>
                <a:schemeClr val="dk1"/>
              </a:buClr>
              <a:buSzPts val="1200"/>
              <a:buChar char="●"/>
            </a:pPr>
            <a:r>
              <a:rPr lang="en-US" sz="1200" b="1" dirty="0">
                <a:solidFill>
                  <a:schemeClr val="dk1"/>
                </a:solidFill>
                <a:latin typeface="Century Gothic"/>
                <a:ea typeface="Century Gothic"/>
                <a:cs typeface="Century Gothic"/>
                <a:sym typeface="Century Gothic"/>
              </a:rPr>
              <a:t>Scite</a:t>
            </a:r>
            <a:r>
              <a:rPr lang="en-US" sz="1200" dirty="0">
                <a:solidFill>
                  <a:schemeClr val="dk1"/>
                </a:solidFill>
                <a:latin typeface="Century Gothic"/>
                <a:ea typeface="Century Gothic"/>
                <a:cs typeface="Century Gothic"/>
                <a:sym typeface="Century Gothic"/>
              </a:rPr>
              <a:t> </a:t>
            </a:r>
            <a:r>
              <a:rPr lang="en-US" sz="1200" b="1" dirty="0">
                <a:solidFill>
                  <a:schemeClr val="dk1"/>
                </a:solidFill>
                <a:latin typeface="Century Gothic"/>
                <a:ea typeface="Century Gothic"/>
                <a:cs typeface="Century Gothic"/>
                <a:sym typeface="Century Gothic"/>
              </a:rPr>
              <a:t>AI</a:t>
            </a:r>
            <a:endParaRPr lang="en-US" sz="1200" dirty="0">
              <a:solidFill>
                <a:schemeClr val="dk1"/>
              </a:solidFill>
              <a:latin typeface="Century Gothic"/>
              <a:ea typeface="Century Gothic"/>
              <a:cs typeface="Century Gothic"/>
              <a:sym typeface="Century Gothic"/>
            </a:endParaRPr>
          </a:p>
          <a:p>
            <a:pPr marL="914400" lvl="1" indent="-279400" algn="l" rtl="0">
              <a:lnSpc>
                <a:spcPct val="115000"/>
              </a:lnSpc>
              <a:spcBef>
                <a:spcPts val="0"/>
              </a:spcBef>
              <a:spcAft>
                <a:spcPts val="0"/>
              </a:spcAft>
              <a:buClr>
                <a:schemeClr val="dk1"/>
              </a:buClr>
              <a:buSzPts val="800"/>
              <a:buChar char="○"/>
            </a:pPr>
            <a:r>
              <a:rPr lang="en-US" sz="800" dirty="0">
                <a:solidFill>
                  <a:schemeClr val="dk1"/>
                </a:solidFill>
                <a:latin typeface="Century Gothic"/>
                <a:ea typeface="Century Gothic"/>
                <a:cs typeface="Century Gothic"/>
                <a:sym typeface="Century Gothic"/>
              </a:rPr>
              <a:t>excellent for academic purposes and may be worth the subscription expense.  </a:t>
            </a:r>
          </a:p>
          <a:p>
            <a:pPr marL="914400" lvl="1" indent="-279400" algn="l" rtl="0">
              <a:lnSpc>
                <a:spcPct val="115000"/>
              </a:lnSpc>
              <a:spcBef>
                <a:spcPts val="0"/>
              </a:spcBef>
              <a:spcAft>
                <a:spcPts val="0"/>
              </a:spcAft>
              <a:buClr>
                <a:schemeClr val="dk1"/>
              </a:buClr>
              <a:buSzPts val="800"/>
              <a:buChar char="○"/>
            </a:pPr>
            <a:r>
              <a:rPr lang="en-US" sz="800" dirty="0">
                <a:solidFill>
                  <a:schemeClr val="dk1"/>
                </a:solidFill>
                <a:latin typeface="Century Gothic"/>
                <a:ea typeface="Century Gothic"/>
                <a:cs typeface="Century Gothic"/>
                <a:sym typeface="Century Gothic"/>
              </a:rPr>
              <a:t>3 free prompts; sign up for “free trial” required. Paywall.</a:t>
            </a:r>
          </a:p>
          <a:p>
            <a:pPr marL="457200" lvl="0" indent="-304800" algn="l" rtl="0">
              <a:lnSpc>
                <a:spcPct val="115000"/>
              </a:lnSpc>
              <a:spcBef>
                <a:spcPts val="0"/>
              </a:spcBef>
              <a:spcAft>
                <a:spcPts val="0"/>
              </a:spcAft>
              <a:buClr>
                <a:schemeClr val="dk1"/>
              </a:buClr>
              <a:buSzPts val="1200"/>
              <a:buChar char="●"/>
            </a:pPr>
            <a:r>
              <a:rPr lang="en-US" sz="1200" b="1" dirty="0">
                <a:solidFill>
                  <a:schemeClr val="dk1"/>
                </a:solidFill>
                <a:latin typeface="Century Gothic"/>
                <a:ea typeface="Century Gothic"/>
                <a:cs typeface="Century Gothic"/>
                <a:sym typeface="Century Gothic"/>
              </a:rPr>
              <a:t>SMMRY </a:t>
            </a:r>
            <a:endParaRPr lang="en-US" sz="1200" dirty="0">
              <a:solidFill>
                <a:schemeClr val="dk1"/>
              </a:solidFill>
              <a:latin typeface="Century Gothic"/>
              <a:ea typeface="Century Gothic"/>
              <a:cs typeface="Century Gothic"/>
              <a:sym typeface="Century Gothic"/>
            </a:endParaRPr>
          </a:p>
          <a:p>
            <a:pPr marL="914400" lvl="1" indent="-254000" algn="l" rtl="0">
              <a:lnSpc>
                <a:spcPct val="115000"/>
              </a:lnSpc>
              <a:spcBef>
                <a:spcPts val="0"/>
              </a:spcBef>
              <a:spcAft>
                <a:spcPts val="0"/>
              </a:spcAft>
              <a:buClr>
                <a:schemeClr val="dk1"/>
              </a:buClr>
              <a:buSzPts val="400"/>
              <a:buChar char="○"/>
            </a:pPr>
            <a:r>
              <a:rPr lang="en-US" sz="800" dirty="0">
                <a:solidFill>
                  <a:schemeClr val="dk1"/>
                </a:solidFill>
                <a:latin typeface="Century Gothic"/>
                <a:ea typeface="Century Gothic"/>
                <a:cs typeface="Century Gothic"/>
                <a:sym typeface="Century Gothic"/>
              </a:rPr>
              <a:t>Login required and a 15 MB max restriction on file upload size.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35e97f9f1bd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35e97f9f1bd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dk1"/>
                </a:solidFill>
              </a:rPr>
              <a:t>MY POINTS specific to Chunking, Sum, Simp tools: </a:t>
            </a:r>
          </a:p>
          <a:p>
            <a:pPr marL="457200" lvl="0" indent="-298450" algn="l" rtl="0">
              <a:spcBef>
                <a:spcPts val="0"/>
              </a:spcBef>
              <a:spcAft>
                <a:spcPts val="0"/>
              </a:spcAft>
              <a:buClr>
                <a:schemeClr val="dk1"/>
              </a:buClr>
              <a:buSzPts val="1100"/>
              <a:buChar char="●"/>
            </a:pPr>
            <a:r>
              <a:rPr lang="en-US" b="1" dirty="0">
                <a:solidFill>
                  <a:schemeClr val="dk1"/>
                </a:solidFill>
              </a:rPr>
              <a:t>Chunking requires careful prompting</a:t>
            </a:r>
          </a:p>
          <a:p>
            <a:pPr marL="457200" lvl="0" indent="-298450" algn="l" rtl="0">
              <a:spcBef>
                <a:spcPts val="0"/>
              </a:spcBef>
              <a:spcAft>
                <a:spcPts val="0"/>
              </a:spcAft>
              <a:buClr>
                <a:schemeClr val="dk1"/>
              </a:buClr>
              <a:buSzPts val="1100"/>
              <a:buChar char="●"/>
            </a:pPr>
            <a:r>
              <a:rPr lang="en-US" b="1" dirty="0">
                <a:solidFill>
                  <a:schemeClr val="dk1"/>
                </a:solidFill>
              </a:rPr>
              <a:t>Financial or Technical Hurdles</a:t>
            </a:r>
            <a:r>
              <a:rPr lang="en-US" dirty="0">
                <a:solidFill>
                  <a:schemeClr val="dk1"/>
                </a:solidFill>
              </a:rPr>
              <a:t>: If allowing or encouraging students to use it, equitable access is still a concern because of paid tiers of service or output quality, even with free tools. But some just aren’t practical:  </a:t>
            </a:r>
          </a:p>
          <a:p>
            <a:pPr marL="914400" lvl="1" indent="-298450" algn="l" rtl="0">
              <a:spcBef>
                <a:spcPts val="0"/>
              </a:spcBef>
              <a:spcAft>
                <a:spcPts val="0"/>
              </a:spcAft>
              <a:buClr>
                <a:schemeClr val="dk1"/>
              </a:buClr>
              <a:buSzPts val="1100"/>
              <a:buChar char="○"/>
            </a:pPr>
            <a:r>
              <a:rPr lang="en-US" dirty="0">
                <a:solidFill>
                  <a:schemeClr val="dk1"/>
                </a:solidFill>
              </a:rPr>
              <a:t>Ex. </a:t>
            </a:r>
            <a:r>
              <a:rPr lang="en-US" b="1" dirty="0">
                <a:solidFill>
                  <a:schemeClr val="dk1"/>
                </a:solidFill>
              </a:rPr>
              <a:t>Scite AI</a:t>
            </a:r>
            <a:r>
              <a:rPr lang="en-US" dirty="0">
                <a:solidFill>
                  <a:schemeClr val="dk1"/>
                </a:solidFill>
              </a:rPr>
              <a:t> allows only 3 free uses before subscription; </a:t>
            </a:r>
          </a:p>
          <a:p>
            <a:pPr marL="914400" lvl="1" indent="-298450" algn="l" rtl="0">
              <a:spcBef>
                <a:spcPts val="0"/>
              </a:spcBef>
              <a:spcAft>
                <a:spcPts val="0"/>
              </a:spcAft>
              <a:buClr>
                <a:schemeClr val="dk1"/>
              </a:buClr>
              <a:buSzPts val="1100"/>
              <a:buChar char="○"/>
            </a:pPr>
            <a:r>
              <a:rPr lang="en-US" dirty="0">
                <a:solidFill>
                  <a:schemeClr val="dk1"/>
                </a:solidFill>
              </a:rPr>
              <a:t>Ex. </a:t>
            </a:r>
            <a:r>
              <a:rPr lang="en-US" b="1" dirty="0" err="1">
                <a:solidFill>
                  <a:schemeClr val="dk1"/>
                </a:solidFill>
              </a:rPr>
              <a:t>Chunker</a:t>
            </a:r>
            <a:r>
              <a:rPr lang="en-US" b="1" dirty="0">
                <a:solidFill>
                  <a:schemeClr val="dk1"/>
                </a:solidFill>
              </a:rPr>
              <a:t> AI</a:t>
            </a:r>
            <a:r>
              <a:rPr lang="en-US" dirty="0">
                <a:solidFill>
                  <a:schemeClr val="dk1"/>
                </a:solidFill>
              </a:rPr>
              <a:t> requires students to obtain and paste an OpenAI API key—an extra technical step that may create a barrier to access, especially for neurodiverse learners. </a:t>
            </a:r>
          </a:p>
          <a:p>
            <a:pPr marL="0" lvl="0" indent="0" algn="l" rtl="0">
              <a:spcBef>
                <a:spcPts val="0"/>
              </a:spcBef>
              <a:spcAft>
                <a:spcPts val="0"/>
              </a:spcAft>
              <a:buNone/>
            </a:pPr>
            <a:r>
              <a:rPr lang="en-US" b="1" dirty="0"/>
              <a:t>Same Advantages: </a:t>
            </a:r>
          </a:p>
          <a:p>
            <a:pPr marL="457200" lvl="0" indent="-298450" algn="l" rtl="0">
              <a:spcBef>
                <a:spcPts val="0"/>
              </a:spcBef>
              <a:spcAft>
                <a:spcPts val="0"/>
              </a:spcAft>
              <a:buSzPts val="1100"/>
              <a:buChar char="●"/>
            </a:pPr>
            <a:r>
              <a:rPr lang="en-US" dirty="0"/>
              <a:t>Personalized Learning</a:t>
            </a:r>
          </a:p>
          <a:p>
            <a:pPr marL="457200" lvl="0" indent="-298450" algn="l" rtl="0">
              <a:spcBef>
                <a:spcPts val="0"/>
              </a:spcBef>
              <a:spcAft>
                <a:spcPts val="0"/>
              </a:spcAft>
              <a:buSzPts val="1100"/>
              <a:buChar char="●"/>
            </a:pPr>
            <a:r>
              <a:rPr lang="en-US" dirty="0"/>
              <a:t>Enhanced Engagement with Content</a:t>
            </a:r>
          </a:p>
          <a:p>
            <a:pPr marL="457200" lvl="0" indent="-298450" algn="l" rtl="0">
              <a:spcBef>
                <a:spcPts val="0"/>
              </a:spcBef>
              <a:spcAft>
                <a:spcPts val="0"/>
              </a:spcAft>
              <a:buSzPts val="1100"/>
              <a:buChar char="●"/>
            </a:pPr>
            <a:r>
              <a:rPr lang="en-US" dirty="0"/>
              <a:t>Reduced Cognitive Load </a:t>
            </a:r>
          </a:p>
          <a:p>
            <a:pPr marL="457200" lvl="0" indent="-298450" algn="l" rtl="0">
              <a:spcBef>
                <a:spcPts val="0"/>
              </a:spcBef>
              <a:spcAft>
                <a:spcPts val="0"/>
              </a:spcAft>
              <a:buSzPts val="1100"/>
              <a:buChar char="●"/>
            </a:pPr>
            <a:r>
              <a:rPr lang="en-US" dirty="0"/>
              <a:t>Emphasized metacognition and autonomy</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Same Disadvantages: </a:t>
            </a:r>
          </a:p>
          <a:p>
            <a:pPr marL="457200" lvl="0" indent="-298450" algn="l" rtl="0">
              <a:spcBef>
                <a:spcPts val="0"/>
              </a:spcBef>
              <a:spcAft>
                <a:spcPts val="0"/>
              </a:spcAft>
              <a:buSzPts val="1100"/>
              <a:buChar char="●"/>
            </a:pPr>
            <a:r>
              <a:rPr lang="en-US" b="1" dirty="0"/>
              <a:t>Overreliance</a:t>
            </a:r>
            <a:r>
              <a:rPr lang="en-US" dirty="0"/>
              <a:t>: in that students need to eventually learn how to chunk text themselves, and not always with AI to do it, if the analytical process rather than the information is what is the object of the learning.</a:t>
            </a:r>
          </a:p>
          <a:p>
            <a:pPr marL="457200" lvl="0" indent="-298450" algn="l" rtl="0">
              <a:spcBef>
                <a:spcPts val="0"/>
              </a:spcBef>
              <a:spcAft>
                <a:spcPts val="0"/>
              </a:spcAft>
              <a:buSzPts val="1100"/>
              <a:buChar char="●"/>
            </a:pPr>
            <a:r>
              <a:rPr lang="en-US" b="1" dirty="0"/>
              <a:t>Privacy/Account Vulnerability:</a:t>
            </a:r>
            <a:r>
              <a:rPr lang="en-US" dirty="0"/>
              <a:t> The more student information is submitted to log in or establish accounts, the greater the risk of identity theft, not to mention submitting private information. </a:t>
            </a:r>
          </a:p>
          <a:p>
            <a:pPr marL="457200" lvl="0" indent="-298450" algn="l" rtl="0">
              <a:spcBef>
                <a:spcPts val="0"/>
              </a:spcBef>
              <a:spcAft>
                <a:spcPts val="0"/>
              </a:spcAft>
              <a:buClr>
                <a:schemeClr val="dk1"/>
              </a:buClr>
              <a:buSzPts val="1100"/>
              <a:buChar char="●"/>
            </a:pPr>
            <a:r>
              <a:rPr lang="en-US" b="1" dirty="0">
                <a:solidFill>
                  <a:schemeClr val="dk1"/>
                </a:solidFill>
              </a:rPr>
              <a:t>Copyright:</a:t>
            </a:r>
            <a:r>
              <a:rPr lang="en-US" dirty="0">
                <a:solidFill>
                  <a:schemeClr val="dk1"/>
                </a:solidFill>
              </a:rPr>
              <a:t> issues possible if copying and pasting instructor content with (instructors themselves) or without (students) permission. </a:t>
            </a: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5e97f9f1bd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g35e97f9f1bd_0_2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These are especially useful and beginner-friendly for university students to chunk, simplify, and summarize complex academic texts and instructions.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a:extLst>
            <a:ext uri="{FF2B5EF4-FFF2-40B4-BE49-F238E27FC236}">
              <a16:creationId xmlns:a16="http://schemas.microsoft.com/office/drawing/2014/main" id="{FB74EFA0-E841-7F3B-D635-068BBEDA97BA}"/>
            </a:ext>
          </a:extLst>
        </p:cNvPr>
        <p:cNvGrpSpPr/>
        <p:nvPr/>
      </p:nvGrpSpPr>
      <p:grpSpPr>
        <a:xfrm>
          <a:off x="0" y="0"/>
          <a:ext cx="0" cy="0"/>
          <a:chOff x="0" y="0"/>
          <a:chExt cx="0" cy="0"/>
        </a:xfrm>
      </p:grpSpPr>
      <p:sp>
        <p:nvSpPr>
          <p:cNvPr id="484" name="Google Shape;484;g35e97f9f1bd_0_215:notes">
            <a:extLst>
              <a:ext uri="{FF2B5EF4-FFF2-40B4-BE49-F238E27FC236}">
                <a16:creationId xmlns:a16="http://schemas.microsoft.com/office/drawing/2014/main" id="{CB2C8DC6-B4D9-509B-2974-DA14E7209D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g35e97f9f1bd_0_215:notes">
            <a:extLst>
              <a:ext uri="{FF2B5EF4-FFF2-40B4-BE49-F238E27FC236}">
                <a16:creationId xmlns:a16="http://schemas.microsoft.com/office/drawing/2014/main" id="{2B9ED38E-BA2A-21DE-E0A5-7250520DFE9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These are especially useful and beginner-friendly for university students to chunk, simplify, and summarize complex academic texts and instructions. </a:t>
            </a:r>
          </a:p>
        </p:txBody>
      </p:sp>
    </p:spTree>
    <p:extLst>
      <p:ext uri="{BB962C8B-B14F-4D97-AF65-F5344CB8AC3E}">
        <p14:creationId xmlns:p14="http://schemas.microsoft.com/office/powerpoint/2010/main" val="12912686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a:extLst>
            <a:ext uri="{FF2B5EF4-FFF2-40B4-BE49-F238E27FC236}">
              <a16:creationId xmlns:a16="http://schemas.microsoft.com/office/drawing/2014/main" id="{2AA432C4-6513-4681-4744-A3B35DDA49BA}"/>
            </a:ext>
          </a:extLst>
        </p:cNvPr>
        <p:cNvGrpSpPr/>
        <p:nvPr/>
      </p:nvGrpSpPr>
      <p:grpSpPr>
        <a:xfrm>
          <a:off x="0" y="0"/>
          <a:ext cx="0" cy="0"/>
          <a:chOff x="0" y="0"/>
          <a:chExt cx="0" cy="0"/>
        </a:xfrm>
      </p:grpSpPr>
      <p:sp>
        <p:nvSpPr>
          <p:cNvPr id="484" name="Google Shape;484;g35e97f9f1bd_0_215:notes">
            <a:extLst>
              <a:ext uri="{FF2B5EF4-FFF2-40B4-BE49-F238E27FC236}">
                <a16:creationId xmlns:a16="http://schemas.microsoft.com/office/drawing/2014/main" id="{1D3E5D51-37E3-718A-7E8E-4500FB3BC8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g35e97f9f1bd_0_215:notes">
            <a:extLst>
              <a:ext uri="{FF2B5EF4-FFF2-40B4-BE49-F238E27FC236}">
                <a16:creationId xmlns:a16="http://schemas.microsoft.com/office/drawing/2014/main" id="{FCB7C90C-AAB7-F2F0-12AD-87EE70A1F13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These are especially useful and beginner-friendly for university students to chunk, simplify, and summarize complex academic texts and instructions. </a:t>
            </a:r>
          </a:p>
        </p:txBody>
      </p:sp>
    </p:spTree>
    <p:extLst>
      <p:ext uri="{BB962C8B-B14F-4D97-AF65-F5344CB8AC3E}">
        <p14:creationId xmlns:p14="http://schemas.microsoft.com/office/powerpoint/2010/main" val="8245408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a:extLst>
            <a:ext uri="{FF2B5EF4-FFF2-40B4-BE49-F238E27FC236}">
              <a16:creationId xmlns:a16="http://schemas.microsoft.com/office/drawing/2014/main" id="{68D21042-EB0E-5698-8D3B-26A00218A707}"/>
            </a:ext>
          </a:extLst>
        </p:cNvPr>
        <p:cNvGrpSpPr/>
        <p:nvPr/>
      </p:nvGrpSpPr>
      <p:grpSpPr>
        <a:xfrm>
          <a:off x="0" y="0"/>
          <a:ext cx="0" cy="0"/>
          <a:chOff x="0" y="0"/>
          <a:chExt cx="0" cy="0"/>
        </a:xfrm>
      </p:grpSpPr>
      <p:sp>
        <p:nvSpPr>
          <p:cNvPr id="484" name="Google Shape;484;g35e97f9f1bd_0_215:notes">
            <a:extLst>
              <a:ext uri="{FF2B5EF4-FFF2-40B4-BE49-F238E27FC236}">
                <a16:creationId xmlns:a16="http://schemas.microsoft.com/office/drawing/2014/main" id="{8BC50525-9A98-E3F5-C029-106DD368B5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5" name="Google Shape;485;g35e97f9f1bd_0_215:notes">
            <a:extLst>
              <a:ext uri="{FF2B5EF4-FFF2-40B4-BE49-F238E27FC236}">
                <a16:creationId xmlns:a16="http://schemas.microsoft.com/office/drawing/2014/main" id="{94C00214-592A-3054-4814-8F05673BDA1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TLDRThis.com</a:t>
            </a:r>
          </a:p>
        </p:txBody>
      </p:sp>
    </p:spTree>
    <p:extLst>
      <p:ext uri="{BB962C8B-B14F-4D97-AF65-F5344CB8AC3E}">
        <p14:creationId xmlns:p14="http://schemas.microsoft.com/office/powerpoint/2010/main" val="2154231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5e97f9f1bd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35e97f9f1bd_0_2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81000" marR="38100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Thank you so much to all of our presenters for those insightful overviews of how emerging technologies are helping make higher education more accessible for everyone. And thank you to all of you for attending and being part of this important conversation.</a:t>
            </a:r>
            <a:endParaRPr sz="1100" dirty="0">
              <a:latin typeface="Arial"/>
              <a:ea typeface="Arial"/>
              <a:cs typeface="Arial"/>
              <a:sym typeface="Arial"/>
            </a:endParaRPr>
          </a:p>
          <a:p>
            <a:pPr marL="381000" marR="381000" lvl="0" indent="0" algn="l" rtl="0">
              <a:lnSpc>
                <a:spcPct val="115000"/>
              </a:lnSpc>
              <a:spcBef>
                <a:spcPts val="1200"/>
              </a:spcBef>
              <a:spcAft>
                <a:spcPts val="0"/>
              </a:spcAft>
              <a:buNone/>
            </a:pPr>
            <a:r>
              <a:rPr lang="en-US" sz="1100" dirty="0">
                <a:latin typeface="Arial"/>
                <a:ea typeface="Arial"/>
                <a:cs typeface="Arial"/>
                <a:sym typeface="Arial"/>
              </a:rPr>
              <a:t>We have just a few minutes left, so we’d love to take any questions you might have. You’re welcome to </a:t>
            </a:r>
            <a:r>
              <a:rPr lang="en-US" sz="1100" b="1" dirty="0">
                <a:latin typeface="Arial"/>
                <a:ea typeface="Arial"/>
                <a:cs typeface="Arial"/>
                <a:sym typeface="Arial"/>
              </a:rPr>
              <a:t>unmute and ask questions</a:t>
            </a:r>
            <a:r>
              <a:rPr lang="en-US" sz="1100" dirty="0">
                <a:latin typeface="Arial"/>
                <a:ea typeface="Arial"/>
                <a:cs typeface="Arial"/>
                <a:sym typeface="Arial"/>
              </a:rPr>
              <a:t> or just </a:t>
            </a:r>
            <a:r>
              <a:rPr lang="en-US" sz="1100" b="1" dirty="0">
                <a:latin typeface="Arial"/>
                <a:ea typeface="Arial"/>
                <a:cs typeface="Arial"/>
                <a:sym typeface="Arial"/>
              </a:rPr>
              <a:t>drop your question in chat</a:t>
            </a:r>
            <a:r>
              <a:rPr lang="en-US" sz="1100" dirty="0">
                <a:latin typeface="Arial"/>
                <a:ea typeface="Arial"/>
                <a:cs typeface="Arial"/>
                <a:sym typeface="Arial"/>
              </a:rPr>
              <a:t>.</a:t>
            </a:r>
            <a:endParaRPr sz="1100" dirty="0">
              <a:latin typeface="Arial"/>
              <a:ea typeface="Arial"/>
              <a:cs typeface="Arial"/>
              <a:sym typeface="Arial"/>
            </a:endParaRPr>
          </a:p>
          <a:p>
            <a:pPr marL="381000" marR="381000" lvl="0" indent="0" algn="l" rtl="0">
              <a:lnSpc>
                <a:spcPct val="115000"/>
              </a:lnSpc>
              <a:spcBef>
                <a:spcPts val="1200"/>
              </a:spcBef>
              <a:spcAft>
                <a:spcPts val="0"/>
              </a:spcAft>
              <a:buNone/>
            </a:pPr>
            <a:endParaRPr sz="1100" dirty="0">
              <a:latin typeface="Arial"/>
              <a:ea typeface="Arial"/>
              <a:cs typeface="Arial"/>
              <a:sym typeface="Arial"/>
            </a:endParaRPr>
          </a:p>
          <a:p>
            <a:pPr marL="381000" marR="381000" lvl="0" indent="0" algn="l" rtl="0">
              <a:lnSpc>
                <a:spcPct val="115000"/>
              </a:lnSpc>
              <a:spcBef>
                <a:spcPts val="1200"/>
              </a:spcBef>
              <a:spcAft>
                <a:spcPts val="0"/>
              </a:spcAft>
              <a:buNone/>
            </a:pPr>
            <a:r>
              <a:rPr lang="en-US" sz="1100" dirty="0">
                <a:latin typeface="Arial"/>
                <a:ea typeface="Arial"/>
                <a:cs typeface="Arial"/>
                <a:sym typeface="Arial"/>
              </a:rPr>
              <a:t>As we wrap up, we hope you’ll leave today’s session with a few practical ideas you can bring back to your own campuses—whether that’s a new tool to try, a fresh perspective on accessibility, or a strategy for helping others adopt inclusive practices.</a:t>
            </a:r>
            <a:endParaRPr sz="1100" dirty="0">
              <a:latin typeface="Arial"/>
              <a:ea typeface="Arial"/>
              <a:cs typeface="Arial"/>
              <a:sym typeface="Arial"/>
            </a:endParaRPr>
          </a:p>
          <a:p>
            <a:pPr marL="381000" marR="381000" lvl="0" indent="0" algn="l" rtl="0">
              <a:lnSpc>
                <a:spcPct val="115000"/>
              </a:lnSpc>
              <a:spcBef>
                <a:spcPts val="1200"/>
              </a:spcBef>
              <a:spcAft>
                <a:spcPts val="0"/>
              </a:spcAft>
              <a:buNone/>
            </a:pPr>
            <a:r>
              <a:rPr lang="en-US" sz="1100" dirty="0">
                <a:latin typeface="Arial"/>
                <a:ea typeface="Arial"/>
                <a:cs typeface="Arial"/>
                <a:sym typeface="Arial"/>
              </a:rPr>
              <a:t>Thanks again for joining us today. Enjoy the rest of the conference!</a:t>
            </a:r>
            <a:endParaRPr sz="1100" dirty="0">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endParaRPr sz="1100" dirty="0">
              <a:latin typeface="Arial"/>
              <a:ea typeface="Arial"/>
              <a:cs typeface="Arial"/>
              <a:sym typeface="Arial"/>
            </a:endParaRPr>
          </a:p>
          <a:p>
            <a:pPr marL="0" lvl="0" indent="0" algn="l" rtl="0">
              <a:spcBef>
                <a:spcPts val="1200"/>
              </a:spcBef>
              <a:spcAft>
                <a:spcPts val="0"/>
              </a:spcAft>
              <a:buNone/>
            </a:pPr>
            <a:endParaRPr dirty="0"/>
          </a:p>
        </p:txBody>
      </p:sp>
      <p:sp>
        <p:nvSpPr>
          <p:cNvPr id="492" name="Google Shape;492;g35e97f9f1bd_0_25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8" name="Google Shape;12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31" descr="C1.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 name="Google Shape;13;p31"/>
          <p:cNvSpPr txBox="1">
            <a:spLocks noGrp="1"/>
          </p:cNvSpPr>
          <p:nvPr>
            <p:ph type="ctrTitle"/>
          </p:nvPr>
        </p:nvSpPr>
        <p:spPr>
          <a:xfrm>
            <a:off x="685800" y="3281697"/>
            <a:ext cx="7772400" cy="1102519"/>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entury Gothic"/>
              <a:buNone/>
              <a:defRPr sz="36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800000"/>
              </a:buClr>
              <a:buSzPts val="3600"/>
              <a:buFont typeface="Century Gothic"/>
              <a:buNone/>
              <a:defRPr sz="3600" b="1" i="0" u="none" strike="noStrike" cap="none">
                <a:solidFill>
                  <a:srgbClr val="8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16"/>
          <p:cNvSpPr txBox="1">
            <a:spLocks noGrp="1"/>
          </p:cNvSpPr>
          <p:nvPr>
            <p:ph type="body" idx="1"/>
          </p:nvPr>
        </p:nvSpPr>
        <p:spPr>
          <a:xfrm>
            <a:off x="457200" y="1151335"/>
            <a:ext cx="4040188" cy="55525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2" name="Google Shape;62;p16"/>
          <p:cNvSpPr txBox="1">
            <a:spLocks noGrp="1"/>
          </p:cNvSpPr>
          <p:nvPr>
            <p:ph type="body" idx="2"/>
          </p:nvPr>
        </p:nvSpPr>
        <p:spPr>
          <a:xfrm>
            <a:off x="457200" y="1631155"/>
            <a:ext cx="4040188" cy="325637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3" name="Google Shape;63;p16"/>
          <p:cNvSpPr txBox="1">
            <a:spLocks noGrp="1"/>
          </p:cNvSpPr>
          <p:nvPr>
            <p:ph type="body" idx="3"/>
          </p:nvPr>
        </p:nvSpPr>
        <p:spPr>
          <a:xfrm>
            <a:off x="4645026" y="1151335"/>
            <a:ext cx="4041775" cy="55525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4"/>
          </p:nvPr>
        </p:nvSpPr>
        <p:spPr>
          <a:xfrm>
            <a:off x="4645026" y="1631155"/>
            <a:ext cx="4041775" cy="325637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5" name="Google Shape;65;p16"/>
          <p:cNvSpPr/>
          <p:nvPr/>
        </p:nvSpPr>
        <p:spPr>
          <a:xfrm>
            <a:off x="8607039" y="4727624"/>
            <a:ext cx="34139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dk1"/>
                </a:solidFill>
                <a:latin typeface="Century Gothic"/>
                <a:ea typeface="Century Gothic"/>
                <a:cs typeface="Century Gothic"/>
                <a:sym typeface="Century Gothic"/>
              </a:rPr>
              <a:t>‹#›</a:t>
            </a:fld>
            <a:endParaRPr sz="10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1792288" y="3600450"/>
            <a:ext cx="5486400" cy="54167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800000"/>
              </a:buClr>
              <a:buSzPts val="2000"/>
              <a:buFont typeface="Century Gothic"/>
              <a:buNone/>
              <a:defRPr sz="2000" b="1" i="0" u="none" strike="noStrike" cap="none">
                <a:solidFill>
                  <a:srgbClr val="8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17"/>
          <p:cNvSpPr>
            <a:spLocks noGrp="1"/>
          </p:cNvSpPr>
          <p:nvPr>
            <p:ph type="pic" idx="2"/>
          </p:nvPr>
        </p:nvSpPr>
        <p:spPr>
          <a:xfrm>
            <a:off x="1792288" y="459581"/>
            <a:ext cx="5486400" cy="3086100"/>
          </a:xfrm>
          <a:prstGeom prst="rect">
            <a:avLst/>
          </a:prstGeom>
          <a:noFill/>
          <a:ln>
            <a:noFill/>
          </a:ln>
        </p:spPr>
      </p:sp>
      <p:sp>
        <p:nvSpPr>
          <p:cNvPr id="69" name="Google Shape;69;p17"/>
          <p:cNvSpPr txBox="1">
            <a:spLocks noGrp="1"/>
          </p:cNvSpPr>
          <p:nvPr>
            <p:ph type="body" idx="1"/>
          </p:nvPr>
        </p:nvSpPr>
        <p:spPr>
          <a:xfrm>
            <a:off x="1792288" y="4196745"/>
            <a:ext cx="5486400" cy="76927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Google Shape;70;p17"/>
          <p:cNvSpPr/>
          <p:nvPr/>
        </p:nvSpPr>
        <p:spPr>
          <a:xfrm>
            <a:off x="8607039" y="4727624"/>
            <a:ext cx="34139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dk1"/>
                </a:solidFill>
                <a:latin typeface="Century Gothic"/>
                <a:ea typeface="Century Gothic"/>
                <a:cs typeface="Century Gothic"/>
                <a:sym typeface="Century Gothic"/>
              </a:rPr>
              <a:t>‹#›</a:t>
            </a:fld>
            <a:endParaRPr sz="10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71"/>
        <p:cNvGrpSpPr/>
        <p:nvPr/>
      </p:nvGrpSpPr>
      <p:grpSpPr>
        <a:xfrm>
          <a:off x="0" y="0"/>
          <a:ext cx="0" cy="0"/>
          <a:chOff x="0" y="0"/>
          <a:chExt cx="0" cy="0"/>
        </a:xfrm>
      </p:grpSpPr>
      <p:sp>
        <p:nvSpPr>
          <p:cNvPr id="72" name="Google Shape;72;g35e97f9f1bd_0_121"/>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t" anchorCtr="0">
            <a:normAutofit/>
          </a:bodyPr>
          <a:lstStyle>
            <a:lvl1pPr marR="0" lvl="0" algn="l">
              <a:spcBef>
                <a:spcPts val="0"/>
              </a:spcBef>
              <a:spcAft>
                <a:spcPts val="0"/>
              </a:spcAft>
              <a:buClr>
                <a:srgbClr val="800000"/>
              </a:buClr>
              <a:buSzPts val="3600"/>
              <a:buFont typeface="Arial"/>
              <a:buNone/>
              <a:defRPr sz="3600" b="1" i="0" u="none" strike="noStrike" cap="none">
                <a:solidFill>
                  <a:srgbClr val="8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g35e97f9f1bd_0_121"/>
          <p:cNvSpPr txBox="1">
            <a:spLocks noGrp="1"/>
          </p:cNvSpPr>
          <p:nvPr>
            <p:ph type="body" idx="1"/>
          </p:nvPr>
        </p:nvSpPr>
        <p:spPr>
          <a:xfrm>
            <a:off x="457200" y="1200151"/>
            <a:ext cx="8229600" cy="3366300"/>
          </a:xfrm>
          <a:prstGeom prst="rect">
            <a:avLst/>
          </a:prstGeom>
          <a:noFill/>
          <a:ln>
            <a:noFill/>
          </a:ln>
        </p:spPr>
        <p:txBody>
          <a:bodyPr spcFirstLastPara="1" wrap="square" lIns="91425" tIns="45700" rIns="91425" bIns="45700" anchor="t" anchorCtr="0">
            <a:noAutofit/>
          </a:bodyPr>
          <a:lstStyle>
            <a:lvl1pPr marL="457200" marR="0" lvl="0" indent="-431800" algn="l">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3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800000"/>
              </a:buClr>
              <a:buSzPts val="3600"/>
              <a:buFont typeface="Century Gothic"/>
              <a:buNone/>
              <a:defRPr sz="3600" b="1" i="0" u="none" strike="noStrike" cap="none">
                <a:solidFill>
                  <a:srgbClr val="8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2"/>
          <p:cNvSpPr txBox="1">
            <a:spLocks noGrp="1"/>
          </p:cNvSpPr>
          <p:nvPr>
            <p:ph type="body" idx="1"/>
          </p:nvPr>
        </p:nvSpPr>
        <p:spPr>
          <a:xfrm>
            <a:off x="457200" y="1200151"/>
            <a:ext cx="8229600" cy="366597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2"/>
          <p:cNvSpPr/>
          <p:nvPr/>
        </p:nvSpPr>
        <p:spPr>
          <a:xfrm>
            <a:off x="8607039" y="4727624"/>
            <a:ext cx="34139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000" b="0" i="0" u="none" strike="noStrike" cap="none">
                <a:solidFill>
                  <a:srgbClr val="000000"/>
                </a:solidFill>
                <a:latin typeface="Century Gothic"/>
                <a:ea typeface="Century Gothic"/>
                <a:cs typeface="Century Gothic"/>
                <a:sym typeface="Century Gothic"/>
              </a:rPr>
              <a:t>‹#›</a:t>
            </a:fld>
            <a:endParaRPr sz="10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
        <p:cNvGrpSpPr/>
        <p:nvPr/>
      </p:nvGrpSpPr>
      <p:grpSpPr>
        <a:xfrm>
          <a:off x="0" y="0"/>
          <a:ext cx="0" cy="0"/>
          <a:chOff x="0" y="0"/>
          <a:chExt cx="0" cy="0"/>
        </a:xfrm>
      </p:grpSpPr>
      <p:sp>
        <p:nvSpPr>
          <p:cNvPr id="19" name="Google Shape;19;p3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800000"/>
              </a:buClr>
              <a:buSzPts val="3600"/>
              <a:buFont typeface="Century Gothic"/>
              <a:buNone/>
              <a:defRPr sz="3600" b="1" i="0" u="none" strike="noStrike" cap="none">
                <a:solidFill>
                  <a:srgbClr val="8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3"/>
          <p:cNvSpPr txBox="1">
            <a:spLocks noGrp="1"/>
          </p:cNvSpPr>
          <p:nvPr>
            <p:ph type="body" idx="1"/>
          </p:nvPr>
        </p:nvSpPr>
        <p:spPr>
          <a:xfrm>
            <a:off x="457200" y="1200151"/>
            <a:ext cx="4038600" cy="3687378"/>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33"/>
          <p:cNvSpPr txBox="1">
            <a:spLocks noGrp="1"/>
          </p:cNvSpPr>
          <p:nvPr>
            <p:ph type="body" idx="2"/>
          </p:nvPr>
        </p:nvSpPr>
        <p:spPr>
          <a:xfrm>
            <a:off x="4648200" y="1200151"/>
            <a:ext cx="4038600" cy="3687378"/>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3"/>
          <p:cNvSpPr/>
          <p:nvPr/>
        </p:nvSpPr>
        <p:spPr>
          <a:xfrm>
            <a:off x="8607039" y="4727624"/>
            <a:ext cx="34139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000" b="0" i="0" u="none" strike="noStrike" cap="none">
                <a:solidFill>
                  <a:srgbClr val="000000"/>
                </a:solidFill>
                <a:latin typeface="Century Gothic"/>
                <a:ea typeface="Century Gothic"/>
                <a:cs typeface="Century Gothic"/>
                <a:sym typeface="Century Gothic"/>
              </a:rPr>
              <a:t>‹#›</a:t>
            </a:fld>
            <a:endParaRPr sz="10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800000"/>
              </a:buClr>
              <a:buSzPts val="3600"/>
              <a:buFont typeface="Century Gothic"/>
              <a:buNone/>
              <a:defRPr sz="3600" b="1" i="0" u="none" strike="noStrike" cap="none">
                <a:solidFill>
                  <a:srgbClr val="8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34"/>
          <p:cNvSpPr txBox="1">
            <a:spLocks noGrp="1"/>
          </p:cNvSpPr>
          <p:nvPr>
            <p:ph type="body" idx="1"/>
          </p:nvPr>
        </p:nvSpPr>
        <p:spPr>
          <a:xfrm>
            <a:off x="457200" y="1151335"/>
            <a:ext cx="4040188" cy="555252"/>
          </a:xfrm>
          <a:prstGeom prst="rect">
            <a:avLst/>
          </a:prstGeom>
          <a:noFill/>
          <a:ln>
            <a:noFill/>
          </a:ln>
        </p:spPr>
        <p:txBody>
          <a:bodyPr spcFirstLastPara="1" wrap="square" lIns="91425" tIns="45700" rIns="91425" bIns="45700" anchor="b" anchorCtr="0">
            <a:norm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4"/>
          <p:cNvSpPr txBox="1">
            <a:spLocks noGrp="1"/>
          </p:cNvSpPr>
          <p:nvPr>
            <p:ph type="body" idx="2"/>
          </p:nvPr>
        </p:nvSpPr>
        <p:spPr>
          <a:xfrm>
            <a:off x="457200" y="1631155"/>
            <a:ext cx="4040188" cy="325637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7" name="Google Shape;27;p34"/>
          <p:cNvSpPr txBox="1">
            <a:spLocks noGrp="1"/>
          </p:cNvSpPr>
          <p:nvPr>
            <p:ph type="body" idx="3"/>
          </p:nvPr>
        </p:nvSpPr>
        <p:spPr>
          <a:xfrm>
            <a:off x="4645026" y="1151335"/>
            <a:ext cx="4041775" cy="555252"/>
          </a:xfrm>
          <a:prstGeom prst="rect">
            <a:avLst/>
          </a:prstGeom>
          <a:noFill/>
          <a:ln>
            <a:noFill/>
          </a:ln>
        </p:spPr>
        <p:txBody>
          <a:bodyPr spcFirstLastPara="1" wrap="square" lIns="91425" tIns="45700" rIns="91425" bIns="45700" anchor="b" anchorCtr="0">
            <a:norm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 name="Google Shape;28;p34"/>
          <p:cNvSpPr txBox="1">
            <a:spLocks noGrp="1"/>
          </p:cNvSpPr>
          <p:nvPr>
            <p:ph type="body" idx="4"/>
          </p:nvPr>
        </p:nvSpPr>
        <p:spPr>
          <a:xfrm>
            <a:off x="4645026" y="1631155"/>
            <a:ext cx="4041775" cy="325637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9" name="Google Shape;29;p34"/>
          <p:cNvSpPr/>
          <p:nvPr/>
        </p:nvSpPr>
        <p:spPr>
          <a:xfrm>
            <a:off x="8607039" y="4727624"/>
            <a:ext cx="34139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000" b="0" i="0" u="none" strike="noStrike" cap="none">
                <a:solidFill>
                  <a:srgbClr val="000000"/>
                </a:solidFill>
                <a:latin typeface="Century Gothic"/>
                <a:ea typeface="Century Gothic"/>
                <a:cs typeface="Century Gothic"/>
                <a:sym typeface="Century Gothic"/>
              </a:rPr>
              <a:t>‹#›</a:t>
            </a:fld>
            <a:endParaRPr sz="10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0"/>
        <p:cNvGrpSpPr/>
        <p:nvPr/>
      </p:nvGrpSpPr>
      <p:grpSpPr>
        <a:xfrm>
          <a:off x="0" y="0"/>
          <a:ext cx="0" cy="0"/>
          <a:chOff x="0" y="0"/>
          <a:chExt cx="0" cy="0"/>
        </a:xfrm>
      </p:grpSpPr>
      <p:sp>
        <p:nvSpPr>
          <p:cNvPr id="31" name="Google Shape;31;p35"/>
          <p:cNvSpPr txBox="1">
            <a:spLocks noGrp="1"/>
          </p:cNvSpPr>
          <p:nvPr>
            <p:ph type="title"/>
          </p:nvPr>
        </p:nvSpPr>
        <p:spPr>
          <a:xfrm>
            <a:off x="457201" y="204787"/>
            <a:ext cx="3008313" cy="83478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entury Gothic"/>
              <a:buNone/>
              <a:defRPr sz="2000" b="1"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5"/>
          <p:cNvSpPr txBox="1">
            <a:spLocks noGrp="1"/>
          </p:cNvSpPr>
          <p:nvPr>
            <p:ph type="body" idx="1"/>
          </p:nvPr>
        </p:nvSpPr>
        <p:spPr>
          <a:xfrm>
            <a:off x="3575050" y="204788"/>
            <a:ext cx="5111750" cy="466847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35"/>
          <p:cNvSpPr txBox="1">
            <a:spLocks noGrp="1"/>
          </p:cNvSpPr>
          <p:nvPr>
            <p:ph type="body" idx="2"/>
          </p:nvPr>
        </p:nvSpPr>
        <p:spPr>
          <a:xfrm>
            <a:off x="457201" y="1076326"/>
            <a:ext cx="3008313" cy="379693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4" name="Google Shape;34;p35"/>
          <p:cNvSpPr/>
          <p:nvPr/>
        </p:nvSpPr>
        <p:spPr>
          <a:xfrm>
            <a:off x="8607039" y="4727624"/>
            <a:ext cx="34139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000" b="0" i="0" u="none" strike="noStrike" cap="none">
                <a:solidFill>
                  <a:srgbClr val="000000"/>
                </a:solidFill>
                <a:latin typeface="Century Gothic"/>
                <a:ea typeface="Century Gothic"/>
                <a:cs typeface="Century Gothic"/>
                <a:sym typeface="Century Gothic"/>
              </a:rPr>
              <a:t>‹#›</a:t>
            </a:fld>
            <a:endParaRPr sz="10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5"/>
        <p:cNvGrpSpPr/>
        <p:nvPr/>
      </p:nvGrpSpPr>
      <p:grpSpPr>
        <a:xfrm>
          <a:off x="0" y="0"/>
          <a:ext cx="0" cy="0"/>
          <a:chOff x="0" y="0"/>
          <a:chExt cx="0" cy="0"/>
        </a:xfrm>
      </p:grpSpPr>
      <p:sp>
        <p:nvSpPr>
          <p:cNvPr id="36" name="Google Shape;36;p36"/>
          <p:cNvSpPr txBox="1">
            <a:spLocks noGrp="1"/>
          </p:cNvSpPr>
          <p:nvPr>
            <p:ph type="title"/>
          </p:nvPr>
        </p:nvSpPr>
        <p:spPr>
          <a:xfrm>
            <a:off x="1792288" y="3600450"/>
            <a:ext cx="5486400" cy="54167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800000"/>
              </a:buClr>
              <a:buSzPts val="2000"/>
              <a:buFont typeface="Century Gothic"/>
              <a:buNone/>
              <a:defRPr sz="2000" b="1" i="0" u="none" strike="noStrike" cap="none">
                <a:solidFill>
                  <a:srgbClr val="8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36"/>
          <p:cNvSpPr>
            <a:spLocks noGrp="1"/>
          </p:cNvSpPr>
          <p:nvPr>
            <p:ph type="pic" idx="2"/>
          </p:nvPr>
        </p:nvSpPr>
        <p:spPr>
          <a:xfrm>
            <a:off x="1792288" y="459581"/>
            <a:ext cx="5486400" cy="3086100"/>
          </a:xfrm>
          <a:prstGeom prst="rect">
            <a:avLst/>
          </a:prstGeom>
          <a:noFill/>
          <a:ln>
            <a:noFill/>
          </a:ln>
        </p:spPr>
      </p:sp>
      <p:sp>
        <p:nvSpPr>
          <p:cNvPr id="38" name="Google Shape;38;p36"/>
          <p:cNvSpPr txBox="1">
            <a:spLocks noGrp="1"/>
          </p:cNvSpPr>
          <p:nvPr>
            <p:ph type="body" idx="1"/>
          </p:nvPr>
        </p:nvSpPr>
        <p:spPr>
          <a:xfrm>
            <a:off x="1792288" y="4196745"/>
            <a:ext cx="5486400" cy="76927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9" name="Google Shape;39;p36"/>
          <p:cNvSpPr/>
          <p:nvPr/>
        </p:nvSpPr>
        <p:spPr>
          <a:xfrm>
            <a:off x="8607039" y="4727624"/>
            <a:ext cx="34139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fld id="{00000000-1234-1234-1234-123412341234}" type="slidenum">
              <a:rPr lang="en-US" sz="1000" b="0" i="0" u="none" strike="noStrike" cap="none">
                <a:solidFill>
                  <a:srgbClr val="000000"/>
                </a:solidFill>
                <a:latin typeface="Century Gothic"/>
                <a:ea typeface="Century Gothic"/>
                <a:cs typeface="Century Gothic"/>
                <a:sym typeface="Century Gothic"/>
              </a:rPr>
              <a:t>‹#›</a:t>
            </a:fld>
            <a:endParaRPr sz="10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800000"/>
              </a:buClr>
              <a:buSzPts val="3600"/>
              <a:buFont typeface="Century Gothic"/>
              <a:buNone/>
              <a:defRPr sz="3600" b="1" i="0" u="none" strike="noStrike" cap="none">
                <a:solidFill>
                  <a:srgbClr val="8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12"/>
          <p:cNvSpPr txBox="1">
            <a:spLocks noGrp="1"/>
          </p:cNvSpPr>
          <p:nvPr>
            <p:ph type="body" idx="1"/>
          </p:nvPr>
        </p:nvSpPr>
        <p:spPr>
          <a:xfrm>
            <a:off x="457200" y="1200151"/>
            <a:ext cx="8229600" cy="366597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12"/>
          <p:cNvSpPr/>
          <p:nvPr/>
        </p:nvSpPr>
        <p:spPr>
          <a:xfrm>
            <a:off x="8607039" y="4727624"/>
            <a:ext cx="34139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dk1"/>
                </a:solidFill>
                <a:latin typeface="Century Gothic"/>
                <a:ea typeface="Century Gothic"/>
                <a:cs typeface="Century Gothic"/>
                <a:sym typeface="Century Gothic"/>
              </a:rPr>
              <a:t>‹#›</a:t>
            </a:fld>
            <a:endParaRPr sz="10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800000"/>
              </a:buClr>
              <a:buSzPts val="3600"/>
              <a:buFont typeface="Century Gothic"/>
              <a:buNone/>
              <a:defRPr sz="3600" b="1" i="0" u="none" strike="noStrike" cap="none">
                <a:solidFill>
                  <a:srgbClr val="8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13"/>
          <p:cNvSpPr txBox="1">
            <a:spLocks noGrp="1"/>
          </p:cNvSpPr>
          <p:nvPr>
            <p:ph type="body" idx="1"/>
          </p:nvPr>
        </p:nvSpPr>
        <p:spPr>
          <a:xfrm>
            <a:off x="457200" y="1200151"/>
            <a:ext cx="4038600" cy="368737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3"/>
          <p:cNvSpPr txBox="1">
            <a:spLocks noGrp="1"/>
          </p:cNvSpPr>
          <p:nvPr>
            <p:ph type="body" idx="2"/>
          </p:nvPr>
        </p:nvSpPr>
        <p:spPr>
          <a:xfrm>
            <a:off x="4648200" y="1200151"/>
            <a:ext cx="4038600" cy="368737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3"/>
          <p:cNvSpPr/>
          <p:nvPr/>
        </p:nvSpPr>
        <p:spPr>
          <a:xfrm>
            <a:off x="8607039" y="4727624"/>
            <a:ext cx="34139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dk1"/>
                </a:solidFill>
                <a:latin typeface="Century Gothic"/>
                <a:ea typeface="Century Gothic"/>
                <a:cs typeface="Century Gothic"/>
                <a:sym typeface="Century Gothic"/>
              </a:rPr>
              <a:t>‹#›</a:t>
            </a:fld>
            <a:endParaRPr sz="10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457201" y="204787"/>
            <a:ext cx="3008313" cy="83478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2000"/>
              <a:buFont typeface="Century Gothic"/>
              <a:buNone/>
              <a:defRPr sz="2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14"/>
          <p:cNvSpPr txBox="1">
            <a:spLocks noGrp="1"/>
          </p:cNvSpPr>
          <p:nvPr>
            <p:ph type="body" idx="1"/>
          </p:nvPr>
        </p:nvSpPr>
        <p:spPr>
          <a:xfrm>
            <a:off x="3575050" y="204788"/>
            <a:ext cx="5111750" cy="4668471"/>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4"/>
          <p:cNvSpPr txBox="1">
            <a:spLocks noGrp="1"/>
          </p:cNvSpPr>
          <p:nvPr>
            <p:ph type="body" idx="2"/>
          </p:nvPr>
        </p:nvSpPr>
        <p:spPr>
          <a:xfrm>
            <a:off x="457201" y="1076326"/>
            <a:ext cx="3008313" cy="379693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4"/>
          <p:cNvSpPr/>
          <p:nvPr/>
        </p:nvSpPr>
        <p:spPr>
          <a:xfrm>
            <a:off x="8607039" y="4727624"/>
            <a:ext cx="34139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dk1"/>
                </a:solidFill>
                <a:latin typeface="Century Gothic"/>
                <a:ea typeface="Century Gothic"/>
                <a:cs typeface="Century Gothic"/>
                <a:sym typeface="Century Gothic"/>
              </a:rPr>
              <a:t>‹#›</a:t>
            </a:fld>
            <a:endParaRPr sz="10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0" descr="C2.png"/>
          <p:cNvPicPr preferRelativeResize="0"/>
          <p:nvPr/>
        </p:nvPicPr>
        <p:blipFill rotWithShape="1">
          <a:blip r:embed="rId8">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Google Shape;41;p11" descr="C2.png"/>
          <p:cNvPicPr preferRelativeResize="0"/>
          <p:nvPr/>
        </p:nvPicPr>
        <p:blipFill rotWithShape="1">
          <a:blip r:embed="rId8">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60" r:id="rId4"/>
    <p:sldLayoutId id="2147483661" r:id="rId5"/>
    <p:sldLayoutId id="214748366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4.xml"/><Relationship Id="rId7"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9.xml"/><Relationship Id="rId7"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1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30.xml"/><Relationship Id="rId7" Type="http://schemas.openxmlformats.org/officeDocument/2006/relationships/hyperlink" Target="https://www.bemyeyes.com" TargetMode="External"/><Relationship Id="rId12" Type="http://schemas.openxmlformats.org/officeDocument/2006/relationships/image" Target="../media/image35.png"/><Relationship Id="rId2" Type="http://schemas.openxmlformats.org/officeDocument/2006/relationships/slideLayout" Target="../slideLayouts/slideLayout9.xml"/><Relationship Id="rId1" Type="http://schemas.openxmlformats.org/officeDocument/2006/relationships/tags" Target="../tags/tag17.xml"/><Relationship Id="rId6" Type="http://schemas.openxmlformats.org/officeDocument/2006/relationships/image" Target="../media/image32.png"/><Relationship Id="rId11" Type="http://schemas.openxmlformats.org/officeDocument/2006/relationships/hyperlink" Target="https://sites.google.com/twu.edu/twua11y/resources#h.ikpdefrwnmci" TargetMode="External"/><Relationship Id="rId5" Type="http://schemas.openxmlformats.org/officeDocument/2006/relationships/hyperlink" Target="https://chat.openai.com" TargetMode="External"/><Relationship Id="rId10" Type="http://schemas.openxmlformats.org/officeDocument/2006/relationships/image" Target="../media/image34.png"/><Relationship Id="rId4" Type="http://schemas.openxmlformats.org/officeDocument/2006/relationships/image" Target="../media/image31.png"/><Relationship Id="rId9" Type="http://schemas.openxmlformats.org/officeDocument/2006/relationships/hyperlink" Target="https://learn.microsoft.com/en-us/azure/ai-services/immersive-reader/"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9.png"/><Relationship Id="rId2" Type="http://schemas.openxmlformats.org/officeDocument/2006/relationships/slideLayout" Target="../slideLayouts/slideLayout9.xml"/><Relationship Id="rId1" Type="http://schemas.openxmlformats.org/officeDocument/2006/relationships/tags" Target="../tags/tag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image" Target="../media/image40.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23.xml"/><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25.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hyperlink" Target="https://www.copyright.gov/title17/92chap1.html#107"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26.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Title 1: Emerging Technologies and Accessibility"/>
          <p:cNvSpPr txBox="1">
            <a:spLocks noGrp="1" noRot="1" noMove="1" noResize="1" noEditPoints="1" noAdjustHandles="1" noChangeArrowheads="1" noChangeShapeType="1"/>
          </p:cNvSpPr>
          <p:nvPr>
            <p:ph type="ctrTitle"/>
          </p:nvPr>
        </p:nvSpPr>
        <p:spPr>
          <a:xfrm>
            <a:off x="685800" y="3165316"/>
            <a:ext cx="7772400" cy="634500"/>
          </a:xfrm>
          <a:prstGeom prst="rect">
            <a:avLst/>
          </a:prstGeom>
          <a:noFill/>
          <a:ln>
            <a:noFill/>
          </a:ln>
        </p:spPr>
        <p:txBody>
          <a:bodyPr spcFirstLastPara="1" wrap="square" lIns="91425" tIns="45700" rIns="91425" bIns="45700" anchor="t" anchorCtr="0">
            <a:normAutofit fontScale="90000"/>
          </a:bodyPr>
          <a:lstStyle/>
          <a:p>
            <a:pPr lvl="0">
              <a:buSzPts val="2400"/>
            </a:pPr>
            <a:r>
              <a:rPr lang="en-US" dirty="0">
                <a:solidFill>
                  <a:schemeClr val="tx1"/>
                </a:solidFill>
                <a:latin typeface="Arial"/>
                <a:ea typeface="Arial"/>
                <a:cs typeface="Arial"/>
                <a:sym typeface="Arial"/>
              </a:rPr>
              <a:t>Emerging Technologies and Accessibility: What’s Next?</a:t>
            </a:r>
            <a:endParaRPr sz="3500" dirty="0">
              <a:solidFill>
                <a:schemeClr val="tx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457200" y="205979"/>
            <a:ext cx="8229600" cy="8572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DM Sans SemiBold"/>
              <a:buNone/>
            </a:pPr>
            <a:r>
              <a:rPr lang="en-US" b="0" dirty="0">
                <a:latin typeface="Arial"/>
                <a:ea typeface="Arial"/>
                <a:cs typeface="Arial"/>
                <a:sym typeface="Arial"/>
              </a:rPr>
              <a:t>Demonstration</a:t>
            </a:r>
            <a:endParaRPr b="0" i="0" u="none" strike="noStrike" cap="none" dirty="0">
              <a:solidFill>
                <a:schemeClr val="dk1"/>
              </a:solidFill>
              <a:latin typeface="Arial"/>
              <a:ea typeface="Arial"/>
              <a:cs typeface="Arial"/>
              <a:sym typeface="Arial"/>
            </a:endParaRPr>
          </a:p>
        </p:txBody>
      </p:sp>
      <p:sp>
        <p:nvSpPr>
          <p:cNvPr id="162" name="Google Shape;162;p26"/>
          <p:cNvSpPr txBox="1">
            <a:spLocks noGrp="1"/>
          </p:cNvSpPr>
          <p:nvPr>
            <p:ph type="body" idx="1"/>
          </p:nvPr>
        </p:nvSpPr>
        <p:spPr>
          <a:xfrm>
            <a:off x="457200" y="1022588"/>
            <a:ext cx="8229600" cy="3665973"/>
          </a:xfrm>
          <a:prstGeom prst="rect">
            <a:avLst/>
          </a:prstGeom>
          <a:noFill/>
          <a:ln>
            <a:noFill/>
          </a:ln>
        </p:spPr>
        <p:txBody>
          <a:bodyPr spcFirstLastPara="1" wrap="square" lIns="91425" tIns="45700" rIns="91425" bIns="45700" anchor="t" anchorCtr="0">
            <a:noAutofit/>
          </a:bodyPr>
          <a:lstStyle/>
          <a:p>
            <a:pPr marL="0" lvl="0" indent="0">
              <a:spcBef>
                <a:spcPts val="0"/>
              </a:spcBef>
              <a:spcAft>
                <a:spcPts val="1200"/>
              </a:spcAft>
              <a:buNone/>
            </a:pPr>
            <a:r>
              <a:rPr lang="en-US" sz="2000" dirty="0">
                <a:latin typeface="+mj-lt"/>
              </a:rPr>
              <a:t>Using Claude to turn a research assignment into a scaffolded assignments:</a:t>
            </a:r>
          </a:p>
          <a:p>
            <a:pPr marL="0" lvl="0" indent="0">
              <a:spcBef>
                <a:spcPts val="0"/>
              </a:spcBef>
              <a:spcAft>
                <a:spcPts val="1200"/>
              </a:spcAft>
              <a:buNone/>
            </a:pPr>
            <a:r>
              <a:rPr lang="en-US" sz="2000" b="1" dirty="0">
                <a:latin typeface="+mj-lt"/>
              </a:rPr>
              <a:t>Starting Prompt:</a:t>
            </a:r>
            <a:r>
              <a:rPr lang="en-US" sz="2000" dirty="0">
                <a:latin typeface="+mj-lt"/>
              </a:rPr>
              <a:t> I am an instructor for an undergraduate women’s and gender studies intro-level class. For their final project, students must complete a social justice action project proposal. I would like to break the assignment into 3 scaffolded milestones that students will complete throughout the course. Please help me create 3 milestone assignments based on the final assignment. </a:t>
            </a:r>
          </a:p>
          <a:p>
            <a:pPr marL="0" lvl="0" indent="0">
              <a:spcBef>
                <a:spcPts val="0"/>
              </a:spcBef>
              <a:buNone/>
            </a:pPr>
            <a:r>
              <a:rPr lang="en-US" sz="2000" b="1" dirty="0">
                <a:latin typeface="+mj-lt"/>
              </a:rPr>
              <a:t>Follow-up:</a:t>
            </a:r>
            <a:r>
              <a:rPr lang="en-US" sz="2000" dirty="0">
                <a:latin typeface="+mj-lt"/>
              </a:rPr>
              <a:t> Can you help me create alternative assignments for each of these milestones that would be accessible to neurodivergent students?</a:t>
            </a:r>
          </a:p>
          <a:p>
            <a:pPr marL="457200" lvl="0" indent="-431800" algn="l" rtl="0">
              <a:lnSpc>
                <a:spcPct val="100000"/>
              </a:lnSpc>
              <a:spcBef>
                <a:spcPts val="640"/>
              </a:spcBef>
              <a:spcAft>
                <a:spcPts val="0"/>
              </a:spcAft>
              <a:buSzPts val="3200"/>
              <a:buNone/>
            </a:pPr>
            <a:br>
              <a:rPr lang="en-US" sz="2400" dirty="0">
                <a:latin typeface="+mj-lt"/>
              </a:rPr>
            </a:br>
            <a:endParaRPr sz="2400"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a:extLst>
            <a:ext uri="{FF2B5EF4-FFF2-40B4-BE49-F238E27FC236}">
              <a16:creationId xmlns:a16="http://schemas.microsoft.com/office/drawing/2014/main" id="{65ED0CC4-9C1D-236C-824B-417A88AEEC8B}"/>
            </a:ext>
          </a:extLst>
        </p:cNvPr>
        <p:cNvGrpSpPr/>
        <p:nvPr/>
      </p:nvGrpSpPr>
      <p:grpSpPr>
        <a:xfrm>
          <a:off x="0" y="0"/>
          <a:ext cx="0" cy="0"/>
          <a:chOff x="0" y="0"/>
          <a:chExt cx="0" cy="0"/>
        </a:xfrm>
      </p:grpSpPr>
      <p:sp>
        <p:nvSpPr>
          <p:cNvPr id="161" name="Google Shape;161;p26">
            <a:extLst>
              <a:ext uri="{FF2B5EF4-FFF2-40B4-BE49-F238E27FC236}">
                <a16:creationId xmlns:a16="http://schemas.microsoft.com/office/drawing/2014/main" id="{57978287-49AB-DA27-65EA-E3E8157D8CAD}"/>
              </a:ext>
            </a:extLst>
          </p:cNvPr>
          <p:cNvSpPr txBox="1">
            <a:spLocks noGrp="1"/>
          </p:cNvSpPr>
          <p:nvPr>
            <p:ph type="title"/>
          </p:nvPr>
        </p:nvSpPr>
        <p:spPr>
          <a:xfrm>
            <a:off x="457200" y="205979"/>
            <a:ext cx="8229600" cy="8572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DM Sans SemiBold"/>
              <a:buNone/>
            </a:pPr>
            <a:r>
              <a:rPr lang="en-US" b="0">
                <a:latin typeface="Arial"/>
                <a:ea typeface="Arial"/>
                <a:cs typeface="Arial"/>
                <a:sym typeface="Arial"/>
              </a:rPr>
              <a:t>AI Tools to Support Neurodivergence</a:t>
            </a:r>
            <a:endParaRPr b="0" i="0" u="none" strike="noStrike" cap="none">
              <a:solidFill>
                <a:schemeClr val="dk1"/>
              </a:solidFill>
              <a:latin typeface="Arial"/>
              <a:ea typeface="Arial"/>
              <a:cs typeface="Arial"/>
              <a:sym typeface="Arial"/>
            </a:endParaRPr>
          </a:p>
        </p:txBody>
      </p:sp>
      <p:sp>
        <p:nvSpPr>
          <p:cNvPr id="162" name="Google Shape;162;p26">
            <a:extLst>
              <a:ext uri="{FF2B5EF4-FFF2-40B4-BE49-F238E27FC236}">
                <a16:creationId xmlns:a16="http://schemas.microsoft.com/office/drawing/2014/main" id="{AC784FCE-D51C-03B0-8B2F-081228B133F2}"/>
              </a:ext>
            </a:extLst>
          </p:cNvPr>
          <p:cNvSpPr txBox="1">
            <a:spLocks noGrp="1"/>
          </p:cNvSpPr>
          <p:nvPr>
            <p:ph type="body" idx="1"/>
          </p:nvPr>
        </p:nvSpPr>
        <p:spPr>
          <a:xfrm>
            <a:off x="457200" y="1200151"/>
            <a:ext cx="8229600" cy="3665973"/>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800"/>
              </a:spcAft>
              <a:buSzPts val="3200"/>
              <a:buFont typeface="Arial"/>
              <a:buChar char="•"/>
            </a:pPr>
            <a:r>
              <a:rPr lang="en-US" sz="2800" b="0" i="0" u="none" strike="noStrike" dirty="0">
                <a:solidFill>
                  <a:srgbClr val="000000"/>
                </a:solidFill>
                <a:latin typeface="+mn-lt"/>
                <a:ea typeface="Arial"/>
                <a:cs typeface="Arial"/>
                <a:sym typeface="Arial"/>
              </a:rPr>
              <a:t>Claude AI: generates alternative assignments with simplified steps</a:t>
            </a:r>
            <a:endParaRPr sz="2800" dirty="0">
              <a:latin typeface="+mn-lt"/>
            </a:endParaRPr>
          </a:p>
          <a:p>
            <a:pPr marL="457200" lvl="0" indent="-431800" algn="l" rtl="0">
              <a:lnSpc>
                <a:spcPct val="100000"/>
              </a:lnSpc>
              <a:spcBef>
                <a:spcPts val="640"/>
              </a:spcBef>
              <a:spcAft>
                <a:spcPts val="800"/>
              </a:spcAft>
              <a:buSzPts val="3200"/>
              <a:buFont typeface="Arial"/>
              <a:buChar char="•"/>
            </a:pPr>
            <a:r>
              <a:rPr lang="en-US" sz="2800" b="0" i="0" u="none" strike="noStrike" dirty="0" err="1">
                <a:solidFill>
                  <a:srgbClr val="000000"/>
                </a:solidFill>
                <a:latin typeface="+mn-lt"/>
                <a:ea typeface="Arial"/>
                <a:cs typeface="Arial"/>
                <a:sym typeface="Arial"/>
              </a:rPr>
              <a:t>Khanmigo</a:t>
            </a:r>
            <a:r>
              <a:rPr lang="en-US" sz="2800" b="0" i="0" u="none" strike="noStrike" dirty="0">
                <a:solidFill>
                  <a:srgbClr val="000000"/>
                </a:solidFill>
                <a:latin typeface="+mn-lt"/>
                <a:ea typeface="Arial"/>
                <a:cs typeface="Arial"/>
                <a:sym typeface="Arial"/>
              </a:rPr>
              <a:t>: Offers scaffolded, structured tutoring in real-time</a:t>
            </a:r>
            <a:endParaRPr sz="2800" dirty="0">
              <a:latin typeface="+mn-lt"/>
            </a:endParaRPr>
          </a:p>
          <a:p>
            <a:pPr marL="457200" lvl="0" indent="-431800" algn="l" rtl="0">
              <a:lnSpc>
                <a:spcPct val="100000"/>
              </a:lnSpc>
              <a:spcBef>
                <a:spcPts val="640"/>
              </a:spcBef>
              <a:spcAft>
                <a:spcPts val="0"/>
              </a:spcAft>
              <a:buSzPts val="3200"/>
              <a:buFont typeface="Arial"/>
              <a:buChar char="•"/>
            </a:pPr>
            <a:r>
              <a:rPr lang="en-US" sz="2800" b="0" i="0" u="none" strike="noStrike" dirty="0">
                <a:solidFill>
                  <a:srgbClr val="000000"/>
                </a:solidFill>
                <a:latin typeface="+mn-lt"/>
                <a:ea typeface="Arial"/>
                <a:cs typeface="Arial"/>
                <a:sym typeface="Arial"/>
              </a:rPr>
              <a:t>ChatGPT: Rewrites confusing instructions and offers structured outlines or step-by-step guides</a:t>
            </a:r>
            <a:endParaRPr sz="2800" dirty="0">
              <a:latin typeface="+mn-lt"/>
            </a:endParaRPr>
          </a:p>
          <a:p>
            <a:pPr marL="457200" lvl="0" indent="-431800" algn="l" rtl="0">
              <a:lnSpc>
                <a:spcPct val="100000"/>
              </a:lnSpc>
              <a:spcBef>
                <a:spcPts val="640"/>
              </a:spcBef>
              <a:spcAft>
                <a:spcPts val="0"/>
              </a:spcAft>
              <a:buSzPts val="3200"/>
              <a:buNone/>
            </a:pPr>
            <a:br>
              <a:rPr lang="en-US" dirty="0"/>
            </a:br>
            <a:endParaRPr dirty="0"/>
          </a:p>
        </p:txBody>
      </p:sp>
    </p:spTree>
    <p:extLst>
      <p:ext uri="{BB962C8B-B14F-4D97-AF65-F5344CB8AC3E}">
        <p14:creationId xmlns:p14="http://schemas.microsoft.com/office/powerpoint/2010/main" val="14972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457200" y="205979"/>
            <a:ext cx="8229600" cy="8572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DM Sans SemiBold"/>
              <a:buNone/>
            </a:pPr>
            <a:r>
              <a:rPr lang="en-US" b="0">
                <a:latin typeface="Arial"/>
                <a:ea typeface="Arial"/>
                <a:cs typeface="Arial"/>
                <a:sym typeface="Arial"/>
              </a:rPr>
              <a:t>Drawbacks and Considerations when using AI</a:t>
            </a:r>
            <a:endParaRPr b="0" i="0" u="none" strike="noStrike" cap="none">
              <a:solidFill>
                <a:schemeClr val="dk1"/>
              </a:solidFill>
              <a:latin typeface="Arial"/>
              <a:ea typeface="Arial"/>
              <a:cs typeface="Arial"/>
              <a:sym typeface="Arial"/>
            </a:endParaRPr>
          </a:p>
        </p:txBody>
      </p:sp>
      <p:sp>
        <p:nvSpPr>
          <p:cNvPr id="168" name="Google Shape;168;p27"/>
          <p:cNvSpPr txBox="1">
            <a:spLocks noGrp="1"/>
          </p:cNvSpPr>
          <p:nvPr>
            <p:ph type="body" idx="1"/>
          </p:nvPr>
        </p:nvSpPr>
        <p:spPr>
          <a:xfrm>
            <a:off x="457200" y="1413216"/>
            <a:ext cx="8229600" cy="3398482"/>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640"/>
              </a:spcBef>
              <a:spcAft>
                <a:spcPts val="0"/>
              </a:spcAft>
              <a:buSzPts val="3200"/>
              <a:buFont typeface="Arial"/>
              <a:buChar char="•"/>
            </a:pPr>
            <a:r>
              <a:rPr lang="en-US" sz="2800" b="0" i="0" u="none" strike="noStrike" dirty="0">
                <a:solidFill>
                  <a:srgbClr val="000000"/>
                </a:solidFill>
                <a:latin typeface="+mn-lt"/>
                <a:ea typeface="Arial"/>
                <a:cs typeface="Arial"/>
                <a:sym typeface="Arial"/>
              </a:rPr>
              <a:t>Limited emotional intelligence</a:t>
            </a:r>
            <a:endParaRPr sz="2800" dirty="0">
              <a:latin typeface="+mn-lt"/>
            </a:endParaRPr>
          </a:p>
          <a:p>
            <a:pPr marL="457200" lvl="0" indent="-431800" algn="l" rtl="0">
              <a:lnSpc>
                <a:spcPct val="100000"/>
              </a:lnSpc>
              <a:spcBef>
                <a:spcPts val="640"/>
              </a:spcBef>
              <a:spcAft>
                <a:spcPts val="0"/>
              </a:spcAft>
              <a:buSzPts val="3200"/>
              <a:buFont typeface="Arial"/>
              <a:buChar char="•"/>
            </a:pPr>
            <a:r>
              <a:rPr lang="en-US" sz="2800" b="0" i="0" u="none" strike="noStrike" dirty="0">
                <a:solidFill>
                  <a:srgbClr val="000000"/>
                </a:solidFill>
                <a:latin typeface="+mn-lt"/>
                <a:ea typeface="Arial"/>
                <a:cs typeface="Arial"/>
                <a:sym typeface="Arial"/>
              </a:rPr>
              <a:t>Missing cultural and individual context</a:t>
            </a:r>
            <a:endParaRPr sz="2800" dirty="0">
              <a:latin typeface="+mn-lt"/>
            </a:endParaRPr>
          </a:p>
          <a:p>
            <a:pPr marL="457200" lvl="0" indent="-431800" algn="l" rtl="0">
              <a:lnSpc>
                <a:spcPct val="100000"/>
              </a:lnSpc>
              <a:spcBef>
                <a:spcPts val="640"/>
              </a:spcBef>
              <a:spcAft>
                <a:spcPts val="0"/>
              </a:spcAft>
              <a:buSzPts val="3200"/>
              <a:buFont typeface="Arial"/>
              <a:buChar char="•"/>
            </a:pPr>
            <a:r>
              <a:rPr lang="en-US" sz="2800" b="0" i="0" u="none" strike="noStrike" dirty="0">
                <a:solidFill>
                  <a:srgbClr val="000000"/>
                </a:solidFill>
                <a:latin typeface="+mn-lt"/>
                <a:ea typeface="Arial"/>
                <a:cs typeface="Arial"/>
                <a:sym typeface="Arial"/>
              </a:rPr>
              <a:t>Rigid communication</a:t>
            </a:r>
            <a:endParaRPr sz="2800" dirty="0">
              <a:latin typeface="+mn-lt"/>
            </a:endParaRPr>
          </a:p>
          <a:p>
            <a:pPr marL="457200" lvl="0" indent="-431800" algn="l" rtl="0">
              <a:lnSpc>
                <a:spcPct val="100000"/>
              </a:lnSpc>
              <a:spcBef>
                <a:spcPts val="640"/>
              </a:spcBef>
              <a:spcAft>
                <a:spcPts val="0"/>
              </a:spcAft>
              <a:buSzPts val="3200"/>
              <a:buFont typeface="Arial"/>
              <a:buChar char="•"/>
            </a:pPr>
            <a:r>
              <a:rPr lang="en-US" sz="2800" b="0" i="0" u="none" strike="noStrike" dirty="0">
                <a:solidFill>
                  <a:srgbClr val="000000"/>
                </a:solidFill>
                <a:latin typeface="+mn-lt"/>
                <a:ea typeface="Arial"/>
                <a:cs typeface="Arial"/>
                <a:sym typeface="Arial"/>
              </a:rPr>
              <a:t>Lack of intuitive problem-solving</a:t>
            </a:r>
            <a:endParaRPr sz="2800" dirty="0">
              <a:latin typeface="+mn-lt"/>
            </a:endParaRPr>
          </a:p>
          <a:p>
            <a:pPr marL="457200" lvl="0" indent="-431800" algn="l" rtl="0">
              <a:lnSpc>
                <a:spcPct val="100000"/>
              </a:lnSpc>
              <a:spcBef>
                <a:spcPts val="640"/>
              </a:spcBef>
              <a:spcAft>
                <a:spcPts val="0"/>
              </a:spcAft>
              <a:buSzPts val="3200"/>
              <a:buFont typeface="Arial"/>
              <a:buChar char="•"/>
            </a:pPr>
            <a:r>
              <a:rPr lang="en-US" sz="2800" b="0" i="0" u="none" strike="noStrike" dirty="0">
                <a:solidFill>
                  <a:srgbClr val="000000"/>
                </a:solidFill>
                <a:latin typeface="+mn-lt"/>
                <a:ea typeface="Arial"/>
                <a:cs typeface="Arial"/>
                <a:sym typeface="Arial"/>
              </a:rPr>
              <a:t>Ethical concerns around privacy and consent</a:t>
            </a:r>
            <a:endParaRPr sz="2800" dirty="0">
              <a:latin typeface="+mn-lt"/>
            </a:endParaRPr>
          </a:p>
          <a:p>
            <a:pPr marL="457200" lvl="0" indent="-431800" algn="l" rtl="0">
              <a:lnSpc>
                <a:spcPct val="100000"/>
              </a:lnSpc>
              <a:spcBef>
                <a:spcPts val="640"/>
              </a:spcBef>
              <a:spcAft>
                <a:spcPts val="0"/>
              </a:spcAft>
              <a:buSzPts val="3200"/>
              <a:buFont typeface="Arial"/>
              <a:buChar char="•"/>
            </a:pPr>
            <a:r>
              <a:rPr lang="en-US" sz="2800" b="0" i="0" u="none" strike="noStrike" dirty="0">
                <a:solidFill>
                  <a:srgbClr val="000000"/>
                </a:solidFill>
                <a:latin typeface="+mn-lt"/>
                <a:ea typeface="Arial"/>
                <a:cs typeface="Arial"/>
                <a:sym typeface="Arial"/>
              </a:rPr>
              <a:t>May reinforce normative expectations</a:t>
            </a:r>
            <a:br>
              <a:rPr lang="en-US" dirty="0"/>
            </a:b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a:extLst>
            <a:ext uri="{FF2B5EF4-FFF2-40B4-BE49-F238E27FC236}">
              <a16:creationId xmlns:a16="http://schemas.microsoft.com/office/drawing/2014/main" id="{FC9A7728-43BF-406E-FCFD-63A80B864CEF}"/>
            </a:ext>
          </a:extLst>
        </p:cNvPr>
        <p:cNvGrpSpPr/>
        <p:nvPr/>
      </p:nvGrpSpPr>
      <p:grpSpPr>
        <a:xfrm>
          <a:off x="0" y="0"/>
          <a:ext cx="0" cy="0"/>
          <a:chOff x="0" y="0"/>
          <a:chExt cx="0" cy="0"/>
        </a:xfrm>
      </p:grpSpPr>
      <p:sp>
        <p:nvSpPr>
          <p:cNvPr id="91" name="Google Shape;91;p19">
            <a:extLst>
              <a:ext uri="{FF2B5EF4-FFF2-40B4-BE49-F238E27FC236}">
                <a16:creationId xmlns:a16="http://schemas.microsoft.com/office/drawing/2014/main" id="{03DDCF4F-51A1-C5FD-5838-DBC962CD82CB}"/>
              </a:ext>
            </a:extLst>
          </p:cNvPr>
          <p:cNvSpPr txBox="1">
            <a:spLocks noGrp="1"/>
          </p:cNvSpPr>
          <p:nvPr>
            <p:ph type="title"/>
          </p:nvPr>
        </p:nvSpPr>
        <p:spPr>
          <a:xfrm>
            <a:off x="789503" y="554826"/>
            <a:ext cx="7566846" cy="618256"/>
          </a:xfrm>
          <a:prstGeom prst="rect">
            <a:avLst/>
          </a:prstGeom>
          <a:noFill/>
          <a:ln>
            <a:noFill/>
          </a:ln>
        </p:spPr>
        <p:txBody>
          <a:bodyPr spcFirstLastPara="1" wrap="square" lIns="0" tIns="0" rIns="0" bIns="0" anchor="t" anchorCtr="0">
            <a:noAutofit/>
          </a:bodyPr>
          <a:lstStyle/>
          <a:p>
            <a:pPr lvl="0" algn="ctr">
              <a:buClr>
                <a:srgbClr val="000000"/>
              </a:buClr>
              <a:buSzPts val="2800"/>
            </a:pPr>
            <a:r>
              <a:rPr lang="en-US" b="0" dirty="0">
                <a:latin typeface="+mn-lt"/>
                <a:ea typeface="Calibri"/>
                <a:cs typeface="Calibri"/>
                <a:sym typeface="Calibri"/>
              </a:rPr>
              <a:t>Supporting Deaf &amp; Hard-of-Hearing Learners</a:t>
            </a:r>
            <a:endParaRPr b="0" i="0" u="none" strike="noStrike" cap="none" dirty="0">
              <a:solidFill>
                <a:schemeClr val="dk1"/>
              </a:solidFill>
              <a:latin typeface="+mn-lt"/>
              <a:ea typeface="Arial"/>
              <a:cs typeface="Arial"/>
              <a:sym typeface="Arial"/>
            </a:endParaRPr>
          </a:p>
        </p:txBody>
      </p:sp>
      <p:pic>
        <p:nvPicPr>
          <p:cNvPr id="92" name="Google Shape;92;p19">
            <a:extLst>
              <a:ext uri="{FF2B5EF4-FFF2-40B4-BE49-F238E27FC236}">
                <a16:creationId xmlns:a16="http://schemas.microsoft.com/office/drawing/2014/main" id="{0B746632-2F16-DC2D-DE3B-22B9953356CD}"/>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89503" y="1925373"/>
            <a:ext cx="365760" cy="365760"/>
          </a:xfrm>
          <a:prstGeom prst="rect">
            <a:avLst/>
          </a:prstGeom>
          <a:noFill/>
          <a:ln>
            <a:noFill/>
          </a:ln>
        </p:spPr>
      </p:pic>
      <p:sp>
        <p:nvSpPr>
          <p:cNvPr id="93" name="Google Shape;93;p19">
            <a:extLst>
              <a:ext uri="{FF2B5EF4-FFF2-40B4-BE49-F238E27FC236}">
                <a16:creationId xmlns:a16="http://schemas.microsoft.com/office/drawing/2014/main" id="{9D05206E-F52C-213F-E97E-BBE03941AE53}"/>
              </a:ext>
            </a:extLst>
          </p:cNvPr>
          <p:cNvSpPr/>
          <p:nvPr/>
        </p:nvSpPr>
        <p:spPr>
          <a:xfrm>
            <a:off x="1499949" y="1889892"/>
            <a:ext cx="2537698" cy="317063"/>
          </a:xfrm>
          <a:prstGeom prst="rect">
            <a:avLst/>
          </a:prstGeom>
          <a:noFill/>
          <a:ln>
            <a:noFill/>
          </a:ln>
        </p:spPr>
        <p:txBody>
          <a:bodyPr spcFirstLastPara="1" wrap="square" lIns="0" tIns="0" rIns="0" bIns="0" anchor="t" anchorCtr="0">
            <a:noAutofit/>
          </a:bodyPr>
          <a:lstStyle/>
          <a:p>
            <a:pPr marL="0" marR="0" lvl="0" indent="0" algn="l" rtl="0">
              <a:lnSpc>
                <a:spcPct val="153125"/>
              </a:lnSpc>
              <a:spcBef>
                <a:spcPts val="0"/>
              </a:spcBef>
              <a:spcAft>
                <a:spcPts val="0"/>
              </a:spcAft>
              <a:buClr>
                <a:srgbClr val="272525"/>
              </a:buClr>
              <a:buSzPts val="1600"/>
              <a:buFont typeface="DM Sans SemiBold"/>
              <a:buNone/>
            </a:pPr>
            <a:r>
              <a:rPr lang="en-US" sz="1600" b="1" i="0" u="none" strike="noStrike" cap="none" dirty="0">
                <a:solidFill>
                  <a:srgbClr val="272525"/>
                </a:solidFill>
                <a:latin typeface="DM Sans SemiBold"/>
                <a:ea typeface="DM Sans SemiBold"/>
                <a:cs typeface="DM Sans SemiBold"/>
                <a:sym typeface="DM Sans SemiBold"/>
              </a:rPr>
              <a:t>Denise Arellano, PhD</a:t>
            </a:r>
            <a:endParaRPr sz="1600" b="0" i="0" u="none" strike="noStrike" cap="none" dirty="0">
              <a:solidFill>
                <a:schemeClr val="dk1"/>
              </a:solidFill>
              <a:latin typeface="Calibri"/>
              <a:ea typeface="Calibri"/>
              <a:cs typeface="Calibri"/>
              <a:sym typeface="Calibri"/>
            </a:endParaRPr>
          </a:p>
        </p:txBody>
      </p:sp>
      <p:sp>
        <p:nvSpPr>
          <p:cNvPr id="94" name="Google Shape;94;p19">
            <a:extLst>
              <a:ext uri="{FF2B5EF4-FFF2-40B4-BE49-F238E27FC236}">
                <a16:creationId xmlns:a16="http://schemas.microsoft.com/office/drawing/2014/main" id="{FC759EBC-4594-8A84-D997-53C06E218351}"/>
              </a:ext>
            </a:extLst>
          </p:cNvPr>
          <p:cNvSpPr/>
          <p:nvPr/>
        </p:nvSpPr>
        <p:spPr>
          <a:xfrm>
            <a:off x="1499949" y="2154383"/>
            <a:ext cx="3788504" cy="324802"/>
          </a:xfrm>
          <a:prstGeom prst="rect">
            <a:avLst/>
          </a:prstGeom>
          <a:noFill/>
          <a:ln>
            <a:noFill/>
          </a:ln>
        </p:spPr>
        <p:txBody>
          <a:bodyPr spcFirstLastPara="1" wrap="square" lIns="0" tIns="0" rIns="0" bIns="0" anchor="t" anchorCtr="0">
            <a:noAutofit/>
          </a:bodyPr>
          <a:lstStyle/>
          <a:p>
            <a:pPr marL="0" marR="0" lvl="0" indent="0" algn="l" rtl="0">
              <a:lnSpc>
                <a:spcPct val="182142"/>
              </a:lnSpc>
              <a:spcBef>
                <a:spcPts val="0"/>
              </a:spcBef>
              <a:spcAft>
                <a:spcPts val="0"/>
              </a:spcAft>
              <a:buClr>
                <a:srgbClr val="272525"/>
              </a:buClr>
              <a:buSzPts val="1400"/>
              <a:buFont typeface="DM Sans"/>
              <a:buNone/>
            </a:pPr>
            <a:r>
              <a:rPr lang="en-US" sz="1400" b="0" i="0" u="none" strike="noStrike" cap="none">
                <a:solidFill>
                  <a:srgbClr val="272525"/>
                </a:solidFill>
                <a:latin typeface="DM Sans"/>
                <a:ea typeface="DM Sans"/>
                <a:cs typeface="DM Sans"/>
                <a:sym typeface="DM Sans"/>
              </a:rPr>
              <a:t>Instructional Designer</a:t>
            </a:r>
            <a:endParaRPr sz="1400" b="0" i="0" u="none" strike="noStrike" cap="none">
              <a:solidFill>
                <a:schemeClr val="dk1"/>
              </a:solidFill>
              <a:latin typeface="Calibri"/>
              <a:ea typeface="Calibri"/>
              <a:cs typeface="Calibri"/>
              <a:sym typeface="Calibri"/>
            </a:endParaRPr>
          </a:p>
        </p:txBody>
      </p:sp>
      <p:pic>
        <p:nvPicPr>
          <p:cNvPr id="95" name="Google Shape;95;p19">
            <a:extLst>
              <a:ext uri="{FF2B5EF4-FFF2-40B4-BE49-F238E27FC236}">
                <a16:creationId xmlns:a16="http://schemas.microsoft.com/office/drawing/2014/main" id="{F59B1794-846E-A2D8-289B-0E1E05C1F8C4}"/>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89503" y="2631056"/>
            <a:ext cx="365760" cy="365760"/>
          </a:xfrm>
          <a:prstGeom prst="rect">
            <a:avLst/>
          </a:prstGeom>
          <a:noFill/>
          <a:ln>
            <a:noFill/>
          </a:ln>
        </p:spPr>
      </p:pic>
      <p:sp>
        <p:nvSpPr>
          <p:cNvPr id="96" name="Google Shape;96;p19">
            <a:extLst>
              <a:ext uri="{FF2B5EF4-FFF2-40B4-BE49-F238E27FC236}">
                <a16:creationId xmlns:a16="http://schemas.microsoft.com/office/drawing/2014/main" id="{7FA4667E-AE51-5EEB-9975-0D45A6E0ECCE}"/>
              </a:ext>
            </a:extLst>
          </p:cNvPr>
          <p:cNvSpPr/>
          <p:nvPr/>
        </p:nvSpPr>
        <p:spPr>
          <a:xfrm>
            <a:off x="1499949" y="2635130"/>
            <a:ext cx="2537698" cy="317063"/>
          </a:xfrm>
          <a:prstGeom prst="rect">
            <a:avLst/>
          </a:prstGeom>
          <a:noFill/>
          <a:ln>
            <a:noFill/>
          </a:ln>
        </p:spPr>
        <p:txBody>
          <a:bodyPr spcFirstLastPara="1" wrap="square" lIns="0" tIns="0" rIns="0" bIns="0" anchor="t" anchorCtr="0">
            <a:noAutofit/>
          </a:bodyPr>
          <a:lstStyle/>
          <a:p>
            <a:pPr marL="0" marR="0" lvl="0" indent="0" algn="l" rtl="0">
              <a:lnSpc>
                <a:spcPct val="153125"/>
              </a:lnSpc>
              <a:spcBef>
                <a:spcPts val="0"/>
              </a:spcBef>
              <a:spcAft>
                <a:spcPts val="0"/>
              </a:spcAft>
              <a:buClr>
                <a:srgbClr val="272525"/>
              </a:buClr>
              <a:buSzPts val="1600"/>
              <a:buFont typeface="DM Sans SemiBold"/>
              <a:buNone/>
            </a:pPr>
            <a:r>
              <a:rPr lang="en-US" sz="1600" b="1" i="0" u="none" strike="noStrike" cap="none">
                <a:solidFill>
                  <a:srgbClr val="272525"/>
                </a:solidFill>
                <a:latin typeface="DM Sans SemiBold"/>
                <a:ea typeface="DM Sans SemiBold"/>
                <a:cs typeface="DM Sans SemiBold"/>
                <a:sym typeface="DM Sans SemiBold"/>
              </a:rPr>
              <a:t>10 Minutes</a:t>
            </a:r>
            <a:endParaRPr sz="1600" b="0" i="0" u="none" strike="noStrike" cap="none">
              <a:solidFill>
                <a:schemeClr val="dk1"/>
              </a:solidFill>
              <a:latin typeface="Calibri"/>
              <a:ea typeface="Calibri"/>
              <a:cs typeface="Calibri"/>
              <a:sym typeface="Calibri"/>
            </a:endParaRPr>
          </a:p>
        </p:txBody>
      </p:sp>
      <p:sp>
        <p:nvSpPr>
          <p:cNvPr id="97" name="Google Shape;97;p19">
            <a:extLst>
              <a:ext uri="{FF2B5EF4-FFF2-40B4-BE49-F238E27FC236}">
                <a16:creationId xmlns:a16="http://schemas.microsoft.com/office/drawing/2014/main" id="{B0CEA5A6-2D6A-5EA4-6A57-8C95CE72E1BE}"/>
              </a:ext>
            </a:extLst>
          </p:cNvPr>
          <p:cNvSpPr/>
          <p:nvPr/>
        </p:nvSpPr>
        <p:spPr>
          <a:xfrm>
            <a:off x="1499948" y="2873016"/>
            <a:ext cx="3885444" cy="324802"/>
          </a:xfrm>
          <a:prstGeom prst="rect">
            <a:avLst/>
          </a:prstGeom>
          <a:noFill/>
          <a:ln>
            <a:noFill/>
          </a:ln>
        </p:spPr>
        <p:txBody>
          <a:bodyPr spcFirstLastPara="1" wrap="square" lIns="0" tIns="0" rIns="0" bIns="0" anchor="t" anchorCtr="0">
            <a:noAutofit/>
          </a:bodyPr>
          <a:lstStyle/>
          <a:p>
            <a:pPr marL="0" marR="0" lvl="0" indent="0" algn="l" rtl="0">
              <a:lnSpc>
                <a:spcPct val="182142"/>
              </a:lnSpc>
              <a:spcBef>
                <a:spcPts val="0"/>
              </a:spcBef>
              <a:spcAft>
                <a:spcPts val="0"/>
              </a:spcAft>
              <a:buClr>
                <a:srgbClr val="272525"/>
              </a:buClr>
              <a:buSzPts val="1400"/>
              <a:buFont typeface="DM Sans"/>
              <a:buNone/>
            </a:pPr>
            <a:r>
              <a:rPr lang="en-US" sz="1400" b="0" i="0" u="none" strike="noStrike" cap="none" dirty="0">
                <a:solidFill>
                  <a:srgbClr val="272525"/>
                </a:solidFill>
                <a:latin typeface="DM Sans"/>
                <a:ea typeface="DM Sans"/>
                <a:cs typeface="DM Sans"/>
                <a:sym typeface="DM Sans"/>
              </a:rPr>
              <a:t>Focused learning session</a:t>
            </a:r>
            <a:endParaRPr sz="1400" b="0" i="0" u="none" strike="noStrike" cap="none" dirty="0">
              <a:solidFill>
                <a:schemeClr val="dk1"/>
              </a:solidFill>
              <a:latin typeface="Calibri"/>
              <a:ea typeface="Calibri"/>
              <a:cs typeface="Calibri"/>
              <a:sym typeface="Calibri"/>
            </a:endParaRPr>
          </a:p>
        </p:txBody>
      </p:sp>
      <p:pic>
        <p:nvPicPr>
          <p:cNvPr id="98" name="Google Shape;98;p19">
            <a:extLst>
              <a:ext uri="{FF2B5EF4-FFF2-40B4-BE49-F238E27FC236}">
                <a16:creationId xmlns:a16="http://schemas.microsoft.com/office/drawing/2014/main" id="{6EACF059-8FEE-F756-9C75-7E0EE6A868D7}"/>
              </a:ex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89503" y="3435471"/>
            <a:ext cx="365760" cy="365760"/>
          </a:xfrm>
          <a:prstGeom prst="rect">
            <a:avLst/>
          </a:prstGeom>
          <a:noFill/>
          <a:ln>
            <a:noFill/>
          </a:ln>
        </p:spPr>
      </p:pic>
      <p:sp>
        <p:nvSpPr>
          <p:cNvPr id="99" name="Google Shape;99;p19">
            <a:extLst>
              <a:ext uri="{FF2B5EF4-FFF2-40B4-BE49-F238E27FC236}">
                <a16:creationId xmlns:a16="http://schemas.microsoft.com/office/drawing/2014/main" id="{6AB1F82D-155F-0412-2ADE-57E214D80D3E}"/>
              </a:ext>
            </a:extLst>
          </p:cNvPr>
          <p:cNvSpPr/>
          <p:nvPr/>
        </p:nvSpPr>
        <p:spPr>
          <a:xfrm>
            <a:off x="1499949" y="3399991"/>
            <a:ext cx="2537698" cy="317063"/>
          </a:xfrm>
          <a:prstGeom prst="rect">
            <a:avLst/>
          </a:prstGeom>
          <a:noFill/>
          <a:ln>
            <a:noFill/>
          </a:ln>
        </p:spPr>
        <p:txBody>
          <a:bodyPr spcFirstLastPara="1" wrap="square" lIns="0" tIns="0" rIns="0" bIns="0" anchor="t" anchorCtr="0">
            <a:noAutofit/>
          </a:bodyPr>
          <a:lstStyle/>
          <a:p>
            <a:pPr marL="0" marR="0" lvl="0" indent="0" algn="l" rtl="0">
              <a:lnSpc>
                <a:spcPct val="153125"/>
              </a:lnSpc>
              <a:spcBef>
                <a:spcPts val="0"/>
              </a:spcBef>
              <a:spcAft>
                <a:spcPts val="0"/>
              </a:spcAft>
              <a:buClr>
                <a:srgbClr val="272525"/>
              </a:buClr>
              <a:buSzPts val="1600"/>
              <a:buFont typeface="DM Sans SemiBold"/>
              <a:buNone/>
            </a:pPr>
            <a:r>
              <a:rPr lang="en-US" sz="1600" b="1" i="0" u="none" strike="noStrike" cap="none" dirty="0">
                <a:solidFill>
                  <a:srgbClr val="272525"/>
                </a:solidFill>
                <a:latin typeface="DM Sans SemiBold"/>
                <a:ea typeface="DM Sans SemiBold"/>
                <a:cs typeface="DM Sans SemiBold"/>
                <a:sym typeface="DM Sans SemiBold"/>
              </a:rPr>
              <a:t>Auditory Accessibility</a:t>
            </a:r>
            <a:endParaRPr sz="1600" b="0" i="0" u="none" strike="noStrike" cap="none" dirty="0">
              <a:solidFill>
                <a:schemeClr val="dk1"/>
              </a:solidFill>
              <a:latin typeface="Calibri"/>
              <a:ea typeface="Calibri"/>
              <a:cs typeface="Calibri"/>
              <a:sym typeface="Calibri"/>
            </a:endParaRPr>
          </a:p>
        </p:txBody>
      </p:sp>
      <p:sp>
        <p:nvSpPr>
          <p:cNvPr id="100" name="Google Shape;100;p19">
            <a:extLst>
              <a:ext uri="{FF2B5EF4-FFF2-40B4-BE49-F238E27FC236}">
                <a16:creationId xmlns:a16="http://schemas.microsoft.com/office/drawing/2014/main" id="{A8D1C1D3-9CB3-80C3-E67F-FFFFD4EAABAC}"/>
              </a:ext>
            </a:extLst>
          </p:cNvPr>
          <p:cNvSpPr/>
          <p:nvPr/>
        </p:nvSpPr>
        <p:spPr>
          <a:xfrm>
            <a:off x="1499948" y="3645616"/>
            <a:ext cx="4379857" cy="324802"/>
          </a:xfrm>
          <a:prstGeom prst="rect">
            <a:avLst/>
          </a:prstGeom>
          <a:noFill/>
          <a:ln>
            <a:noFill/>
          </a:ln>
        </p:spPr>
        <p:txBody>
          <a:bodyPr spcFirstLastPara="1" wrap="square" lIns="0" tIns="0" rIns="0" bIns="0" anchor="t" anchorCtr="0">
            <a:noAutofit/>
          </a:bodyPr>
          <a:lstStyle/>
          <a:p>
            <a:pPr marL="0" marR="0" lvl="0" indent="0" algn="l" rtl="0">
              <a:lnSpc>
                <a:spcPct val="182142"/>
              </a:lnSpc>
              <a:spcBef>
                <a:spcPts val="0"/>
              </a:spcBef>
              <a:spcAft>
                <a:spcPts val="0"/>
              </a:spcAft>
              <a:buClr>
                <a:srgbClr val="272525"/>
              </a:buClr>
              <a:buSzPts val="1400"/>
              <a:buFont typeface="DM Sans"/>
              <a:buNone/>
            </a:pPr>
            <a:r>
              <a:rPr lang="en-US" dirty="0">
                <a:solidFill>
                  <a:srgbClr val="272525"/>
                </a:solidFill>
                <a:latin typeface="DM Sans"/>
                <a:ea typeface="DM Sans"/>
                <a:cs typeface="DM Sans"/>
                <a:sym typeface="DM Sans"/>
              </a:rPr>
              <a:t>Real-Time AI tools for Captioning and Transcriptions</a:t>
            </a:r>
            <a:endParaRPr sz="14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294D164-AAFD-4786-120B-054DE23AA6D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633137" y="1376341"/>
            <a:ext cx="2834640" cy="2834640"/>
          </a:xfrm>
          <a:prstGeom prst="rect">
            <a:avLst/>
          </a:prstGeom>
        </p:spPr>
      </p:pic>
    </p:spTree>
    <p:custDataLst>
      <p:tags r:id="rId1"/>
    </p:custDataLst>
    <p:extLst>
      <p:ext uri="{BB962C8B-B14F-4D97-AF65-F5344CB8AC3E}">
        <p14:creationId xmlns:p14="http://schemas.microsoft.com/office/powerpoint/2010/main" val="2544750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5e97f9f1bd_0_4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3600"/>
              <a:buFont typeface="Arial"/>
              <a:buNone/>
            </a:pPr>
            <a:r>
              <a:rPr lang="en-US"/>
              <a:t>Why Captions Matter</a:t>
            </a:r>
            <a:endParaRPr/>
          </a:p>
        </p:txBody>
      </p:sp>
      <p:sp>
        <p:nvSpPr>
          <p:cNvPr id="186" name="Google Shape;186;g35e97f9f1bd_0_49"/>
          <p:cNvSpPr txBox="1">
            <a:spLocks noGrp="1"/>
          </p:cNvSpPr>
          <p:nvPr>
            <p:ph type="body" idx="1"/>
          </p:nvPr>
        </p:nvSpPr>
        <p:spPr>
          <a:xfrm>
            <a:off x="457200" y="1063229"/>
            <a:ext cx="8229600" cy="350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600"/>
              <a:buNone/>
            </a:pPr>
            <a:r>
              <a:rPr lang="en-US" sz="2600" dirty="0"/>
              <a:t>Captions are not ‘extra’ – they are essential for some students and useful for everyone!</a:t>
            </a:r>
            <a:endParaRPr dirty="0"/>
          </a:p>
          <a:p>
            <a:pPr marL="0" lvl="0" indent="0" algn="l" rtl="0">
              <a:spcBef>
                <a:spcPts val="520"/>
              </a:spcBef>
              <a:spcAft>
                <a:spcPts val="0"/>
              </a:spcAft>
              <a:buClr>
                <a:schemeClr val="dk1"/>
              </a:buClr>
              <a:buSzPts val="2600"/>
              <a:buNone/>
            </a:pPr>
            <a:r>
              <a:rPr lang="en-US" sz="2600" dirty="0"/>
              <a:t>They assist students who:</a:t>
            </a:r>
            <a:endParaRPr dirty="0"/>
          </a:p>
          <a:p>
            <a:pPr marL="742950" lvl="1" indent="-285750" algn="l" rtl="0">
              <a:spcBef>
                <a:spcPts val="480"/>
              </a:spcBef>
              <a:spcAft>
                <a:spcPts val="0"/>
              </a:spcAft>
              <a:buClr>
                <a:schemeClr val="dk1"/>
              </a:buClr>
              <a:buSzPts val="2400"/>
              <a:buFont typeface="Arial"/>
              <a:buChar char="•"/>
            </a:pPr>
            <a:r>
              <a:rPr lang="en-US" sz="2400" dirty="0"/>
              <a:t>Are D/deaf or hearing-impaired</a:t>
            </a:r>
            <a:endParaRPr dirty="0"/>
          </a:p>
          <a:p>
            <a:pPr marL="742950" lvl="1" indent="-285750" algn="l" rtl="0">
              <a:spcBef>
                <a:spcPts val="480"/>
              </a:spcBef>
              <a:spcAft>
                <a:spcPts val="0"/>
              </a:spcAft>
              <a:buClr>
                <a:schemeClr val="dk1"/>
              </a:buClr>
              <a:buSzPts val="2400"/>
              <a:buFont typeface="Arial"/>
              <a:buChar char="•"/>
            </a:pPr>
            <a:r>
              <a:rPr lang="en-US" sz="2400" dirty="0"/>
              <a:t>Study in noisy – or quiet – environments</a:t>
            </a:r>
            <a:endParaRPr dirty="0"/>
          </a:p>
          <a:p>
            <a:pPr marL="742950" lvl="1" indent="-285750" algn="l" rtl="0">
              <a:spcBef>
                <a:spcPts val="480"/>
              </a:spcBef>
              <a:spcAft>
                <a:spcPts val="0"/>
              </a:spcAft>
              <a:buClr>
                <a:schemeClr val="dk1"/>
              </a:buClr>
              <a:buSzPts val="2400"/>
              <a:buFont typeface="Arial"/>
              <a:buChar char="•"/>
            </a:pPr>
            <a:r>
              <a:rPr lang="en-US" sz="2400" dirty="0"/>
              <a:t>Learn better with text-support</a:t>
            </a:r>
            <a:endParaRPr dirty="0"/>
          </a:p>
          <a:p>
            <a:pPr marL="742950" lvl="1" indent="-285750" algn="l" rtl="0">
              <a:spcBef>
                <a:spcPts val="480"/>
              </a:spcBef>
              <a:spcAft>
                <a:spcPts val="0"/>
              </a:spcAft>
              <a:buClr>
                <a:schemeClr val="dk1"/>
              </a:buClr>
              <a:buSzPts val="2400"/>
              <a:buFont typeface="Arial"/>
              <a:buChar char="•"/>
            </a:pPr>
            <a:r>
              <a:rPr lang="en-US" sz="2400" dirty="0"/>
              <a:t>Need help with note-taking</a:t>
            </a:r>
            <a:endParaRPr dirty="0"/>
          </a:p>
          <a:p>
            <a:pPr marL="742950" lvl="1" indent="-285750" algn="l" rtl="0">
              <a:spcBef>
                <a:spcPts val="480"/>
              </a:spcBef>
              <a:spcAft>
                <a:spcPts val="0"/>
              </a:spcAft>
              <a:buClr>
                <a:schemeClr val="dk1"/>
              </a:buClr>
              <a:buSzPts val="2400"/>
              <a:buFont typeface="Arial"/>
              <a:buChar char="•"/>
            </a:pPr>
            <a:r>
              <a:rPr lang="en-US" sz="2400" dirty="0"/>
              <a:t>Are Non-native speakers</a:t>
            </a:r>
            <a:endParaRPr dirty="0"/>
          </a:p>
          <a:p>
            <a:pPr marL="0" lvl="0" indent="0" algn="l" rtl="0">
              <a:spcBef>
                <a:spcPts val="640"/>
              </a:spcBef>
              <a:spcAft>
                <a:spcPts val="0"/>
              </a:spcAft>
              <a:buClr>
                <a:schemeClr val="dk1"/>
              </a:buClr>
              <a:buSzPts val="3200"/>
              <a:buNone/>
            </a:pPr>
            <a:endParaRPr dirty="0"/>
          </a:p>
          <a:p>
            <a:pPr marL="0" lvl="0" indent="0" algn="l" rtl="0">
              <a:spcBef>
                <a:spcPts val="640"/>
              </a:spcBef>
              <a:spcAft>
                <a:spcPts val="0"/>
              </a:spcAft>
              <a:buClr>
                <a:schemeClr val="dk1"/>
              </a:buClr>
              <a:buSzPts val="32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5e97f9f1bd_0_5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3600"/>
              <a:buFont typeface="Arial"/>
              <a:buNone/>
            </a:pPr>
            <a:r>
              <a:rPr lang="en-US"/>
              <a:t>Real-time Captioning Tools</a:t>
            </a:r>
            <a:endParaRPr/>
          </a:p>
        </p:txBody>
      </p:sp>
      <p:sp>
        <p:nvSpPr>
          <p:cNvPr id="192" name="Google Shape;192;g35e97f9f1bd_0_55"/>
          <p:cNvSpPr txBox="1">
            <a:spLocks noGrp="1"/>
          </p:cNvSpPr>
          <p:nvPr>
            <p:ph type="body" idx="1"/>
          </p:nvPr>
        </p:nvSpPr>
        <p:spPr>
          <a:xfrm>
            <a:off x="457200" y="1063229"/>
            <a:ext cx="8229600" cy="350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dirty="0"/>
              <a:t>User-friendly and no-cost tools for real-time captions:</a:t>
            </a:r>
            <a:endParaRPr dirty="0"/>
          </a:p>
          <a:p>
            <a:pPr marL="742950" lvl="1" indent="-285750" algn="l" rtl="0">
              <a:spcBef>
                <a:spcPts val="480"/>
              </a:spcBef>
              <a:spcAft>
                <a:spcPts val="0"/>
              </a:spcAft>
              <a:buClr>
                <a:schemeClr val="dk1"/>
              </a:buClr>
              <a:buSzPts val="2400"/>
              <a:buFont typeface="Arial"/>
              <a:buChar char="•"/>
            </a:pPr>
            <a:r>
              <a:rPr lang="en-US" sz="2400" dirty="0"/>
              <a:t>Zoom</a:t>
            </a:r>
            <a:endParaRPr dirty="0"/>
          </a:p>
          <a:p>
            <a:pPr marL="742950" lvl="1" indent="-285750" algn="l" rtl="0">
              <a:spcBef>
                <a:spcPts val="480"/>
              </a:spcBef>
              <a:spcAft>
                <a:spcPts val="0"/>
              </a:spcAft>
              <a:buClr>
                <a:schemeClr val="dk1"/>
              </a:buClr>
              <a:buSzPts val="2400"/>
              <a:buFont typeface="Arial"/>
              <a:buChar char="•"/>
            </a:pPr>
            <a:r>
              <a:rPr lang="en-US" sz="2400" dirty="0"/>
              <a:t>Google Meets</a:t>
            </a:r>
            <a:endParaRPr dirty="0"/>
          </a:p>
          <a:p>
            <a:pPr marL="742950" lvl="1" indent="-285750" algn="l" rtl="0">
              <a:spcBef>
                <a:spcPts val="480"/>
              </a:spcBef>
              <a:spcAft>
                <a:spcPts val="0"/>
              </a:spcAft>
              <a:buClr>
                <a:schemeClr val="dk1"/>
              </a:buClr>
              <a:buSzPts val="2400"/>
              <a:buFont typeface="Arial"/>
              <a:buChar char="•"/>
            </a:pPr>
            <a:r>
              <a:rPr lang="en-US" sz="2400" dirty="0"/>
              <a:t>Microsoft Teams </a:t>
            </a:r>
            <a:endParaRPr dirty="0"/>
          </a:p>
          <a:p>
            <a:pPr marL="742950" lvl="1" indent="-285750" algn="l" rtl="0">
              <a:spcBef>
                <a:spcPts val="480"/>
              </a:spcBef>
              <a:spcAft>
                <a:spcPts val="0"/>
              </a:spcAft>
              <a:buClr>
                <a:schemeClr val="dk1"/>
              </a:buClr>
              <a:buSzPts val="2400"/>
              <a:buFont typeface="Arial"/>
              <a:buChar char="•"/>
            </a:pPr>
            <a:r>
              <a:rPr lang="en-US" sz="2400" dirty="0"/>
              <a:t>Otter AI</a:t>
            </a:r>
          </a:p>
          <a:p>
            <a:pPr marL="0" indent="0">
              <a:spcBef>
                <a:spcPts val="1200"/>
              </a:spcBef>
              <a:buSzPts val="2400"/>
              <a:buNone/>
            </a:pPr>
            <a:r>
              <a:rPr lang="en-US" sz="2000" i="1" dirty="0"/>
              <a:t>Webex, </a:t>
            </a:r>
            <a:r>
              <a:rPr lang="en-US" sz="2000" i="1" dirty="0" err="1"/>
              <a:t>GoTo</a:t>
            </a:r>
            <a:r>
              <a:rPr lang="en-US" sz="2000" i="1" dirty="0"/>
              <a:t> Meeting, and Skype also have auto-captioning</a:t>
            </a:r>
          </a:p>
          <a:p>
            <a:pPr marL="0" indent="0">
              <a:spcBef>
                <a:spcPts val="480"/>
              </a:spcBef>
              <a:buSzPts val="2400"/>
              <a:buNone/>
            </a:pP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5e97f9f1bd_0_60"/>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3600"/>
              <a:buFont typeface="Arial"/>
              <a:buNone/>
            </a:pPr>
            <a:r>
              <a:rPr lang="en-US"/>
              <a:t>Zoom Live Captions</a:t>
            </a:r>
            <a:endParaRPr/>
          </a:p>
        </p:txBody>
      </p:sp>
      <p:pic>
        <p:nvPicPr>
          <p:cNvPr id="2" name="Google Shape;58;p4" descr="Four people in a Zoom meeting with a white arrow pointing to the closed caption button on the bottom toolbar.">
            <a:extLst>
              <a:ext uri="{FF2B5EF4-FFF2-40B4-BE49-F238E27FC236}">
                <a16:creationId xmlns:a16="http://schemas.microsoft.com/office/drawing/2014/main" id="{93624D43-1B9B-521F-873F-C4D81101FA79}"/>
              </a:ext>
            </a:extLst>
          </p:cNvPr>
          <p:cNvPicPr preferRelativeResize="0"/>
          <p:nvPr/>
        </p:nvPicPr>
        <p:blipFill>
          <a:blip r:embed="rId4">
            <a:alphaModFix/>
          </a:blip>
          <a:stretch>
            <a:fillRect/>
          </a:stretch>
        </p:blipFill>
        <p:spPr>
          <a:xfrm>
            <a:off x="618565" y="1063379"/>
            <a:ext cx="6845576" cy="3876550"/>
          </a:xfrm>
          <a:prstGeom prst="rect">
            <a:avLst/>
          </a:prstGeom>
          <a:noFill/>
          <a:ln>
            <a:noFill/>
          </a:ln>
        </p:spPr>
      </p:pic>
      <p:sp>
        <p:nvSpPr>
          <p:cNvPr id="5" name="Google Shape;59;p4" descr="Four people in a Zoom meeting with a white arrow pointing to the closed caption button on the bottom toolbar.">
            <a:extLst>
              <a:ext uri="{FF2B5EF4-FFF2-40B4-BE49-F238E27FC236}">
                <a16:creationId xmlns:a16="http://schemas.microsoft.com/office/drawing/2014/main" id="{6D7EC196-0D9C-8D1D-1E22-CFEB3AEA4C8E}"/>
              </a:ext>
            </a:extLst>
          </p:cNvPr>
          <p:cNvSpPr/>
          <p:nvPr/>
        </p:nvSpPr>
        <p:spPr>
          <a:xfrm>
            <a:off x="4101651" y="3507007"/>
            <a:ext cx="675900" cy="9867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35e97f9f1bd_0_6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3600"/>
              <a:buFont typeface="Arial"/>
              <a:buNone/>
            </a:pPr>
            <a:r>
              <a:rPr lang="en-US"/>
              <a:t>Otter.AI</a:t>
            </a:r>
            <a:endParaRPr/>
          </a:p>
        </p:txBody>
      </p:sp>
      <p:sp>
        <p:nvSpPr>
          <p:cNvPr id="204" name="Google Shape;204;g35e97f9f1bd_0_65"/>
          <p:cNvSpPr txBox="1">
            <a:spLocks noGrp="1"/>
          </p:cNvSpPr>
          <p:nvPr>
            <p:ph type="body" idx="1"/>
          </p:nvPr>
        </p:nvSpPr>
        <p:spPr>
          <a:xfrm>
            <a:off x="457200" y="1063229"/>
            <a:ext cx="8229600" cy="350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a:t>Free version allows</a:t>
            </a:r>
            <a:endParaRPr/>
          </a:p>
          <a:p>
            <a:pPr marL="342900" lvl="0" indent="-342900" algn="l" rtl="0">
              <a:spcBef>
                <a:spcPts val="560"/>
              </a:spcBef>
              <a:spcAft>
                <a:spcPts val="0"/>
              </a:spcAft>
              <a:buClr>
                <a:srgbClr val="041D34"/>
              </a:buClr>
              <a:buSzPts val="2800"/>
              <a:buChar char="•"/>
            </a:pPr>
            <a:r>
              <a:rPr lang="en-US" sz="2800">
                <a:solidFill>
                  <a:srgbClr val="041D34"/>
                </a:solidFill>
                <a:latin typeface="Arial"/>
                <a:ea typeface="Arial"/>
                <a:cs typeface="Arial"/>
                <a:sym typeface="Arial"/>
              </a:rPr>
              <a:t>Full transcriptions and summaries (online and F2F)</a:t>
            </a:r>
            <a:endParaRPr sz="2800" b="0" i="0">
              <a:solidFill>
                <a:srgbClr val="041D34"/>
              </a:solidFill>
              <a:latin typeface="Arial"/>
              <a:ea typeface="Arial"/>
              <a:cs typeface="Arial"/>
              <a:sym typeface="Arial"/>
            </a:endParaRPr>
          </a:p>
          <a:p>
            <a:pPr marL="342900" lvl="0" indent="-342900" algn="l" rtl="0">
              <a:spcBef>
                <a:spcPts val="560"/>
              </a:spcBef>
              <a:spcAft>
                <a:spcPts val="0"/>
              </a:spcAft>
              <a:buClr>
                <a:srgbClr val="041D34"/>
              </a:buClr>
              <a:buSzPts val="2800"/>
              <a:buChar char="•"/>
            </a:pPr>
            <a:r>
              <a:rPr lang="en-US" sz="2800" b="0" i="0">
                <a:solidFill>
                  <a:srgbClr val="041D34"/>
                </a:solidFill>
                <a:latin typeface="Arial"/>
                <a:ea typeface="Arial"/>
                <a:cs typeface="Arial"/>
                <a:sym typeface="Arial"/>
              </a:rPr>
              <a:t>300 monthly transcription minutes</a:t>
            </a:r>
            <a:endParaRPr/>
          </a:p>
          <a:p>
            <a:pPr marL="342900" lvl="0" indent="-342900" algn="l" rtl="0">
              <a:spcBef>
                <a:spcPts val="560"/>
              </a:spcBef>
              <a:spcAft>
                <a:spcPts val="0"/>
              </a:spcAft>
              <a:buClr>
                <a:srgbClr val="041D34"/>
              </a:buClr>
              <a:buSzPts val="2800"/>
              <a:buChar char="•"/>
            </a:pPr>
            <a:r>
              <a:rPr lang="en-US" sz="2800" b="0" i="0">
                <a:solidFill>
                  <a:srgbClr val="041D34"/>
                </a:solidFill>
                <a:latin typeface="Arial"/>
                <a:ea typeface="Arial"/>
                <a:cs typeface="Arial"/>
                <a:sym typeface="Arial"/>
              </a:rPr>
              <a:t>30 minutes per conversation</a:t>
            </a:r>
            <a:endParaRPr/>
          </a:p>
          <a:p>
            <a:pPr marL="342900" lvl="0" indent="-342900" algn="l" rtl="0">
              <a:spcBef>
                <a:spcPts val="560"/>
              </a:spcBef>
              <a:spcAft>
                <a:spcPts val="0"/>
              </a:spcAft>
              <a:buClr>
                <a:srgbClr val="041D34"/>
              </a:buClr>
              <a:buSzPts val="2800"/>
              <a:buChar char="•"/>
            </a:pPr>
            <a:r>
              <a:rPr lang="en-US" sz="2800" b="0" i="0">
                <a:solidFill>
                  <a:srgbClr val="041D34"/>
                </a:solidFill>
                <a:latin typeface="Arial"/>
                <a:ea typeface="Arial"/>
                <a:cs typeface="Arial"/>
                <a:sym typeface="Arial"/>
              </a:rPr>
              <a:t>Import and transcription of 3 audio or video files per user (total)</a:t>
            </a:r>
            <a:endParaRPr/>
          </a:p>
          <a:p>
            <a:pPr marL="342900" lvl="0" indent="-342900" algn="l" rtl="0">
              <a:spcBef>
                <a:spcPts val="560"/>
              </a:spcBef>
              <a:spcAft>
                <a:spcPts val="0"/>
              </a:spcAft>
              <a:buClr>
                <a:srgbClr val="041D34"/>
              </a:buClr>
              <a:buSzPts val="2800"/>
              <a:buChar char="•"/>
            </a:pPr>
            <a:r>
              <a:rPr lang="en-US" sz="2800">
                <a:solidFill>
                  <a:srgbClr val="041D34"/>
                </a:solidFill>
                <a:latin typeface="Arial"/>
                <a:ea typeface="Arial"/>
                <a:cs typeface="Arial"/>
                <a:sym typeface="Arial"/>
              </a:rPr>
              <a:t>Translations – English French, and Spanish</a:t>
            </a:r>
            <a:endParaRPr sz="2800" b="0" i="0">
              <a:solidFill>
                <a:srgbClr val="041D34"/>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5e97f9f1bd_0_70"/>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3600"/>
              <a:buFont typeface="Arial"/>
              <a:buNone/>
            </a:pPr>
            <a:r>
              <a:rPr lang="en-US"/>
              <a:t>Captioning Video Recordings</a:t>
            </a:r>
            <a:endParaRPr/>
          </a:p>
        </p:txBody>
      </p:sp>
      <p:sp>
        <p:nvSpPr>
          <p:cNvPr id="210" name="Google Shape;210;g35e97f9f1bd_0_70"/>
          <p:cNvSpPr txBox="1">
            <a:spLocks noGrp="1"/>
          </p:cNvSpPr>
          <p:nvPr>
            <p:ph type="body" idx="1"/>
          </p:nvPr>
        </p:nvSpPr>
        <p:spPr>
          <a:xfrm>
            <a:off x="457200" y="1200151"/>
            <a:ext cx="8229600" cy="3366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Zoom Cloud Recordings </a:t>
            </a:r>
            <a:endParaRPr/>
          </a:p>
          <a:p>
            <a:pPr marL="342900" lvl="0" indent="-342900" algn="l" rtl="0">
              <a:spcBef>
                <a:spcPts val="640"/>
              </a:spcBef>
              <a:spcAft>
                <a:spcPts val="0"/>
              </a:spcAft>
              <a:buClr>
                <a:schemeClr val="dk1"/>
              </a:buClr>
              <a:buSzPts val="3200"/>
              <a:buChar char="•"/>
            </a:pPr>
            <a:r>
              <a:rPr lang="en-US"/>
              <a:t>Microsoft Stream (in Teams)</a:t>
            </a:r>
            <a:endParaRPr/>
          </a:p>
          <a:p>
            <a:pPr marL="342900" lvl="0" indent="-342900" algn="l" rtl="0">
              <a:spcBef>
                <a:spcPts val="640"/>
              </a:spcBef>
              <a:spcAft>
                <a:spcPts val="0"/>
              </a:spcAft>
              <a:buClr>
                <a:schemeClr val="dk1"/>
              </a:buClr>
              <a:buSzPts val="3200"/>
              <a:buChar char="•"/>
            </a:pPr>
            <a:r>
              <a:rPr lang="en-US"/>
              <a:t>YouTube auto-captions</a:t>
            </a:r>
            <a:endParaRPr/>
          </a:p>
          <a:p>
            <a:pPr marL="342900" lvl="0" indent="-342900" algn="l" rtl="0">
              <a:spcBef>
                <a:spcPts val="640"/>
              </a:spcBef>
              <a:spcAft>
                <a:spcPts val="0"/>
              </a:spcAft>
              <a:buClr>
                <a:schemeClr val="dk1"/>
              </a:buClr>
              <a:buSzPts val="3200"/>
              <a:buChar char="•"/>
            </a:pPr>
            <a:r>
              <a:rPr lang="en-US"/>
              <a:t>Most video software has editable auto-captioning (Panopto, Kaltura, ScreenPal, CapCut, etc.)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5e97f9f1bd_0_7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3600"/>
              <a:buFont typeface="Arial"/>
              <a:buNone/>
            </a:pPr>
            <a:r>
              <a:rPr lang="en-US"/>
              <a:t>Transcribing Audio</a:t>
            </a:r>
            <a:endParaRPr/>
          </a:p>
        </p:txBody>
      </p:sp>
      <p:sp>
        <p:nvSpPr>
          <p:cNvPr id="216" name="Google Shape;216;g35e97f9f1bd_0_75"/>
          <p:cNvSpPr txBox="1">
            <a:spLocks noGrp="1"/>
          </p:cNvSpPr>
          <p:nvPr>
            <p:ph type="body" idx="1"/>
          </p:nvPr>
        </p:nvSpPr>
        <p:spPr>
          <a:xfrm>
            <a:off x="457200" y="1063229"/>
            <a:ext cx="8229600" cy="350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a:t>Upload recordings</a:t>
            </a:r>
            <a:endParaRPr/>
          </a:p>
          <a:p>
            <a:pPr marL="342900" lvl="0" indent="-342900" algn="l" rtl="0">
              <a:spcBef>
                <a:spcPts val="640"/>
              </a:spcBef>
              <a:spcAft>
                <a:spcPts val="0"/>
              </a:spcAft>
              <a:buClr>
                <a:schemeClr val="dk1"/>
              </a:buClr>
              <a:buSzPts val="3200"/>
              <a:buChar char="•"/>
            </a:pPr>
            <a:r>
              <a:rPr lang="en-US"/>
              <a:t>Otter.ai – upload (monthly limit)</a:t>
            </a:r>
            <a:endParaRPr/>
          </a:p>
          <a:p>
            <a:pPr marL="342900" lvl="0" indent="-342900" algn="l" rtl="0">
              <a:spcBef>
                <a:spcPts val="640"/>
              </a:spcBef>
              <a:spcAft>
                <a:spcPts val="0"/>
              </a:spcAft>
              <a:buClr>
                <a:schemeClr val="dk1"/>
              </a:buClr>
              <a:buSzPts val="3200"/>
              <a:buChar char="•"/>
            </a:pPr>
            <a:r>
              <a:rPr lang="en-US"/>
              <a:t>Microsoft Word Online: Dictate&gt; Transcribe – upload (monthly limit)</a:t>
            </a:r>
            <a:endParaRPr/>
          </a:p>
          <a:p>
            <a:pPr marL="342900" lvl="0" indent="-342900" algn="l" rtl="0">
              <a:spcBef>
                <a:spcPts val="640"/>
              </a:spcBef>
              <a:spcAft>
                <a:spcPts val="0"/>
              </a:spcAft>
              <a:buClr>
                <a:schemeClr val="dk1"/>
              </a:buClr>
              <a:buSzPts val="3200"/>
              <a:buChar char="•"/>
            </a:pPr>
            <a:r>
              <a:rPr lang="en-US"/>
              <a:t>YouTube auto-captioning – upload </a:t>
            </a:r>
            <a:endParaRPr/>
          </a:p>
          <a:p>
            <a:pPr marL="0" lvl="0" indent="0" algn="l" rtl="0">
              <a:spcBef>
                <a:spcPts val="160"/>
              </a:spcBef>
              <a:spcAft>
                <a:spcPts val="0"/>
              </a:spcAft>
              <a:buClr>
                <a:schemeClr val="dk1"/>
              </a:buClr>
              <a:buSzPts val="800"/>
              <a:buNone/>
            </a:pPr>
            <a:endParaRPr sz="800" i="1"/>
          </a:p>
          <a:p>
            <a:pPr marL="0" lvl="0" indent="0" algn="l" rtl="0">
              <a:spcBef>
                <a:spcPts val="480"/>
              </a:spcBef>
              <a:spcAft>
                <a:spcPts val="0"/>
              </a:spcAft>
              <a:buClr>
                <a:schemeClr val="dk1"/>
              </a:buClr>
              <a:buSzPts val="2400"/>
              <a:buNone/>
            </a:pPr>
            <a:r>
              <a:rPr lang="en-US" sz="2400" i="1"/>
              <a:t>    Google Docs hack – use Tools&gt;Voice Typing</a:t>
            </a:r>
            <a:endParaRPr/>
          </a:p>
          <a:p>
            <a:pPr marL="0" lvl="0" indent="0" algn="l" rtl="0">
              <a:spcBef>
                <a:spcPts val="640"/>
              </a:spcBef>
              <a:spcAft>
                <a:spcPts val="0"/>
              </a:spcAft>
              <a:buClr>
                <a:schemeClr val="dk1"/>
              </a:buClr>
              <a:buSzPts val="32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Title 1: Zoom Engagement Instructions"/>
          <p:cNvSpPr txBox="1">
            <a:spLocks noGrp="1"/>
          </p:cNvSpPr>
          <p:nvPr>
            <p:ph type="title"/>
          </p:nvPr>
        </p:nvSpPr>
        <p:spPr>
          <a:xfrm>
            <a:off x="457200" y="205979"/>
            <a:ext cx="8229600" cy="857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dirty="0"/>
              <a:t>Zoom Engagement Instructions</a:t>
            </a:r>
            <a:endParaRPr dirty="0"/>
          </a:p>
        </p:txBody>
      </p:sp>
      <p:sp>
        <p:nvSpPr>
          <p:cNvPr id="86" name="Text 1: Chat, Reactions, Polls9f1bd_0_260"/>
          <p:cNvSpPr txBox="1">
            <a:spLocks noGrp="1" noRot="1" noMove="1" noResize="1" noEditPoints="1" noAdjustHandles="1" noChangeArrowheads="1" noChangeShapeType="1"/>
          </p:cNvSpPr>
          <p:nvPr>
            <p:ph type="body" idx="1"/>
          </p:nvPr>
        </p:nvSpPr>
        <p:spPr>
          <a:xfrm>
            <a:off x="457200" y="1200151"/>
            <a:ext cx="8229600" cy="3666000"/>
          </a:xfrm>
          <a:prstGeom prst="rect">
            <a:avLst/>
          </a:prstGeom>
        </p:spPr>
        <p:txBody>
          <a:bodyPr spcFirstLastPara="1" wrap="square" lIns="91425" tIns="45700" rIns="91425" bIns="45700" anchor="t" anchorCtr="0">
            <a:noAutofit/>
          </a:bodyPr>
          <a:lstStyle/>
          <a:p>
            <a:pPr marL="0" lvl="0" indent="0" algn="l" rtl="0">
              <a:lnSpc>
                <a:spcPct val="150000"/>
              </a:lnSpc>
              <a:spcBef>
                <a:spcPts val="640"/>
              </a:spcBef>
              <a:spcAft>
                <a:spcPts val="0"/>
              </a:spcAft>
              <a:buNone/>
            </a:pPr>
            <a:r>
              <a:rPr lang="en-US" sz="2900">
                <a:latin typeface="Arial"/>
                <a:ea typeface="Arial"/>
                <a:cs typeface="Arial"/>
                <a:sym typeface="Arial"/>
              </a:rPr>
              <a:t>💬 </a:t>
            </a:r>
            <a:r>
              <a:rPr lang="en-US" sz="2900" b="1">
                <a:latin typeface="Arial"/>
                <a:ea typeface="Arial"/>
                <a:cs typeface="Arial"/>
                <a:sym typeface="Arial"/>
              </a:rPr>
              <a:t>Chat </a:t>
            </a:r>
            <a:endParaRPr sz="2900" b="1">
              <a:latin typeface="Arial"/>
              <a:ea typeface="Arial"/>
              <a:cs typeface="Arial"/>
              <a:sym typeface="Arial"/>
            </a:endParaRPr>
          </a:p>
          <a:p>
            <a:pPr marL="0" lvl="0" indent="0" algn="l" rtl="0">
              <a:lnSpc>
                <a:spcPct val="150000"/>
              </a:lnSpc>
              <a:spcBef>
                <a:spcPts val="640"/>
              </a:spcBef>
              <a:spcAft>
                <a:spcPts val="0"/>
              </a:spcAft>
              <a:buNone/>
            </a:pPr>
            <a:r>
              <a:rPr lang="en-US" sz="2900">
                <a:latin typeface="Arial"/>
                <a:ea typeface="Arial"/>
                <a:cs typeface="Arial"/>
                <a:sym typeface="Arial"/>
              </a:rPr>
              <a:t>👍 </a:t>
            </a:r>
            <a:r>
              <a:rPr lang="en-US" sz="2900" b="1">
                <a:latin typeface="Arial"/>
                <a:ea typeface="Arial"/>
                <a:cs typeface="Arial"/>
                <a:sym typeface="Arial"/>
              </a:rPr>
              <a:t>Reactions</a:t>
            </a:r>
            <a:endParaRPr sz="2900" b="1">
              <a:latin typeface="Arial"/>
              <a:ea typeface="Arial"/>
              <a:cs typeface="Arial"/>
              <a:sym typeface="Arial"/>
            </a:endParaRPr>
          </a:p>
          <a:p>
            <a:pPr marL="0" lvl="0" indent="0" algn="l" rtl="0">
              <a:lnSpc>
                <a:spcPct val="150000"/>
              </a:lnSpc>
              <a:spcBef>
                <a:spcPts val="640"/>
              </a:spcBef>
              <a:spcAft>
                <a:spcPts val="0"/>
              </a:spcAft>
              <a:buNone/>
            </a:pPr>
            <a:r>
              <a:rPr lang="en-US" sz="2900">
                <a:latin typeface="Arial"/>
                <a:ea typeface="Arial"/>
                <a:cs typeface="Arial"/>
                <a:sym typeface="Arial"/>
              </a:rPr>
              <a:t>📊 </a:t>
            </a:r>
            <a:r>
              <a:rPr lang="en-US" sz="2900" b="1">
                <a:latin typeface="Arial"/>
                <a:ea typeface="Arial"/>
                <a:cs typeface="Arial"/>
                <a:sym typeface="Arial"/>
              </a:rPr>
              <a:t>Polls</a:t>
            </a:r>
            <a:endParaRPr sz="2900" b="1">
              <a:latin typeface="Arial"/>
              <a:ea typeface="Arial"/>
              <a:cs typeface="Arial"/>
              <a:sym typeface="Aria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5e97f9f1bd_0_80"/>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3600"/>
              <a:buFont typeface="Arial"/>
              <a:buNone/>
            </a:pPr>
            <a:r>
              <a:rPr lang="en-US"/>
              <a:t>Real-time Captions In-person</a:t>
            </a:r>
            <a:endParaRPr/>
          </a:p>
        </p:txBody>
      </p:sp>
      <p:sp>
        <p:nvSpPr>
          <p:cNvPr id="222" name="Google Shape;222;g35e97f9f1bd_0_80"/>
          <p:cNvSpPr txBox="1">
            <a:spLocks noGrp="1"/>
          </p:cNvSpPr>
          <p:nvPr>
            <p:ph type="body" idx="1"/>
          </p:nvPr>
        </p:nvSpPr>
        <p:spPr>
          <a:xfrm>
            <a:off x="457200" y="1063229"/>
            <a:ext cx="8229600" cy="350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a:t>What if your student’s ASL interpreter is not in class?</a:t>
            </a:r>
            <a:endParaRPr/>
          </a:p>
          <a:p>
            <a:pPr marL="342900" lvl="0" indent="-342900" algn="l" rtl="0">
              <a:spcBef>
                <a:spcPts val="640"/>
              </a:spcBef>
              <a:spcAft>
                <a:spcPts val="0"/>
              </a:spcAft>
              <a:buClr>
                <a:schemeClr val="dk1"/>
              </a:buClr>
              <a:buSzPts val="3200"/>
              <a:buChar char="•"/>
            </a:pPr>
            <a:r>
              <a:rPr lang="en-US"/>
              <a:t>Google Live Transcribe (Android)</a:t>
            </a:r>
            <a:endParaRPr/>
          </a:p>
          <a:p>
            <a:pPr marL="342900" lvl="0" indent="-342900" algn="l" rtl="0">
              <a:spcBef>
                <a:spcPts val="640"/>
              </a:spcBef>
              <a:spcAft>
                <a:spcPts val="0"/>
              </a:spcAft>
              <a:buClr>
                <a:schemeClr val="dk1"/>
              </a:buClr>
              <a:buSzPts val="3200"/>
              <a:buChar char="•"/>
            </a:pPr>
            <a:r>
              <a:rPr lang="en-US"/>
              <a:t>iOS Live Captions (Apple; iOS 16+)</a:t>
            </a:r>
            <a:endParaRPr/>
          </a:p>
          <a:p>
            <a:pPr marL="342900" lvl="0" indent="-342900" algn="l" rtl="0">
              <a:spcBef>
                <a:spcPts val="640"/>
              </a:spcBef>
              <a:spcAft>
                <a:spcPts val="0"/>
              </a:spcAft>
              <a:buClr>
                <a:schemeClr val="dk1"/>
              </a:buClr>
              <a:buSzPts val="3200"/>
              <a:buChar char="•"/>
            </a:pPr>
            <a:r>
              <a:rPr lang="en-US"/>
              <a:t>Otter.ai</a:t>
            </a:r>
            <a:endParaRPr/>
          </a:p>
          <a:p>
            <a:pPr marL="342900" lvl="0" indent="-342900" algn="l" rtl="0">
              <a:spcBef>
                <a:spcPts val="640"/>
              </a:spcBef>
              <a:spcAft>
                <a:spcPts val="0"/>
              </a:spcAft>
              <a:buClr>
                <a:schemeClr val="dk1"/>
              </a:buClr>
              <a:buSzPts val="3200"/>
              <a:buChar char="•"/>
            </a:pPr>
            <a:r>
              <a:rPr lang="en-US"/>
              <a:t>Webcaptioner.online</a:t>
            </a:r>
            <a:endParaRPr/>
          </a:p>
          <a:p>
            <a:pPr marL="0" lvl="0" indent="0" algn="l" rtl="0">
              <a:spcBef>
                <a:spcPts val="640"/>
              </a:spcBef>
              <a:spcAft>
                <a:spcPts val="0"/>
              </a:spcAft>
              <a:buClr>
                <a:schemeClr val="dk1"/>
              </a:buClr>
              <a:buSzPts val="32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35e97f9f1bd_0_85"/>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800000"/>
              </a:buClr>
              <a:buSzPct val="100000"/>
              <a:buFont typeface="Arial"/>
              <a:buNone/>
            </a:pPr>
            <a:r>
              <a:rPr lang="en-US"/>
              <a:t>Real-time Captions WITH Translations</a:t>
            </a:r>
            <a:endParaRPr/>
          </a:p>
        </p:txBody>
      </p:sp>
      <p:sp>
        <p:nvSpPr>
          <p:cNvPr id="228" name="Google Shape;228;g35e97f9f1bd_0_85"/>
          <p:cNvSpPr txBox="1">
            <a:spLocks noGrp="1"/>
          </p:cNvSpPr>
          <p:nvPr>
            <p:ph type="body" idx="1"/>
          </p:nvPr>
        </p:nvSpPr>
        <p:spPr>
          <a:xfrm>
            <a:off x="457200" y="1200151"/>
            <a:ext cx="8229600" cy="3366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Microsoft Translator</a:t>
            </a:r>
            <a:endParaRPr/>
          </a:p>
          <a:p>
            <a:pPr marL="342900" lvl="0" indent="-342900" algn="l" rtl="0">
              <a:spcBef>
                <a:spcPts val="640"/>
              </a:spcBef>
              <a:spcAft>
                <a:spcPts val="0"/>
              </a:spcAft>
              <a:buClr>
                <a:schemeClr val="dk1"/>
              </a:buClr>
              <a:buSzPts val="3200"/>
              <a:buChar char="•"/>
            </a:pPr>
            <a:r>
              <a:rPr lang="en-US"/>
              <a:t>Google Translate – Conversation Mode</a:t>
            </a:r>
            <a:endParaRPr/>
          </a:p>
          <a:p>
            <a:pPr marL="342900" lvl="0" indent="-342900" algn="l" rtl="0">
              <a:spcBef>
                <a:spcPts val="640"/>
              </a:spcBef>
              <a:spcAft>
                <a:spcPts val="0"/>
              </a:spcAft>
              <a:buClr>
                <a:schemeClr val="dk1"/>
              </a:buClr>
              <a:buSzPts val="3200"/>
              <a:buChar char="•"/>
            </a:pPr>
            <a:r>
              <a:rPr lang="en-US"/>
              <a:t>Zoom Live Translated Captions (paid)</a:t>
            </a:r>
            <a:endParaRPr/>
          </a:p>
          <a:p>
            <a:pPr marL="342900" lvl="0" indent="-342900" algn="l" rtl="0">
              <a:spcBef>
                <a:spcPts val="640"/>
              </a:spcBef>
              <a:spcAft>
                <a:spcPts val="0"/>
              </a:spcAft>
              <a:buClr>
                <a:schemeClr val="dk1"/>
              </a:buClr>
              <a:buSzPts val="3200"/>
              <a:buChar char="•"/>
            </a:pPr>
            <a:r>
              <a:rPr lang="en-US"/>
              <a:t>Otter.ai (English, Spanish, French)</a:t>
            </a:r>
            <a:endParaRPr/>
          </a:p>
          <a:p>
            <a:pPr marL="342900" lvl="0" indent="-342900" algn="l" rtl="0">
              <a:spcBef>
                <a:spcPts val="640"/>
              </a:spcBef>
              <a:spcAft>
                <a:spcPts val="0"/>
              </a:spcAft>
              <a:buClr>
                <a:schemeClr val="dk1"/>
              </a:buClr>
              <a:buSzPts val="3200"/>
              <a:buChar char="•"/>
            </a:pPr>
            <a:r>
              <a:rPr lang="en-US"/>
              <a:t>Webcaptioner.online (English, Spanish, Portuguese)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5e97f9f1bd_0_90"/>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3600"/>
              <a:buFont typeface="Arial"/>
              <a:buNone/>
            </a:pPr>
            <a:r>
              <a:rPr lang="en-US" dirty="0"/>
              <a:t>How to choose a tool</a:t>
            </a:r>
            <a:endParaRPr dirty="0"/>
          </a:p>
        </p:txBody>
      </p:sp>
      <p:sp>
        <p:nvSpPr>
          <p:cNvPr id="234" name="Google Shape;234;g35e97f9f1bd_0_90"/>
          <p:cNvSpPr txBox="1">
            <a:spLocks noGrp="1"/>
          </p:cNvSpPr>
          <p:nvPr>
            <p:ph type="body" idx="1"/>
          </p:nvPr>
        </p:nvSpPr>
        <p:spPr>
          <a:xfrm>
            <a:off x="457200" y="1200151"/>
            <a:ext cx="8229600" cy="3366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Live event or recorded media</a:t>
            </a:r>
            <a:endParaRPr/>
          </a:p>
          <a:p>
            <a:pPr marL="342900" lvl="0" indent="-342900" algn="l" rtl="0">
              <a:spcBef>
                <a:spcPts val="640"/>
              </a:spcBef>
              <a:spcAft>
                <a:spcPts val="0"/>
              </a:spcAft>
              <a:buClr>
                <a:schemeClr val="dk1"/>
              </a:buClr>
              <a:buSzPts val="3200"/>
              <a:buChar char="•"/>
            </a:pPr>
            <a:r>
              <a:rPr lang="en-US"/>
              <a:t>Online or in-person</a:t>
            </a:r>
            <a:endParaRPr/>
          </a:p>
          <a:p>
            <a:pPr marL="342900" lvl="0" indent="-342900" algn="l" rtl="0">
              <a:spcBef>
                <a:spcPts val="640"/>
              </a:spcBef>
              <a:spcAft>
                <a:spcPts val="0"/>
              </a:spcAft>
              <a:buClr>
                <a:schemeClr val="dk1"/>
              </a:buClr>
              <a:buSzPts val="3200"/>
              <a:buChar char="•"/>
            </a:pPr>
            <a:r>
              <a:rPr lang="en-US"/>
              <a:t>Temporary or saved</a:t>
            </a:r>
            <a:endParaRPr/>
          </a:p>
          <a:p>
            <a:pPr marL="342900" lvl="0" indent="-342900" algn="l" rtl="0">
              <a:spcBef>
                <a:spcPts val="640"/>
              </a:spcBef>
              <a:spcAft>
                <a:spcPts val="0"/>
              </a:spcAft>
              <a:buClr>
                <a:schemeClr val="dk1"/>
              </a:buClr>
              <a:buSzPts val="3200"/>
              <a:buChar char="•"/>
            </a:pPr>
            <a:r>
              <a:rPr lang="en-US"/>
              <a:t>Captions or translated captions</a:t>
            </a:r>
            <a:endParaRPr/>
          </a:p>
          <a:p>
            <a:pPr marL="342900" lvl="0" indent="-342900" algn="l" rtl="0">
              <a:spcBef>
                <a:spcPts val="640"/>
              </a:spcBef>
              <a:spcAft>
                <a:spcPts val="0"/>
              </a:spcAft>
              <a:buClr>
                <a:schemeClr val="dk1"/>
              </a:buClr>
              <a:buSzPts val="3200"/>
              <a:buChar char="•"/>
            </a:pPr>
            <a:r>
              <a:rPr lang="en-US"/>
              <a:t>Who is making the arrangements?</a:t>
            </a:r>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
          <p:cNvSpPr txBox="1">
            <a:spLocks noGrp="1"/>
          </p:cNvSpPr>
          <p:nvPr>
            <p:ph type="title"/>
          </p:nvPr>
        </p:nvSpPr>
        <p:spPr>
          <a:xfrm>
            <a:off x="789501" y="582775"/>
            <a:ext cx="7667400" cy="634500"/>
          </a:xfrm>
          <a:prstGeom prst="rect">
            <a:avLst/>
          </a:prstGeom>
          <a:noFill/>
          <a:ln>
            <a:noFill/>
          </a:ln>
        </p:spPr>
        <p:txBody>
          <a:bodyPr spcFirstLastPara="1" wrap="square" lIns="0" tIns="0" rIns="0" bIns="0" anchor="t" anchorCtr="0">
            <a:noAutofit/>
          </a:bodyPr>
          <a:lstStyle/>
          <a:p>
            <a:pPr marL="0" marR="0" lvl="0" indent="0" algn="l" rtl="0">
              <a:lnSpc>
                <a:spcPct val="176785"/>
              </a:lnSpc>
              <a:spcBef>
                <a:spcPts val="0"/>
              </a:spcBef>
              <a:spcAft>
                <a:spcPts val="0"/>
              </a:spcAft>
              <a:buClr>
                <a:srgbClr val="000000"/>
              </a:buClr>
              <a:buSzPts val="2800"/>
              <a:buFont typeface="DM Sans SemiBold"/>
              <a:buNone/>
            </a:pPr>
            <a:r>
              <a:rPr lang="en-US" sz="2800" dirty="0">
                <a:latin typeface="Arial"/>
                <a:ea typeface="Arial"/>
                <a:cs typeface="Arial"/>
                <a:sym typeface="Arial"/>
              </a:rPr>
              <a:t>Supporting Blind and Low-Vision Learners</a:t>
            </a:r>
            <a:endParaRPr sz="2800" i="0" u="none" strike="noStrike" cap="none" dirty="0">
              <a:solidFill>
                <a:schemeClr val="dk1"/>
              </a:solidFill>
              <a:latin typeface="Arial"/>
              <a:ea typeface="Arial"/>
              <a:cs typeface="Arial"/>
              <a:sym typeface="Arial"/>
            </a:endParaRPr>
          </a:p>
        </p:txBody>
      </p:sp>
      <p:pic>
        <p:nvPicPr>
          <p:cNvPr id="240" name="Google Shape;240;p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89503" y="1937173"/>
            <a:ext cx="365760" cy="365760"/>
          </a:xfrm>
          <a:prstGeom prst="rect">
            <a:avLst/>
          </a:prstGeom>
          <a:noFill/>
          <a:ln>
            <a:noFill/>
          </a:ln>
        </p:spPr>
      </p:pic>
      <p:sp>
        <p:nvSpPr>
          <p:cNvPr id="241" name="Google Shape;241;p1"/>
          <p:cNvSpPr/>
          <p:nvPr/>
        </p:nvSpPr>
        <p:spPr>
          <a:xfrm>
            <a:off x="1499949" y="1901692"/>
            <a:ext cx="2537700" cy="317100"/>
          </a:xfrm>
          <a:prstGeom prst="rect">
            <a:avLst/>
          </a:prstGeom>
          <a:noFill/>
          <a:ln>
            <a:noFill/>
          </a:ln>
        </p:spPr>
        <p:txBody>
          <a:bodyPr spcFirstLastPara="1" wrap="square" lIns="0" tIns="0" rIns="0" bIns="0" anchor="t" anchorCtr="0">
            <a:noAutofit/>
          </a:bodyPr>
          <a:lstStyle/>
          <a:p>
            <a:pPr marL="0" marR="0" lvl="0" indent="0" algn="l" rtl="0">
              <a:lnSpc>
                <a:spcPct val="153125"/>
              </a:lnSpc>
              <a:spcBef>
                <a:spcPts val="0"/>
              </a:spcBef>
              <a:spcAft>
                <a:spcPts val="0"/>
              </a:spcAft>
              <a:buClr>
                <a:srgbClr val="272525"/>
              </a:buClr>
              <a:buSzPts val="1600"/>
              <a:buFont typeface="DM Sans SemiBold"/>
              <a:buNone/>
            </a:pPr>
            <a:r>
              <a:rPr lang="en-US" sz="1600" b="1" i="0" u="none" strike="noStrike" cap="none" dirty="0">
                <a:solidFill>
                  <a:srgbClr val="272525"/>
                </a:solidFill>
                <a:latin typeface="DM Sans SemiBold"/>
                <a:ea typeface="DM Sans SemiBold"/>
                <a:cs typeface="DM Sans SemiBold"/>
                <a:sym typeface="DM Sans SemiBold"/>
              </a:rPr>
              <a:t>Terisa O’Dowd, PhD</a:t>
            </a:r>
            <a:endParaRPr sz="1600" b="0" i="0" u="none" strike="noStrike" cap="none" dirty="0">
              <a:solidFill>
                <a:schemeClr val="dk1"/>
              </a:solidFill>
              <a:latin typeface="Calibri"/>
              <a:ea typeface="Calibri"/>
              <a:cs typeface="Calibri"/>
              <a:sym typeface="Calibri"/>
            </a:endParaRPr>
          </a:p>
        </p:txBody>
      </p:sp>
      <p:sp>
        <p:nvSpPr>
          <p:cNvPr id="242" name="Google Shape;242;p1"/>
          <p:cNvSpPr/>
          <p:nvPr/>
        </p:nvSpPr>
        <p:spPr>
          <a:xfrm>
            <a:off x="1499949" y="2168025"/>
            <a:ext cx="4183500" cy="324900"/>
          </a:xfrm>
          <a:prstGeom prst="rect">
            <a:avLst/>
          </a:prstGeom>
          <a:noFill/>
          <a:ln>
            <a:noFill/>
          </a:ln>
        </p:spPr>
        <p:txBody>
          <a:bodyPr spcFirstLastPara="1" wrap="square" lIns="0" tIns="0" rIns="0" bIns="0" anchor="t" anchorCtr="0">
            <a:noAutofit/>
          </a:bodyPr>
          <a:lstStyle/>
          <a:p>
            <a:pPr marL="0" marR="0" lvl="0" indent="0" algn="l" rtl="0">
              <a:lnSpc>
                <a:spcPct val="182142"/>
              </a:lnSpc>
              <a:spcBef>
                <a:spcPts val="0"/>
              </a:spcBef>
              <a:spcAft>
                <a:spcPts val="0"/>
              </a:spcAft>
              <a:buClr>
                <a:srgbClr val="272525"/>
              </a:buClr>
              <a:buSzPts val="1400"/>
              <a:buFont typeface="DM Sans"/>
              <a:buNone/>
            </a:pPr>
            <a:r>
              <a:rPr lang="en-US" sz="1400" b="0" i="0" u="none" strike="noStrike" cap="none">
                <a:solidFill>
                  <a:srgbClr val="272525"/>
                </a:solidFill>
                <a:latin typeface="DM Sans"/>
                <a:ea typeface="DM Sans"/>
                <a:cs typeface="DM Sans"/>
                <a:sym typeface="DM Sans"/>
              </a:rPr>
              <a:t>Instructional Accessibility Designer</a:t>
            </a:r>
            <a:endParaRPr sz="1400" b="0" i="0" u="none" strike="noStrike" cap="none">
              <a:solidFill>
                <a:schemeClr val="dk1"/>
              </a:solidFill>
              <a:latin typeface="Calibri"/>
              <a:ea typeface="Calibri"/>
              <a:cs typeface="Calibri"/>
              <a:sym typeface="Calibri"/>
            </a:endParaRPr>
          </a:p>
        </p:txBody>
      </p:sp>
      <p:pic>
        <p:nvPicPr>
          <p:cNvPr id="243" name="Google Shape;243;p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89503" y="2642856"/>
            <a:ext cx="365760" cy="365760"/>
          </a:xfrm>
          <a:prstGeom prst="rect">
            <a:avLst/>
          </a:prstGeom>
          <a:noFill/>
          <a:ln>
            <a:noFill/>
          </a:ln>
        </p:spPr>
      </p:pic>
      <p:sp>
        <p:nvSpPr>
          <p:cNvPr id="244" name="Google Shape;244;p1"/>
          <p:cNvSpPr/>
          <p:nvPr/>
        </p:nvSpPr>
        <p:spPr>
          <a:xfrm>
            <a:off x="1499949" y="2646930"/>
            <a:ext cx="2537700" cy="317100"/>
          </a:xfrm>
          <a:prstGeom prst="rect">
            <a:avLst/>
          </a:prstGeom>
          <a:noFill/>
          <a:ln>
            <a:noFill/>
          </a:ln>
        </p:spPr>
        <p:txBody>
          <a:bodyPr spcFirstLastPara="1" wrap="square" lIns="0" tIns="0" rIns="0" bIns="0" anchor="t" anchorCtr="0">
            <a:noAutofit/>
          </a:bodyPr>
          <a:lstStyle/>
          <a:p>
            <a:pPr marL="0" marR="0" lvl="0" indent="0" algn="l" rtl="0">
              <a:lnSpc>
                <a:spcPct val="153125"/>
              </a:lnSpc>
              <a:spcBef>
                <a:spcPts val="0"/>
              </a:spcBef>
              <a:spcAft>
                <a:spcPts val="0"/>
              </a:spcAft>
              <a:buClr>
                <a:srgbClr val="272525"/>
              </a:buClr>
              <a:buSzPts val="1600"/>
              <a:buFont typeface="DM Sans SemiBold"/>
              <a:buNone/>
            </a:pPr>
            <a:r>
              <a:rPr lang="en-US" sz="1600" b="1" i="0" u="none" strike="noStrike" cap="none" dirty="0">
                <a:solidFill>
                  <a:srgbClr val="272525"/>
                </a:solidFill>
                <a:latin typeface="DM Sans SemiBold"/>
                <a:ea typeface="DM Sans SemiBold"/>
                <a:cs typeface="DM Sans SemiBold"/>
                <a:sym typeface="DM Sans SemiBold"/>
              </a:rPr>
              <a:t>10 Minutes</a:t>
            </a:r>
            <a:endParaRPr sz="1600" b="0" i="0" u="none" strike="noStrike" cap="none" dirty="0">
              <a:solidFill>
                <a:schemeClr val="dk1"/>
              </a:solidFill>
              <a:latin typeface="Calibri"/>
              <a:ea typeface="Calibri"/>
              <a:cs typeface="Calibri"/>
              <a:sym typeface="Calibri"/>
            </a:endParaRPr>
          </a:p>
        </p:txBody>
      </p:sp>
      <p:sp>
        <p:nvSpPr>
          <p:cNvPr id="245" name="Google Shape;245;p1"/>
          <p:cNvSpPr/>
          <p:nvPr/>
        </p:nvSpPr>
        <p:spPr>
          <a:xfrm>
            <a:off x="1499949" y="2959750"/>
            <a:ext cx="4398900" cy="324900"/>
          </a:xfrm>
          <a:prstGeom prst="rect">
            <a:avLst/>
          </a:prstGeom>
          <a:noFill/>
          <a:ln>
            <a:noFill/>
          </a:ln>
        </p:spPr>
        <p:txBody>
          <a:bodyPr spcFirstLastPara="1" wrap="square" lIns="0" tIns="0" rIns="0" bIns="0" anchor="t" anchorCtr="0">
            <a:noAutofit/>
          </a:bodyPr>
          <a:lstStyle/>
          <a:p>
            <a:pPr marL="0" marR="0" lvl="0" indent="0" algn="l" rtl="0">
              <a:lnSpc>
                <a:spcPct val="182142"/>
              </a:lnSpc>
              <a:spcBef>
                <a:spcPts val="0"/>
              </a:spcBef>
              <a:spcAft>
                <a:spcPts val="0"/>
              </a:spcAft>
              <a:buClr>
                <a:srgbClr val="272525"/>
              </a:buClr>
              <a:buSzPts val="1400"/>
              <a:buFont typeface="DM Sans"/>
              <a:buNone/>
            </a:pPr>
            <a:r>
              <a:rPr lang="en-US" sz="1400" b="0" i="0" u="none" strike="noStrike" cap="none">
                <a:solidFill>
                  <a:srgbClr val="272525"/>
                </a:solidFill>
                <a:latin typeface="DM Sans"/>
                <a:ea typeface="DM Sans"/>
                <a:cs typeface="DM Sans"/>
                <a:sym typeface="DM Sans"/>
              </a:rPr>
              <a:t>Focused learning session</a:t>
            </a:r>
            <a:endParaRPr sz="1400" b="0" i="0" u="none" strike="noStrike" cap="none">
              <a:solidFill>
                <a:schemeClr val="dk1"/>
              </a:solidFill>
              <a:latin typeface="Calibri"/>
              <a:ea typeface="Calibri"/>
              <a:cs typeface="Calibri"/>
              <a:sym typeface="Calibri"/>
            </a:endParaRPr>
          </a:p>
        </p:txBody>
      </p:sp>
      <p:pic>
        <p:nvPicPr>
          <p:cNvPr id="246" name="Google Shape;246;p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89503" y="3447271"/>
            <a:ext cx="365760" cy="365760"/>
          </a:xfrm>
          <a:prstGeom prst="rect">
            <a:avLst/>
          </a:prstGeom>
          <a:noFill/>
          <a:ln>
            <a:noFill/>
          </a:ln>
        </p:spPr>
      </p:pic>
      <p:sp>
        <p:nvSpPr>
          <p:cNvPr id="247" name="Google Shape;247;p1"/>
          <p:cNvSpPr/>
          <p:nvPr/>
        </p:nvSpPr>
        <p:spPr>
          <a:xfrm>
            <a:off x="1499949" y="3411791"/>
            <a:ext cx="2537700" cy="317100"/>
          </a:xfrm>
          <a:prstGeom prst="rect">
            <a:avLst/>
          </a:prstGeom>
          <a:noFill/>
          <a:ln>
            <a:noFill/>
          </a:ln>
        </p:spPr>
        <p:txBody>
          <a:bodyPr spcFirstLastPara="1" wrap="square" lIns="0" tIns="0" rIns="0" bIns="0" anchor="t" anchorCtr="0">
            <a:noAutofit/>
          </a:bodyPr>
          <a:lstStyle/>
          <a:p>
            <a:pPr marL="0" marR="0" lvl="0" indent="0" algn="l" rtl="0">
              <a:lnSpc>
                <a:spcPct val="153125"/>
              </a:lnSpc>
              <a:spcBef>
                <a:spcPts val="0"/>
              </a:spcBef>
              <a:spcAft>
                <a:spcPts val="0"/>
              </a:spcAft>
              <a:buClr>
                <a:srgbClr val="272525"/>
              </a:buClr>
              <a:buSzPts val="1600"/>
              <a:buFont typeface="DM Sans SemiBold"/>
              <a:buNone/>
            </a:pPr>
            <a:r>
              <a:rPr lang="en-US" sz="1600" b="1" i="0" u="none" strike="noStrike" cap="none" dirty="0">
                <a:solidFill>
                  <a:srgbClr val="272525"/>
                </a:solidFill>
                <a:latin typeface="DM Sans SemiBold"/>
                <a:ea typeface="DM Sans SemiBold"/>
                <a:cs typeface="DM Sans SemiBold"/>
                <a:sym typeface="DM Sans SemiBold"/>
              </a:rPr>
              <a:t>Visual Accessibility</a:t>
            </a:r>
            <a:endParaRPr sz="1600" b="0" i="0" u="none" strike="noStrike" cap="none" dirty="0">
              <a:solidFill>
                <a:schemeClr val="dk1"/>
              </a:solidFill>
              <a:latin typeface="Calibri"/>
              <a:ea typeface="Calibri"/>
              <a:cs typeface="Calibri"/>
              <a:sym typeface="Calibri"/>
            </a:endParaRPr>
          </a:p>
        </p:txBody>
      </p:sp>
      <p:sp>
        <p:nvSpPr>
          <p:cNvPr id="248" name="Google Shape;248;p1"/>
          <p:cNvSpPr/>
          <p:nvPr/>
        </p:nvSpPr>
        <p:spPr>
          <a:xfrm>
            <a:off x="1499949" y="3751450"/>
            <a:ext cx="4843200" cy="324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272525"/>
              </a:buClr>
              <a:buSzPts val="1400"/>
              <a:buFont typeface="DM Sans"/>
              <a:buNone/>
            </a:pPr>
            <a:r>
              <a:rPr lang="en-US" dirty="0">
                <a:solidFill>
                  <a:srgbClr val="272525"/>
                </a:solidFill>
                <a:latin typeface="DM Sans"/>
                <a:ea typeface="DM Sans"/>
                <a:cs typeface="DM Sans"/>
                <a:sym typeface="DM Sans"/>
              </a:rPr>
              <a:t>AI t</a:t>
            </a:r>
            <a:r>
              <a:rPr lang="en-US" sz="1400" b="0" i="0" u="none" strike="noStrike" cap="none" dirty="0">
                <a:solidFill>
                  <a:srgbClr val="272525"/>
                </a:solidFill>
                <a:latin typeface="DM Sans"/>
                <a:ea typeface="DM Sans"/>
                <a:cs typeface="DM Sans"/>
                <a:sym typeface="DM Sans"/>
              </a:rPr>
              <a:t>ools that read content aloud, generate alt text, and support screen reader and text-to-speech access</a:t>
            </a:r>
            <a:endParaRPr sz="14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1DEFFD6-8C64-CA0B-4124-B671FE2ED9B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726915" y="1646752"/>
            <a:ext cx="2484000" cy="2484000"/>
          </a:xfrm>
          <a:prstGeom prst="rect">
            <a:avLst/>
          </a:prstGeom>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3781352" y="536265"/>
            <a:ext cx="4905447" cy="52696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2800"/>
              <a:buFont typeface="DM Sans"/>
              <a:buNone/>
            </a:pPr>
            <a:r>
              <a:rPr lang="en-US" sz="2800" dirty="0">
                <a:latin typeface="+mj-lt"/>
                <a:ea typeface="DM Sans"/>
                <a:cs typeface="DM Sans"/>
                <a:sym typeface="DM Sans"/>
              </a:rPr>
              <a:t>What We’ll Cover</a:t>
            </a:r>
            <a:endParaRPr dirty="0">
              <a:latin typeface="+mj-lt"/>
            </a:endParaRPr>
          </a:p>
        </p:txBody>
      </p:sp>
      <p:sp>
        <p:nvSpPr>
          <p:cNvPr id="67" name="Google Shape;67;p3"/>
          <p:cNvSpPr/>
          <p:nvPr/>
        </p:nvSpPr>
        <p:spPr>
          <a:xfrm>
            <a:off x="4426357" y="1439406"/>
            <a:ext cx="2835235" cy="354330"/>
          </a:xfrm>
          <a:prstGeom prst="rect">
            <a:avLst/>
          </a:prstGeom>
          <a:noFill/>
          <a:ln>
            <a:noFill/>
          </a:ln>
        </p:spPr>
        <p:txBody>
          <a:bodyPr spcFirstLastPara="1" wrap="square" lIns="0" tIns="0" rIns="0" bIns="0" anchor="t" anchorCtr="0">
            <a:noAutofit/>
          </a:bodyPr>
          <a:lstStyle/>
          <a:p>
            <a:pPr marL="0" marR="0" lvl="0" indent="0" algn="l" rtl="0">
              <a:lnSpc>
                <a:spcPct val="157142"/>
              </a:lnSpc>
              <a:spcBef>
                <a:spcPts val="0"/>
              </a:spcBef>
              <a:spcAft>
                <a:spcPts val="0"/>
              </a:spcAft>
              <a:buClr>
                <a:srgbClr val="272525"/>
              </a:buClr>
              <a:buSzPts val="1750"/>
              <a:buFont typeface="DM Sans"/>
              <a:buNone/>
            </a:pPr>
            <a:r>
              <a:rPr lang="en-US" sz="1750">
                <a:solidFill>
                  <a:srgbClr val="272525"/>
                </a:solidFill>
                <a:latin typeface="DM Sans"/>
                <a:ea typeface="DM Sans"/>
                <a:cs typeface="DM Sans"/>
                <a:sym typeface="DM Sans"/>
              </a:rPr>
              <a:t>AI Tools for Alt Text</a:t>
            </a:r>
            <a:endParaRPr sz="1750">
              <a:solidFill>
                <a:schemeClr val="dk1"/>
              </a:solidFill>
              <a:latin typeface="DM Sans"/>
              <a:ea typeface="DM Sans"/>
              <a:cs typeface="DM Sans"/>
              <a:sym typeface="DM Sans"/>
            </a:endParaRPr>
          </a:p>
        </p:txBody>
      </p:sp>
      <p:sp>
        <p:nvSpPr>
          <p:cNvPr id="68" name="Google Shape;68;p3"/>
          <p:cNvSpPr/>
          <p:nvPr/>
        </p:nvSpPr>
        <p:spPr>
          <a:xfrm>
            <a:off x="4426357" y="1835013"/>
            <a:ext cx="4248103" cy="42529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272525"/>
              </a:buClr>
              <a:buSzPts val="1300"/>
              <a:buFont typeface="DM Sans"/>
              <a:buNone/>
            </a:pPr>
            <a:r>
              <a:rPr lang="en-US" sz="1300">
                <a:solidFill>
                  <a:srgbClr val="272525"/>
                </a:solidFill>
                <a:latin typeface="DM Sans"/>
                <a:ea typeface="DM Sans"/>
                <a:cs typeface="DM Sans"/>
                <a:sym typeface="DM Sans"/>
              </a:rPr>
              <a:t>Explore cutting-edge technologies that generate descriptive alt text.</a:t>
            </a:r>
            <a:endParaRPr sz="1300">
              <a:solidFill>
                <a:schemeClr val="dk1"/>
              </a:solidFill>
              <a:latin typeface="DM Sans"/>
              <a:ea typeface="DM Sans"/>
              <a:cs typeface="DM Sans"/>
              <a:sym typeface="DM Sans"/>
            </a:endParaRPr>
          </a:p>
        </p:txBody>
      </p:sp>
      <p:sp>
        <p:nvSpPr>
          <p:cNvPr id="69" name="Google Shape;69;p3"/>
          <p:cNvSpPr/>
          <p:nvPr/>
        </p:nvSpPr>
        <p:spPr>
          <a:xfrm>
            <a:off x="4428099" y="2316167"/>
            <a:ext cx="3547586" cy="354330"/>
          </a:xfrm>
          <a:prstGeom prst="rect">
            <a:avLst/>
          </a:prstGeom>
          <a:noFill/>
          <a:ln>
            <a:noFill/>
          </a:ln>
        </p:spPr>
        <p:txBody>
          <a:bodyPr spcFirstLastPara="1" wrap="square" lIns="0" tIns="0" rIns="0" bIns="0" anchor="t" anchorCtr="0">
            <a:noAutofit/>
          </a:bodyPr>
          <a:lstStyle/>
          <a:p>
            <a:pPr marL="0" marR="0" lvl="0" indent="0" algn="l" rtl="0">
              <a:lnSpc>
                <a:spcPct val="157142"/>
              </a:lnSpc>
              <a:spcBef>
                <a:spcPts val="0"/>
              </a:spcBef>
              <a:spcAft>
                <a:spcPts val="0"/>
              </a:spcAft>
              <a:buClr>
                <a:srgbClr val="272525"/>
              </a:buClr>
              <a:buSzPts val="1750"/>
              <a:buFont typeface="DM Sans"/>
              <a:buNone/>
            </a:pPr>
            <a:r>
              <a:rPr lang="en-US" sz="1750">
                <a:solidFill>
                  <a:srgbClr val="272525"/>
                </a:solidFill>
                <a:latin typeface="DM Sans"/>
                <a:ea typeface="DM Sans"/>
                <a:cs typeface="DM Sans"/>
                <a:sym typeface="DM Sans"/>
              </a:rPr>
              <a:t>Text-to-Speech Solutions</a:t>
            </a:r>
            <a:endParaRPr sz="1750">
              <a:solidFill>
                <a:schemeClr val="dk1"/>
              </a:solidFill>
              <a:latin typeface="DM Sans"/>
              <a:ea typeface="DM Sans"/>
              <a:cs typeface="DM Sans"/>
              <a:sym typeface="DM Sans"/>
            </a:endParaRPr>
          </a:p>
        </p:txBody>
      </p:sp>
      <p:sp>
        <p:nvSpPr>
          <p:cNvPr id="70" name="Google Shape;70;p3"/>
          <p:cNvSpPr/>
          <p:nvPr/>
        </p:nvSpPr>
        <p:spPr>
          <a:xfrm>
            <a:off x="4433397" y="2583337"/>
            <a:ext cx="4248103" cy="362903"/>
          </a:xfrm>
          <a:prstGeom prst="rect">
            <a:avLst/>
          </a:prstGeom>
          <a:noFill/>
          <a:ln>
            <a:noFill/>
          </a:ln>
        </p:spPr>
        <p:txBody>
          <a:bodyPr spcFirstLastPara="1" wrap="square" lIns="0" tIns="0" rIns="0" bIns="0" anchor="t" anchorCtr="0">
            <a:noAutofit/>
          </a:bodyPr>
          <a:lstStyle/>
          <a:p>
            <a:pPr marL="0" marR="0" lvl="0" indent="0" algn="l" rtl="0">
              <a:lnSpc>
                <a:spcPct val="178125"/>
              </a:lnSpc>
              <a:spcBef>
                <a:spcPts val="0"/>
              </a:spcBef>
              <a:spcAft>
                <a:spcPts val="0"/>
              </a:spcAft>
              <a:buClr>
                <a:srgbClr val="272525"/>
              </a:buClr>
              <a:buSzPts val="1300"/>
              <a:buFont typeface="DM Sans"/>
              <a:buNone/>
            </a:pPr>
            <a:r>
              <a:rPr lang="en-US" sz="1300">
                <a:solidFill>
                  <a:srgbClr val="272525"/>
                </a:solidFill>
                <a:latin typeface="DM Sans"/>
                <a:ea typeface="DM Sans"/>
                <a:cs typeface="DM Sans"/>
                <a:sym typeface="DM Sans"/>
              </a:rPr>
              <a:t>See real examples of AI-powered audio alternatives</a:t>
            </a:r>
            <a:r>
              <a:rPr lang="en-US" sz="1600">
                <a:solidFill>
                  <a:srgbClr val="272525"/>
                </a:solidFill>
                <a:latin typeface="DM Sans"/>
                <a:ea typeface="DM Sans"/>
                <a:cs typeface="DM Sans"/>
                <a:sym typeface="DM Sans"/>
              </a:rPr>
              <a:t>.</a:t>
            </a:r>
            <a:endParaRPr sz="1600">
              <a:solidFill>
                <a:schemeClr val="dk1"/>
              </a:solidFill>
              <a:latin typeface="DM Sans"/>
              <a:ea typeface="DM Sans"/>
              <a:cs typeface="DM Sans"/>
              <a:sym typeface="DM Sans"/>
            </a:endParaRPr>
          </a:p>
        </p:txBody>
      </p:sp>
      <p:sp>
        <p:nvSpPr>
          <p:cNvPr id="71" name="Google Shape;71;p3"/>
          <p:cNvSpPr/>
          <p:nvPr/>
        </p:nvSpPr>
        <p:spPr>
          <a:xfrm>
            <a:off x="4436951" y="3090731"/>
            <a:ext cx="2835235" cy="354330"/>
          </a:xfrm>
          <a:prstGeom prst="rect">
            <a:avLst/>
          </a:prstGeom>
          <a:noFill/>
          <a:ln>
            <a:noFill/>
          </a:ln>
        </p:spPr>
        <p:txBody>
          <a:bodyPr spcFirstLastPara="1" wrap="square" lIns="0" tIns="0" rIns="0" bIns="0" anchor="t" anchorCtr="0">
            <a:noAutofit/>
          </a:bodyPr>
          <a:lstStyle/>
          <a:p>
            <a:pPr marL="0" marR="0" lvl="0" indent="0" algn="l" rtl="0">
              <a:lnSpc>
                <a:spcPct val="157142"/>
              </a:lnSpc>
              <a:spcBef>
                <a:spcPts val="0"/>
              </a:spcBef>
              <a:spcAft>
                <a:spcPts val="0"/>
              </a:spcAft>
              <a:buClr>
                <a:srgbClr val="272525"/>
              </a:buClr>
              <a:buSzPts val="1750"/>
              <a:buFont typeface="DM Sans"/>
              <a:buNone/>
            </a:pPr>
            <a:r>
              <a:rPr lang="en-US" sz="1750">
                <a:solidFill>
                  <a:srgbClr val="272525"/>
                </a:solidFill>
                <a:latin typeface="DM Sans"/>
                <a:ea typeface="DM Sans"/>
                <a:cs typeface="DM Sans"/>
                <a:sym typeface="DM Sans"/>
              </a:rPr>
              <a:t>Universal Benefits</a:t>
            </a:r>
            <a:endParaRPr sz="1750">
              <a:solidFill>
                <a:schemeClr val="dk1"/>
              </a:solidFill>
              <a:latin typeface="DM Sans"/>
              <a:ea typeface="DM Sans"/>
              <a:cs typeface="DM Sans"/>
              <a:sym typeface="DM Sans"/>
            </a:endParaRPr>
          </a:p>
        </p:txBody>
      </p:sp>
      <p:sp>
        <p:nvSpPr>
          <p:cNvPr id="72" name="Google Shape;72;p3"/>
          <p:cNvSpPr/>
          <p:nvPr/>
        </p:nvSpPr>
        <p:spPr>
          <a:xfrm>
            <a:off x="4482717" y="3363287"/>
            <a:ext cx="4248103" cy="362903"/>
          </a:xfrm>
          <a:prstGeom prst="rect">
            <a:avLst/>
          </a:prstGeom>
          <a:noFill/>
          <a:ln>
            <a:noFill/>
          </a:ln>
        </p:spPr>
        <p:txBody>
          <a:bodyPr spcFirstLastPara="1" wrap="square" lIns="0" tIns="0" rIns="0" bIns="0" anchor="t" anchorCtr="0">
            <a:noAutofit/>
          </a:bodyPr>
          <a:lstStyle/>
          <a:p>
            <a:pPr marL="0" marR="0" lvl="0" indent="0" algn="l" rtl="0">
              <a:lnSpc>
                <a:spcPct val="219230"/>
              </a:lnSpc>
              <a:spcBef>
                <a:spcPts val="0"/>
              </a:spcBef>
              <a:spcAft>
                <a:spcPts val="0"/>
              </a:spcAft>
              <a:buClr>
                <a:srgbClr val="272525"/>
              </a:buClr>
              <a:buSzPts val="1300"/>
              <a:buFont typeface="DM Sans"/>
              <a:buNone/>
            </a:pPr>
            <a:r>
              <a:rPr lang="en-US" sz="1300">
                <a:solidFill>
                  <a:srgbClr val="272525"/>
                </a:solidFill>
                <a:latin typeface="DM Sans"/>
                <a:ea typeface="DM Sans"/>
                <a:cs typeface="DM Sans"/>
                <a:sym typeface="DM Sans"/>
              </a:rPr>
              <a:t>Discover how these tools help all types of learners.</a:t>
            </a:r>
            <a:endParaRPr sz="1300">
              <a:solidFill>
                <a:schemeClr val="dk1"/>
              </a:solidFill>
              <a:latin typeface="DM Sans"/>
              <a:ea typeface="DM Sans"/>
              <a:cs typeface="DM Sans"/>
              <a:sym typeface="DM Sans"/>
            </a:endParaRPr>
          </a:p>
        </p:txBody>
      </p:sp>
      <p:sp>
        <p:nvSpPr>
          <p:cNvPr id="73" name="Google Shape;73;p3"/>
          <p:cNvSpPr/>
          <p:nvPr/>
        </p:nvSpPr>
        <p:spPr>
          <a:xfrm>
            <a:off x="4438696" y="3784468"/>
            <a:ext cx="2946797" cy="354330"/>
          </a:xfrm>
          <a:prstGeom prst="rect">
            <a:avLst/>
          </a:prstGeom>
          <a:noFill/>
          <a:ln>
            <a:noFill/>
          </a:ln>
        </p:spPr>
        <p:txBody>
          <a:bodyPr spcFirstLastPara="1" wrap="square" lIns="0" tIns="0" rIns="0" bIns="0" anchor="t" anchorCtr="0">
            <a:noAutofit/>
          </a:bodyPr>
          <a:lstStyle/>
          <a:p>
            <a:pPr marL="0" marR="0" lvl="0" indent="0" algn="l" rtl="0">
              <a:lnSpc>
                <a:spcPct val="157142"/>
              </a:lnSpc>
              <a:spcBef>
                <a:spcPts val="0"/>
              </a:spcBef>
              <a:spcAft>
                <a:spcPts val="0"/>
              </a:spcAft>
              <a:buClr>
                <a:srgbClr val="272525"/>
              </a:buClr>
              <a:buSzPts val="1750"/>
              <a:buFont typeface="DM Sans"/>
              <a:buNone/>
            </a:pPr>
            <a:r>
              <a:rPr lang="en-US" sz="1750">
                <a:solidFill>
                  <a:srgbClr val="272525"/>
                </a:solidFill>
                <a:latin typeface="DM Sans"/>
                <a:ea typeface="DM Sans"/>
                <a:cs typeface="DM Sans"/>
                <a:sym typeface="DM Sans"/>
              </a:rPr>
              <a:t>Actionable Strategies</a:t>
            </a:r>
            <a:endParaRPr sz="1750">
              <a:solidFill>
                <a:schemeClr val="dk1"/>
              </a:solidFill>
              <a:latin typeface="DM Sans"/>
              <a:ea typeface="DM Sans"/>
              <a:cs typeface="DM Sans"/>
              <a:sym typeface="DM Sans"/>
            </a:endParaRPr>
          </a:p>
        </p:txBody>
      </p:sp>
      <p:sp>
        <p:nvSpPr>
          <p:cNvPr id="74" name="Google Shape;74;p3"/>
          <p:cNvSpPr/>
          <p:nvPr/>
        </p:nvSpPr>
        <p:spPr>
          <a:xfrm>
            <a:off x="4433397" y="4180742"/>
            <a:ext cx="4248103" cy="36290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272525"/>
              </a:buClr>
              <a:buSzPts val="1300"/>
              <a:buFont typeface="DM Sans"/>
              <a:buNone/>
            </a:pPr>
            <a:r>
              <a:rPr lang="en-US" sz="1300">
                <a:solidFill>
                  <a:srgbClr val="272525"/>
                </a:solidFill>
                <a:latin typeface="DM Sans"/>
                <a:ea typeface="DM Sans"/>
                <a:cs typeface="DM Sans"/>
                <a:sym typeface="DM Sans"/>
              </a:rPr>
              <a:t>Learn practical approaches you can implement immediately</a:t>
            </a:r>
            <a:r>
              <a:rPr lang="en-US" sz="1400">
                <a:solidFill>
                  <a:srgbClr val="272525"/>
                </a:solidFill>
                <a:latin typeface="DM Sans"/>
                <a:ea typeface="DM Sans"/>
                <a:cs typeface="DM Sans"/>
                <a:sym typeface="DM Sans"/>
              </a:rPr>
              <a:t>.</a:t>
            </a:r>
            <a:endParaRPr sz="1400">
              <a:solidFill>
                <a:schemeClr val="dk1"/>
              </a:solidFill>
              <a:latin typeface="DM Sans"/>
              <a:ea typeface="DM Sans"/>
              <a:cs typeface="DM Sans"/>
              <a:sym typeface="DM Sans"/>
            </a:endParaRPr>
          </a:p>
        </p:txBody>
      </p:sp>
      <p:sp>
        <p:nvSpPr>
          <p:cNvPr id="75" name="Google Shape;75;p3">
            <a:extLst>
              <a:ext uri="{C183D7F6-B498-43B3-948B-1728B52AA6E4}">
                <adec:decorative xmlns:adec="http://schemas.microsoft.com/office/drawing/2017/decorative" val="1"/>
              </a:ext>
            </a:extLst>
          </p:cNvPr>
          <p:cNvSpPr/>
          <p:nvPr/>
        </p:nvSpPr>
        <p:spPr>
          <a:xfrm>
            <a:off x="3774756" y="1587880"/>
            <a:ext cx="408242" cy="408242"/>
          </a:xfrm>
          <a:prstGeom prst="roundRect">
            <a:avLst>
              <a:gd name="adj" fmla="val 18669"/>
            </a:avLst>
          </a:prstGeom>
          <a:solidFill>
            <a:srgbClr val="FCCFDA"/>
          </a:solidFill>
          <a:ln w="9525" cap="flat" cmpd="sng">
            <a:solidFill>
              <a:srgbClr val="E2B5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6" name="Google Shape;76;p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867446" y="1638005"/>
            <a:ext cx="217699" cy="272182"/>
          </a:xfrm>
          <a:prstGeom prst="rect">
            <a:avLst/>
          </a:prstGeom>
          <a:noFill/>
          <a:ln>
            <a:noFill/>
          </a:ln>
        </p:spPr>
      </p:pic>
      <p:sp>
        <p:nvSpPr>
          <p:cNvPr id="77" name="Google Shape;77;p3">
            <a:extLst>
              <a:ext uri="{C183D7F6-B498-43B3-948B-1728B52AA6E4}">
                <adec:decorative xmlns:adec="http://schemas.microsoft.com/office/drawing/2017/decorative" val="1"/>
              </a:ext>
            </a:extLst>
          </p:cNvPr>
          <p:cNvSpPr/>
          <p:nvPr/>
        </p:nvSpPr>
        <p:spPr>
          <a:xfrm>
            <a:off x="3776060" y="2418952"/>
            <a:ext cx="408242" cy="408242"/>
          </a:xfrm>
          <a:prstGeom prst="roundRect">
            <a:avLst>
              <a:gd name="adj" fmla="val 18669"/>
            </a:avLst>
          </a:prstGeom>
          <a:solidFill>
            <a:srgbClr val="FCCFDA"/>
          </a:solidFill>
          <a:ln w="9525" cap="flat" cmpd="sng">
            <a:solidFill>
              <a:srgbClr val="E2B5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8" name="Google Shape;78;p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867446" y="2476640"/>
            <a:ext cx="217701" cy="272180"/>
          </a:xfrm>
          <a:prstGeom prst="rect">
            <a:avLst/>
          </a:prstGeom>
          <a:noFill/>
          <a:ln>
            <a:noFill/>
          </a:ln>
        </p:spPr>
      </p:pic>
      <p:sp>
        <p:nvSpPr>
          <p:cNvPr id="79" name="Google Shape;79;p3">
            <a:extLst>
              <a:ext uri="{C183D7F6-B498-43B3-948B-1728B52AA6E4}">
                <adec:decorative xmlns:adec="http://schemas.microsoft.com/office/drawing/2017/decorative" val="1"/>
              </a:ext>
            </a:extLst>
          </p:cNvPr>
          <p:cNvSpPr/>
          <p:nvPr/>
        </p:nvSpPr>
        <p:spPr>
          <a:xfrm>
            <a:off x="3780048" y="3084828"/>
            <a:ext cx="408242" cy="408242"/>
          </a:xfrm>
          <a:prstGeom prst="roundRect">
            <a:avLst>
              <a:gd name="adj" fmla="val 18669"/>
            </a:avLst>
          </a:prstGeom>
          <a:solidFill>
            <a:srgbClr val="FCCFDA"/>
          </a:solidFill>
          <a:ln w="9525" cap="flat" cmpd="sng">
            <a:solidFill>
              <a:srgbClr val="E2B5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0" name="Google Shape;80;p3">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3872742" y="3226394"/>
            <a:ext cx="217704" cy="272188"/>
          </a:xfrm>
          <a:prstGeom prst="rect">
            <a:avLst/>
          </a:prstGeom>
          <a:noFill/>
          <a:ln>
            <a:noFill/>
          </a:ln>
        </p:spPr>
      </p:pic>
      <p:sp>
        <p:nvSpPr>
          <p:cNvPr id="81" name="Google Shape;81;p3">
            <a:extLst>
              <a:ext uri="{C183D7F6-B498-43B3-948B-1728B52AA6E4}">
                <adec:decorative xmlns:adec="http://schemas.microsoft.com/office/drawing/2017/decorative" val="1"/>
              </a:ext>
            </a:extLst>
          </p:cNvPr>
          <p:cNvSpPr/>
          <p:nvPr/>
        </p:nvSpPr>
        <p:spPr>
          <a:xfrm>
            <a:off x="3786155" y="3907281"/>
            <a:ext cx="411480" cy="411480"/>
          </a:xfrm>
          <a:prstGeom prst="roundRect">
            <a:avLst>
              <a:gd name="adj" fmla="val 18669"/>
            </a:avLst>
          </a:prstGeom>
          <a:solidFill>
            <a:srgbClr val="FCCFDA"/>
          </a:solidFill>
          <a:ln w="9525" cap="flat" cmpd="sng">
            <a:solidFill>
              <a:srgbClr val="E2B5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2" name="Google Shape;82;p3">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3886395" y="3966397"/>
            <a:ext cx="219456" cy="274367"/>
          </a:xfrm>
          <a:prstGeom prst="rect">
            <a:avLst/>
          </a:prstGeom>
          <a:noFill/>
          <a:ln>
            <a:noFill/>
          </a:ln>
        </p:spPr>
      </p:pic>
      <p:pic>
        <p:nvPicPr>
          <p:cNvPr id="83" name="Google Shape;83;p3">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8">
            <a:alphaModFix/>
          </a:blip>
          <a:srcRect/>
          <a:stretch/>
        </p:blipFill>
        <p:spPr>
          <a:xfrm>
            <a:off x="-337277" y="-2830"/>
            <a:ext cx="3786682" cy="5146330"/>
          </a:xfrm>
          <a:prstGeom prst="rect">
            <a:avLst/>
          </a:prstGeom>
          <a:noFill/>
          <a:ln>
            <a:noFill/>
          </a:ln>
          <a:effectLst>
            <a:outerShdw blurRad="50800" dist="38100" dir="10800000" algn="r" rotWithShape="0">
              <a:srgbClr val="000000">
                <a:alpha val="40000"/>
              </a:srgbClr>
            </a:outerShdw>
          </a:effectLst>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 y="1"/>
            <a:ext cx="3433008" cy="5149512"/>
          </a:xfrm>
          <a:prstGeom prst="rect">
            <a:avLst/>
          </a:prstGeom>
          <a:noFill/>
          <a:ln>
            <a:noFill/>
          </a:ln>
        </p:spPr>
      </p:pic>
      <p:sp>
        <p:nvSpPr>
          <p:cNvPr id="118" name="Google Shape;118;p5"/>
          <p:cNvSpPr txBox="1">
            <a:spLocks noGrp="1"/>
          </p:cNvSpPr>
          <p:nvPr>
            <p:ph type="title"/>
          </p:nvPr>
        </p:nvSpPr>
        <p:spPr>
          <a:xfrm>
            <a:off x="3602301" y="112706"/>
            <a:ext cx="5156700" cy="396900"/>
          </a:xfrm>
          <a:prstGeom prst="rect">
            <a:avLst/>
          </a:prstGeom>
          <a:noFill/>
          <a:ln>
            <a:noFill/>
          </a:ln>
        </p:spPr>
        <p:txBody>
          <a:bodyPr spcFirstLastPara="1" wrap="square" lIns="0" tIns="0" rIns="0" bIns="0" anchor="t" anchorCtr="0">
            <a:noAutofit/>
          </a:bodyPr>
          <a:lstStyle/>
          <a:p>
            <a:pPr marL="0" marR="0" lvl="0" indent="0" algn="l" rtl="0">
              <a:lnSpc>
                <a:spcPct val="167857"/>
              </a:lnSpc>
              <a:spcBef>
                <a:spcPts val="0"/>
              </a:spcBef>
              <a:spcAft>
                <a:spcPts val="0"/>
              </a:spcAft>
              <a:buClr>
                <a:srgbClr val="781426"/>
              </a:buClr>
              <a:buSzPts val="2800"/>
              <a:buFont typeface="DM Sans SemiBold"/>
              <a:buNone/>
            </a:pPr>
            <a:r>
              <a:rPr lang="en-US" sz="2800" b="1" i="0" u="none" strike="noStrike" cap="none" dirty="0">
                <a:solidFill>
                  <a:srgbClr val="781426"/>
                </a:solidFill>
                <a:latin typeface="DM Sans SemiBold"/>
                <a:ea typeface="DM Sans SemiBold"/>
                <a:cs typeface="DM Sans SemiBold"/>
                <a:sym typeface="DM Sans SemiBold"/>
              </a:rPr>
              <a:t>AI Tools &amp; What They Do</a:t>
            </a:r>
            <a:endParaRPr sz="2800" b="0" i="0" u="none" strike="noStrike" cap="none" dirty="0">
              <a:solidFill>
                <a:srgbClr val="781426"/>
              </a:solidFill>
              <a:latin typeface="Calibri"/>
              <a:ea typeface="Calibri"/>
              <a:cs typeface="Calibri"/>
              <a:sym typeface="Calibri"/>
            </a:endParaRPr>
          </a:p>
        </p:txBody>
      </p:sp>
      <p:sp>
        <p:nvSpPr>
          <p:cNvPr id="119" name="Google Shape;119;p5">
            <a:extLst>
              <a:ext uri="{C183D7F6-B498-43B3-948B-1728B52AA6E4}">
                <adec:decorative xmlns:adec="http://schemas.microsoft.com/office/drawing/2017/decorative" val="1"/>
              </a:ext>
            </a:extLst>
          </p:cNvPr>
          <p:cNvSpPr/>
          <p:nvPr/>
        </p:nvSpPr>
        <p:spPr>
          <a:xfrm>
            <a:off x="6287823" y="6564398"/>
            <a:ext cx="4753202" cy="568500"/>
          </a:xfrm>
          <a:prstGeom prst="rect">
            <a:avLst/>
          </a:prstGeom>
          <a:solidFill>
            <a:srgbClr val="FFFFFF">
              <a:alpha val="392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20" name="Google Shape;120;p5"/>
          <p:cNvGraphicFramePr/>
          <p:nvPr>
            <p:extLst>
              <p:ext uri="{D42A27DB-BD31-4B8C-83A1-F6EECF244321}">
                <p14:modId xmlns:p14="http://schemas.microsoft.com/office/powerpoint/2010/main" val="325557644"/>
              </p:ext>
            </p:extLst>
          </p:nvPr>
        </p:nvGraphicFramePr>
        <p:xfrm>
          <a:off x="3602301" y="985669"/>
          <a:ext cx="5156775" cy="3919590"/>
        </p:xfrm>
        <a:graphic>
          <a:graphicData uri="http://schemas.openxmlformats.org/drawingml/2006/table">
            <a:tbl>
              <a:tblPr firstRow="1" bandRow="1">
                <a:noFill/>
              </a:tblPr>
              <a:tblGrid>
                <a:gridCol w="1718925">
                  <a:extLst>
                    <a:ext uri="{9D8B030D-6E8A-4147-A177-3AD203B41FA5}">
                      <a16:colId xmlns:a16="http://schemas.microsoft.com/office/drawing/2014/main" val="20000"/>
                    </a:ext>
                  </a:extLst>
                </a:gridCol>
                <a:gridCol w="1718925">
                  <a:extLst>
                    <a:ext uri="{9D8B030D-6E8A-4147-A177-3AD203B41FA5}">
                      <a16:colId xmlns:a16="http://schemas.microsoft.com/office/drawing/2014/main" val="20001"/>
                    </a:ext>
                  </a:extLst>
                </a:gridCol>
                <a:gridCol w="1718925">
                  <a:extLst>
                    <a:ext uri="{9D8B030D-6E8A-4147-A177-3AD203B41FA5}">
                      <a16:colId xmlns:a16="http://schemas.microsoft.com/office/drawing/2014/main" val="20002"/>
                    </a:ext>
                  </a:extLst>
                </a:gridCol>
              </a:tblGrid>
              <a:tr h="383850">
                <a:tc>
                  <a:txBody>
                    <a:bodyPr/>
                    <a:lstStyle/>
                    <a:p>
                      <a:pPr marL="0" marR="0" lvl="0" indent="0" algn="l" rtl="0">
                        <a:spcBef>
                          <a:spcPts val="0"/>
                        </a:spcBef>
                        <a:spcAft>
                          <a:spcPts val="0"/>
                        </a:spcAft>
                        <a:buNone/>
                      </a:pPr>
                      <a:r>
                        <a:rPr lang="en-US" sz="1600" u="none" strike="noStrike" cap="none" dirty="0"/>
                        <a:t>Tool</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dirty="0"/>
                        <a:t>Function</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600" dirty="0"/>
                        <a:t>Type of AI</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0200">
                <a:tc>
                  <a:txBody>
                    <a:bodyPr/>
                    <a:lstStyle/>
                    <a:p>
                      <a:pPr marL="0" marR="0" lvl="0" indent="0" algn="l" rtl="0">
                        <a:spcBef>
                          <a:spcPts val="0"/>
                        </a:spcBef>
                        <a:spcAft>
                          <a:spcPts val="0"/>
                        </a:spcAft>
                        <a:buNone/>
                      </a:pPr>
                      <a:r>
                        <a:rPr lang="en-US" sz="1400" dirty="0"/>
                        <a:t>ChatGPT</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9D2"/>
                    </a:solidFill>
                  </a:tcPr>
                </a:tc>
                <a:tc>
                  <a:txBody>
                    <a:bodyPr/>
                    <a:lstStyle/>
                    <a:p>
                      <a:pPr marL="0" marR="0" lvl="0" indent="0" algn="l" rtl="0">
                        <a:spcBef>
                          <a:spcPts val="0"/>
                        </a:spcBef>
                        <a:spcAft>
                          <a:spcPts val="0"/>
                        </a:spcAft>
                        <a:buNone/>
                      </a:pPr>
                      <a:r>
                        <a:rPr lang="en-US" sz="1400" dirty="0"/>
                        <a:t>Generates alt text, explains visuals</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9D2"/>
                    </a:solidFill>
                  </a:tcPr>
                </a:tc>
                <a:tc>
                  <a:txBody>
                    <a:bodyPr/>
                    <a:lstStyle/>
                    <a:p>
                      <a:pPr marL="0" marR="0" lvl="0" indent="0" algn="l" rtl="0">
                        <a:spcBef>
                          <a:spcPts val="0"/>
                        </a:spcBef>
                        <a:spcAft>
                          <a:spcPts val="0"/>
                        </a:spcAft>
                        <a:buNone/>
                      </a:pPr>
                      <a:r>
                        <a:rPr lang="en-US" sz="1400" dirty="0"/>
                        <a:t>Generative LLM</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9D2"/>
                    </a:solidFill>
                  </a:tcPr>
                </a:tc>
                <a:extLst>
                  <a:ext uri="{0D108BD9-81ED-4DB2-BD59-A6C34878D82A}">
                    <a16:rowId xmlns:a16="http://schemas.microsoft.com/office/drawing/2014/main" val="10001"/>
                  </a:ext>
                </a:extLst>
              </a:tr>
              <a:tr h="635575">
                <a:tc>
                  <a:txBody>
                    <a:bodyPr/>
                    <a:lstStyle/>
                    <a:p>
                      <a:pPr marL="0" marR="0" lvl="0" indent="0" algn="l" rtl="0">
                        <a:spcBef>
                          <a:spcPts val="0"/>
                        </a:spcBef>
                        <a:spcAft>
                          <a:spcPts val="0"/>
                        </a:spcAft>
                        <a:buNone/>
                      </a:pPr>
                      <a:r>
                        <a:rPr lang="en-US" sz="1400"/>
                        <a:t>Immersive Reader</a:t>
                      </a: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dirty="0"/>
                        <a:t>Reads aloud text, spacing, grammar tools</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a:t>Azure AI</a:t>
                      </a: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0200">
                <a:tc>
                  <a:txBody>
                    <a:bodyPr/>
                    <a:lstStyle/>
                    <a:p>
                      <a:pPr marL="0" marR="0" lvl="0" indent="0" algn="l" rtl="0">
                        <a:spcBef>
                          <a:spcPts val="0"/>
                        </a:spcBef>
                        <a:spcAft>
                          <a:spcPts val="0"/>
                        </a:spcAft>
                        <a:buNone/>
                      </a:pPr>
                      <a:r>
                        <a:rPr lang="en-US" sz="1400"/>
                        <a:t>Be My Eyes + GPT-4</a:t>
                      </a: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9D2"/>
                    </a:solidFill>
                  </a:tcPr>
                </a:tc>
                <a:tc>
                  <a:txBody>
                    <a:bodyPr/>
                    <a:lstStyle/>
                    <a:p>
                      <a:pPr marL="0" marR="0" lvl="0" indent="0" algn="l" rtl="0">
                        <a:spcBef>
                          <a:spcPts val="0"/>
                        </a:spcBef>
                        <a:spcAft>
                          <a:spcPts val="0"/>
                        </a:spcAft>
                        <a:buNone/>
                      </a:pPr>
                      <a:r>
                        <a:rPr lang="en-US" sz="1400"/>
                        <a:t>Real-time image description</a:t>
                      </a: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9D2"/>
                    </a:solidFill>
                  </a:tcPr>
                </a:tc>
                <a:tc>
                  <a:txBody>
                    <a:bodyPr/>
                    <a:lstStyle/>
                    <a:p>
                      <a:pPr marL="0" marR="0" lvl="0" indent="0" algn="l" rtl="0">
                        <a:spcBef>
                          <a:spcPts val="0"/>
                        </a:spcBef>
                        <a:spcAft>
                          <a:spcPts val="0"/>
                        </a:spcAft>
                        <a:buNone/>
                      </a:pPr>
                      <a:r>
                        <a:rPr lang="en-US" sz="1400"/>
                        <a:t>Visual LLM (GPT-4 Vision)</a:t>
                      </a: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9D2"/>
                    </a:solidFill>
                  </a:tcPr>
                </a:tc>
                <a:extLst>
                  <a:ext uri="{0D108BD9-81ED-4DB2-BD59-A6C34878D82A}">
                    <a16:rowId xmlns:a16="http://schemas.microsoft.com/office/drawing/2014/main" val="10003"/>
                  </a:ext>
                </a:extLst>
              </a:tr>
              <a:tr h="450200">
                <a:tc>
                  <a:txBody>
                    <a:bodyPr/>
                    <a:lstStyle/>
                    <a:p>
                      <a:pPr marL="0" marR="0" lvl="0" indent="0" algn="l" rtl="0">
                        <a:spcBef>
                          <a:spcPts val="0"/>
                        </a:spcBef>
                        <a:spcAft>
                          <a:spcPts val="0"/>
                        </a:spcAft>
                        <a:buNone/>
                      </a:pPr>
                      <a:r>
                        <a:rPr lang="en-US" sz="1400" b="0"/>
                        <a:t>Google TTS</a:t>
                      </a: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dirty="0"/>
                        <a:t>Text-to-speech synthesis</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b="0"/>
                        <a:t>Speech AI</a:t>
                      </a: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0200">
                <a:tc>
                  <a:txBody>
                    <a:bodyPr/>
                    <a:lstStyle/>
                    <a:p>
                      <a:pPr marL="0" marR="0" lvl="0" indent="0" algn="l" rtl="0">
                        <a:spcBef>
                          <a:spcPts val="0"/>
                        </a:spcBef>
                        <a:spcAft>
                          <a:spcPts val="0"/>
                        </a:spcAft>
                        <a:buNone/>
                      </a:pPr>
                      <a:r>
                        <a:rPr lang="en-US" sz="1400" b="0"/>
                        <a:t>Speechify / NaturalReader</a:t>
                      </a:r>
                      <a:endParaRPr sz="1400" b="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9D2"/>
                    </a:solidFill>
                  </a:tcPr>
                </a:tc>
                <a:tc>
                  <a:txBody>
                    <a:bodyPr/>
                    <a:lstStyle/>
                    <a:p>
                      <a:pPr marL="0" marR="0" lvl="0" indent="0" algn="l" rtl="0">
                        <a:spcBef>
                          <a:spcPts val="0"/>
                        </a:spcBef>
                        <a:spcAft>
                          <a:spcPts val="0"/>
                        </a:spcAft>
                        <a:buNone/>
                      </a:pPr>
                      <a:r>
                        <a:rPr lang="en-US" sz="1400" b="0"/>
                        <a:t>Coverts documents to audio</a:t>
                      </a: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9D2"/>
                    </a:solidFill>
                  </a:tcPr>
                </a:tc>
                <a:tc>
                  <a:txBody>
                    <a:bodyPr/>
                    <a:lstStyle/>
                    <a:p>
                      <a:pPr marL="0" marR="0" lvl="0" indent="0" algn="l" rtl="0">
                        <a:spcBef>
                          <a:spcPts val="0"/>
                        </a:spcBef>
                        <a:spcAft>
                          <a:spcPts val="0"/>
                        </a:spcAft>
                        <a:buNone/>
                      </a:pPr>
                      <a:r>
                        <a:rPr lang="en-US" sz="1400" b="0"/>
                        <a:t>Speech synthesis</a:t>
                      </a: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C9D2"/>
                    </a:solidFill>
                  </a:tcPr>
                </a:tc>
                <a:extLst>
                  <a:ext uri="{0D108BD9-81ED-4DB2-BD59-A6C34878D82A}">
                    <a16:rowId xmlns:a16="http://schemas.microsoft.com/office/drawing/2014/main" val="10005"/>
                  </a:ext>
                </a:extLst>
              </a:tr>
              <a:tr h="450200">
                <a:tc>
                  <a:txBody>
                    <a:bodyPr/>
                    <a:lstStyle/>
                    <a:p>
                      <a:pPr marL="0" marR="0" lvl="0" indent="0" algn="l" rtl="0">
                        <a:spcBef>
                          <a:spcPts val="0"/>
                        </a:spcBef>
                        <a:spcAft>
                          <a:spcPts val="0"/>
                        </a:spcAft>
                        <a:buNone/>
                      </a:pPr>
                      <a:r>
                        <a:rPr lang="en-US" sz="1400"/>
                        <a:t>HeyGen</a:t>
                      </a:r>
                      <a:endParaRPr sz="140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a:t>AI avatars for verbal and visual delivery</a:t>
                      </a: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400" dirty="0"/>
                        <a:t>Generative video AI</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6"/>
          <p:cNvSpPr txBox="1">
            <a:spLocks noGrp="1"/>
          </p:cNvSpPr>
          <p:nvPr>
            <p:ph type="title"/>
          </p:nvPr>
        </p:nvSpPr>
        <p:spPr>
          <a:xfrm>
            <a:off x="528900" y="285550"/>
            <a:ext cx="80862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DM Sans SemiBold"/>
              <a:buNone/>
            </a:pPr>
            <a:r>
              <a:rPr lang="en-US" sz="4400" b="1" i="0" u="none" strike="noStrike" cap="none" dirty="0">
                <a:solidFill>
                  <a:srgbClr val="000000"/>
                </a:solidFill>
                <a:latin typeface="DM Sans SemiBold"/>
                <a:ea typeface="DM Sans SemiBold"/>
                <a:cs typeface="DM Sans SemiBold"/>
                <a:sym typeface="DM Sans SemiBold"/>
              </a:rPr>
              <a:t>Demo: </a:t>
            </a:r>
            <a:r>
              <a:rPr lang="en-US" sz="4400" dirty="0">
                <a:solidFill>
                  <a:srgbClr val="000000"/>
                </a:solidFill>
                <a:latin typeface="DM Sans SemiBold"/>
                <a:ea typeface="DM Sans SemiBold"/>
                <a:cs typeface="DM Sans SemiBold"/>
                <a:sym typeface="DM Sans SemiBold"/>
              </a:rPr>
              <a:t>AI for Alt Text</a:t>
            </a:r>
            <a:endParaRPr sz="4400" b="0" i="0" u="none" strike="noStrike" cap="none" dirty="0">
              <a:solidFill>
                <a:schemeClr val="dk1"/>
              </a:solidFill>
              <a:latin typeface="Calibri"/>
              <a:ea typeface="Calibri"/>
              <a:cs typeface="Calibri"/>
              <a:sym typeface="Calibri"/>
            </a:endParaRPr>
          </a:p>
        </p:txBody>
      </p:sp>
      <p:pic>
        <p:nvPicPr>
          <p:cNvPr id="310" name="Google Shape;310;p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525800" y="1055050"/>
            <a:ext cx="6305060" cy="3783652"/>
          </a:xfrm>
          <a:prstGeom prst="rect">
            <a:avLst/>
          </a:prstGeom>
          <a:noFill/>
          <a:ln>
            <a:no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35e97f9f1bd_0_277"/>
          <p:cNvSpPr txBox="1">
            <a:spLocks noGrp="1"/>
          </p:cNvSpPr>
          <p:nvPr>
            <p:ph type="title"/>
          </p:nvPr>
        </p:nvSpPr>
        <p:spPr>
          <a:xfrm>
            <a:off x="457200" y="205979"/>
            <a:ext cx="8229600" cy="857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Final Alt Text</a:t>
            </a:r>
            <a:endParaRPr/>
          </a:p>
        </p:txBody>
      </p:sp>
      <p:pic>
        <p:nvPicPr>
          <p:cNvPr id="318" name="Google Shape;318;g35e97f9f1bd_0_277" descr="Bar graph of five countries showing Germany (75%) leads in renewable energy, followed by Spain (65%), Italy (60%), the US (50%), and the UK (40%)."/>
          <p:cNvPicPr preferRelativeResize="0"/>
          <p:nvPr/>
        </p:nvPicPr>
        <p:blipFill>
          <a:blip r:embed="rId4">
            <a:alphaModFix/>
          </a:blip>
          <a:stretch>
            <a:fillRect/>
          </a:stretch>
        </p:blipFill>
        <p:spPr>
          <a:xfrm>
            <a:off x="333149" y="1474677"/>
            <a:ext cx="5310623" cy="3186901"/>
          </a:xfrm>
          <a:prstGeom prst="rect">
            <a:avLst/>
          </a:prstGeom>
          <a:noFill/>
          <a:ln>
            <a:noFill/>
          </a:ln>
        </p:spPr>
      </p:pic>
      <p:sp>
        <p:nvSpPr>
          <p:cNvPr id="317" name="Google Shape;317;g35e97f9f1bd_0_277"/>
          <p:cNvSpPr txBox="1">
            <a:spLocks noGrp="1"/>
          </p:cNvSpPr>
          <p:nvPr>
            <p:ph type="body" idx="1"/>
          </p:nvPr>
        </p:nvSpPr>
        <p:spPr>
          <a:xfrm>
            <a:off x="5764100" y="1213600"/>
            <a:ext cx="3178500" cy="3366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700" dirty="0">
              <a:solidFill>
                <a:srgbClr val="272525"/>
              </a:solidFill>
              <a:latin typeface="DM Sans"/>
              <a:ea typeface="DM Sans"/>
              <a:cs typeface="DM Sans"/>
              <a:sym typeface="DM Sans"/>
            </a:endParaRPr>
          </a:p>
          <a:p>
            <a:pPr marL="0" lvl="0" indent="0" algn="l" rtl="0">
              <a:lnSpc>
                <a:spcPct val="115000"/>
              </a:lnSpc>
              <a:spcBef>
                <a:spcPts val="0"/>
              </a:spcBef>
              <a:spcAft>
                <a:spcPts val="0"/>
              </a:spcAft>
              <a:buClr>
                <a:schemeClr val="dk1"/>
              </a:buClr>
              <a:buSzPts val="1100"/>
              <a:buFont typeface="Arial"/>
              <a:buNone/>
            </a:pPr>
            <a:r>
              <a:rPr lang="en-US" sz="1700" dirty="0">
                <a:solidFill>
                  <a:srgbClr val="272525"/>
                </a:solidFill>
                <a:latin typeface="DM Sans"/>
                <a:ea typeface="DM Sans"/>
                <a:cs typeface="DM Sans"/>
                <a:sym typeface="DM Sans"/>
              </a:rPr>
              <a:t>Bar graph of five countries showing Germany (75%) leads in renewable energy, followed by Spain (65%), Italy (60%), the US (50%), and the UK (40%).</a:t>
            </a:r>
            <a:endParaRPr sz="3700"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7"/>
          <p:cNvSpPr txBox="1">
            <a:spLocks noGrp="1"/>
          </p:cNvSpPr>
          <p:nvPr>
            <p:ph type="title"/>
          </p:nvPr>
        </p:nvSpPr>
        <p:spPr>
          <a:xfrm>
            <a:off x="825875" y="478825"/>
            <a:ext cx="7812600" cy="708900"/>
          </a:xfrm>
          <a:prstGeom prst="rect">
            <a:avLst/>
          </a:prstGeom>
          <a:noFill/>
          <a:ln>
            <a:noFill/>
          </a:ln>
        </p:spPr>
        <p:txBody>
          <a:bodyPr spcFirstLastPara="1" wrap="square" lIns="0" tIns="0" rIns="0" bIns="0" anchor="t" anchorCtr="0">
            <a:noAutofit/>
          </a:bodyPr>
          <a:lstStyle/>
          <a:p>
            <a:pPr marL="0" marR="0" lvl="0" indent="0" algn="l" rtl="0">
              <a:lnSpc>
                <a:spcPct val="198214"/>
              </a:lnSpc>
              <a:spcBef>
                <a:spcPts val="0"/>
              </a:spcBef>
              <a:spcAft>
                <a:spcPts val="0"/>
              </a:spcAft>
              <a:buClr>
                <a:srgbClr val="781426"/>
              </a:buClr>
              <a:buSzPts val="2800"/>
              <a:buFont typeface="DM Sans SemiBold"/>
              <a:buNone/>
            </a:pPr>
            <a:r>
              <a:rPr lang="en-US" sz="2800" b="1" i="0" u="none" strike="noStrike" cap="none">
                <a:solidFill>
                  <a:srgbClr val="781426"/>
                </a:solidFill>
                <a:latin typeface="DM Sans SemiBold"/>
                <a:ea typeface="DM Sans SemiBold"/>
                <a:cs typeface="DM Sans SemiBold"/>
                <a:sym typeface="DM Sans SemiBold"/>
              </a:rPr>
              <a:t>Beyond Visual Impairment: Universal Access</a:t>
            </a:r>
            <a:endParaRPr sz="2800" b="0" i="0" u="none" strike="noStrike" cap="none">
              <a:solidFill>
                <a:srgbClr val="781426"/>
              </a:solidFill>
              <a:latin typeface="Calibri"/>
              <a:ea typeface="Calibri"/>
              <a:cs typeface="Calibri"/>
              <a:sym typeface="Calibri"/>
            </a:endParaRPr>
          </a:p>
        </p:txBody>
      </p:sp>
      <p:sp>
        <p:nvSpPr>
          <p:cNvPr id="324" name="Google Shape;324;p7"/>
          <p:cNvSpPr/>
          <p:nvPr/>
        </p:nvSpPr>
        <p:spPr>
          <a:xfrm>
            <a:off x="825876" y="1547754"/>
            <a:ext cx="2377440" cy="1417320"/>
          </a:xfrm>
          <a:prstGeom prst="roundRect">
            <a:avLst>
              <a:gd name="adj" fmla="val 4652"/>
            </a:avLst>
          </a:prstGeom>
          <a:solidFill>
            <a:srgbClr val="FCCFDA"/>
          </a:solidFill>
          <a:ln w="9525" cap="flat" cmpd="sng">
            <a:solidFill>
              <a:srgbClr val="E2B5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ESL Students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Improve comprehension through read-aloud features and text highlighting. </a:t>
            </a:r>
            <a:endParaRPr sz="1400" b="0" i="0" u="none" strike="noStrike" cap="none">
              <a:solidFill>
                <a:srgbClr val="000000"/>
              </a:solidFill>
              <a:latin typeface="Arial"/>
              <a:ea typeface="Arial"/>
              <a:cs typeface="Arial"/>
              <a:sym typeface="Arial"/>
            </a:endParaRPr>
          </a:p>
        </p:txBody>
      </p:sp>
      <p:sp>
        <p:nvSpPr>
          <p:cNvPr id="325" name="Google Shape;325;p7"/>
          <p:cNvSpPr/>
          <p:nvPr/>
        </p:nvSpPr>
        <p:spPr>
          <a:xfrm>
            <a:off x="3408947" y="1547754"/>
            <a:ext cx="2377440" cy="1417320"/>
          </a:xfrm>
          <a:prstGeom prst="roundRect">
            <a:avLst>
              <a:gd name="adj" fmla="val 4652"/>
            </a:avLst>
          </a:prstGeom>
          <a:solidFill>
            <a:srgbClr val="FCCFDA"/>
          </a:solidFill>
          <a:ln w="9525" cap="flat" cmpd="sng">
            <a:solidFill>
              <a:srgbClr val="E2B5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Dyslexic Students</a:t>
            </a:r>
            <a:r>
              <a:rPr lang="en-US" sz="1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Supporting decoding and retention with customized text spacing and audio.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6" name="Google Shape;326;p7"/>
          <p:cNvSpPr/>
          <p:nvPr/>
        </p:nvSpPr>
        <p:spPr>
          <a:xfrm>
            <a:off x="5935578" y="1547753"/>
            <a:ext cx="2377440" cy="1413070"/>
          </a:xfrm>
          <a:prstGeom prst="roundRect">
            <a:avLst>
              <a:gd name="adj" fmla="val 4652"/>
            </a:avLst>
          </a:prstGeom>
          <a:solidFill>
            <a:srgbClr val="FCCFDA"/>
          </a:solidFill>
          <a:ln w="9525" cap="flat" cmpd="sng">
            <a:solidFill>
              <a:srgbClr val="E2B5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ADHD Students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Allow self-pacing and focus via audio mode and visual simplification. </a:t>
            </a:r>
            <a:endParaRPr sz="1400" b="0" i="0" u="none" strike="noStrike" cap="none">
              <a:solidFill>
                <a:srgbClr val="000000"/>
              </a:solidFill>
              <a:latin typeface="Arial"/>
              <a:ea typeface="Arial"/>
              <a:cs typeface="Arial"/>
              <a:sym typeface="Arial"/>
            </a:endParaRPr>
          </a:p>
        </p:txBody>
      </p:sp>
      <p:sp>
        <p:nvSpPr>
          <p:cNvPr id="327" name="Google Shape;327;p7"/>
          <p:cNvSpPr/>
          <p:nvPr/>
        </p:nvSpPr>
        <p:spPr>
          <a:xfrm>
            <a:off x="825876" y="3367031"/>
            <a:ext cx="3561639" cy="1297643"/>
          </a:xfrm>
          <a:prstGeom prst="roundRect">
            <a:avLst>
              <a:gd name="adj" fmla="val 5654"/>
            </a:avLst>
          </a:prstGeom>
          <a:solidFill>
            <a:srgbClr val="FCCFDA"/>
          </a:solidFill>
          <a:ln w="9525" cap="flat" cmpd="sng">
            <a:solidFill>
              <a:srgbClr val="E2B5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Cognitive Disabilities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Simplify reading demands with clear speech and structured content. </a:t>
            </a:r>
            <a:endParaRPr sz="1400" b="0" i="0" u="none" strike="noStrike" cap="none">
              <a:solidFill>
                <a:srgbClr val="000000"/>
              </a:solidFill>
              <a:latin typeface="Arial"/>
              <a:ea typeface="Arial"/>
              <a:cs typeface="Arial"/>
              <a:sym typeface="Arial"/>
            </a:endParaRPr>
          </a:p>
        </p:txBody>
      </p:sp>
      <p:sp>
        <p:nvSpPr>
          <p:cNvPr id="328" name="Google Shape;328;p7"/>
          <p:cNvSpPr/>
          <p:nvPr/>
        </p:nvSpPr>
        <p:spPr>
          <a:xfrm>
            <a:off x="4572000" y="3367032"/>
            <a:ext cx="3780552" cy="1298448"/>
          </a:xfrm>
          <a:prstGeom prst="roundRect">
            <a:avLst>
              <a:gd name="adj" fmla="val 5654"/>
            </a:avLst>
          </a:prstGeom>
          <a:solidFill>
            <a:srgbClr val="FCCFDA"/>
          </a:solidFill>
          <a:ln w="9525" cap="flat" cmpd="sng">
            <a:solidFill>
              <a:srgbClr val="E2B5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Students in Challenging Environments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Access content without relying on audio or high-speed connections.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8"/>
          <p:cNvSpPr txBox="1">
            <a:spLocks noGrp="1"/>
          </p:cNvSpPr>
          <p:nvPr>
            <p:ph type="title"/>
          </p:nvPr>
        </p:nvSpPr>
        <p:spPr>
          <a:xfrm>
            <a:off x="793790" y="321281"/>
            <a:ext cx="5874425" cy="708779"/>
          </a:xfrm>
          <a:prstGeom prst="rect">
            <a:avLst/>
          </a:prstGeom>
          <a:noFill/>
          <a:ln>
            <a:noFill/>
          </a:ln>
        </p:spPr>
        <p:txBody>
          <a:bodyPr spcFirstLastPara="1" wrap="square" lIns="0" tIns="0" rIns="0" bIns="0" anchor="t" anchorCtr="0">
            <a:noAutofit/>
          </a:bodyPr>
          <a:lstStyle/>
          <a:p>
            <a:pPr marL="0" marR="0" lvl="0" indent="0" algn="l" rtl="0">
              <a:lnSpc>
                <a:spcPct val="198214"/>
              </a:lnSpc>
              <a:spcBef>
                <a:spcPts val="0"/>
              </a:spcBef>
              <a:spcAft>
                <a:spcPts val="0"/>
              </a:spcAft>
              <a:buClr>
                <a:srgbClr val="781426"/>
              </a:buClr>
              <a:buSzPts val="2800"/>
              <a:buFont typeface="DM Sans SemiBold"/>
              <a:buNone/>
            </a:pPr>
            <a:r>
              <a:rPr lang="en-US" sz="2800" b="1" i="0" u="none" strike="noStrike" cap="none">
                <a:solidFill>
                  <a:srgbClr val="781426"/>
                </a:solidFill>
                <a:latin typeface="DM Sans SemiBold"/>
                <a:ea typeface="DM Sans SemiBold"/>
                <a:cs typeface="DM Sans SemiBold"/>
                <a:sym typeface="DM Sans SemiBold"/>
              </a:rPr>
              <a:t>Let's Reflect Together</a:t>
            </a:r>
            <a:endParaRPr sz="2800" b="0" i="0" u="none" strike="noStrike" cap="none">
              <a:solidFill>
                <a:srgbClr val="781426"/>
              </a:solidFill>
              <a:latin typeface="Calibri"/>
              <a:ea typeface="Calibri"/>
              <a:cs typeface="Calibri"/>
              <a:sym typeface="Calibri"/>
            </a:endParaRPr>
          </a:p>
        </p:txBody>
      </p:sp>
      <p:pic>
        <p:nvPicPr>
          <p:cNvPr id="334" name="Google Shape;334;p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237794" y="1217379"/>
            <a:ext cx="1009650" cy="819150"/>
          </a:xfrm>
          <a:prstGeom prst="rect">
            <a:avLst/>
          </a:prstGeom>
          <a:noFill/>
          <a:ln>
            <a:noFill/>
          </a:ln>
        </p:spPr>
      </p:pic>
      <p:pic>
        <p:nvPicPr>
          <p:cNvPr id="335" name="Google Shape;335;p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591335" y="1550218"/>
            <a:ext cx="260033" cy="321945"/>
          </a:xfrm>
          <a:prstGeom prst="rect">
            <a:avLst/>
          </a:prstGeom>
          <a:noFill/>
          <a:ln>
            <a:noFill/>
          </a:ln>
        </p:spPr>
      </p:pic>
      <p:sp>
        <p:nvSpPr>
          <p:cNvPr id="336" name="Google Shape;336;p8"/>
          <p:cNvSpPr/>
          <p:nvPr/>
        </p:nvSpPr>
        <p:spPr>
          <a:xfrm>
            <a:off x="3341920" y="1212466"/>
            <a:ext cx="2835235" cy="354330"/>
          </a:xfrm>
          <a:prstGeom prst="rect">
            <a:avLst/>
          </a:prstGeom>
          <a:noFill/>
          <a:ln>
            <a:noFill/>
          </a:ln>
        </p:spPr>
        <p:txBody>
          <a:bodyPr spcFirstLastPara="1" wrap="square" lIns="0" tIns="0" rIns="0" bIns="0" anchor="t" anchorCtr="0">
            <a:noAutofit/>
          </a:bodyPr>
          <a:lstStyle/>
          <a:p>
            <a:pPr marL="0" marR="0" lvl="0" indent="0" algn="l" rtl="0">
              <a:lnSpc>
                <a:spcPct val="152777"/>
              </a:lnSpc>
              <a:spcBef>
                <a:spcPts val="0"/>
              </a:spcBef>
              <a:spcAft>
                <a:spcPts val="0"/>
              </a:spcAft>
              <a:buClr>
                <a:srgbClr val="272525"/>
              </a:buClr>
              <a:buSzPts val="1800"/>
              <a:buFont typeface="DM Sans SemiBold"/>
              <a:buNone/>
            </a:pPr>
            <a:r>
              <a:rPr lang="en-US" sz="1800" b="1" i="0" u="none" strike="noStrike" cap="none">
                <a:solidFill>
                  <a:srgbClr val="272525"/>
                </a:solidFill>
                <a:latin typeface="DM Sans SemiBold"/>
                <a:ea typeface="DM Sans SemiBold"/>
                <a:cs typeface="DM Sans SemiBold"/>
                <a:sym typeface="DM Sans SemiBold"/>
              </a:rPr>
              <a:t>Visual Support</a:t>
            </a:r>
            <a:endParaRPr sz="1800" b="0" i="0" u="none" strike="noStrike" cap="none">
              <a:solidFill>
                <a:schemeClr val="dk1"/>
              </a:solidFill>
              <a:latin typeface="Calibri"/>
              <a:ea typeface="Calibri"/>
              <a:cs typeface="Calibri"/>
              <a:sym typeface="Calibri"/>
            </a:endParaRPr>
          </a:p>
        </p:txBody>
      </p:sp>
      <p:sp>
        <p:nvSpPr>
          <p:cNvPr id="337" name="Google Shape;337;p8"/>
          <p:cNvSpPr/>
          <p:nvPr/>
        </p:nvSpPr>
        <p:spPr>
          <a:xfrm>
            <a:off x="3341920" y="1545905"/>
            <a:ext cx="4307324" cy="362903"/>
          </a:xfrm>
          <a:prstGeom prst="rect">
            <a:avLst/>
          </a:prstGeom>
          <a:noFill/>
          <a:ln>
            <a:noFill/>
          </a:ln>
        </p:spPr>
        <p:txBody>
          <a:bodyPr spcFirstLastPara="1" wrap="square" lIns="0" tIns="0" rIns="0" bIns="0" anchor="t" anchorCtr="0">
            <a:noAutofit/>
          </a:bodyPr>
          <a:lstStyle/>
          <a:p>
            <a:pPr marL="0" marR="0" lvl="0" indent="0" algn="l" rtl="0">
              <a:lnSpc>
                <a:spcPct val="203571"/>
              </a:lnSpc>
              <a:spcBef>
                <a:spcPts val="0"/>
              </a:spcBef>
              <a:spcAft>
                <a:spcPts val="0"/>
              </a:spcAft>
              <a:buClr>
                <a:srgbClr val="272525"/>
              </a:buClr>
              <a:buSzPts val="1400"/>
              <a:buFont typeface="DM Sans"/>
              <a:buNone/>
            </a:pPr>
            <a:r>
              <a:rPr lang="en-US" sz="1400" b="0" i="0" u="none" strike="noStrike" cap="none">
                <a:solidFill>
                  <a:srgbClr val="272525"/>
                </a:solidFill>
                <a:latin typeface="DM Sans"/>
                <a:ea typeface="DM Sans"/>
                <a:cs typeface="DM Sans"/>
                <a:sym typeface="DM Sans"/>
              </a:rPr>
              <a:t>Where could alt text help visual learners?</a:t>
            </a:r>
            <a:endParaRPr sz="1400" b="0" i="0" u="none" strike="noStrike" cap="none">
              <a:solidFill>
                <a:schemeClr val="dk1"/>
              </a:solidFill>
              <a:latin typeface="Calibri"/>
              <a:ea typeface="Calibri"/>
              <a:cs typeface="Calibri"/>
              <a:sym typeface="Calibri"/>
            </a:endParaRPr>
          </a:p>
        </p:txBody>
      </p:sp>
      <p:sp>
        <p:nvSpPr>
          <p:cNvPr id="338" name="Google Shape;338;p8">
            <a:extLst>
              <a:ext uri="{C183D7F6-B498-43B3-948B-1728B52AA6E4}">
                <adec:decorative xmlns:adec="http://schemas.microsoft.com/office/drawing/2017/decorative" val="1"/>
              </a:ext>
            </a:extLst>
          </p:cNvPr>
          <p:cNvSpPr/>
          <p:nvPr/>
        </p:nvSpPr>
        <p:spPr>
          <a:xfrm>
            <a:off x="3293794" y="2033717"/>
            <a:ext cx="4937760" cy="8502"/>
          </a:xfrm>
          <a:prstGeom prst="roundRect">
            <a:avLst>
              <a:gd name="adj" fmla="val 625116"/>
            </a:avLst>
          </a:prstGeom>
          <a:solidFill>
            <a:srgbClr val="E2B5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9" name="Google Shape;339;p8">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1711702" y="2093203"/>
            <a:ext cx="2019300" cy="819150"/>
          </a:xfrm>
          <a:prstGeom prst="rect">
            <a:avLst/>
          </a:prstGeom>
          <a:noFill/>
          <a:ln>
            <a:noFill/>
          </a:ln>
        </p:spPr>
      </p:pic>
      <p:pic>
        <p:nvPicPr>
          <p:cNvPr id="340" name="Google Shape;340;p8">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3894892" y="3814762"/>
            <a:ext cx="318968" cy="398621"/>
          </a:xfrm>
          <a:prstGeom prst="rect">
            <a:avLst/>
          </a:prstGeom>
          <a:noFill/>
          <a:ln>
            <a:noFill/>
          </a:ln>
        </p:spPr>
      </p:pic>
      <p:sp>
        <p:nvSpPr>
          <p:cNvPr id="341" name="Google Shape;341;p8"/>
          <p:cNvSpPr/>
          <p:nvPr/>
        </p:nvSpPr>
        <p:spPr>
          <a:xfrm>
            <a:off x="3731002" y="2062278"/>
            <a:ext cx="2835235" cy="354330"/>
          </a:xfrm>
          <a:prstGeom prst="rect">
            <a:avLst/>
          </a:prstGeom>
          <a:noFill/>
          <a:ln>
            <a:noFill/>
          </a:ln>
        </p:spPr>
        <p:txBody>
          <a:bodyPr spcFirstLastPara="1" wrap="square" lIns="0" tIns="0" rIns="0" bIns="0" anchor="t" anchorCtr="0">
            <a:noAutofit/>
          </a:bodyPr>
          <a:lstStyle/>
          <a:p>
            <a:pPr marL="0" marR="0" lvl="0" indent="0" algn="l" rtl="0">
              <a:lnSpc>
                <a:spcPct val="152777"/>
              </a:lnSpc>
              <a:spcBef>
                <a:spcPts val="0"/>
              </a:spcBef>
              <a:spcAft>
                <a:spcPts val="0"/>
              </a:spcAft>
              <a:buClr>
                <a:srgbClr val="272525"/>
              </a:buClr>
              <a:buSzPts val="1800"/>
              <a:buFont typeface="DM Sans SemiBold"/>
              <a:buNone/>
            </a:pPr>
            <a:r>
              <a:rPr lang="en-US" sz="1800" b="1" i="0" u="none" strike="noStrike" cap="none">
                <a:solidFill>
                  <a:srgbClr val="272525"/>
                </a:solidFill>
                <a:latin typeface="DM Sans SemiBold"/>
                <a:ea typeface="DM Sans SemiBold"/>
                <a:cs typeface="DM Sans SemiBold"/>
                <a:sym typeface="DM Sans SemiBold"/>
              </a:rPr>
              <a:t>Audio Learning</a:t>
            </a:r>
            <a:endParaRPr sz="1800" b="0" i="0" u="none" strike="noStrike" cap="none">
              <a:solidFill>
                <a:schemeClr val="dk1"/>
              </a:solidFill>
              <a:latin typeface="Calibri"/>
              <a:ea typeface="Calibri"/>
              <a:cs typeface="Calibri"/>
              <a:sym typeface="Calibri"/>
            </a:endParaRPr>
          </a:p>
        </p:txBody>
      </p:sp>
      <p:sp>
        <p:nvSpPr>
          <p:cNvPr id="342" name="Google Shape;342;p8"/>
          <p:cNvSpPr/>
          <p:nvPr/>
        </p:nvSpPr>
        <p:spPr>
          <a:xfrm>
            <a:off x="3731002" y="2376294"/>
            <a:ext cx="5442585" cy="362903"/>
          </a:xfrm>
          <a:prstGeom prst="rect">
            <a:avLst/>
          </a:prstGeom>
          <a:noFill/>
          <a:ln>
            <a:noFill/>
          </a:ln>
        </p:spPr>
        <p:txBody>
          <a:bodyPr spcFirstLastPara="1" wrap="square" lIns="0" tIns="0" rIns="0" bIns="0" anchor="t" anchorCtr="0">
            <a:noAutofit/>
          </a:bodyPr>
          <a:lstStyle/>
          <a:p>
            <a:pPr marL="0" marR="0" lvl="0" indent="0" algn="l" rtl="0">
              <a:lnSpc>
                <a:spcPct val="203571"/>
              </a:lnSpc>
              <a:spcBef>
                <a:spcPts val="0"/>
              </a:spcBef>
              <a:spcAft>
                <a:spcPts val="0"/>
              </a:spcAft>
              <a:buClr>
                <a:srgbClr val="272525"/>
              </a:buClr>
              <a:buSzPts val="1400"/>
              <a:buFont typeface="DM Sans"/>
              <a:buNone/>
            </a:pPr>
            <a:r>
              <a:rPr lang="en-US" sz="1400" b="0" i="0" u="none" strike="noStrike" cap="none">
                <a:solidFill>
                  <a:srgbClr val="272525"/>
                </a:solidFill>
                <a:latin typeface="DM Sans"/>
                <a:ea typeface="DM Sans"/>
                <a:cs typeface="DM Sans"/>
                <a:sym typeface="DM Sans"/>
              </a:rPr>
              <a:t>When would text-to-speech benefit your students?</a:t>
            </a:r>
            <a:endParaRPr sz="1400" b="0" i="0" u="none" strike="noStrike" cap="none">
              <a:solidFill>
                <a:schemeClr val="dk1"/>
              </a:solidFill>
              <a:latin typeface="Calibri"/>
              <a:ea typeface="Calibri"/>
              <a:cs typeface="Calibri"/>
              <a:sym typeface="Calibri"/>
            </a:endParaRPr>
          </a:p>
        </p:txBody>
      </p:sp>
      <p:sp>
        <p:nvSpPr>
          <p:cNvPr id="343" name="Google Shape;343;p8">
            <a:extLst>
              <a:ext uri="{C183D7F6-B498-43B3-948B-1728B52AA6E4}">
                <adec:decorative xmlns:adec="http://schemas.microsoft.com/office/drawing/2017/decorative" val="1"/>
              </a:ext>
            </a:extLst>
          </p:cNvPr>
          <p:cNvSpPr/>
          <p:nvPr/>
        </p:nvSpPr>
        <p:spPr>
          <a:xfrm>
            <a:off x="3782598" y="2932740"/>
            <a:ext cx="4480560" cy="8478"/>
          </a:xfrm>
          <a:prstGeom prst="roundRect">
            <a:avLst>
              <a:gd name="adj" fmla="val 625116"/>
            </a:avLst>
          </a:prstGeom>
          <a:solidFill>
            <a:srgbClr val="E2B5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4" name="Google Shape;344;p8">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1230525" y="2965402"/>
            <a:ext cx="3024188" cy="819150"/>
          </a:xfrm>
          <a:prstGeom prst="rect">
            <a:avLst/>
          </a:prstGeom>
          <a:noFill/>
          <a:ln>
            <a:noFill/>
          </a:ln>
        </p:spPr>
      </p:pic>
      <p:pic>
        <p:nvPicPr>
          <p:cNvPr id="345" name="Google Shape;345;p8">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2591335" y="3099672"/>
            <a:ext cx="274320" cy="274320"/>
          </a:xfrm>
          <a:prstGeom prst="rect">
            <a:avLst/>
          </a:prstGeom>
          <a:noFill/>
          <a:ln>
            <a:noFill/>
          </a:ln>
        </p:spPr>
      </p:pic>
      <p:sp>
        <p:nvSpPr>
          <p:cNvPr id="346" name="Google Shape;346;p8"/>
          <p:cNvSpPr/>
          <p:nvPr/>
        </p:nvSpPr>
        <p:spPr>
          <a:xfrm>
            <a:off x="4226465" y="2991251"/>
            <a:ext cx="2835235" cy="354330"/>
          </a:xfrm>
          <a:prstGeom prst="rect">
            <a:avLst/>
          </a:prstGeom>
          <a:noFill/>
          <a:ln>
            <a:noFill/>
          </a:ln>
        </p:spPr>
        <p:txBody>
          <a:bodyPr spcFirstLastPara="1" wrap="square" lIns="0" tIns="0" rIns="0" bIns="0" anchor="t" anchorCtr="0">
            <a:noAutofit/>
          </a:bodyPr>
          <a:lstStyle/>
          <a:p>
            <a:pPr marL="0" marR="0" lvl="0" indent="0" algn="l" rtl="0">
              <a:lnSpc>
                <a:spcPct val="152777"/>
              </a:lnSpc>
              <a:spcBef>
                <a:spcPts val="0"/>
              </a:spcBef>
              <a:spcAft>
                <a:spcPts val="0"/>
              </a:spcAft>
              <a:buClr>
                <a:srgbClr val="272525"/>
              </a:buClr>
              <a:buSzPts val="1800"/>
              <a:buFont typeface="DM Sans SemiBold"/>
              <a:buNone/>
            </a:pPr>
            <a:r>
              <a:rPr lang="en-US" sz="1800" b="1" i="0" u="none" strike="noStrike" cap="none">
                <a:solidFill>
                  <a:srgbClr val="272525"/>
                </a:solidFill>
                <a:latin typeface="DM Sans SemiBold"/>
                <a:ea typeface="DM Sans SemiBold"/>
                <a:cs typeface="DM Sans SemiBold"/>
                <a:sym typeface="DM Sans SemiBold"/>
              </a:rPr>
              <a:t>Cognitive Support</a:t>
            </a:r>
            <a:endParaRPr sz="1800" b="0" i="0" u="none" strike="noStrike" cap="none">
              <a:solidFill>
                <a:schemeClr val="dk1"/>
              </a:solidFill>
              <a:latin typeface="Calibri"/>
              <a:ea typeface="Calibri"/>
              <a:cs typeface="Calibri"/>
              <a:sym typeface="Calibri"/>
            </a:endParaRPr>
          </a:p>
        </p:txBody>
      </p:sp>
      <p:sp>
        <p:nvSpPr>
          <p:cNvPr id="347" name="Google Shape;347;p8"/>
          <p:cNvSpPr/>
          <p:nvPr/>
        </p:nvSpPr>
        <p:spPr>
          <a:xfrm>
            <a:off x="4254713" y="3293754"/>
            <a:ext cx="5328047" cy="362903"/>
          </a:xfrm>
          <a:prstGeom prst="rect">
            <a:avLst/>
          </a:prstGeom>
          <a:noFill/>
          <a:ln>
            <a:noFill/>
          </a:ln>
        </p:spPr>
        <p:txBody>
          <a:bodyPr spcFirstLastPara="1" wrap="square" lIns="0" tIns="0" rIns="0" bIns="0" anchor="t" anchorCtr="0">
            <a:noAutofit/>
          </a:bodyPr>
          <a:lstStyle/>
          <a:p>
            <a:pPr marL="0" marR="0" lvl="0" indent="0" algn="l" rtl="0">
              <a:lnSpc>
                <a:spcPct val="203571"/>
              </a:lnSpc>
              <a:spcBef>
                <a:spcPts val="0"/>
              </a:spcBef>
              <a:spcAft>
                <a:spcPts val="0"/>
              </a:spcAft>
              <a:buClr>
                <a:srgbClr val="272525"/>
              </a:buClr>
              <a:buSzPts val="1400"/>
              <a:buFont typeface="DM Sans"/>
              <a:buNone/>
            </a:pPr>
            <a:r>
              <a:rPr lang="en-US" sz="1400" b="0" i="0" u="none" strike="noStrike" cap="none">
                <a:solidFill>
                  <a:srgbClr val="272525"/>
                </a:solidFill>
                <a:latin typeface="DM Sans"/>
                <a:ea typeface="DM Sans"/>
                <a:cs typeface="DM Sans"/>
                <a:sym typeface="DM Sans"/>
              </a:rPr>
              <a:t>How might these tools aid information processing?</a:t>
            </a:r>
            <a:endParaRPr sz="1400" b="0" i="0" u="none" strike="noStrike" cap="none">
              <a:solidFill>
                <a:schemeClr val="dk1"/>
              </a:solidFill>
              <a:latin typeface="Calibri"/>
              <a:ea typeface="Calibri"/>
              <a:cs typeface="Calibri"/>
              <a:sym typeface="Calibri"/>
            </a:endParaRPr>
          </a:p>
        </p:txBody>
      </p:sp>
      <p:sp>
        <p:nvSpPr>
          <p:cNvPr id="348" name="Google Shape;348;p8">
            <a:extLst>
              <a:ext uri="{C183D7F6-B498-43B3-948B-1728B52AA6E4}">
                <adec:decorative xmlns:adec="http://schemas.microsoft.com/office/drawing/2017/decorative" val="1"/>
              </a:ext>
            </a:extLst>
          </p:cNvPr>
          <p:cNvSpPr/>
          <p:nvPr/>
        </p:nvSpPr>
        <p:spPr>
          <a:xfrm>
            <a:off x="4319515" y="3799656"/>
            <a:ext cx="3931920" cy="8277"/>
          </a:xfrm>
          <a:prstGeom prst="roundRect">
            <a:avLst>
              <a:gd name="adj" fmla="val 625116"/>
            </a:avLst>
          </a:prstGeom>
          <a:solidFill>
            <a:srgbClr val="E2B5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49" name="Google Shape;349;p8">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725700" y="3840342"/>
            <a:ext cx="4033838" cy="819150"/>
          </a:xfrm>
          <a:prstGeom prst="rect">
            <a:avLst/>
          </a:prstGeom>
          <a:noFill/>
          <a:ln>
            <a:noFill/>
          </a:ln>
        </p:spPr>
      </p:pic>
      <p:pic>
        <p:nvPicPr>
          <p:cNvPr id="350" name="Google Shape;350;p8">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2561867" y="4014072"/>
            <a:ext cx="274320" cy="342823"/>
          </a:xfrm>
          <a:prstGeom prst="rect">
            <a:avLst/>
          </a:prstGeom>
          <a:noFill/>
          <a:ln>
            <a:noFill/>
          </a:ln>
        </p:spPr>
      </p:pic>
      <p:sp>
        <p:nvSpPr>
          <p:cNvPr id="351" name="Google Shape;351;p8"/>
          <p:cNvSpPr/>
          <p:nvPr/>
        </p:nvSpPr>
        <p:spPr>
          <a:xfrm>
            <a:off x="4759538" y="3873059"/>
            <a:ext cx="2835235" cy="354330"/>
          </a:xfrm>
          <a:prstGeom prst="rect">
            <a:avLst/>
          </a:prstGeom>
          <a:noFill/>
          <a:ln>
            <a:noFill/>
          </a:ln>
        </p:spPr>
        <p:txBody>
          <a:bodyPr spcFirstLastPara="1" wrap="square" lIns="0" tIns="0" rIns="0" bIns="0" anchor="t" anchorCtr="0">
            <a:noAutofit/>
          </a:bodyPr>
          <a:lstStyle/>
          <a:p>
            <a:pPr marL="0" marR="0" lvl="0" indent="0" algn="l" rtl="0">
              <a:lnSpc>
                <a:spcPct val="152777"/>
              </a:lnSpc>
              <a:spcBef>
                <a:spcPts val="0"/>
              </a:spcBef>
              <a:spcAft>
                <a:spcPts val="0"/>
              </a:spcAft>
              <a:buClr>
                <a:srgbClr val="272525"/>
              </a:buClr>
              <a:buSzPts val="1800"/>
              <a:buFont typeface="DM Sans SemiBold"/>
              <a:buNone/>
            </a:pPr>
            <a:r>
              <a:rPr lang="en-US" sz="1800" b="1" i="0" u="none" strike="noStrike" cap="none">
                <a:solidFill>
                  <a:srgbClr val="272525"/>
                </a:solidFill>
                <a:latin typeface="DM Sans SemiBold"/>
                <a:ea typeface="DM Sans SemiBold"/>
                <a:cs typeface="DM Sans SemiBold"/>
                <a:sym typeface="DM Sans SemiBold"/>
              </a:rPr>
              <a:t>Language Support</a:t>
            </a:r>
            <a:endParaRPr sz="1800" b="0" i="0" u="none" strike="noStrike" cap="none">
              <a:solidFill>
                <a:schemeClr val="dk1"/>
              </a:solidFill>
              <a:latin typeface="Calibri"/>
              <a:ea typeface="Calibri"/>
              <a:cs typeface="Calibri"/>
              <a:sym typeface="Calibri"/>
            </a:endParaRPr>
          </a:p>
        </p:txBody>
      </p:sp>
      <p:sp>
        <p:nvSpPr>
          <p:cNvPr id="352" name="Google Shape;352;p8"/>
          <p:cNvSpPr/>
          <p:nvPr/>
        </p:nvSpPr>
        <p:spPr>
          <a:xfrm>
            <a:off x="4759538" y="4156682"/>
            <a:ext cx="5069205" cy="362903"/>
          </a:xfrm>
          <a:prstGeom prst="rect">
            <a:avLst/>
          </a:prstGeom>
          <a:noFill/>
          <a:ln>
            <a:noFill/>
          </a:ln>
        </p:spPr>
        <p:txBody>
          <a:bodyPr spcFirstLastPara="1" wrap="square" lIns="0" tIns="0" rIns="0" bIns="0" anchor="t" anchorCtr="0">
            <a:noAutofit/>
          </a:bodyPr>
          <a:lstStyle/>
          <a:p>
            <a:pPr marL="0" marR="0" lvl="0" indent="0" algn="l" rtl="0">
              <a:lnSpc>
                <a:spcPct val="203571"/>
              </a:lnSpc>
              <a:spcBef>
                <a:spcPts val="0"/>
              </a:spcBef>
              <a:spcAft>
                <a:spcPts val="0"/>
              </a:spcAft>
              <a:buClr>
                <a:srgbClr val="272525"/>
              </a:buClr>
              <a:buSzPts val="1400"/>
              <a:buFont typeface="DM Sans"/>
              <a:buNone/>
            </a:pPr>
            <a:r>
              <a:rPr lang="en-US" sz="1400" b="0" i="0" u="none" strike="noStrike" cap="none">
                <a:solidFill>
                  <a:srgbClr val="272525"/>
                </a:solidFill>
                <a:latin typeface="DM Sans"/>
                <a:ea typeface="DM Sans"/>
                <a:cs typeface="DM Sans"/>
                <a:sym typeface="DM Sans"/>
              </a:rPr>
              <a:t>Which ESL scenarios could these tools address?</a:t>
            </a:r>
            <a:endParaRPr sz="1400" b="0" i="0" u="none" strike="noStrike" cap="none">
              <a:solidFill>
                <a:schemeClr val="dk1"/>
              </a:solidFill>
              <a:latin typeface="Calibri"/>
              <a:ea typeface="Calibri"/>
              <a:cs typeface="Calibri"/>
              <a:sym typeface="Calibri"/>
            </a:endParaRPr>
          </a:p>
        </p:txBody>
      </p:sp>
      <p:pic>
        <p:nvPicPr>
          <p:cNvPr id="353" name="Google Shape;353;p8">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2591335" y="2284597"/>
            <a:ext cx="318968" cy="398621"/>
          </a:xfrm>
          <a:prstGeom prst="rect">
            <a:avLst/>
          </a:prstGeom>
          <a:noFill/>
          <a:ln>
            <a:no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Title 1: Supporting Neurodiverse and Cognitive Learners"/>
          <p:cNvSpPr txBox="1">
            <a:spLocks noGrp="1" noRot="1" noMove="1" noResize="1" noEditPoints="1" noAdjustHandles="1" noChangeArrowheads="1" noChangeShapeType="1"/>
          </p:cNvSpPr>
          <p:nvPr>
            <p:ph type="title"/>
          </p:nvPr>
        </p:nvSpPr>
        <p:spPr>
          <a:xfrm>
            <a:off x="789503" y="554826"/>
            <a:ext cx="7566846" cy="61825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800"/>
              <a:buFont typeface="DM Sans SemiBold"/>
              <a:buNone/>
            </a:pPr>
            <a:r>
              <a:rPr lang="en-US" b="0" dirty="0">
                <a:latin typeface="Arial"/>
                <a:ea typeface="Arial"/>
                <a:cs typeface="Arial"/>
                <a:sym typeface="Arial"/>
              </a:rPr>
              <a:t>Supporting Neurodiverse and Cognitive Learners</a:t>
            </a:r>
            <a:endParaRPr b="0" i="0" u="none" strike="noStrike" cap="none" dirty="0">
              <a:solidFill>
                <a:schemeClr val="dk1"/>
              </a:solidFill>
              <a:latin typeface="Arial"/>
              <a:ea typeface="Arial"/>
              <a:cs typeface="Arial"/>
              <a:sym typeface="Arial"/>
            </a:endParaRPr>
          </a:p>
        </p:txBody>
      </p:sp>
      <p:pic>
        <p:nvPicPr>
          <p:cNvPr id="92" name="Shape 1: Person">
            <a:extLs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789503" y="1925373"/>
            <a:ext cx="365760" cy="365760"/>
          </a:xfrm>
          <a:prstGeom prst="rect">
            <a:avLst/>
          </a:prstGeom>
          <a:noFill/>
          <a:ln>
            <a:noFill/>
          </a:ln>
        </p:spPr>
      </p:pic>
      <p:sp>
        <p:nvSpPr>
          <p:cNvPr id="93" name="Text 1: Audrey Lundahl, PhD"/>
          <p:cNvSpPr>
            <a:spLocks noGrp="1" noRot="1" noMove="1" noResize="1" noEditPoints="1" noAdjustHandles="1" noChangeArrowheads="1" noChangeShapeType="1"/>
          </p:cNvSpPr>
          <p:nvPr/>
        </p:nvSpPr>
        <p:spPr>
          <a:xfrm>
            <a:off x="1499949" y="1889892"/>
            <a:ext cx="2537698" cy="317063"/>
          </a:xfrm>
          <a:prstGeom prst="rect">
            <a:avLst/>
          </a:prstGeom>
          <a:noFill/>
          <a:ln>
            <a:noFill/>
          </a:ln>
        </p:spPr>
        <p:txBody>
          <a:bodyPr spcFirstLastPara="1" wrap="square" lIns="0" tIns="0" rIns="0" bIns="0" anchor="t" anchorCtr="0">
            <a:noAutofit/>
          </a:bodyPr>
          <a:lstStyle/>
          <a:p>
            <a:pPr marL="0" marR="0" lvl="0" indent="0" algn="l" rtl="0">
              <a:lnSpc>
                <a:spcPct val="153125"/>
              </a:lnSpc>
              <a:spcBef>
                <a:spcPts val="0"/>
              </a:spcBef>
              <a:spcAft>
                <a:spcPts val="0"/>
              </a:spcAft>
              <a:buClr>
                <a:srgbClr val="272525"/>
              </a:buClr>
              <a:buSzPts val="1600"/>
              <a:buFont typeface="DM Sans SemiBold"/>
              <a:buNone/>
            </a:pPr>
            <a:r>
              <a:rPr lang="en-US" sz="1600" b="1" i="0" u="none" strike="noStrike" cap="none">
                <a:solidFill>
                  <a:srgbClr val="272525"/>
                </a:solidFill>
                <a:latin typeface="DM Sans SemiBold"/>
                <a:ea typeface="DM Sans SemiBold"/>
                <a:cs typeface="DM Sans SemiBold"/>
                <a:sym typeface="DM Sans SemiBold"/>
              </a:rPr>
              <a:t>Audrey Lundahl, PhD</a:t>
            </a:r>
            <a:endParaRPr sz="1600" b="0" i="0" u="none" strike="noStrike" cap="none">
              <a:solidFill>
                <a:schemeClr val="dk1"/>
              </a:solidFill>
              <a:latin typeface="Calibri"/>
              <a:ea typeface="Calibri"/>
              <a:cs typeface="Calibri"/>
              <a:sym typeface="Calibri"/>
            </a:endParaRPr>
          </a:p>
        </p:txBody>
      </p:sp>
      <p:sp>
        <p:nvSpPr>
          <p:cNvPr id="94" name="Text 2: Instructional Designer"/>
          <p:cNvSpPr>
            <a:spLocks noGrp="1" noRot="1" noMove="1" noResize="1" noEditPoints="1" noAdjustHandles="1" noChangeArrowheads="1" noChangeShapeType="1"/>
          </p:cNvSpPr>
          <p:nvPr/>
        </p:nvSpPr>
        <p:spPr>
          <a:xfrm>
            <a:off x="1499949" y="2154383"/>
            <a:ext cx="3672792" cy="324802"/>
          </a:xfrm>
          <a:prstGeom prst="rect">
            <a:avLst/>
          </a:prstGeom>
          <a:noFill/>
          <a:ln>
            <a:noFill/>
          </a:ln>
        </p:spPr>
        <p:txBody>
          <a:bodyPr spcFirstLastPara="1" wrap="square" lIns="0" tIns="0" rIns="0" bIns="0" anchor="t" anchorCtr="0">
            <a:noAutofit/>
          </a:bodyPr>
          <a:lstStyle/>
          <a:p>
            <a:pPr marL="0" marR="0" lvl="0" indent="0" algn="l" rtl="0">
              <a:lnSpc>
                <a:spcPct val="182142"/>
              </a:lnSpc>
              <a:spcBef>
                <a:spcPts val="0"/>
              </a:spcBef>
              <a:spcAft>
                <a:spcPts val="0"/>
              </a:spcAft>
              <a:buClr>
                <a:srgbClr val="272525"/>
              </a:buClr>
              <a:buSzPts val="1400"/>
              <a:buFont typeface="DM Sans"/>
              <a:buNone/>
            </a:pPr>
            <a:r>
              <a:rPr lang="en-US" sz="1400" b="0" i="0" u="none" strike="noStrike" cap="none" dirty="0">
                <a:solidFill>
                  <a:srgbClr val="272525"/>
                </a:solidFill>
                <a:latin typeface="DM Sans"/>
                <a:ea typeface="DM Sans"/>
                <a:cs typeface="DM Sans"/>
                <a:sym typeface="DM Sans"/>
              </a:rPr>
              <a:t>Instructional Designer</a:t>
            </a:r>
            <a:endParaRPr sz="1400" b="0" i="0" u="none" strike="noStrike" cap="none" dirty="0">
              <a:solidFill>
                <a:schemeClr val="dk1"/>
              </a:solidFill>
              <a:latin typeface="Calibri"/>
              <a:ea typeface="Calibri"/>
              <a:cs typeface="Calibri"/>
              <a:sym typeface="Calibri"/>
            </a:endParaRPr>
          </a:p>
        </p:txBody>
      </p:sp>
      <p:pic>
        <p:nvPicPr>
          <p:cNvPr id="95" name="Shape 2: Clock">
            <a:extLs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789503" y="2631056"/>
            <a:ext cx="365760" cy="365760"/>
          </a:xfrm>
          <a:prstGeom prst="rect">
            <a:avLst/>
          </a:prstGeom>
          <a:noFill/>
          <a:ln>
            <a:noFill/>
          </a:ln>
        </p:spPr>
      </p:pic>
      <p:sp>
        <p:nvSpPr>
          <p:cNvPr id="96" name="Text 3: 10 minutes"/>
          <p:cNvSpPr>
            <a:spLocks noGrp="1" noRot="1" noMove="1" noResize="1" noEditPoints="1" noAdjustHandles="1" noChangeArrowheads="1" noChangeShapeType="1"/>
          </p:cNvSpPr>
          <p:nvPr/>
        </p:nvSpPr>
        <p:spPr>
          <a:xfrm>
            <a:off x="1499949" y="2635130"/>
            <a:ext cx="2537698" cy="317063"/>
          </a:xfrm>
          <a:prstGeom prst="rect">
            <a:avLst/>
          </a:prstGeom>
          <a:noFill/>
          <a:ln>
            <a:noFill/>
          </a:ln>
        </p:spPr>
        <p:txBody>
          <a:bodyPr spcFirstLastPara="1" wrap="square" lIns="0" tIns="0" rIns="0" bIns="0" anchor="t" anchorCtr="0">
            <a:noAutofit/>
          </a:bodyPr>
          <a:lstStyle/>
          <a:p>
            <a:pPr marL="0" marR="0" lvl="0" indent="0" algn="l" rtl="0">
              <a:lnSpc>
                <a:spcPct val="153125"/>
              </a:lnSpc>
              <a:spcBef>
                <a:spcPts val="0"/>
              </a:spcBef>
              <a:spcAft>
                <a:spcPts val="0"/>
              </a:spcAft>
              <a:buClr>
                <a:srgbClr val="272525"/>
              </a:buClr>
              <a:buSzPts val="1600"/>
              <a:buFont typeface="DM Sans SemiBold"/>
              <a:buNone/>
            </a:pPr>
            <a:r>
              <a:rPr lang="en-US" sz="1600" b="1" i="0" u="none" strike="noStrike" cap="none">
                <a:solidFill>
                  <a:srgbClr val="272525"/>
                </a:solidFill>
                <a:latin typeface="DM Sans SemiBold"/>
                <a:ea typeface="DM Sans SemiBold"/>
                <a:cs typeface="DM Sans SemiBold"/>
                <a:sym typeface="DM Sans SemiBold"/>
              </a:rPr>
              <a:t>10 Minutes</a:t>
            </a:r>
            <a:endParaRPr sz="1600" b="0" i="0" u="none" strike="noStrike" cap="none">
              <a:solidFill>
                <a:schemeClr val="dk1"/>
              </a:solidFill>
              <a:latin typeface="Calibri"/>
              <a:ea typeface="Calibri"/>
              <a:cs typeface="Calibri"/>
              <a:sym typeface="Calibri"/>
            </a:endParaRPr>
          </a:p>
        </p:txBody>
      </p:sp>
      <p:sp>
        <p:nvSpPr>
          <p:cNvPr id="97" name="Text 4: Focused learning session"/>
          <p:cNvSpPr>
            <a:spLocks noGrp="1" noRot="1" noMove="1" noResize="1" noEditPoints="1" noAdjustHandles="1" noChangeArrowheads="1" noChangeShapeType="1"/>
          </p:cNvSpPr>
          <p:nvPr/>
        </p:nvSpPr>
        <p:spPr>
          <a:xfrm>
            <a:off x="1499947" y="2873016"/>
            <a:ext cx="3672793" cy="324802"/>
          </a:xfrm>
          <a:prstGeom prst="rect">
            <a:avLst/>
          </a:prstGeom>
          <a:noFill/>
          <a:ln>
            <a:noFill/>
          </a:ln>
        </p:spPr>
        <p:txBody>
          <a:bodyPr spcFirstLastPara="1" wrap="square" lIns="0" tIns="0" rIns="0" bIns="0" anchor="t" anchorCtr="0">
            <a:noAutofit/>
          </a:bodyPr>
          <a:lstStyle/>
          <a:p>
            <a:pPr marL="0" marR="0" lvl="0" indent="0" algn="l" rtl="0">
              <a:lnSpc>
                <a:spcPct val="182142"/>
              </a:lnSpc>
              <a:spcBef>
                <a:spcPts val="0"/>
              </a:spcBef>
              <a:spcAft>
                <a:spcPts val="0"/>
              </a:spcAft>
              <a:buClr>
                <a:srgbClr val="272525"/>
              </a:buClr>
              <a:buSzPts val="1400"/>
              <a:buFont typeface="DM Sans"/>
              <a:buNone/>
            </a:pPr>
            <a:r>
              <a:rPr lang="en-US" sz="1400" b="0" i="0" u="none" strike="noStrike" cap="none" dirty="0">
                <a:solidFill>
                  <a:srgbClr val="272525"/>
                </a:solidFill>
                <a:latin typeface="DM Sans"/>
                <a:ea typeface="DM Sans"/>
                <a:cs typeface="DM Sans"/>
                <a:sym typeface="DM Sans"/>
              </a:rPr>
              <a:t>Focused learning session</a:t>
            </a:r>
            <a:endParaRPr sz="1400" b="0" i="0" u="none" strike="noStrike" cap="none" dirty="0">
              <a:solidFill>
                <a:schemeClr val="dk1"/>
              </a:solidFill>
              <a:latin typeface="Calibri"/>
              <a:ea typeface="Calibri"/>
              <a:cs typeface="Calibri"/>
              <a:sym typeface="Calibri"/>
            </a:endParaRPr>
          </a:p>
        </p:txBody>
      </p:sp>
      <p:pic>
        <p:nvPicPr>
          <p:cNvPr id="98" name="Shape 3: Cognition">
            <a:extLs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789503" y="3435471"/>
            <a:ext cx="365760" cy="365760"/>
          </a:xfrm>
          <a:prstGeom prst="rect">
            <a:avLst/>
          </a:prstGeom>
          <a:noFill/>
          <a:ln>
            <a:noFill/>
          </a:ln>
        </p:spPr>
      </p:pic>
      <p:sp>
        <p:nvSpPr>
          <p:cNvPr id="99" name="Text 5: Cognitive Accessibility"/>
          <p:cNvSpPr>
            <a:spLocks noGrp="1" noRot="1" noMove="1" noResize="1" noEditPoints="1" noAdjustHandles="1" noChangeArrowheads="1" noChangeShapeType="1"/>
          </p:cNvSpPr>
          <p:nvPr/>
        </p:nvSpPr>
        <p:spPr>
          <a:xfrm>
            <a:off x="1499949" y="3399991"/>
            <a:ext cx="2537698" cy="317063"/>
          </a:xfrm>
          <a:prstGeom prst="rect">
            <a:avLst/>
          </a:prstGeom>
          <a:noFill/>
          <a:ln>
            <a:noFill/>
          </a:ln>
        </p:spPr>
        <p:txBody>
          <a:bodyPr spcFirstLastPara="1" wrap="square" lIns="0" tIns="0" rIns="0" bIns="0" anchor="t" anchorCtr="0">
            <a:noAutofit/>
          </a:bodyPr>
          <a:lstStyle/>
          <a:p>
            <a:pPr marL="0" marR="0" lvl="0" indent="0" algn="l" rtl="0">
              <a:lnSpc>
                <a:spcPct val="153125"/>
              </a:lnSpc>
              <a:spcBef>
                <a:spcPts val="0"/>
              </a:spcBef>
              <a:spcAft>
                <a:spcPts val="0"/>
              </a:spcAft>
              <a:buClr>
                <a:srgbClr val="272525"/>
              </a:buClr>
              <a:buSzPts val="1600"/>
              <a:buFont typeface="DM Sans SemiBold"/>
              <a:buNone/>
            </a:pPr>
            <a:r>
              <a:rPr lang="en-US" sz="1600" b="1" i="0" u="none" strike="noStrike" cap="none" dirty="0">
                <a:solidFill>
                  <a:srgbClr val="272525"/>
                </a:solidFill>
                <a:latin typeface="DM Sans SemiBold"/>
                <a:ea typeface="DM Sans SemiBold"/>
                <a:cs typeface="DM Sans SemiBold"/>
                <a:sym typeface="DM Sans SemiBold"/>
              </a:rPr>
              <a:t>Cognitive Accessibility</a:t>
            </a:r>
            <a:endParaRPr sz="1600" b="0" i="0" u="none" strike="noStrike" cap="none" dirty="0">
              <a:solidFill>
                <a:schemeClr val="dk1"/>
              </a:solidFill>
              <a:latin typeface="Calibri"/>
              <a:ea typeface="Calibri"/>
              <a:cs typeface="Calibri"/>
              <a:sym typeface="Calibri"/>
            </a:endParaRPr>
          </a:p>
        </p:txBody>
      </p:sp>
      <p:sp>
        <p:nvSpPr>
          <p:cNvPr id="100" name="Text 6: AI tools for neurodivergent and cognitive learners"/>
          <p:cNvSpPr>
            <a:spLocks noGrp="1" noRot="1" noMove="1" noResize="1" noEditPoints="1" noAdjustHandles="1" noChangeArrowheads="1" noChangeShapeType="1"/>
          </p:cNvSpPr>
          <p:nvPr/>
        </p:nvSpPr>
        <p:spPr>
          <a:xfrm>
            <a:off x="1499947" y="3756826"/>
            <a:ext cx="4358592" cy="32480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272525"/>
              </a:buClr>
              <a:buSzPts val="1400"/>
              <a:buFont typeface="DM Sans"/>
              <a:buNone/>
            </a:pPr>
            <a:r>
              <a:rPr lang="en-US" sz="1400" b="0" i="0" u="none" strike="noStrike" cap="none" dirty="0">
                <a:solidFill>
                  <a:schemeClr val="tx1"/>
                </a:solidFill>
                <a:latin typeface="+mj-lt"/>
                <a:ea typeface="DM Sans"/>
                <a:cs typeface="DM Sans"/>
                <a:sym typeface="DM Sans"/>
              </a:rPr>
              <a:t>AI tools that support attention, memory, and executive functioning</a:t>
            </a:r>
            <a:endParaRPr sz="1400" b="0" i="0" u="none" strike="noStrike" cap="none" dirty="0">
              <a:solidFill>
                <a:schemeClr val="tx1"/>
              </a:solidFill>
              <a:latin typeface="+mj-lt"/>
              <a:ea typeface="Calibri"/>
              <a:cs typeface="Calibri"/>
              <a:sym typeface="Calibri"/>
            </a:endParaRPr>
          </a:p>
        </p:txBody>
      </p:sp>
      <p:pic>
        <p:nvPicPr>
          <p:cNvPr id="1026" name="Picture 2">
            <a:extLst>
              <a:ext uri="{FF2B5EF4-FFF2-40B4-BE49-F238E27FC236}">
                <a16:creationId xmlns:a16="http://schemas.microsoft.com/office/drawing/2014/main" id="{A5FA869F-83D2-6CDE-9167-08129E1B87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800263" y="1669587"/>
            <a:ext cx="2406857" cy="24068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9"/>
          <p:cNvSpPr/>
          <p:nvPr/>
        </p:nvSpPr>
        <p:spPr>
          <a:xfrm>
            <a:off x="636553" y="291383"/>
            <a:ext cx="5135426" cy="602456"/>
          </a:xfrm>
          <a:prstGeom prst="rect">
            <a:avLst/>
          </a:prstGeom>
          <a:noFill/>
          <a:ln>
            <a:noFill/>
          </a:ln>
        </p:spPr>
        <p:txBody>
          <a:bodyPr spcFirstLastPara="1" wrap="square" lIns="0" tIns="0" rIns="0" bIns="0" anchor="t" anchorCtr="0">
            <a:noAutofit/>
          </a:bodyPr>
          <a:lstStyle/>
          <a:p>
            <a:pPr marL="0" marR="0" lvl="0" indent="0" algn="l" rtl="0">
              <a:lnSpc>
                <a:spcPct val="167857"/>
              </a:lnSpc>
              <a:spcBef>
                <a:spcPts val="0"/>
              </a:spcBef>
              <a:spcAft>
                <a:spcPts val="0"/>
              </a:spcAft>
              <a:buClr>
                <a:srgbClr val="000000"/>
              </a:buClr>
              <a:buSzPts val="2800"/>
              <a:buFont typeface="DM Sans SemiBold"/>
              <a:buNone/>
            </a:pPr>
            <a:r>
              <a:rPr lang="en-US" sz="2800" b="1" i="0" u="none" strike="noStrike" cap="none">
                <a:solidFill>
                  <a:srgbClr val="000000"/>
                </a:solidFill>
                <a:latin typeface="DM Sans SemiBold"/>
                <a:ea typeface="DM Sans SemiBold"/>
                <a:cs typeface="DM Sans SemiBold"/>
                <a:sym typeface="DM Sans SemiBold"/>
              </a:rPr>
              <a:t>Tools You Can Explore Today</a:t>
            </a:r>
            <a:endParaRPr sz="2800" b="0" i="0" u="none" strike="noStrike" cap="none">
              <a:solidFill>
                <a:schemeClr val="dk1"/>
              </a:solidFill>
              <a:latin typeface="Calibri"/>
              <a:ea typeface="Calibri"/>
              <a:cs typeface="Calibri"/>
              <a:sym typeface="Calibri"/>
            </a:endParaRPr>
          </a:p>
        </p:txBody>
      </p:sp>
      <p:pic>
        <p:nvPicPr>
          <p:cNvPr id="359" name="Google Shape;359;p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9416" y="1246967"/>
            <a:ext cx="574318" cy="914400"/>
          </a:xfrm>
          <a:prstGeom prst="rect">
            <a:avLst/>
          </a:prstGeom>
          <a:noFill/>
          <a:ln>
            <a:noFill/>
          </a:ln>
        </p:spPr>
      </p:pic>
      <p:sp>
        <p:nvSpPr>
          <p:cNvPr id="360" name="Google Shape;360;p9"/>
          <p:cNvSpPr/>
          <p:nvPr/>
        </p:nvSpPr>
        <p:spPr>
          <a:xfrm>
            <a:off x="1357121" y="1264856"/>
            <a:ext cx="1492200" cy="331599"/>
          </a:xfrm>
          <a:prstGeom prst="rect">
            <a:avLst/>
          </a:prstGeom>
          <a:noFill/>
          <a:ln>
            <a:noFill/>
          </a:ln>
        </p:spPr>
        <p:txBody>
          <a:bodyPr spcFirstLastPara="1" wrap="square" lIns="0" tIns="0" rIns="0" bIns="0" anchor="t" anchorCtr="0">
            <a:noAutofit/>
          </a:bodyPr>
          <a:lstStyle/>
          <a:p>
            <a:pPr marL="0" marR="0" lvl="0" indent="0" algn="l" rtl="0">
              <a:lnSpc>
                <a:spcPct val="127027"/>
              </a:lnSpc>
              <a:spcBef>
                <a:spcPts val="0"/>
              </a:spcBef>
              <a:spcAft>
                <a:spcPts val="0"/>
              </a:spcAft>
              <a:buClr>
                <a:srgbClr val="272525"/>
              </a:buClr>
              <a:buSzPts val="1850"/>
              <a:buFont typeface="DM Sans SemiBold"/>
              <a:buNone/>
            </a:pPr>
            <a:r>
              <a:rPr lang="en-US" sz="1850" b="1" i="0" u="none" strike="noStrike" cap="none" dirty="0">
                <a:solidFill>
                  <a:srgbClr val="272525"/>
                </a:solidFill>
                <a:latin typeface="DM Sans SemiBold"/>
                <a:ea typeface="DM Sans SemiBold"/>
                <a:cs typeface="DM Sans SemiBold"/>
                <a:sym typeface="DM Sans SemiBold"/>
              </a:rPr>
              <a:t>ChatGPT</a:t>
            </a:r>
            <a:endParaRPr sz="1850" b="0" i="0" u="none" strike="noStrike" cap="none" dirty="0">
              <a:solidFill>
                <a:schemeClr val="dk1"/>
              </a:solidFill>
              <a:latin typeface="Calibri"/>
              <a:ea typeface="Calibri"/>
              <a:cs typeface="Calibri"/>
              <a:sym typeface="Calibri"/>
            </a:endParaRPr>
          </a:p>
        </p:txBody>
      </p:sp>
      <p:sp>
        <p:nvSpPr>
          <p:cNvPr id="361" name="Google Shape;361;p9"/>
          <p:cNvSpPr/>
          <p:nvPr/>
        </p:nvSpPr>
        <p:spPr>
          <a:xfrm>
            <a:off x="1373163" y="1536960"/>
            <a:ext cx="4249387" cy="308400"/>
          </a:xfrm>
          <a:prstGeom prst="rect">
            <a:avLst/>
          </a:prstGeom>
          <a:noFill/>
          <a:ln>
            <a:noFill/>
          </a:ln>
        </p:spPr>
        <p:txBody>
          <a:bodyPr spcFirstLastPara="1" wrap="square" lIns="0" tIns="0" rIns="0" bIns="0" anchor="t" anchorCtr="0">
            <a:noAutofit/>
          </a:bodyPr>
          <a:lstStyle/>
          <a:p>
            <a:pPr marL="0" marR="0" lvl="0" indent="0" algn="l" rtl="0">
              <a:lnSpc>
                <a:spcPct val="171428"/>
              </a:lnSpc>
              <a:spcBef>
                <a:spcPts val="0"/>
              </a:spcBef>
              <a:spcAft>
                <a:spcPts val="0"/>
              </a:spcAft>
              <a:buClr>
                <a:srgbClr val="272525"/>
              </a:buClr>
              <a:buSzPts val="1400"/>
              <a:buFont typeface="DM Sans"/>
              <a:buNone/>
            </a:pPr>
            <a:r>
              <a:rPr lang="en-US" sz="1400" b="0" i="0" u="none" strike="noStrike" cap="none" dirty="0">
                <a:solidFill>
                  <a:srgbClr val="272525"/>
                </a:solidFill>
                <a:latin typeface="DM Sans"/>
                <a:ea typeface="DM Sans"/>
                <a:cs typeface="DM Sans"/>
                <a:sym typeface="DM Sans"/>
              </a:rPr>
              <a:t>Generate descriptive alt text for complex images</a:t>
            </a:r>
            <a:endParaRPr sz="1400" b="0" i="0" u="none" strike="noStrike" cap="none" dirty="0">
              <a:solidFill>
                <a:schemeClr val="dk1"/>
              </a:solidFill>
              <a:latin typeface="Calibri"/>
              <a:ea typeface="Calibri"/>
              <a:cs typeface="Calibri"/>
              <a:sym typeface="Calibri"/>
            </a:endParaRPr>
          </a:p>
        </p:txBody>
      </p:sp>
      <p:sp>
        <p:nvSpPr>
          <p:cNvPr id="362" name="Google Shape;362;p9"/>
          <p:cNvSpPr/>
          <p:nvPr/>
        </p:nvSpPr>
        <p:spPr>
          <a:xfrm>
            <a:off x="1373160" y="1798038"/>
            <a:ext cx="6303300" cy="390266"/>
          </a:xfrm>
          <a:prstGeom prst="rect">
            <a:avLst/>
          </a:prstGeom>
          <a:noFill/>
          <a:ln>
            <a:noFill/>
          </a:ln>
        </p:spPr>
        <p:txBody>
          <a:bodyPr spcFirstLastPara="1" wrap="square" lIns="0" tIns="0" rIns="0" bIns="0" anchor="t" anchorCtr="0">
            <a:noAutofit/>
          </a:bodyPr>
          <a:lstStyle/>
          <a:p>
            <a:pPr marL="0" marR="0" lvl="0" indent="0" algn="l" rtl="0">
              <a:lnSpc>
                <a:spcPct val="171428"/>
              </a:lnSpc>
              <a:spcBef>
                <a:spcPts val="0"/>
              </a:spcBef>
              <a:spcAft>
                <a:spcPts val="0"/>
              </a:spcAft>
              <a:buClr>
                <a:srgbClr val="850928"/>
              </a:buClr>
              <a:buSzPts val="1400"/>
              <a:buFont typeface="DM Sans"/>
              <a:buNone/>
            </a:pPr>
            <a:r>
              <a:rPr lang="en-US" sz="1400" b="0" i="0" u="sng" strike="noStrike" cap="none" dirty="0">
                <a:solidFill>
                  <a:srgbClr val="850928"/>
                </a:solidFill>
                <a:latin typeface="DM Sans"/>
                <a:ea typeface="DM Sans"/>
                <a:cs typeface="DM Sans"/>
                <a:sym typeface="DM Sans"/>
                <a:hlinkClick r:id="rId5">
                  <a:extLst>
                    <a:ext uri="{A12FA001-AC4F-418D-AE19-62706E023703}">
                      <ahyp:hlinkClr xmlns:ahyp="http://schemas.microsoft.com/office/drawing/2018/hyperlinkcolor" val="tx"/>
                    </a:ext>
                  </a:extLst>
                </a:hlinkClick>
              </a:rPr>
              <a:t>https://chat.openai.com</a:t>
            </a:r>
            <a:endParaRPr sz="1400" b="0" i="0" u="none" strike="noStrike" cap="none" dirty="0">
              <a:solidFill>
                <a:schemeClr val="dk1"/>
              </a:solidFill>
              <a:latin typeface="Calibri"/>
              <a:ea typeface="Calibri"/>
              <a:cs typeface="Calibri"/>
              <a:sym typeface="Calibri"/>
            </a:endParaRPr>
          </a:p>
        </p:txBody>
      </p:sp>
      <p:pic>
        <p:nvPicPr>
          <p:cNvPr id="363" name="Google Shape;363;p9">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49416" y="2139999"/>
            <a:ext cx="574318" cy="914400"/>
          </a:xfrm>
          <a:prstGeom prst="rect">
            <a:avLst/>
          </a:prstGeom>
          <a:noFill/>
          <a:ln>
            <a:noFill/>
          </a:ln>
        </p:spPr>
      </p:pic>
      <p:sp>
        <p:nvSpPr>
          <p:cNvPr id="364" name="Google Shape;364;p9"/>
          <p:cNvSpPr/>
          <p:nvPr/>
        </p:nvSpPr>
        <p:spPr>
          <a:xfrm>
            <a:off x="1357120" y="2157644"/>
            <a:ext cx="1492200" cy="308400"/>
          </a:xfrm>
          <a:prstGeom prst="rect">
            <a:avLst/>
          </a:prstGeom>
          <a:noFill/>
          <a:ln>
            <a:noFill/>
          </a:ln>
        </p:spPr>
        <p:txBody>
          <a:bodyPr spcFirstLastPara="1" wrap="square" lIns="0" tIns="0" rIns="0" bIns="0" anchor="t" anchorCtr="0">
            <a:noAutofit/>
          </a:bodyPr>
          <a:lstStyle/>
          <a:p>
            <a:pPr marL="0" marR="0" lvl="0" indent="0" algn="l" rtl="0">
              <a:lnSpc>
                <a:spcPct val="127027"/>
              </a:lnSpc>
              <a:spcBef>
                <a:spcPts val="0"/>
              </a:spcBef>
              <a:spcAft>
                <a:spcPts val="0"/>
              </a:spcAft>
              <a:buClr>
                <a:srgbClr val="272525"/>
              </a:buClr>
              <a:buSzPts val="1850"/>
              <a:buFont typeface="DM Sans SemiBold"/>
              <a:buNone/>
            </a:pPr>
            <a:r>
              <a:rPr lang="en-US" sz="1850" b="1" i="0" u="none" strike="noStrike" cap="none" dirty="0">
                <a:solidFill>
                  <a:srgbClr val="272525"/>
                </a:solidFill>
                <a:latin typeface="DM Sans SemiBold"/>
                <a:ea typeface="DM Sans SemiBold"/>
                <a:cs typeface="DM Sans SemiBold"/>
                <a:sym typeface="DM Sans SemiBold"/>
              </a:rPr>
              <a:t>Be My Eyes</a:t>
            </a:r>
            <a:endParaRPr sz="1850" b="0" i="0" u="none" strike="noStrike" cap="none" dirty="0">
              <a:solidFill>
                <a:schemeClr val="dk1"/>
              </a:solidFill>
              <a:latin typeface="Calibri"/>
              <a:ea typeface="Calibri"/>
              <a:cs typeface="Calibri"/>
              <a:sym typeface="Calibri"/>
            </a:endParaRPr>
          </a:p>
        </p:txBody>
      </p:sp>
      <p:sp>
        <p:nvSpPr>
          <p:cNvPr id="365" name="Google Shape;365;p9"/>
          <p:cNvSpPr/>
          <p:nvPr/>
        </p:nvSpPr>
        <p:spPr>
          <a:xfrm>
            <a:off x="1373160" y="2437209"/>
            <a:ext cx="4249390" cy="308400"/>
          </a:xfrm>
          <a:prstGeom prst="rect">
            <a:avLst/>
          </a:prstGeom>
          <a:noFill/>
          <a:ln>
            <a:noFill/>
          </a:ln>
        </p:spPr>
        <p:txBody>
          <a:bodyPr spcFirstLastPara="1" wrap="square" lIns="0" tIns="0" rIns="0" bIns="0" anchor="t" anchorCtr="0">
            <a:noAutofit/>
          </a:bodyPr>
          <a:lstStyle/>
          <a:p>
            <a:pPr marL="0" marR="0" lvl="0" indent="0" algn="l" rtl="0">
              <a:lnSpc>
                <a:spcPct val="171428"/>
              </a:lnSpc>
              <a:spcBef>
                <a:spcPts val="0"/>
              </a:spcBef>
              <a:spcAft>
                <a:spcPts val="0"/>
              </a:spcAft>
              <a:buClr>
                <a:srgbClr val="272525"/>
              </a:buClr>
              <a:buSzPts val="1400"/>
              <a:buFont typeface="DM Sans"/>
              <a:buNone/>
            </a:pPr>
            <a:r>
              <a:rPr lang="en-US" sz="1400" b="0" i="0" u="none" strike="noStrike" cap="none" dirty="0">
                <a:solidFill>
                  <a:srgbClr val="272525"/>
                </a:solidFill>
                <a:latin typeface="DM Sans"/>
                <a:ea typeface="DM Sans"/>
                <a:cs typeface="DM Sans"/>
                <a:sym typeface="DM Sans"/>
              </a:rPr>
              <a:t>Real-time visual assistance with GPT-4 integration</a:t>
            </a:r>
            <a:endParaRPr sz="1400" b="0" i="0" u="none" strike="noStrike" cap="none" dirty="0">
              <a:solidFill>
                <a:schemeClr val="dk1"/>
              </a:solidFill>
              <a:latin typeface="Calibri"/>
              <a:ea typeface="Calibri"/>
              <a:cs typeface="Calibri"/>
              <a:sym typeface="Calibri"/>
            </a:endParaRPr>
          </a:p>
        </p:txBody>
      </p:sp>
      <p:sp>
        <p:nvSpPr>
          <p:cNvPr id="366" name="Google Shape;366;p9"/>
          <p:cNvSpPr/>
          <p:nvPr/>
        </p:nvSpPr>
        <p:spPr>
          <a:xfrm>
            <a:off x="1389202" y="2672397"/>
            <a:ext cx="4321485" cy="308400"/>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850928"/>
              </a:buClr>
              <a:buSzPts val="1500"/>
              <a:buFont typeface="DM Sans"/>
              <a:buNone/>
            </a:pPr>
            <a:r>
              <a:rPr lang="en-US" sz="1500" b="0" i="0" u="sng" strike="noStrike" cap="none" dirty="0">
                <a:solidFill>
                  <a:srgbClr val="850928"/>
                </a:solidFill>
                <a:latin typeface="DM Sans"/>
                <a:ea typeface="DM Sans"/>
                <a:cs typeface="DM Sans"/>
                <a:sym typeface="DM Sans"/>
                <a:hlinkClick r:id="rId7">
                  <a:extLst>
                    <a:ext uri="{A12FA001-AC4F-418D-AE19-62706E023703}">
                      <ahyp:hlinkClr xmlns:ahyp="http://schemas.microsoft.com/office/drawing/2018/hyperlinkcolor" val="tx"/>
                    </a:ext>
                  </a:extLst>
                </a:hlinkClick>
              </a:rPr>
              <a:t>https://www.bemyeyes.com</a:t>
            </a:r>
            <a:endParaRPr sz="1500" b="0" i="0" u="none" strike="noStrike" cap="none" dirty="0">
              <a:solidFill>
                <a:schemeClr val="dk1"/>
              </a:solidFill>
              <a:latin typeface="Calibri"/>
              <a:ea typeface="Calibri"/>
              <a:cs typeface="Calibri"/>
              <a:sym typeface="Calibri"/>
            </a:endParaRPr>
          </a:p>
        </p:txBody>
      </p:sp>
      <p:pic>
        <p:nvPicPr>
          <p:cNvPr id="367" name="Google Shape;367;p9">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649416" y="3049069"/>
            <a:ext cx="574318" cy="914400"/>
          </a:xfrm>
          <a:prstGeom prst="rect">
            <a:avLst/>
          </a:prstGeom>
          <a:noFill/>
          <a:ln>
            <a:noFill/>
          </a:ln>
        </p:spPr>
      </p:pic>
      <p:sp>
        <p:nvSpPr>
          <p:cNvPr id="368" name="Google Shape;368;p9"/>
          <p:cNvSpPr/>
          <p:nvPr/>
        </p:nvSpPr>
        <p:spPr>
          <a:xfrm>
            <a:off x="1357134" y="3037375"/>
            <a:ext cx="3681000" cy="357118"/>
          </a:xfrm>
          <a:prstGeom prst="rect">
            <a:avLst/>
          </a:prstGeom>
          <a:noFill/>
          <a:ln>
            <a:noFill/>
          </a:ln>
        </p:spPr>
        <p:txBody>
          <a:bodyPr spcFirstLastPara="1" wrap="square" lIns="0" tIns="0" rIns="0" bIns="0" anchor="t" anchorCtr="0">
            <a:noAutofit/>
          </a:bodyPr>
          <a:lstStyle/>
          <a:p>
            <a:pPr marL="0" marR="0" lvl="0" indent="0" algn="l" rtl="0">
              <a:lnSpc>
                <a:spcPct val="127027"/>
              </a:lnSpc>
              <a:spcBef>
                <a:spcPts val="0"/>
              </a:spcBef>
              <a:spcAft>
                <a:spcPts val="0"/>
              </a:spcAft>
              <a:buClr>
                <a:srgbClr val="272525"/>
              </a:buClr>
              <a:buSzPts val="1850"/>
              <a:buFont typeface="DM Sans SemiBold"/>
              <a:buNone/>
            </a:pPr>
            <a:r>
              <a:rPr lang="en-US" sz="1850" b="1" i="0" u="none" strike="noStrike" cap="none" dirty="0">
                <a:solidFill>
                  <a:srgbClr val="272525"/>
                </a:solidFill>
                <a:latin typeface="DM Sans SemiBold"/>
                <a:ea typeface="DM Sans SemiBold"/>
                <a:cs typeface="DM Sans SemiBold"/>
                <a:sym typeface="DM Sans SemiBold"/>
              </a:rPr>
              <a:t>Microsoft Immersive Reader</a:t>
            </a:r>
            <a:endParaRPr sz="1850" b="0" i="0" u="none" strike="noStrike" cap="none" dirty="0">
              <a:solidFill>
                <a:schemeClr val="dk1"/>
              </a:solidFill>
              <a:latin typeface="Calibri"/>
              <a:ea typeface="Calibri"/>
              <a:cs typeface="Calibri"/>
              <a:sym typeface="Calibri"/>
            </a:endParaRPr>
          </a:p>
        </p:txBody>
      </p:sp>
      <p:sp>
        <p:nvSpPr>
          <p:cNvPr id="369" name="Google Shape;369;p9"/>
          <p:cNvSpPr/>
          <p:nvPr/>
        </p:nvSpPr>
        <p:spPr>
          <a:xfrm>
            <a:off x="1373163" y="3352829"/>
            <a:ext cx="4037823" cy="357118"/>
          </a:xfrm>
          <a:prstGeom prst="rect">
            <a:avLst/>
          </a:prstGeom>
          <a:noFill/>
          <a:ln>
            <a:noFill/>
          </a:ln>
        </p:spPr>
        <p:txBody>
          <a:bodyPr spcFirstLastPara="1" wrap="square" lIns="0" tIns="0" rIns="0" bIns="0" anchor="t" anchorCtr="0">
            <a:noAutofit/>
          </a:bodyPr>
          <a:lstStyle/>
          <a:p>
            <a:pPr marL="0" marR="0" lvl="0" indent="0" algn="l" rtl="0">
              <a:lnSpc>
                <a:spcPct val="171428"/>
              </a:lnSpc>
              <a:spcBef>
                <a:spcPts val="0"/>
              </a:spcBef>
              <a:spcAft>
                <a:spcPts val="0"/>
              </a:spcAft>
              <a:buClr>
                <a:srgbClr val="272525"/>
              </a:buClr>
              <a:buSzPts val="1400"/>
              <a:buFont typeface="DM Sans"/>
              <a:buNone/>
            </a:pPr>
            <a:r>
              <a:rPr lang="en-US" sz="1400" b="0" i="0" u="none" strike="noStrike" cap="none" dirty="0">
                <a:solidFill>
                  <a:srgbClr val="272525"/>
                </a:solidFill>
                <a:latin typeface="DM Sans"/>
                <a:ea typeface="DM Sans"/>
                <a:cs typeface="DM Sans"/>
                <a:sym typeface="DM Sans"/>
              </a:rPr>
              <a:t>Text-to-speech and reading assistance tools</a:t>
            </a:r>
            <a:endParaRPr sz="1400" b="0" i="0" u="none" strike="noStrike" cap="none" dirty="0">
              <a:solidFill>
                <a:schemeClr val="dk1"/>
              </a:solidFill>
              <a:latin typeface="Calibri"/>
              <a:ea typeface="Calibri"/>
              <a:cs typeface="Calibri"/>
              <a:sym typeface="Calibri"/>
            </a:endParaRPr>
          </a:p>
        </p:txBody>
      </p:sp>
      <p:sp>
        <p:nvSpPr>
          <p:cNvPr id="370" name="Google Shape;370;p9"/>
          <p:cNvSpPr/>
          <p:nvPr/>
        </p:nvSpPr>
        <p:spPr>
          <a:xfrm>
            <a:off x="1389202" y="3622047"/>
            <a:ext cx="6303300" cy="328265"/>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850928"/>
              </a:buClr>
              <a:buSzPts val="1500"/>
              <a:buFont typeface="DM Sans"/>
              <a:buNone/>
            </a:pPr>
            <a:r>
              <a:rPr lang="en-US" sz="1500" b="0" i="0" u="sng" strike="noStrike" cap="none" dirty="0">
                <a:solidFill>
                  <a:srgbClr val="850928"/>
                </a:solidFill>
                <a:latin typeface="DM Sans"/>
                <a:ea typeface="DM Sans"/>
                <a:cs typeface="DM Sans"/>
                <a:sym typeface="DM Sans"/>
                <a:hlinkClick r:id="rId9">
                  <a:extLst>
                    <a:ext uri="{A12FA001-AC4F-418D-AE19-62706E023703}">
                      <ahyp:hlinkClr xmlns:ahyp="http://schemas.microsoft.com/office/drawing/2018/hyperlinkcolor" val="tx"/>
                    </a:ext>
                  </a:extLst>
                </a:hlinkClick>
              </a:rPr>
              <a:t>Microsoft </a:t>
            </a:r>
            <a:r>
              <a:rPr lang="en-US" sz="1400" b="0" i="0" u="sng" strike="noStrike" cap="none" dirty="0">
                <a:solidFill>
                  <a:srgbClr val="850928"/>
                </a:solidFill>
                <a:latin typeface="DM Sans"/>
                <a:ea typeface="DM Sans"/>
                <a:cs typeface="DM Sans"/>
                <a:sym typeface="DM Sans"/>
                <a:hlinkClick r:id="rId9">
                  <a:extLst>
                    <a:ext uri="{A12FA001-AC4F-418D-AE19-62706E023703}">
                      <ahyp:hlinkClr xmlns:ahyp="http://schemas.microsoft.com/office/drawing/2018/hyperlinkcolor" val="tx"/>
                    </a:ext>
                  </a:extLst>
                </a:hlinkClick>
              </a:rPr>
              <a:t>Learn</a:t>
            </a:r>
            <a:endParaRPr sz="1500" b="0" i="0" u="none" strike="noStrike" cap="none" dirty="0">
              <a:solidFill>
                <a:schemeClr val="dk1"/>
              </a:solidFill>
              <a:latin typeface="Calibri"/>
              <a:ea typeface="Calibri"/>
              <a:cs typeface="Calibri"/>
              <a:sym typeface="Calibri"/>
            </a:endParaRPr>
          </a:p>
        </p:txBody>
      </p:sp>
      <p:pic>
        <p:nvPicPr>
          <p:cNvPr id="371" name="Google Shape;371;p9">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649415" y="3926053"/>
            <a:ext cx="576072" cy="914400"/>
          </a:xfrm>
          <a:prstGeom prst="rect">
            <a:avLst/>
          </a:prstGeom>
          <a:noFill/>
          <a:ln>
            <a:noFill/>
          </a:ln>
        </p:spPr>
      </p:pic>
      <p:sp>
        <p:nvSpPr>
          <p:cNvPr id="372" name="Google Shape;372;p9"/>
          <p:cNvSpPr txBox="1">
            <a:spLocks noGrp="1"/>
          </p:cNvSpPr>
          <p:nvPr>
            <p:ph type="title"/>
          </p:nvPr>
        </p:nvSpPr>
        <p:spPr>
          <a:xfrm>
            <a:off x="1357133" y="3961225"/>
            <a:ext cx="4638314" cy="357118"/>
          </a:xfrm>
          <a:prstGeom prst="rect">
            <a:avLst/>
          </a:prstGeom>
          <a:noFill/>
          <a:ln>
            <a:noFill/>
          </a:ln>
        </p:spPr>
        <p:txBody>
          <a:bodyPr spcFirstLastPara="1" wrap="square" lIns="0" tIns="0" rIns="0" bIns="0" anchor="t" anchorCtr="0">
            <a:noAutofit/>
          </a:bodyPr>
          <a:lstStyle/>
          <a:p>
            <a:pPr lvl="0">
              <a:lnSpc>
                <a:spcPct val="127027"/>
              </a:lnSpc>
              <a:buClr>
                <a:srgbClr val="272525"/>
              </a:buClr>
              <a:buSzPts val="1850"/>
            </a:pPr>
            <a:r>
              <a:rPr lang="en-US" sz="1850" dirty="0">
                <a:solidFill>
                  <a:srgbClr val="272525"/>
                </a:solidFill>
                <a:latin typeface="DM Sans SemiBold"/>
                <a:ea typeface="DM Sans SemiBold"/>
                <a:cs typeface="DM Sans SemiBold"/>
                <a:sym typeface="DM Sans SemiBold"/>
              </a:rPr>
              <a:t>Visual Accessibility AI Cheat Sheet</a:t>
            </a:r>
            <a:endParaRPr sz="1850" b="0" i="0" u="none" strike="noStrike" cap="none" dirty="0">
              <a:solidFill>
                <a:schemeClr val="dk1"/>
              </a:solidFill>
              <a:latin typeface="Calibri"/>
              <a:ea typeface="Calibri"/>
              <a:cs typeface="Calibri"/>
              <a:sym typeface="Calibri"/>
            </a:endParaRPr>
          </a:p>
        </p:txBody>
      </p:sp>
      <p:sp>
        <p:nvSpPr>
          <p:cNvPr id="373" name="Google Shape;373;p9"/>
          <p:cNvSpPr/>
          <p:nvPr/>
        </p:nvSpPr>
        <p:spPr>
          <a:xfrm>
            <a:off x="1357118" y="4217454"/>
            <a:ext cx="4053868" cy="308400"/>
          </a:xfrm>
          <a:prstGeom prst="rect">
            <a:avLst/>
          </a:prstGeom>
          <a:noFill/>
          <a:ln>
            <a:noFill/>
          </a:ln>
        </p:spPr>
        <p:txBody>
          <a:bodyPr spcFirstLastPara="1" wrap="square" lIns="0" tIns="0" rIns="0" bIns="0" anchor="t" anchorCtr="0">
            <a:noAutofit/>
          </a:bodyPr>
          <a:lstStyle/>
          <a:p>
            <a:pPr marL="0" marR="0" lvl="0" indent="0" algn="l" rtl="0">
              <a:lnSpc>
                <a:spcPct val="171428"/>
              </a:lnSpc>
              <a:spcBef>
                <a:spcPts val="0"/>
              </a:spcBef>
              <a:spcAft>
                <a:spcPts val="0"/>
              </a:spcAft>
              <a:buClr>
                <a:srgbClr val="272525"/>
              </a:buClr>
              <a:buSzPts val="1400"/>
              <a:buFont typeface="DM Sans"/>
              <a:buNone/>
            </a:pPr>
            <a:r>
              <a:rPr lang="en-US" sz="1400" b="0" i="0" u="none" strike="noStrike" cap="none" dirty="0">
                <a:solidFill>
                  <a:srgbClr val="850928"/>
                </a:solidFill>
                <a:latin typeface="DM Sans"/>
                <a:ea typeface="DM Sans"/>
                <a:cs typeface="DM Sans"/>
                <a:sym typeface="DM Sans"/>
                <a:hlinkClick r:id="rId11">
                  <a:extLst>
                    <a:ext uri="{A12FA001-AC4F-418D-AE19-62706E023703}">
                      <ahyp:hlinkClr xmlns:ahyp="http://schemas.microsoft.com/office/drawing/2018/hyperlinkcolor" val="tx"/>
                    </a:ext>
                  </a:extLst>
                </a:hlinkClick>
              </a:rPr>
              <a:t>Download our quick reference guide</a:t>
            </a:r>
            <a:endParaRPr sz="1400" b="0" i="0" u="none" strike="noStrike" cap="none" dirty="0">
              <a:solidFill>
                <a:srgbClr val="850928"/>
              </a:solidFill>
              <a:latin typeface="Calibri"/>
              <a:ea typeface="Calibri"/>
              <a:cs typeface="Calibri"/>
              <a:sym typeface="Calibri"/>
            </a:endParaRPr>
          </a:p>
        </p:txBody>
      </p:sp>
      <p:pic>
        <p:nvPicPr>
          <p:cNvPr id="374" name="Google Shape;374;p9">
            <a:extLst>
              <a:ext uri="{C183D7F6-B498-43B3-948B-1728B52AA6E4}">
                <adec:decorative xmlns:adec="http://schemas.microsoft.com/office/drawing/2017/decorative" val="1"/>
              </a:ext>
            </a:extLst>
          </p:cNvPr>
          <p:cNvPicPr preferRelativeResize="0"/>
          <p:nvPr/>
        </p:nvPicPr>
        <p:blipFill rotWithShape="1">
          <a:blip r:embed="rId12">
            <a:alphaModFix/>
          </a:blip>
          <a:srcRect/>
          <a:stretch/>
        </p:blipFill>
        <p:spPr>
          <a:xfrm>
            <a:off x="5771979" y="0"/>
            <a:ext cx="3429000" cy="5143500"/>
          </a:xfrm>
          <a:prstGeom prst="rect">
            <a:avLst/>
          </a:prstGeom>
          <a:noFill/>
          <a:ln>
            <a:noFill/>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34f59852ca9_6_0"/>
          <p:cNvSpPr txBox="1">
            <a:spLocks noGrp="1"/>
          </p:cNvSpPr>
          <p:nvPr>
            <p:ph type="title"/>
          </p:nvPr>
        </p:nvSpPr>
        <p:spPr>
          <a:xfrm>
            <a:off x="533400" y="204775"/>
            <a:ext cx="7516200" cy="834900"/>
          </a:xfrm>
          <a:prstGeom prst="rect">
            <a:avLst/>
          </a:prstGeom>
          <a:noFill/>
          <a:ln>
            <a:noFill/>
          </a:ln>
        </p:spPr>
        <p:txBody>
          <a:bodyPr spcFirstLastPara="1" wrap="square" lIns="91425" tIns="45700" rIns="91425" bIns="45700" anchor="b" anchorCtr="0">
            <a:noAutofit/>
          </a:bodyPr>
          <a:lstStyle/>
          <a:p>
            <a:pPr marL="0" lvl="0" indent="0" algn="l" rtl="0">
              <a:lnSpc>
                <a:spcPct val="167857"/>
              </a:lnSpc>
              <a:spcBef>
                <a:spcPts val="0"/>
              </a:spcBef>
              <a:spcAft>
                <a:spcPts val="0"/>
              </a:spcAft>
              <a:buClr>
                <a:schemeClr val="dk1"/>
              </a:buClr>
              <a:buSzPts val="2800"/>
              <a:buFont typeface="DM Sans SemiBold"/>
              <a:buNone/>
            </a:pPr>
            <a:r>
              <a:rPr lang="en-US" sz="2800" b="0">
                <a:solidFill>
                  <a:srgbClr val="781426"/>
                </a:solidFill>
                <a:latin typeface="Arial"/>
                <a:ea typeface="Arial"/>
                <a:cs typeface="Arial"/>
                <a:sym typeface="Arial"/>
              </a:rPr>
              <a:t>AI Accessibility Pitfalls to Avoid</a:t>
            </a:r>
            <a:endParaRPr sz="2800">
              <a:solidFill>
                <a:srgbClr val="781426"/>
              </a:solidFill>
              <a:latin typeface="DM Sans SemiBold"/>
              <a:ea typeface="DM Sans SemiBold"/>
              <a:cs typeface="DM Sans SemiBold"/>
              <a:sym typeface="DM Sans SemiBold"/>
            </a:endParaRPr>
          </a:p>
        </p:txBody>
      </p:sp>
      <p:pic>
        <p:nvPicPr>
          <p:cNvPr id="381" name="Google Shape;381;g34f59852ca9_6_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09600" y="1218675"/>
            <a:ext cx="445294" cy="445294"/>
          </a:xfrm>
          <a:prstGeom prst="rect">
            <a:avLst/>
          </a:prstGeom>
          <a:noFill/>
          <a:ln>
            <a:noFill/>
          </a:ln>
        </p:spPr>
      </p:pic>
      <p:pic>
        <p:nvPicPr>
          <p:cNvPr id="382" name="Google Shape;382;g34f59852ca9_6_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837343" y="1221300"/>
            <a:ext cx="440055" cy="440055"/>
          </a:xfrm>
          <a:prstGeom prst="rect">
            <a:avLst/>
          </a:prstGeom>
          <a:noFill/>
          <a:ln>
            <a:noFill/>
          </a:ln>
        </p:spPr>
      </p:pic>
      <p:pic>
        <p:nvPicPr>
          <p:cNvPr id="383" name="Google Shape;383;g34f59852ca9_6_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09599" y="3072100"/>
            <a:ext cx="445294" cy="445294"/>
          </a:xfrm>
          <a:prstGeom prst="rect">
            <a:avLst/>
          </a:prstGeom>
          <a:noFill/>
          <a:ln>
            <a:noFill/>
          </a:ln>
        </p:spPr>
      </p:pic>
      <p:sp>
        <p:nvSpPr>
          <p:cNvPr id="384" name="Google Shape;384;g34f59852ca9_6_0"/>
          <p:cNvSpPr txBox="1"/>
          <p:nvPr/>
        </p:nvSpPr>
        <p:spPr>
          <a:xfrm>
            <a:off x="1173125" y="1241225"/>
            <a:ext cx="22614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Inaccurate Alt Text</a:t>
            </a:r>
            <a:endParaRPr sz="1600" b="0" i="0" u="none" strike="noStrike" cap="none">
              <a:solidFill>
                <a:srgbClr val="000000"/>
              </a:solidFill>
              <a:latin typeface="Arial"/>
              <a:ea typeface="Arial"/>
              <a:cs typeface="Arial"/>
              <a:sym typeface="Arial"/>
            </a:endParaRPr>
          </a:p>
        </p:txBody>
      </p:sp>
      <p:sp>
        <p:nvSpPr>
          <p:cNvPr id="385" name="Google Shape;385;g34f59852ca9_6_0"/>
          <p:cNvSpPr txBox="1"/>
          <p:nvPr/>
        </p:nvSpPr>
        <p:spPr>
          <a:xfrm>
            <a:off x="1235175" y="1664413"/>
            <a:ext cx="2261400" cy="9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AI tools may mislabel images or miss important context in alt text.</a:t>
            </a:r>
            <a:endParaRPr sz="1300" b="0" i="0" u="none" strike="noStrike" cap="none">
              <a:solidFill>
                <a:srgbClr val="000000"/>
              </a:solidFill>
              <a:latin typeface="Arial"/>
              <a:ea typeface="Arial"/>
              <a:cs typeface="Arial"/>
              <a:sym typeface="Arial"/>
            </a:endParaRPr>
          </a:p>
        </p:txBody>
      </p:sp>
      <p:sp>
        <p:nvSpPr>
          <p:cNvPr id="386" name="Google Shape;386;g34f59852ca9_6_0"/>
          <p:cNvSpPr txBox="1"/>
          <p:nvPr/>
        </p:nvSpPr>
        <p:spPr>
          <a:xfrm>
            <a:off x="5460641" y="1263769"/>
            <a:ext cx="2092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Robotic Text-to-Speech</a:t>
            </a:r>
            <a:endParaRPr sz="1400" b="0" i="0" u="none" strike="noStrike" cap="none">
              <a:solidFill>
                <a:srgbClr val="000000"/>
              </a:solidFill>
              <a:latin typeface="Arial"/>
              <a:ea typeface="Arial"/>
              <a:cs typeface="Arial"/>
              <a:sym typeface="Arial"/>
            </a:endParaRPr>
          </a:p>
        </p:txBody>
      </p:sp>
      <p:sp>
        <p:nvSpPr>
          <p:cNvPr id="387" name="Google Shape;387;g34f59852ca9_6_0"/>
          <p:cNvSpPr txBox="1"/>
          <p:nvPr/>
        </p:nvSpPr>
        <p:spPr>
          <a:xfrm>
            <a:off x="5458689" y="1641413"/>
            <a:ext cx="2261400" cy="9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272525"/>
                </a:solidFill>
                <a:latin typeface="DM Sans"/>
                <a:ea typeface="DM Sans"/>
                <a:cs typeface="DM Sans"/>
                <a:sym typeface="DM Sans"/>
              </a:rPr>
              <a:t>TTS voices often lack clear emotion or clarity.</a:t>
            </a:r>
            <a:endParaRPr sz="1300" b="0" i="0" u="none" strike="noStrike" cap="none">
              <a:solidFill>
                <a:srgbClr val="000000"/>
              </a:solidFill>
              <a:latin typeface="Arial"/>
              <a:ea typeface="Arial"/>
              <a:cs typeface="Arial"/>
              <a:sym typeface="Arial"/>
            </a:endParaRPr>
          </a:p>
        </p:txBody>
      </p:sp>
      <p:sp>
        <p:nvSpPr>
          <p:cNvPr id="388" name="Google Shape;388;g34f59852ca9_6_0"/>
          <p:cNvSpPr txBox="1"/>
          <p:nvPr/>
        </p:nvSpPr>
        <p:spPr>
          <a:xfrm>
            <a:off x="1173125" y="3094650"/>
            <a:ext cx="2092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Inaccessible AI Tools</a:t>
            </a:r>
            <a:endParaRPr sz="1400" b="0" i="0" u="none" strike="noStrike" cap="none">
              <a:solidFill>
                <a:srgbClr val="000000"/>
              </a:solidFill>
              <a:latin typeface="Arial"/>
              <a:ea typeface="Arial"/>
              <a:cs typeface="Arial"/>
              <a:sym typeface="Arial"/>
            </a:endParaRPr>
          </a:p>
        </p:txBody>
      </p:sp>
      <p:sp>
        <p:nvSpPr>
          <p:cNvPr id="389" name="Google Shape;389;g34f59852ca9_6_0"/>
          <p:cNvSpPr txBox="1"/>
          <p:nvPr/>
        </p:nvSpPr>
        <p:spPr>
          <a:xfrm>
            <a:off x="1235175" y="3517400"/>
            <a:ext cx="2465400" cy="9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MSome AI tools themselves are not accessible, limiting usability. This creates barriers for those who need them most.</a:t>
            </a:r>
            <a:endParaRPr sz="1300" b="0" i="0" u="none" strike="noStrike" cap="none">
              <a:solidFill>
                <a:srgbClr val="000000"/>
              </a:solidFill>
              <a:latin typeface="Arial"/>
              <a:ea typeface="Arial"/>
              <a:cs typeface="Arial"/>
              <a:sym typeface="Arial"/>
            </a:endParaRPr>
          </a:p>
        </p:txBody>
      </p:sp>
      <p:sp>
        <p:nvSpPr>
          <p:cNvPr id="390" name="Google Shape;390;g34f59852ca9_6_0"/>
          <p:cNvSpPr txBox="1"/>
          <p:nvPr/>
        </p:nvSpPr>
        <p:spPr>
          <a:xfrm>
            <a:off x="5467968" y="3094650"/>
            <a:ext cx="246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Avoid the Auto-Pilot Trap</a:t>
            </a:r>
            <a:endParaRPr sz="1400" b="0" i="0" u="none" strike="noStrike" cap="none">
              <a:solidFill>
                <a:srgbClr val="000000"/>
              </a:solidFill>
              <a:latin typeface="Arial"/>
              <a:ea typeface="Arial"/>
              <a:cs typeface="Arial"/>
              <a:sym typeface="Arial"/>
            </a:endParaRPr>
          </a:p>
        </p:txBody>
      </p:sp>
      <p:sp>
        <p:nvSpPr>
          <p:cNvPr id="391" name="Google Shape;391;g34f59852ca9_6_0"/>
          <p:cNvSpPr txBox="1"/>
          <p:nvPr/>
        </p:nvSpPr>
        <p:spPr>
          <a:xfrm>
            <a:off x="5475605" y="3517400"/>
            <a:ext cx="3045000" cy="95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272525"/>
                </a:solidFill>
                <a:latin typeface="DM Sans"/>
                <a:ea typeface="DM Sans"/>
                <a:cs typeface="DM Sans"/>
                <a:sym typeface="DM Sans"/>
              </a:rPr>
              <a:t>Avoid over-reliance on AI to preserve human nuance and insight. Always verify AI content for accuracy and inclusiveness.</a:t>
            </a:r>
            <a:endParaRPr sz="1300" b="0" i="0" u="none" strike="noStrike" cap="none">
              <a:solidFill>
                <a:srgbClr val="000000"/>
              </a:solidFill>
              <a:latin typeface="Arial"/>
              <a:ea typeface="Arial"/>
              <a:cs typeface="Arial"/>
              <a:sym typeface="Arial"/>
            </a:endParaRPr>
          </a:p>
        </p:txBody>
      </p:sp>
      <p:grpSp>
        <p:nvGrpSpPr>
          <p:cNvPr id="392" name="Google Shape;392;g34f59852ca9_6_0">
            <a:extLst>
              <a:ext uri="{C183D7F6-B498-43B3-948B-1728B52AA6E4}">
                <adec:decorative xmlns:adec="http://schemas.microsoft.com/office/drawing/2017/decorative" val="1"/>
              </a:ext>
            </a:extLst>
          </p:cNvPr>
          <p:cNvGrpSpPr/>
          <p:nvPr/>
        </p:nvGrpSpPr>
        <p:grpSpPr>
          <a:xfrm>
            <a:off x="4851197" y="3080796"/>
            <a:ext cx="440055" cy="438912"/>
            <a:chOff x="4754219" y="3080796"/>
            <a:chExt cx="440055" cy="438912"/>
          </a:xfrm>
        </p:grpSpPr>
        <p:sp>
          <p:nvSpPr>
            <p:cNvPr id="393" name="Google Shape;393;g34f59852ca9_6_0"/>
            <p:cNvSpPr/>
            <p:nvPr/>
          </p:nvSpPr>
          <p:spPr>
            <a:xfrm>
              <a:off x="4754219" y="3080796"/>
              <a:ext cx="440055" cy="438912"/>
            </a:xfrm>
            <a:prstGeom prst="roundRect">
              <a:avLst>
                <a:gd name="adj" fmla="val 16667"/>
              </a:avLst>
            </a:prstGeom>
            <a:solidFill>
              <a:srgbClr val="FCCF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94" name="Google Shape;394;g34f59852ca9_6_0" descr="Warning outline"/>
            <p:cNvPicPr preferRelativeResize="0"/>
            <p:nvPr/>
          </p:nvPicPr>
          <p:blipFill rotWithShape="1">
            <a:blip r:embed="rId7">
              <a:alphaModFix/>
            </a:blip>
            <a:srcRect/>
            <a:stretch/>
          </p:blipFill>
          <p:spPr>
            <a:xfrm>
              <a:off x="4830246" y="3156252"/>
              <a:ext cx="287999" cy="287999"/>
            </a:xfrm>
            <a:prstGeom prst="rect">
              <a:avLst/>
            </a:prstGeom>
            <a:noFill/>
            <a:ln>
              <a:noFill/>
            </a:ln>
          </p:spPr>
        </p:pic>
      </p:gr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34f59852ca9_6_7"/>
          <p:cNvSpPr txBox="1">
            <a:spLocks noGrp="1"/>
          </p:cNvSpPr>
          <p:nvPr>
            <p:ph type="title"/>
          </p:nvPr>
        </p:nvSpPr>
        <p:spPr>
          <a:xfrm>
            <a:off x="457200" y="151575"/>
            <a:ext cx="5600700" cy="834900"/>
          </a:xfrm>
          <a:prstGeom prst="rect">
            <a:avLst/>
          </a:prstGeom>
          <a:noFill/>
          <a:ln>
            <a:noFill/>
          </a:ln>
        </p:spPr>
        <p:txBody>
          <a:bodyPr spcFirstLastPara="1" wrap="square" lIns="91425" tIns="45700" rIns="91425" bIns="45700" anchor="b" anchorCtr="0">
            <a:noAutofit/>
          </a:bodyPr>
          <a:lstStyle/>
          <a:p>
            <a:pPr marL="0" lvl="0" indent="0" algn="l" rtl="0">
              <a:lnSpc>
                <a:spcPct val="167857"/>
              </a:lnSpc>
              <a:spcBef>
                <a:spcPts val="0"/>
              </a:spcBef>
              <a:spcAft>
                <a:spcPts val="0"/>
              </a:spcAft>
              <a:buClr>
                <a:schemeClr val="dk1"/>
              </a:buClr>
              <a:buSzPts val="1100"/>
              <a:buFont typeface="Arial"/>
              <a:buNone/>
            </a:pPr>
            <a:r>
              <a:rPr lang="en-US" sz="2800" b="0" dirty="0">
                <a:solidFill>
                  <a:srgbClr val="781426"/>
                </a:solidFill>
                <a:latin typeface="Arial"/>
                <a:ea typeface="Arial"/>
                <a:cs typeface="Arial"/>
                <a:sym typeface="Arial"/>
              </a:rPr>
              <a:t>Stay Connected</a:t>
            </a:r>
            <a:endParaRPr b="0" dirty="0">
              <a:solidFill>
                <a:srgbClr val="781426"/>
              </a:solidFill>
              <a:latin typeface="Arial"/>
              <a:ea typeface="Arial"/>
              <a:cs typeface="Arial"/>
              <a:sym typeface="Arial"/>
            </a:endParaRPr>
          </a:p>
        </p:txBody>
      </p:sp>
      <p:sp>
        <p:nvSpPr>
          <p:cNvPr id="2" name="Google Shape;226;p10">
            <a:extLst>
              <a:ext uri="{FF2B5EF4-FFF2-40B4-BE49-F238E27FC236}">
                <a16:creationId xmlns:a16="http://schemas.microsoft.com/office/drawing/2014/main" id="{8296C01C-0651-DA24-4874-B36832537514}"/>
              </a:ext>
              <a:ext uri="{C183D7F6-B498-43B3-948B-1728B52AA6E4}">
                <adec:decorative xmlns:adec="http://schemas.microsoft.com/office/drawing/2017/decorative" val="1"/>
              </a:ext>
            </a:extLst>
          </p:cNvPr>
          <p:cNvSpPr/>
          <p:nvPr/>
        </p:nvSpPr>
        <p:spPr>
          <a:xfrm>
            <a:off x="424821" y="1157157"/>
            <a:ext cx="150841" cy="757032"/>
          </a:xfrm>
          <a:prstGeom prst="roundRect">
            <a:avLst>
              <a:gd name="adj" fmla="val 56033"/>
            </a:avLst>
          </a:prstGeom>
          <a:solidFill>
            <a:srgbClr val="FCCFDA"/>
          </a:solidFill>
          <a:ln w="9525" cap="flat" cmpd="sng">
            <a:solidFill>
              <a:srgbClr val="E2B5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229;p10">
            <a:extLst>
              <a:ext uri="{FF2B5EF4-FFF2-40B4-BE49-F238E27FC236}">
                <a16:creationId xmlns:a16="http://schemas.microsoft.com/office/drawing/2014/main" id="{079BD91A-B8F2-98A3-2656-E9A1B6FEFF01}"/>
              </a:ext>
              <a:ext uri="{C183D7F6-B498-43B3-948B-1728B52AA6E4}">
                <adec:decorative xmlns:adec="http://schemas.microsoft.com/office/drawing/2017/decorative" val="1"/>
              </a:ext>
            </a:extLst>
          </p:cNvPr>
          <p:cNvSpPr/>
          <p:nvPr/>
        </p:nvSpPr>
        <p:spPr>
          <a:xfrm>
            <a:off x="732898" y="2092914"/>
            <a:ext cx="150841" cy="757032"/>
          </a:xfrm>
          <a:prstGeom prst="roundRect">
            <a:avLst>
              <a:gd name="adj" fmla="val 56033"/>
            </a:avLst>
          </a:prstGeom>
          <a:solidFill>
            <a:srgbClr val="FCCFDA"/>
          </a:solidFill>
          <a:ln w="9525" cap="flat" cmpd="sng">
            <a:solidFill>
              <a:srgbClr val="E2B5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232;p10">
            <a:extLst>
              <a:ext uri="{FF2B5EF4-FFF2-40B4-BE49-F238E27FC236}">
                <a16:creationId xmlns:a16="http://schemas.microsoft.com/office/drawing/2014/main" id="{4B1B09AC-B5F6-1816-1574-9422FC6130D8}"/>
              </a:ext>
              <a:ext uri="{C183D7F6-B498-43B3-948B-1728B52AA6E4}">
                <adec:decorative xmlns:adec="http://schemas.microsoft.com/office/drawing/2017/decorative" val="1"/>
              </a:ext>
            </a:extLst>
          </p:cNvPr>
          <p:cNvSpPr/>
          <p:nvPr/>
        </p:nvSpPr>
        <p:spPr>
          <a:xfrm>
            <a:off x="1073179" y="3108881"/>
            <a:ext cx="150841" cy="757032"/>
          </a:xfrm>
          <a:prstGeom prst="roundRect">
            <a:avLst>
              <a:gd name="adj" fmla="val 56033"/>
            </a:avLst>
          </a:prstGeom>
          <a:solidFill>
            <a:srgbClr val="FCCFDA"/>
          </a:solidFill>
          <a:ln w="9525" cap="flat" cmpd="sng">
            <a:solidFill>
              <a:srgbClr val="E2B5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232;p10">
            <a:extLst>
              <a:ext uri="{FF2B5EF4-FFF2-40B4-BE49-F238E27FC236}">
                <a16:creationId xmlns:a16="http://schemas.microsoft.com/office/drawing/2014/main" id="{EF9090E5-7DAC-7297-EA32-0EE4888C4B59}"/>
              </a:ext>
              <a:ext uri="{C183D7F6-B498-43B3-948B-1728B52AA6E4}">
                <adec:decorative xmlns:adec="http://schemas.microsoft.com/office/drawing/2017/decorative" val="1"/>
              </a:ext>
            </a:extLst>
          </p:cNvPr>
          <p:cNvSpPr/>
          <p:nvPr/>
        </p:nvSpPr>
        <p:spPr>
          <a:xfrm>
            <a:off x="1417320" y="4142232"/>
            <a:ext cx="150841" cy="757032"/>
          </a:xfrm>
          <a:prstGeom prst="roundRect">
            <a:avLst>
              <a:gd name="adj" fmla="val 56033"/>
            </a:avLst>
          </a:prstGeom>
          <a:solidFill>
            <a:srgbClr val="FCCFDA"/>
          </a:solidFill>
          <a:ln w="9525" cap="flat" cmpd="sng">
            <a:solidFill>
              <a:srgbClr val="E2B5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227;p10">
            <a:extLst>
              <a:ext uri="{FF2B5EF4-FFF2-40B4-BE49-F238E27FC236}">
                <a16:creationId xmlns:a16="http://schemas.microsoft.com/office/drawing/2014/main" id="{2DB1421A-4246-884D-9B2F-39F9BFA182F0}"/>
              </a:ext>
            </a:extLst>
          </p:cNvPr>
          <p:cNvSpPr/>
          <p:nvPr/>
        </p:nvSpPr>
        <p:spPr>
          <a:xfrm>
            <a:off x="935004" y="1041657"/>
            <a:ext cx="2835235" cy="354330"/>
          </a:xfrm>
          <a:prstGeom prst="rect">
            <a:avLst/>
          </a:prstGeom>
          <a:noFill/>
          <a:ln>
            <a:noFill/>
          </a:ln>
        </p:spPr>
        <p:txBody>
          <a:bodyPr spcFirstLastPara="1" wrap="square" lIns="0" tIns="0" rIns="0" bIns="0" anchor="t" anchorCtr="0">
            <a:noAutofit/>
          </a:bodyPr>
          <a:lstStyle/>
          <a:p>
            <a:pPr marL="0" marR="0" lvl="0" indent="0" algn="l" rtl="0">
              <a:lnSpc>
                <a:spcPct val="152777"/>
              </a:lnSpc>
              <a:spcBef>
                <a:spcPts val="0"/>
              </a:spcBef>
              <a:spcAft>
                <a:spcPts val="0"/>
              </a:spcAft>
              <a:buClr>
                <a:srgbClr val="272525"/>
              </a:buClr>
              <a:buSzPts val="1800"/>
              <a:buFont typeface="DM Sans SemiBold"/>
              <a:buNone/>
            </a:pPr>
            <a:r>
              <a:rPr lang="en-US" sz="1800" b="1" dirty="0">
                <a:solidFill>
                  <a:srgbClr val="272525"/>
                </a:solidFill>
                <a:latin typeface="DM Sans SemiBold"/>
                <a:ea typeface="DM Sans SemiBold"/>
                <a:cs typeface="DM Sans SemiBold"/>
                <a:sym typeface="DM Sans SemiBold"/>
              </a:rPr>
              <a:t>Reach Out</a:t>
            </a:r>
            <a:endParaRPr sz="1800" dirty="0">
              <a:solidFill>
                <a:schemeClr val="dk1"/>
              </a:solidFill>
              <a:latin typeface="Calibri"/>
              <a:ea typeface="Calibri"/>
              <a:cs typeface="Calibri"/>
              <a:sym typeface="Calibri"/>
            </a:endParaRPr>
          </a:p>
        </p:txBody>
      </p:sp>
      <p:sp>
        <p:nvSpPr>
          <p:cNvPr id="8" name="Google Shape;228;p10">
            <a:extLst>
              <a:ext uri="{FF2B5EF4-FFF2-40B4-BE49-F238E27FC236}">
                <a16:creationId xmlns:a16="http://schemas.microsoft.com/office/drawing/2014/main" id="{143063A8-9DF7-0F18-45F3-39E75F3908DA}"/>
              </a:ext>
            </a:extLst>
          </p:cNvPr>
          <p:cNvSpPr/>
          <p:nvPr/>
        </p:nvSpPr>
        <p:spPr>
          <a:xfrm>
            <a:off x="915823" y="1472704"/>
            <a:ext cx="4650788" cy="50013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272525"/>
              </a:buClr>
              <a:buSzPts val="1500"/>
              <a:buFont typeface="DM Sans"/>
              <a:buNone/>
            </a:pPr>
            <a:r>
              <a:rPr lang="en-US" sz="1500" dirty="0">
                <a:solidFill>
                  <a:srgbClr val="272525"/>
                </a:solidFill>
                <a:latin typeface="DM Sans"/>
                <a:ea typeface="DM Sans"/>
                <a:cs typeface="DM Sans"/>
                <a:sym typeface="DM Sans"/>
              </a:rPr>
              <a:t>Contact Terisa O’Dowd with your questions </a:t>
            </a:r>
            <a:br>
              <a:rPr lang="en-US" sz="1500" dirty="0">
                <a:solidFill>
                  <a:srgbClr val="272525"/>
                </a:solidFill>
                <a:latin typeface="DM Sans"/>
                <a:ea typeface="DM Sans"/>
                <a:cs typeface="DM Sans"/>
                <a:sym typeface="DM Sans"/>
              </a:rPr>
            </a:br>
            <a:r>
              <a:rPr lang="en-US" sz="1500" dirty="0">
                <a:solidFill>
                  <a:srgbClr val="272525"/>
                </a:solidFill>
                <a:latin typeface="DM Sans"/>
                <a:ea typeface="DM Sans"/>
                <a:cs typeface="DM Sans"/>
                <a:sym typeface="DM Sans"/>
              </a:rPr>
              <a:t>and insights</a:t>
            </a:r>
            <a:r>
              <a:rPr lang="en-US" sz="1750" dirty="0">
                <a:solidFill>
                  <a:srgbClr val="272525"/>
                </a:solidFill>
                <a:latin typeface="DM Sans"/>
                <a:ea typeface="DM Sans"/>
                <a:cs typeface="DM Sans"/>
                <a:sym typeface="DM Sans"/>
              </a:rPr>
              <a:t>.</a:t>
            </a:r>
            <a:endParaRPr sz="1750" dirty="0">
              <a:solidFill>
                <a:schemeClr val="dk1"/>
              </a:solidFill>
              <a:latin typeface="Calibri"/>
              <a:ea typeface="Calibri"/>
              <a:cs typeface="Calibri"/>
              <a:sym typeface="Calibri"/>
            </a:endParaRPr>
          </a:p>
        </p:txBody>
      </p:sp>
      <p:sp>
        <p:nvSpPr>
          <p:cNvPr id="9" name="Google Shape;230;p10">
            <a:extLst>
              <a:ext uri="{FF2B5EF4-FFF2-40B4-BE49-F238E27FC236}">
                <a16:creationId xmlns:a16="http://schemas.microsoft.com/office/drawing/2014/main" id="{E88CAAD4-756F-B662-8BA2-2C02C2B5B1B6}"/>
              </a:ext>
            </a:extLst>
          </p:cNvPr>
          <p:cNvSpPr/>
          <p:nvPr/>
        </p:nvSpPr>
        <p:spPr>
          <a:xfrm>
            <a:off x="1243081" y="1977413"/>
            <a:ext cx="2835235" cy="354330"/>
          </a:xfrm>
          <a:prstGeom prst="rect">
            <a:avLst/>
          </a:prstGeom>
          <a:noFill/>
          <a:ln>
            <a:noFill/>
          </a:ln>
        </p:spPr>
        <p:txBody>
          <a:bodyPr spcFirstLastPara="1" wrap="square" lIns="0" tIns="0" rIns="0" bIns="0" anchor="t" anchorCtr="0">
            <a:noAutofit/>
          </a:bodyPr>
          <a:lstStyle/>
          <a:p>
            <a:pPr marL="0" marR="0" lvl="0" indent="0" algn="l" rtl="0">
              <a:lnSpc>
                <a:spcPct val="152777"/>
              </a:lnSpc>
              <a:spcBef>
                <a:spcPts val="0"/>
              </a:spcBef>
              <a:spcAft>
                <a:spcPts val="0"/>
              </a:spcAft>
              <a:buClr>
                <a:srgbClr val="272525"/>
              </a:buClr>
              <a:buSzPts val="1800"/>
              <a:buFont typeface="DM Sans SemiBold"/>
              <a:buNone/>
            </a:pPr>
            <a:r>
              <a:rPr lang="en-US" sz="1800" b="1" dirty="0">
                <a:solidFill>
                  <a:srgbClr val="272525"/>
                </a:solidFill>
                <a:latin typeface="DM Sans SemiBold"/>
                <a:ea typeface="DM Sans SemiBold"/>
                <a:cs typeface="DM Sans SemiBold"/>
                <a:sym typeface="DM Sans SemiBold"/>
              </a:rPr>
              <a:t>Implement Tools</a:t>
            </a:r>
            <a:endParaRPr sz="1800" dirty="0">
              <a:solidFill>
                <a:schemeClr val="dk1"/>
              </a:solidFill>
              <a:latin typeface="Calibri"/>
              <a:ea typeface="Calibri"/>
              <a:cs typeface="Calibri"/>
              <a:sym typeface="Calibri"/>
            </a:endParaRPr>
          </a:p>
        </p:txBody>
      </p:sp>
      <p:sp>
        <p:nvSpPr>
          <p:cNvPr id="10" name="Google Shape;231;p10">
            <a:extLst>
              <a:ext uri="{FF2B5EF4-FFF2-40B4-BE49-F238E27FC236}">
                <a16:creationId xmlns:a16="http://schemas.microsoft.com/office/drawing/2014/main" id="{340CF7E4-417B-D088-1752-CC65543AA991}"/>
              </a:ext>
            </a:extLst>
          </p:cNvPr>
          <p:cNvSpPr/>
          <p:nvPr/>
        </p:nvSpPr>
        <p:spPr>
          <a:xfrm>
            <a:off x="1256038" y="2337713"/>
            <a:ext cx="3959507" cy="50013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272525"/>
              </a:buClr>
              <a:buSzPts val="1500"/>
              <a:buFont typeface="DM Sans"/>
              <a:buNone/>
            </a:pPr>
            <a:r>
              <a:rPr lang="en-US" sz="1500" dirty="0">
                <a:solidFill>
                  <a:srgbClr val="272525"/>
                </a:solidFill>
                <a:latin typeface="DM Sans"/>
                <a:ea typeface="DM Sans"/>
                <a:cs typeface="DM Sans"/>
                <a:sym typeface="DM Sans"/>
              </a:rPr>
              <a:t>Start using one accessibility tool in your next lesson plan</a:t>
            </a:r>
            <a:r>
              <a:rPr lang="en-US" sz="1750" dirty="0">
                <a:solidFill>
                  <a:srgbClr val="272525"/>
                </a:solidFill>
                <a:latin typeface="DM Sans"/>
                <a:ea typeface="DM Sans"/>
                <a:cs typeface="DM Sans"/>
                <a:sym typeface="DM Sans"/>
              </a:rPr>
              <a:t>.</a:t>
            </a:r>
            <a:endParaRPr sz="1750" dirty="0">
              <a:solidFill>
                <a:schemeClr val="dk1"/>
              </a:solidFill>
              <a:latin typeface="Calibri"/>
              <a:ea typeface="Calibri"/>
              <a:cs typeface="Calibri"/>
              <a:sym typeface="Calibri"/>
            </a:endParaRPr>
          </a:p>
        </p:txBody>
      </p:sp>
      <p:sp>
        <p:nvSpPr>
          <p:cNvPr id="11" name="Google Shape;233;p10">
            <a:extLst>
              <a:ext uri="{FF2B5EF4-FFF2-40B4-BE49-F238E27FC236}">
                <a16:creationId xmlns:a16="http://schemas.microsoft.com/office/drawing/2014/main" id="{4C61BAE2-80CB-DAF7-4DFF-8379860C1436}"/>
              </a:ext>
            </a:extLst>
          </p:cNvPr>
          <p:cNvSpPr/>
          <p:nvPr/>
        </p:nvSpPr>
        <p:spPr>
          <a:xfrm>
            <a:off x="1583362" y="2964505"/>
            <a:ext cx="2835235" cy="354330"/>
          </a:xfrm>
          <a:prstGeom prst="rect">
            <a:avLst/>
          </a:prstGeom>
          <a:noFill/>
          <a:ln>
            <a:noFill/>
          </a:ln>
        </p:spPr>
        <p:txBody>
          <a:bodyPr spcFirstLastPara="1" wrap="square" lIns="0" tIns="0" rIns="0" bIns="0" anchor="t" anchorCtr="0">
            <a:noAutofit/>
          </a:bodyPr>
          <a:lstStyle/>
          <a:p>
            <a:pPr marL="0" marR="0" lvl="0" indent="0" algn="l" rtl="0">
              <a:lnSpc>
                <a:spcPct val="152777"/>
              </a:lnSpc>
              <a:spcBef>
                <a:spcPts val="0"/>
              </a:spcBef>
              <a:spcAft>
                <a:spcPts val="0"/>
              </a:spcAft>
              <a:buClr>
                <a:srgbClr val="272525"/>
              </a:buClr>
              <a:buSzPts val="1800"/>
              <a:buFont typeface="DM Sans SemiBold"/>
              <a:buNone/>
            </a:pPr>
            <a:r>
              <a:rPr lang="en-US" sz="1800" b="1" dirty="0">
                <a:solidFill>
                  <a:srgbClr val="272525"/>
                </a:solidFill>
                <a:latin typeface="DM Sans SemiBold"/>
                <a:ea typeface="DM Sans SemiBold"/>
                <a:cs typeface="DM Sans SemiBold"/>
                <a:sym typeface="DM Sans SemiBold"/>
              </a:rPr>
              <a:t>Share Results</a:t>
            </a:r>
            <a:endParaRPr sz="1800" dirty="0">
              <a:solidFill>
                <a:schemeClr val="dk1"/>
              </a:solidFill>
              <a:latin typeface="Calibri"/>
              <a:ea typeface="Calibri"/>
              <a:cs typeface="Calibri"/>
              <a:sym typeface="Calibri"/>
            </a:endParaRPr>
          </a:p>
        </p:txBody>
      </p:sp>
      <p:sp>
        <p:nvSpPr>
          <p:cNvPr id="12" name="Google Shape;234;p10">
            <a:extLst>
              <a:ext uri="{FF2B5EF4-FFF2-40B4-BE49-F238E27FC236}">
                <a16:creationId xmlns:a16="http://schemas.microsoft.com/office/drawing/2014/main" id="{518254F8-E1ED-C139-7DD0-0843E1350F73}"/>
              </a:ext>
            </a:extLst>
          </p:cNvPr>
          <p:cNvSpPr/>
          <p:nvPr/>
        </p:nvSpPr>
        <p:spPr>
          <a:xfrm>
            <a:off x="1564182" y="3362253"/>
            <a:ext cx="3651364" cy="4616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272525"/>
              </a:buClr>
              <a:buSzPts val="1500"/>
              <a:buFont typeface="DM Sans"/>
              <a:buNone/>
            </a:pPr>
            <a:r>
              <a:rPr lang="en-US" sz="1500" dirty="0">
                <a:solidFill>
                  <a:srgbClr val="272525"/>
                </a:solidFill>
                <a:latin typeface="DM Sans"/>
                <a:ea typeface="DM Sans"/>
                <a:cs typeface="DM Sans"/>
                <a:sym typeface="DM Sans"/>
              </a:rPr>
              <a:t>Let us know how these tools impact your students' learning.</a:t>
            </a:r>
            <a:endParaRPr sz="1500" dirty="0">
              <a:solidFill>
                <a:schemeClr val="dk1"/>
              </a:solidFill>
              <a:latin typeface="Calibri"/>
              <a:ea typeface="Calibri"/>
              <a:cs typeface="Calibri"/>
              <a:sym typeface="Calibri"/>
            </a:endParaRPr>
          </a:p>
        </p:txBody>
      </p:sp>
      <p:sp>
        <p:nvSpPr>
          <p:cNvPr id="13" name="Google Shape;236;p10">
            <a:extLst>
              <a:ext uri="{FF2B5EF4-FFF2-40B4-BE49-F238E27FC236}">
                <a16:creationId xmlns:a16="http://schemas.microsoft.com/office/drawing/2014/main" id="{830D462A-81D1-888E-156E-62063523FD0A}"/>
              </a:ext>
            </a:extLst>
          </p:cNvPr>
          <p:cNvSpPr/>
          <p:nvPr/>
        </p:nvSpPr>
        <p:spPr>
          <a:xfrm>
            <a:off x="1923642" y="3977264"/>
            <a:ext cx="2835235" cy="354330"/>
          </a:xfrm>
          <a:prstGeom prst="rect">
            <a:avLst/>
          </a:prstGeom>
          <a:noFill/>
          <a:ln>
            <a:noFill/>
          </a:ln>
        </p:spPr>
        <p:txBody>
          <a:bodyPr spcFirstLastPara="1" wrap="square" lIns="0" tIns="0" rIns="0" bIns="0" anchor="t" anchorCtr="0">
            <a:noAutofit/>
          </a:bodyPr>
          <a:lstStyle/>
          <a:p>
            <a:pPr marL="0" marR="0" lvl="0" indent="0" algn="l" rtl="0">
              <a:lnSpc>
                <a:spcPct val="152777"/>
              </a:lnSpc>
              <a:spcBef>
                <a:spcPts val="0"/>
              </a:spcBef>
              <a:spcAft>
                <a:spcPts val="0"/>
              </a:spcAft>
              <a:buClr>
                <a:srgbClr val="272525"/>
              </a:buClr>
              <a:buSzPts val="1800"/>
              <a:buFont typeface="DM Sans SemiBold"/>
              <a:buNone/>
            </a:pPr>
            <a:r>
              <a:rPr lang="en-US" sz="1800" b="1" dirty="0">
                <a:solidFill>
                  <a:srgbClr val="272525"/>
                </a:solidFill>
                <a:latin typeface="DM Sans SemiBold"/>
                <a:ea typeface="DM Sans SemiBold"/>
                <a:cs typeface="DM Sans SemiBold"/>
                <a:sym typeface="DM Sans SemiBold"/>
              </a:rPr>
              <a:t>Continue Learning</a:t>
            </a:r>
            <a:endParaRPr sz="1800" dirty="0">
              <a:solidFill>
                <a:schemeClr val="dk1"/>
              </a:solidFill>
              <a:latin typeface="Calibri"/>
              <a:ea typeface="Calibri"/>
              <a:cs typeface="Calibri"/>
              <a:sym typeface="Calibri"/>
            </a:endParaRPr>
          </a:p>
        </p:txBody>
      </p:sp>
      <p:sp>
        <p:nvSpPr>
          <p:cNvPr id="14" name="Google Shape;237;p10">
            <a:extLst>
              <a:ext uri="{FF2B5EF4-FFF2-40B4-BE49-F238E27FC236}">
                <a16:creationId xmlns:a16="http://schemas.microsoft.com/office/drawing/2014/main" id="{1AFA820E-634B-A744-95AD-2B54F31D7FAA}"/>
              </a:ext>
            </a:extLst>
          </p:cNvPr>
          <p:cNvSpPr/>
          <p:nvPr/>
        </p:nvSpPr>
        <p:spPr>
          <a:xfrm>
            <a:off x="1893968" y="4361520"/>
            <a:ext cx="2864909" cy="4616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272525"/>
              </a:buClr>
              <a:buSzPts val="1500"/>
              <a:buFont typeface="DM Sans"/>
              <a:buNone/>
            </a:pPr>
            <a:r>
              <a:rPr lang="en-US" sz="1500">
                <a:solidFill>
                  <a:srgbClr val="272525"/>
                </a:solidFill>
                <a:latin typeface="DM Sans"/>
                <a:ea typeface="DM Sans"/>
                <a:cs typeface="DM Sans"/>
                <a:sym typeface="DM Sans"/>
              </a:rPr>
              <a:t>Join our upcoming accessibility workshops throughout the year.</a:t>
            </a:r>
            <a:endParaRPr sz="1500">
              <a:solidFill>
                <a:schemeClr val="dk1"/>
              </a:solidFill>
              <a:latin typeface="Calibri"/>
              <a:ea typeface="Calibri"/>
              <a:cs typeface="Calibri"/>
              <a:sym typeface="Calibri"/>
            </a:endParaRPr>
          </a:p>
        </p:txBody>
      </p:sp>
      <p:pic>
        <p:nvPicPr>
          <p:cNvPr id="15" name="Google Shape;238;p10">
            <a:extLst>
              <a:ext uri="{FF2B5EF4-FFF2-40B4-BE49-F238E27FC236}">
                <a16:creationId xmlns:a16="http://schemas.microsoft.com/office/drawing/2014/main" id="{C1B4C192-7C4D-C278-BB8C-CCA46CF81725}"/>
              </a:ext>
              <a:ext uri="{C183D7F6-B498-43B3-948B-1728B52AA6E4}">
                <adec:decorative xmlns:adec="http://schemas.microsoft.com/office/drawing/2017/decorative" val="1"/>
              </a:ext>
            </a:extLst>
          </p:cNvPr>
          <p:cNvPicPr preferRelativeResize="0"/>
          <p:nvPr/>
        </p:nvPicPr>
        <p:blipFill rotWithShape="1">
          <a:blip r:embed="rId4">
            <a:alphaModFix/>
          </a:blip>
          <a:srcRect t="7976" b="7976"/>
          <a:stretch/>
        </p:blipFill>
        <p:spPr>
          <a:xfrm>
            <a:off x="5711273" y="0"/>
            <a:ext cx="3432727" cy="5143504"/>
          </a:xfrm>
          <a:prstGeom prst="rect">
            <a:avLst/>
          </a:prstGeom>
          <a:noFill/>
          <a:ln>
            <a:noFill/>
          </a:ln>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C7868ED4-1A1B-68B7-E7D3-70D7AF677403}"/>
            </a:ext>
          </a:extLst>
        </p:cNvPr>
        <p:cNvGrpSpPr/>
        <p:nvPr/>
      </p:nvGrpSpPr>
      <p:grpSpPr>
        <a:xfrm>
          <a:off x="0" y="0"/>
          <a:ext cx="0" cy="0"/>
          <a:chOff x="0" y="0"/>
          <a:chExt cx="0" cy="0"/>
        </a:xfrm>
      </p:grpSpPr>
      <p:sp>
        <p:nvSpPr>
          <p:cNvPr id="239" name="Google Shape;239;p1">
            <a:extLst>
              <a:ext uri="{FF2B5EF4-FFF2-40B4-BE49-F238E27FC236}">
                <a16:creationId xmlns:a16="http://schemas.microsoft.com/office/drawing/2014/main" id="{E4D9520F-F659-140F-B2CA-99A2D483B0A8}"/>
              </a:ext>
            </a:extLst>
          </p:cNvPr>
          <p:cNvSpPr txBox="1">
            <a:spLocks noGrp="1"/>
          </p:cNvSpPr>
          <p:nvPr>
            <p:ph type="title"/>
          </p:nvPr>
        </p:nvSpPr>
        <p:spPr>
          <a:xfrm>
            <a:off x="414779" y="582775"/>
            <a:ext cx="8201320" cy="634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00000"/>
              </a:buClr>
              <a:buSzPts val="2800"/>
              <a:buFont typeface="DM Sans SemiBold"/>
              <a:buNone/>
            </a:pPr>
            <a:r>
              <a:rPr lang="en-US" sz="2600" b="0" i="0" u="none" strike="noStrike" cap="none" dirty="0">
                <a:solidFill>
                  <a:srgbClr val="850928"/>
                </a:solidFill>
                <a:latin typeface="Arial"/>
                <a:ea typeface="Arial"/>
                <a:cs typeface="Arial"/>
                <a:sym typeface="Arial"/>
              </a:rPr>
              <a:t>Supporting Students with Text Comprehension Needs</a:t>
            </a:r>
            <a:endParaRPr sz="2600" b="0" i="0" u="none" strike="noStrike" cap="none" dirty="0">
              <a:solidFill>
                <a:srgbClr val="850928"/>
              </a:solidFill>
              <a:latin typeface="Arial"/>
              <a:ea typeface="Arial"/>
              <a:cs typeface="Arial"/>
              <a:sym typeface="Arial"/>
            </a:endParaRPr>
          </a:p>
        </p:txBody>
      </p:sp>
      <p:pic>
        <p:nvPicPr>
          <p:cNvPr id="240" name="Google Shape;240;p1">
            <a:extLst>
              <a:ext uri="{FF2B5EF4-FFF2-40B4-BE49-F238E27FC236}">
                <a16:creationId xmlns:a16="http://schemas.microsoft.com/office/drawing/2014/main" id="{C1554333-AE6A-F209-E54E-51FF6B02B43F}"/>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89503" y="1937173"/>
            <a:ext cx="365760" cy="365760"/>
          </a:xfrm>
          <a:prstGeom prst="rect">
            <a:avLst/>
          </a:prstGeom>
          <a:noFill/>
          <a:ln>
            <a:noFill/>
          </a:ln>
        </p:spPr>
      </p:pic>
      <p:sp>
        <p:nvSpPr>
          <p:cNvPr id="241" name="Google Shape;241;p1">
            <a:extLst>
              <a:ext uri="{FF2B5EF4-FFF2-40B4-BE49-F238E27FC236}">
                <a16:creationId xmlns:a16="http://schemas.microsoft.com/office/drawing/2014/main" id="{496CCB1B-92B1-98F2-C752-312A29C61E43}"/>
              </a:ext>
            </a:extLst>
          </p:cNvPr>
          <p:cNvSpPr/>
          <p:nvPr/>
        </p:nvSpPr>
        <p:spPr>
          <a:xfrm>
            <a:off x="1499949" y="1901692"/>
            <a:ext cx="2537700" cy="317100"/>
          </a:xfrm>
          <a:prstGeom prst="rect">
            <a:avLst/>
          </a:prstGeom>
          <a:noFill/>
          <a:ln>
            <a:noFill/>
          </a:ln>
        </p:spPr>
        <p:txBody>
          <a:bodyPr spcFirstLastPara="1" wrap="square" lIns="0" tIns="0" rIns="0" bIns="0" anchor="t" anchorCtr="0">
            <a:noAutofit/>
          </a:bodyPr>
          <a:lstStyle/>
          <a:p>
            <a:pPr marL="0" marR="0" lvl="0" indent="0" algn="l" rtl="0">
              <a:lnSpc>
                <a:spcPct val="153125"/>
              </a:lnSpc>
              <a:spcBef>
                <a:spcPts val="0"/>
              </a:spcBef>
              <a:spcAft>
                <a:spcPts val="0"/>
              </a:spcAft>
              <a:buClr>
                <a:srgbClr val="272525"/>
              </a:buClr>
              <a:buSzPts val="1600"/>
              <a:buFont typeface="DM Sans SemiBold"/>
              <a:buNone/>
            </a:pPr>
            <a:r>
              <a:rPr lang="en-US" sz="1600" b="1" i="0" u="none" strike="noStrike" cap="none" dirty="0">
                <a:solidFill>
                  <a:srgbClr val="272525"/>
                </a:solidFill>
                <a:latin typeface="DM Sans SemiBold"/>
                <a:ea typeface="DM Sans SemiBold"/>
                <a:cs typeface="DM Sans SemiBold"/>
                <a:sym typeface="DM Sans SemiBold"/>
              </a:rPr>
              <a:t>Robert Lipscomb</a:t>
            </a:r>
            <a:endParaRPr sz="1600" b="0" i="0" u="none" strike="noStrike" cap="none" dirty="0">
              <a:solidFill>
                <a:schemeClr val="dk1"/>
              </a:solidFill>
              <a:latin typeface="Calibri"/>
              <a:ea typeface="Calibri"/>
              <a:cs typeface="Calibri"/>
              <a:sym typeface="Calibri"/>
            </a:endParaRPr>
          </a:p>
        </p:txBody>
      </p:sp>
      <p:sp>
        <p:nvSpPr>
          <p:cNvPr id="242" name="Google Shape;242;p1">
            <a:extLst>
              <a:ext uri="{FF2B5EF4-FFF2-40B4-BE49-F238E27FC236}">
                <a16:creationId xmlns:a16="http://schemas.microsoft.com/office/drawing/2014/main" id="{54297C95-333F-4766-0B7D-434D34EBA5CC}"/>
              </a:ext>
            </a:extLst>
          </p:cNvPr>
          <p:cNvSpPr/>
          <p:nvPr/>
        </p:nvSpPr>
        <p:spPr>
          <a:xfrm>
            <a:off x="1499949" y="2168025"/>
            <a:ext cx="4183500" cy="324900"/>
          </a:xfrm>
          <a:prstGeom prst="rect">
            <a:avLst/>
          </a:prstGeom>
          <a:noFill/>
          <a:ln>
            <a:noFill/>
          </a:ln>
        </p:spPr>
        <p:txBody>
          <a:bodyPr spcFirstLastPara="1" wrap="square" lIns="0" tIns="0" rIns="0" bIns="0" anchor="t" anchorCtr="0">
            <a:noAutofit/>
          </a:bodyPr>
          <a:lstStyle/>
          <a:p>
            <a:pPr marL="0" marR="0" lvl="0" indent="0" algn="l" rtl="0">
              <a:lnSpc>
                <a:spcPct val="182142"/>
              </a:lnSpc>
              <a:spcBef>
                <a:spcPts val="0"/>
              </a:spcBef>
              <a:spcAft>
                <a:spcPts val="0"/>
              </a:spcAft>
              <a:buClr>
                <a:srgbClr val="272525"/>
              </a:buClr>
              <a:buSzPts val="1400"/>
              <a:buFont typeface="DM Sans"/>
              <a:buNone/>
            </a:pPr>
            <a:r>
              <a:rPr lang="en-US" sz="1400" b="0" i="0" u="none" strike="noStrike" cap="none" dirty="0">
                <a:solidFill>
                  <a:srgbClr val="272525"/>
                </a:solidFill>
                <a:latin typeface="DM Sans"/>
                <a:ea typeface="DM Sans"/>
                <a:cs typeface="DM Sans"/>
                <a:sym typeface="DM Sans"/>
              </a:rPr>
              <a:t>Instructional Designer</a:t>
            </a:r>
            <a:endParaRPr sz="1400" b="0" i="0" u="none" strike="noStrike" cap="none" dirty="0">
              <a:solidFill>
                <a:schemeClr val="dk1"/>
              </a:solidFill>
              <a:latin typeface="Calibri"/>
              <a:ea typeface="Calibri"/>
              <a:cs typeface="Calibri"/>
              <a:sym typeface="Calibri"/>
            </a:endParaRPr>
          </a:p>
        </p:txBody>
      </p:sp>
      <p:pic>
        <p:nvPicPr>
          <p:cNvPr id="243" name="Google Shape;243;p1">
            <a:extLst>
              <a:ext uri="{FF2B5EF4-FFF2-40B4-BE49-F238E27FC236}">
                <a16:creationId xmlns:a16="http://schemas.microsoft.com/office/drawing/2014/main" id="{4DD013A7-4771-24B6-A78A-FDA0CBA206D4}"/>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89503" y="2642856"/>
            <a:ext cx="365760" cy="365760"/>
          </a:xfrm>
          <a:prstGeom prst="rect">
            <a:avLst/>
          </a:prstGeom>
          <a:noFill/>
          <a:ln>
            <a:noFill/>
          </a:ln>
        </p:spPr>
      </p:pic>
      <p:sp>
        <p:nvSpPr>
          <p:cNvPr id="244" name="Google Shape;244;p1">
            <a:extLst>
              <a:ext uri="{FF2B5EF4-FFF2-40B4-BE49-F238E27FC236}">
                <a16:creationId xmlns:a16="http://schemas.microsoft.com/office/drawing/2014/main" id="{8E84EF45-C34D-04CB-91A1-02E37CE63B4C}"/>
              </a:ext>
            </a:extLst>
          </p:cNvPr>
          <p:cNvSpPr/>
          <p:nvPr/>
        </p:nvSpPr>
        <p:spPr>
          <a:xfrm>
            <a:off x="1499949" y="2646930"/>
            <a:ext cx="2537700" cy="317100"/>
          </a:xfrm>
          <a:prstGeom prst="rect">
            <a:avLst/>
          </a:prstGeom>
          <a:noFill/>
          <a:ln>
            <a:noFill/>
          </a:ln>
        </p:spPr>
        <p:txBody>
          <a:bodyPr spcFirstLastPara="1" wrap="square" lIns="0" tIns="0" rIns="0" bIns="0" anchor="t" anchorCtr="0">
            <a:noAutofit/>
          </a:bodyPr>
          <a:lstStyle/>
          <a:p>
            <a:pPr marL="0" marR="0" lvl="0" indent="0" algn="l" rtl="0">
              <a:lnSpc>
                <a:spcPct val="153125"/>
              </a:lnSpc>
              <a:spcBef>
                <a:spcPts val="0"/>
              </a:spcBef>
              <a:spcAft>
                <a:spcPts val="0"/>
              </a:spcAft>
              <a:buClr>
                <a:srgbClr val="272525"/>
              </a:buClr>
              <a:buSzPts val="1600"/>
              <a:buFont typeface="DM Sans SemiBold"/>
              <a:buNone/>
            </a:pPr>
            <a:r>
              <a:rPr lang="en-US" sz="1600" b="1" i="0" u="none" strike="noStrike" cap="none">
                <a:solidFill>
                  <a:srgbClr val="272525"/>
                </a:solidFill>
                <a:latin typeface="DM Sans SemiBold"/>
                <a:ea typeface="DM Sans SemiBold"/>
                <a:cs typeface="DM Sans SemiBold"/>
                <a:sym typeface="DM Sans SemiBold"/>
              </a:rPr>
              <a:t>10 Minutes</a:t>
            </a:r>
            <a:endParaRPr sz="1600" b="0" i="0" u="none" strike="noStrike" cap="none">
              <a:solidFill>
                <a:schemeClr val="dk1"/>
              </a:solidFill>
              <a:latin typeface="Calibri"/>
              <a:ea typeface="Calibri"/>
              <a:cs typeface="Calibri"/>
              <a:sym typeface="Calibri"/>
            </a:endParaRPr>
          </a:p>
        </p:txBody>
      </p:sp>
      <p:sp>
        <p:nvSpPr>
          <p:cNvPr id="245" name="Google Shape;245;p1">
            <a:extLst>
              <a:ext uri="{FF2B5EF4-FFF2-40B4-BE49-F238E27FC236}">
                <a16:creationId xmlns:a16="http://schemas.microsoft.com/office/drawing/2014/main" id="{9D045BDA-F8AC-1C84-16AD-D3499DF82E22}"/>
              </a:ext>
            </a:extLst>
          </p:cNvPr>
          <p:cNvSpPr/>
          <p:nvPr/>
        </p:nvSpPr>
        <p:spPr>
          <a:xfrm>
            <a:off x="1499949" y="2959750"/>
            <a:ext cx="4398900" cy="324900"/>
          </a:xfrm>
          <a:prstGeom prst="rect">
            <a:avLst/>
          </a:prstGeom>
          <a:noFill/>
          <a:ln>
            <a:noFill/>
          </a:ln>
        </p:spPr>
        <p:txBody>
          <a:bodyPr spcFirstLastPara="1" wrap="square" lIns="0" tIns="0" rIns="0" bIns="0" anchor="t" anchorCtr="0">
            <a:noAutofit/>
          </a:bodyPr>
          <a:lstStyle/>
          <a:p>
            <a:pPr marL="0" marR="0" lvl="0" indent="0" algn="l" rtl="0">
              <a:lnSpc>
                <a:spcPct val="182142"/>
              </a:lnSpc>
              <a:spcBef>
                <a:spcPts val="0"/>
              </a:spcBef>
              <a:spcAft>
                <a:spcPts val="0"/>
              </a:spcAft>
              <a:buClr>
                <a:srgbClr val="272525"/>
              </a:buClr>
              <a:buSzPts val="1400"/>
              <a:buFont typeface="DM Sans"/>
              <a:buNone/>
            </a:pPr>
            <a:r>
              <a:rPr lang="en-US" sz="1400" b="0" i="0" u="none" strike="noStrike" cap="none">
                <a:solidFill>
                  <a:srgbClr val="272525"/>
                </a:solidFill>
                <a:latin typeface="DM Sans"/>
                <a:ea typeface="DM Sans"/>
                <a:cs typeface="DM Sans"/>
                <a:sym typeface="DM Sans"/>
              </a:rPr>
              <a:t>Focused learning session</a:t>
            </a:r>
            <a:endParaRPr sz="1400" b="0" i="0" u="none" strike="noStrike" cap="none">
              <a:solidFill>
                <a:schemeClr val="dk1"/>
              </a:solidFill>
              <a:latin typeface="Calibri"/>
              <a:ea typeface="Calibri"/>
              <a:cs typeface="Calibri"/>
              <a:sym typeface="Calibri"/>
            </a:endParaRPr>
          </a:p>
        </p:txBody>
      </p:sp>
      <p:pic>
        <p:nvPicPr>
          <p:cNvPr id="246" name="Google Shape;246;p1">
            <a:extLst>
              <a:ext uri="{FF2B5EF4-FFF2-40B4-BE49-F238E27FC236}">
                <a16:creationId xmlns:a16="http://schemas.microsoft.com/office/drawing/2014/main" id="{53401889-7D0C-A6B0-14B0-E92A5E491BB4}"/>
              </a:ex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789503" y="3447271"/>
            <a:ext cx="365760" cy="365760"/>
          </a:xfrm>
          <a:prstGeom prst="rect">
            <a:avLst/>
          </a:prstGeom>
          <a:noFill/>
          <a:ln>
            <a:noFill/>
          </a:ln>
        </p:spPr>
      </p:pic>
      <p:sp>
        <p:nvSpPr>
          <p:cNvPr id="247" name="Google Shape;247;p1">
            <a:extLst>
              <a:ext uri="{FF2B5EF4-FFF2-40B4-BE49-F238E27FC236}">
                <a16:creationId xmlns:a16="http://schemas.microsoft.com/office/drawing/2014/main" id="{17243A4E-3C42-0E7F-DAE7-2E17230B90E1}"/>
              </a:ext>
            </a:extLst>
          </p:cNvPr>
          <p:cNvSpPr/>
          <p:nvPr/>
        </p:nvSpPr>
        <p:spPr>
          <a:xfrm>
            <a:off x="1499949" y="3411791"/>
            <a:ext cx="2537700" cy="317100"/>
          </a:xfrm>
          <a:prstGeom prst="rect">
            <a:avLst/>
          </a:prstGeom>
          <a:noFill/>
          <a:ln>
            <a:noFill/>
          </a:ln>
        </p:spPr>
        <p:txBody>
          <a:bodyPr spcFirstLastPara="1" wrap="square" lIns="0" tIns="0" rIns="0" bIns="0" anchor="t" anchorCtr="0">
            <a:noAutofit/>
          </a:bodyPr>
          <a:lstStyle/>
          <a:p>
            <a:pPr marL="0" marR="0" lvl="0" indent="0" algn="l" rtl="0">
              <a:lnSpc>
                <a:spcPct val="153125"/>
              </a:lnSpc>
              <a:spcBef>
                <a:spcPts val="0"/>
              </a:spcBef>
              <a:spcAft>
                <a:spcPts val="0"/>
              </a:spcAft>
              <a:buClr>
                <a:srgbClr val="272525"/>
              </a:buClr>
              <a:buSzPts val="1600"/>
              <a:buFont typeface="DM Sans SemiBold"/>
              <a:buNone/>
            </a:pPr>
            <a:r>
              <a:rPr lang="en-US" sz="1600" b="1" i="0" u="none" strike="noStrike" cap="none" dirty="0">
                <a:solidFill>
                  <a:srgbClr val="272525"/>
                </a:solidFill>
                <a:latin typeface="DM Sans SemiBold"/>
                <a:ea typeface="DM Sans SemiBold"/>
                <a:cs typeface="DM Sans SemiBold"/>
                <a:sym typeface="DM Sans SemiBold"/>
              </a:rPr>
              <a:t>Text Accessibility</a:t>
            </a:r>
            <a:endParaRPr sz="1600" b="0" i="0" u="none" strike="noStrike" cap="none" dirty="0">
              <a:solidFill>
                <a:schemeClr val="dk1"/>
              </a:solidFill>
              <a:latin typeface="Calibri"/>
              <a:ea typeface="Calibri"/>
              <a:cs typeface="Calibri"/>
              <a:sym typeface="Calibri"/>
            </a:endParaRPr>
          </a:p>
        </p:txBody>
      </p:sp>
      <p:sp>
        <p:nvSpPr>
          <p:cNvPr id="248" name="Google Shape;248;p1">
            <a:extLst>
              <a:ext uri="{FF2B5EF4-FFF2-40B4-BE49-F238E27FC236}">
                <a16:creationId xmlns:a16="http://schemas.microsoft.com/office/drawing/2014/main" id="{108847F1-02B2-30F7-C976-0B30C04B1773}"/>
              </a:ext>
            </a:extLst>
          </p:cNvPr>
          <p:cNvSpPr/>
          <p:nvPr/>
        </p:nvSpPr>
        <p:spPr>
          <a:xfrm>
            <a:off x="1499949" y="3751450"/>
            <a:ext cx="4843200" cy="324900"/>
          </a:xfrm>
          <a:prstGeom prst="rect">
            <a:avLst/>
          </a:prstGeom>
          <a:noFill/>
          <a:ln>
            <a:noFill/>
          </a:ln>
        </p:spPr>
        <p:txBody>
          <a:bodyPr spcFirstLastPara="1" wrap="square" lIns="0" tIns="0" rIns="0" bIns="0" anchor="t" anchorCtr="0">
            <a:noAutofit/>
          </a:bodyPr>
          <a:lstStyle/>
          <a:p>
            <a:pPr>
              <a:buClr>
                <a:srgbClr val="272525"/>
              </a:buClr>
              <a:buSzPts val="1400"/>
            </a:pPr>
            <a:r>
              <a:rPr lang="en-US" sz="1400" b="0" i="0" u="none" strike="noStrike" cap="none" dirty="0">
                <a:solidFill>
                  <a:schemeClr val="tx1"/>
                </a:solidFill>
                <a:latin typeface="+mn-lt"/>
                <a:ea typeface="DM Sans"/>
                <a:cs typeface="DM Sans"/>
                <a:sym typeface="DM Sans"/>
              </a:rPr>
              <a:t>AI tools that simplify complex text for better understanding</a:t>
            </a:r>
            <a:endParaRPr lang="en-US" dirty="0">
              <a:solidFill>
                <a:schemeClr val="tx1"/>
              </a:solidFill>
              <a:latin typeface="+mn-lt"/>
            </a:endParaRPr>
          </a:p>
          <a:p>
            <a:pPr marL="0" marR="0" lvl="0" indent="0" algn="l" rtl="0">
              <a:lnSpc>
                <a:spcPct val="182142"/>
              </a:lnSpc>
              <a:spcBef>
                <a:spcPts val="0"/>
              </a:spcBef>
              <a:spcAft>
                <a:spcPts val="0"/>
              </a:spcAft>
              <a:buClr>
                <a:srgbClr val="272525"/>
              </a:buClr>
              <a:buSzPts val="1400"/>
              <a:buFont typeface="DM Sans"/>
              <a:buNone/>
            </a:pPr>
            <a:endParaRPr sz="14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10DFCF96-726D-F307-3A7D-4798A658BABB}"/>
              </a:ext>
              <a:ext uri="{C183D7F6-B498-43B3-948B-1728B52AA6E4}">
                <adec:decorative xmlns:adec="http://schemas.microsoft.com/office/drawing/2017/decorative" val="1"/>
              </a:ext>
            </a:extLst>
          </p:cNvPr>
          <p:cNvPicPr>
            <a:picLocks noChangeAspect="1"/>
          </p:cNvPicPr>
          <p:nvPr/>
        </p:nvPicPr>
        <p:blipFill>
          <a:blip r:embed="rId7"/>
          <a:srcRect/>
          <a:stretch/>
        </p:blipFill>
        <p:spPr>
          <a:xfrm>
            <a:off x="5726915" y="1646752"/>
            <a:ext cx="2484000" cy="2484000"/>
          </a:xfrm>
          <a:prstGeom prst="rect">
            <a:avLst/>
          </a:prstGeom>
        </p:spPr>
      </p:pic>
    </p:spTree>
    <p:custDataLst>
      <p:tags r:id="rId1"/>
    </p:custDataLst>
    <p:extLst>
      <p:ext uri="{BB962C8B-B14F-4D97-AF65-F5344CB8AC3E}">
        <p14:creationId xmlns:p14="http://schemas.microsoft.com/office/powerpoint/2010/main" val="1635509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35e97f9f1bd_0_157"/>
          <p:cNvSpPr txBox="1">
            <a:spLocks noGrp="1"/>
          </p:cNvSpPr>
          <p:nvPr>
            <p:ph type="title"/>
          </p:nvPr>
        </p:nvSpPr>
        <p:spPr>
          <a:xfrm>
            <a:off x="457200" y="262201"/>
            <a:ext cx="8229600" cy="725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ct val="100000"/>
              <a:buNone/>
            </a:pPr>
            <a:r>
              <a:rPr lang="en-US"/>
              <a:t>What? </a:t>
            </a:r>
            <a:endParaRPr/>
          </a:p>
          <a:p>
            <a:pPr marL="0" lvl="0" indent="0" algn="l" rtl="0">
              <a:lnSpc>
                <a:spcPct val="100000"/>
              </a:lnSpc>
              <a:spcBef>
                <a:spcPts val="0"/>
              </a:spcBef>
              <a:spcAft>
                <a:spcPts val="0"/>
              </a:spcAft>
              <a:buSzPct val="138461"/>
              <a:buNone/>
            </a:pPr>
            <a:endParaRPr sz="2600"/>
          </a:p>
        </p:txBody>
      </p:sp>
      <p:sp>
        <p:nvSpPr>
          <p:cNvPr id="420" name="Google Shape;420;g35e97f9f1bd_0_157"/>
          <p:cNvSpPr txBox="1">
            <a:spLocks noGrp="1"/>
          </p:cNvSpPr>
          <p:nvPr>
            <p:ph type="body" idx="1"/>
          </p:nvPr>
        </p:nvSpPr>
        <p:spPr>
          <a:xfrm>
            <a:off x="457200" y="902375"/>
            <a:ext cx="8229600" cy="3404700"/>
          </a:xfrm>
          <a:prstGeom prst="rect">
            <a:avLst/>
          </a:prstGeom>
          <a:noFill/>
          <a:ln>
            <a:noFill/>
          </a:ln>
        </p:spPr>
        <p:txBody>
          <a:bodyPr spcFirstLastPara="1" wrap="square" lIns="91425" tIns="45700" rIns="91425" bIns="45700" anchor="t" anchorCtr="0">
            <a:noAutofit/>
          </a:bodyPr>
          <a:lstStyle/>
          <a:p>
            <a:pPr lvl="0" indent="-381000">
              <a:buSzPts val="2400"/>
            </a:pPr>
            <a:r>
              <a:rPr lang="en-US" sz="2400" b="1" dirty="0"/>
              <a:t>Chunking</a:t>
            </a:r>
            <a:r>
              <a:rPr lang="en-US" sz="2400" dirty="0"/>
              <a:t>: </a:t>
            </a:r>
            <a:r>
              <a:rPr lang="en-US" sz="1800" dirty="0"/>
              <a:t>Breaking long or complex texts into smaller pieces to make them more manageable for students.</a:t>
            </a:r>
            <a:r>
              <a:rPr lang="en-US" sz="1800" b="1" baseline="30000" dirty="0">
                <a:solidFill>
                  <a:srgbClr val="800000"/>
                </a:solidFill>
              </a:rPr>
              <a:t>1</a:t>
            </a:r>
          </a:p>
          <a:p>
            <a:pPr lvl="1" indent="-317500">
              <a:spcBef>
                <a:spcPts val="1200"/>
              </a:spcBef>
              <a:buSzPts val="1400"/>
            </a:pPr>
            <a:r>
              <a:rPr lang="en-US" sz="1400" b="1" dirty="0"/>
              <a:t>Text</a:t>
            </a:r>
            <a:r>
              <a:rPr lang="en-US" sz="1400" dirty="0"/>
              <a:t>: Break into sections and subtopics with short paragraphs and headings</a:t>
            </a:r>
          </a:p>
          <a:p>
            <a:pPr lvl="1" indent="-317500">
              <a:spcBef>
                <a:spcPts val="1200"/>
              </a:spcBef>
              <a:buSzPts val="1400"/>
            </a:pPr>
            <a:r>
              <a:rPr lang="en-US" sz="1400" b="1" dirty="0"/>
              <a:t>Video</a:t>
            </a:r>
            <a:r>
              <a:rPr lang="en-US" sz="1400" dirty="0"/>
              <a:t>: Create short (&lt;15 min) videos, each addressing a specific concept or skill.</a:t>
            </a:r>
            <a:r>
              <a:rPr lang="en-US" sz="1800" b="1" baseline="30000" dirty="0">
                <a:solidFill>
                  <a:srgbClr val="800000"/>
                </a:solidFill>
              </a:rPr>
              <a:t>2</a:t>
            </a:r>
            <a:r>
              <a:rPr lang="en-US" sz="1400" dirty="0"/>
              <a:t> </a:t>
            </a:r>
          </a:p>
          <a:p>
            <a:pPr lvl="1" indent="-317500">
              <a:spcBef>
                <a:spcPts val="1200"/>
              </a:spcBef>
              <a:buSzPts val="1400"/>
            </a:pPr>
            <a:r>
              <a:rPr lang="en-US" sz="1400" b="1" dirty="0"/>
              <a:t>Module, Activity,</a:t>
            </a:r>
            <a:r>
              <a:rPr lang="en-US" sz="1400" dirty="0"/>
              <a:t> or </a:t>
            </a:r>
            <a:r>
              <a:rPr lang="en-US" sz="1400" b="1" dirty="0"/>
              <a:t>Project</a:t>
            </a:r>
            <a:r>
              <a:rPr lang="en-US" sz="1400" dirty="0"/>
              <a:t>: Break into separate, focused tasks or activities with their own instructions, due dates, rubrics, etc. </a:t>
            </a:r>
          </a:p>
          <a:p>
            <a:pPr lvl="1" indent="-381000">
              <a:spcBef>
                <a:spcPts val="640"/>
              </a:spcBef>
              <a:buSzPts val="2400"/>
              <a:buFont typeface="Arial" panose="020B0604020202020204" pitchFamily="34" charset="0"/>
              <a:buChar char="‒"/>
            </a:pPr>
            <a:endParaRPr sz="1400" dirty="0"/>
          </a:p>
          <a:p>
            <a:pPr marL="457200" lvl="0" indent="-342900" algn="l" rtl="0">
              <a:spcBef>
                <a:spcPts val="1200"/>
              </a:spcBef>
              <a:spcAft>
                <a:spcPts val="0"/>
              </a:spcAft>
              <a:buSzPts val="1800"/>
              <a:buChar char="•"/>
            </a:pPr>
            <a:r>
              <a:rPr lang="en-US" sz="2400" b="1" dirty="0"/>
              <a:t>Simplifying</a:t>
            </a:r>
            <a:r>
              <a:rPr lang="en-US" sz="2400" dirty="0"/>
              <a:t>:</a:t>
            </a:r>
            <a:r>
              <a:rPr lang="en-US" sz="1800" dirty="0"/>
              <a:t> Using clear, concise language to reduce cognitive load, especially if information matters more than style of delivery. </a:t>
            </a:r>
            <a:endParaRPr sz="1800" dirty="0"/>
          </a:p>
          <a:p>
            <a:pPr marL="457200" lvl="0" indent="-342900" algn="l" rtl="0">
              <a:lnSpc>
                <a:spcPct val="150000"/>
              </a:lnSpc>
              <a:spcBef>
                <a:spcPts val="1200"/>
              </a:spcBef>
              <a:spcAft>
                <a:spcPts val="1200"/>
              </a:spcAft>
              <a:buSzPts val="1800"/>
              <a:buChar char="•"/>
            </a:pPr>
            <a:r>
              <a:rPr lang="en-US" sz="2400" b="1" dirty="0"/>
              <a:t>Summarizing</a:t>
            </a:r>
            <a:r>
              <a:rPr lang="en-US" sz="2400" dirty="0"/>
              <a:t>:</a:t>
            </a:r>
            <a:r>
              <a:rPr lang="en-US" sz="1800" dirty="0"/>
              <a:t> Condensing content to highlighting key points. </a:t>
            </a:r>
            <a:endParaRPr sz="1800" dirty="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35e97f9f1bd_0_162"/>
          <p:cNvSpPr txBox="1">
            <a:spLocks noGrp="1"/>
          </p:cNvSpPr>
          <p:nvPr>
            <p:ph type="title"/>
          </p:nvPr>
        </p:nvSpPr>
        <p:spPr>
          <a:xfrm>
            <a:off x="457200" y="262201"/>
            <a:ext cx="8229600" cy="725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ct val="100000"/>
              <a:buNone/>
            </a:pPr>
            <a:r>
              <a:rPr lang="en-US" dirty="0"/>
              <a:t>For Whom? Why?</a:t>
            </a:r>
            <a:endParaRPr dirty="0"/>
          </a:p>
          <a:p>
            <a:pPr marL="0" lvl="0" indent="0" algn="l" rtl="0">
              <a:lnSpc>
                <a:spcPct val="100000"/>
              </a:lnSpc>
              <a:spcBef>
                <a:spcPts val="0"/>
              </a:spcBef>
              <a:spcAft>
                <a:spcPts val="0"/>
              </a:spcAft>
              <a:buSzPct val="138461"/>
              <a:buNone/>
            </a:pPr>
            <a:endParaRPr sz="2600" dirty="0"/>
          </a:p>
        </p:txBody>
      </p:sp>
      <p:sp>
        <p:nvSpPr>
          <p:cNvPr id="426" name="Google Shape;426;g35e97f9f1bd_0_162"/>
          <p:cNvSpPr txBox="1">
            <a:spLocks noGrp="1"/>
          </p:cNvSpPr>
          <p:nvPr>
            <p:ph type="body" idx="1"/>
          </p:nvPr>
        </p:nvSpPr>
        <p:spPr>
          <a:xfrm>
            <a:off x="457200" y="826174"/>
            <a:ext cx="8566500" cy="3905845"/>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sz="1800" dirty="0"/>
              <a:t>Students with </a:t>
            </a:r>
            <a:r>
              <a:rPr lang="en-US" sz="1800" b="1" dirty="0"/>
              <a:t>disabilities</a:t>
            </a:r>
            <a:r>
              <a:rPr lang="en-US" sz="1800" dirty="0"/>
              <a:t>: </a:t>
            </a:r>
          </a:p>
          <a:p>
            <a:pPr lvl="0" indent="-342900">
              <a:spcBef>
                <a:spcPts val="400"/>
              </a:spcBef>
              <a:buSzPts val="1800"/>
              <a:buChar char="●"/>
            </a:pPr>
            <a:r>
              <a:rPr lang="en-US" sz="1800" b="1" dirty="0"/>
              <a:t>Dyslexia</a:t>
            </a:r>
          </a:p>
          <a:p>
            <a:pPr lvl="1" indent="-323850">
              <a:spcBef>
                <a:spcPts val="400"/>
              </a:spcBef>
              <a:buSzPts val="1500"/>
              <a:buChar char="○"/>
            </a:pPr>
            <a:r>
              <a:rPr lang="en-US" sz="1800" dirty="0"/>
              <a:t>Chunking prevents cognitive overload and stress.</a:t>
            </a:r>
          </a:p>
          <a:p>
            <a:pPr lvl="1" indent="-330200">
              <a:spcBef>
                <a:spcPts val="400"/>
              </a:spcBef>
              <a:buSzPts val="1600"/>
              <a:buChar char="○"/>
            </a:pPr>
            <a:r>
              <a:rPr lang="en-US" sz="1800" dirty="0"/>
              <a:t>Simplifying facilitates comprehension.</a:t>
            </a:r>
            <a:r>
              <a:rPr lang="en-US" sz="1800" b="1" baseline="30000" dirty="0">
                <a:solidFill>
                  <a:srgbClr val="800000"/>
                </a:solidFill>
              </a:rPr>
              <a:t>3</a:t>
            </a:r>
            <a:r>
              <a:rPr lang="en-US" sz="1800" dirty="0"/>
              <a:t> </a:t>
            </a:r>
          </a:p>
          <a:p>
            <a:pPr lvl="0" indent="-342900">
              <a:spcBef>
                <a:spcPts val="400"/>
              </a:spcBef>
              <a:buSzPts val="1800"/>
              <a:buChar char="●"/>
            </a:pPr>
            <a:r>
              <a:rPr lang="en-US" sz="1800" b="1" dirty="0"/>
              <a:t>Dysgraphia</a:t>
            </a:r>
          </a:p>
          <a:p>
            <a:pPr lvl="1" indent="-330200">
              <a:spcBef>
                <a:spcPts val="400"/>
              </a:spcBef>
              <a:buSzPts val="1600"/>
              <a:buChar char="○"/>
            </a:pPr>
            <a:r>
              <a:rPr lang="en-US" sz="1800" dirty="0"/>
              <a:t>Simplifying and organizing instructions reduces frustration.</a:t>
            </a:r>
            <a:r>
              <a:rPr lang="en-US" sz="1800" b="1" baseline="30000" dirty="0">
                <a:solidFill>
                  <a:srgbClr val="800000"/>
                </a:solidFill>
              </a:rPr>
              <a:t>4</a:t>
            </a:r>
            <a:r>
              <a:rPr lang="en-US" sz="1800" dirty="0"/>
              <a:t> </a:t>
            </a:r>
          </a:p>
          <a:p>
            <a:pPr lvl="0" indent="-342900">
              <a:spcBef>
                <a:spcPts val="400"/>
              </a:spcBef>
              <a:buSzPts val="1800"/>
              <a:buChar char="●"/>
            </a:pPr>
            <a:r>
              <a:rPr lang="en-US" sz="1800" b="1" dirty="0"/>
              <a:t>ADHD/Executive Functioning Challenges</a:t>
            </a:r>
          </a:p>
          <a:p>
            <a:pPr lvl="1" indent="-323850">
              <a:spcBef>
                <a:spcPts val="400"/>
              </a:spcBef>
              <a:buSzPts val="1500"/>
              <a:buChar char="○"/>
            </a:pPr>
            <a:r>
              <a:rPr lang="en-US" sz="1800" dirty="0"/>
              <a:t>Chunking large multi-step activities or projects allows these students to begin, focus on, and complete each step at a time.</a:t>
            </a:r>
          </a:p>
          <a:p>
            <a:pPr lvl="0" indent="-342900">
              <a:spcBef>
                <a:spcPts val="400"/>
              </a:spcBef>
              <a:buSzPts val="1800"/>
              <a:buChar char="●"/>
            </a:pPr>
            <a:r>
              <a:rPr lang="en-US" sz="1800" b="1" dirty="0"/>
              <a:t>Visually Impaired</a:t>
            </a:r>
          </a:p>
          <a:p>
            <a:pPr lvl="1" indent="-323850">
              <a:spcBef>
                <a:spcPts val="400"/>
              </a:spcBef>
              <a:spcAft>
                <a:spcPts val="400"/>
              </a:spcAft>
              <a:buSzPts val="1500"/>
              <a:buChar char="○"/>
            </a:pPr>
            <a:r>
              <a:rPr lang="en-US" sz="1800" dirty="0"/>
              <a:t>Heading structure allows keyboard navigation and screen reader functionality.</a:t>
            </a:r>
            <a:endParaRPr sz="1800" dirty="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35e97f9f1bd_0_167"/>
          <p:cNvSpPr txBox="1">
            <a:spLocks noGrp="1"/>
          </p:cNvSpPr>
          <p:nvPr>
            <p:ph type="title"/>
          </p:nvPr>
        </p:nvSpPr>
        <p:spPr>
          <a:xfrm>
            <a:off x="457200" y="262201"/>
            <a:ext cx="8229600" cy="725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ct val="100000"/>
              <a:buNone/>
            </a:pPr>
            <a:r>
              <a:rPr lang="en-US" dirty="0"/>
              <a:t>Who Else Benefits? </a:t>
            </a:r>
            <a:endParaRPr dirty="0"/>
          </a:p>
          <a:p>
            <a:pPr marL="0" lvl="0" indent="0" algn="l" rtl="0">
              <a:lnSpc>
                <a:spcPct val="100000"/>
              </a:lnSpc>
              <a:spcBef>
                <a:spcPts val="0"/>
              </a:spcBef>
              <a:spcAft>
                <a:spcPts val="0"/>
              </a:spcAft>
              <a:buSzPct val="138461"/>
              <a:buNone/>
            </a:pPr>
            <a:endParaRPr sz="2600" dirty="0"/>
          </a:p>
        </p:txBody>
      </p:sp>
      <p:sp>
        <p:nvSpPr>
          <p:cNvPr id="432" name="Google Shape;432;g35e97f9f1bd_0_167"/>
          <p:cNvSpPr txBox="1">
            <a:spLocks noGrp="1"/>
          </p:cNvSpPr>
          <p:nvPr>
            <p:ph type="body" idx="1"/>
          </p:nvPr>
        </p:nvSpPr>
        <p:spPr>
          <a:xfrm>
            <a:off x="457200" y="902374"/>
            <a:ext cx="8229600" cy="3814405"/>
          </a:xfrm>
          <a:prstGeom prst="rect">
            <a:avLst/>
          </a:prstGeom>
          <a:noFill/>
          <a:ln>
            <a:noFill/>
          </a:ln>
        </p:spPr>
        <p:txBody>
          <a:bodyPr spcFirstLastPara="1" wrap="square" lIns="91425" tIns="45700" rIns="91425" bIns="45700" anchor="t" anchorCtr="0">
            <a:noAutofit/>
          </a:bodyPr>
          <a:lstStyle/>
          <a:p>
            <a:pPr lvl="0" indent="-342900">
              <a:spcBef>
                <a:spcPts val="0"/>
              </a:spcBef>
              <a:buSzPts val="1800"/>
              <a:buChar char="●"/>
            </a:pPr>
            <a:r>
              <a:rPr lang="en-US" sz="1800" b="1" dirty="0"/>
              <a:t>English Language Learners (ELLs)</a:t>
            </a:r>
          </a:p>
          <a:p>
            <a:pPr lvl="1" indent="-342900">
              <a:spcBef>
                <a:spcPts val="400"/>
              </a:spcBef>
              <a:buSzPts val="1800"/>
              <a:buChar char="○"/>
            </a:pPr>
            <a:r>
              <a:rPr lang="en-US" sz="1800" dirty="0"/>
              <a:t>Chunking and simplifying academic vocabulary and concepts accelerates learning.</a:t>
            </a:r>
            <a:r>
              <a:rPr lang="en-US" sz="1800" b="1" baseline="30000" dirty="0">
                <a:solidFill>
                  <a:srgbClr val="800000"/>
                </a:solidFill>
              </a:rPr>
              <a:t>5</a:t>
            </a:r>
            <a:r>
              <a:rPr lang="en-US" sz="1800" dirty="0"/>
              <a:t> </a:t>
            </a:r>
          </a:p>
          <a:p>
            <a:pPr lvl="0" indent="-342900">
              <a:spcBef>
                <a:spcPts val="400"/>
              </a:spcBef>
              <a:buSzPts val="1800"/>
              <a:buChar char="●"/>
            </a:pPr>
            <a:r>
              <a:rPr lang="en-US" sz="1800" b="1" dirty="0"/>
              <a:t>1st Gen and Underprepared College Students</a:t>
            </a:r>
          </a:p>
          <a:p>
            <a:pPr lvl="1" indent="-336550">
              <a:spcBef>
                <a:spcPts val="400"/>
              </a:spcBef>
              <a:buSzPts val="1700"/>
              <a:buChar char="○"/>
            </a:pPr>
            <a:r>
              <a:rPr lang="en-US" sz="1800" dirty="0"/>
              <a:t>Modeling how to manage complex academic tasks promotes equity and success. </a:t>
            </a:r>
          </a:p>
          <a:p>
            <a:pPr lvl="0" indent="-342900">
              <a:spcBef>
                <a:spcPts val="400"/>
              </a:spcBef>
              <a:buSzPts val="1800"/>
              <a:buChar char="●"/>
            </a:pPr>
            <a:r>
              <a:rPr lang="en-US" sz="1800" b="1" dirty="0"/>
              <a:t>Neurodivergent Students</a:t>
            </a:r>
          </a:p>
          <a:p>
            <a:pPr lvl="1" indent="-336550">
              <a:spcBef>
                <a:spcPts val="400"/>
              </a:spcBef>
              <a:buSzPts val="1700"/>
              <a:buChar char="○"/>
            </a:pPr>
            <a:r>
              <a:rPr lang="en-US" sz="1800" dirty="0"/>
              <a:t>Explicit, highly structured presentation of content and tasks promotes success. </a:t>
            </a:r>
          </a:p>
          <a:p>
            <a:pPr lvl="0" indent="-342900">
              <a:spcBef>
                <a:spcPts val="400"/>
              </a:spcBef>
              <a:buSzPts val="1800"/>
              <a:buChar char="●"/>
            </a:pPr>
            <a:r>
              <a:rPr lang="en-US" sz="1800" b="1" dirty="0"/>
              <a:t>High-Achieving Students</a:t>
            </a:r>
          </a:p>
          <a:p>
            <a:pPr lvl="1" indent="-342900">
              <a:spcBef>
                <a:spcPts val="400"/>
              </a:spcBef>
              <a:buSzPts val="1800"/>
              <a:buChar char="○"/>
            </a:pPr>
            <a:r>
              <a:rPr lang="en-US" sz="1800" dirty="0"/>
              <a:t>Chunking helps students who are overwhelmed or struggling with unfamiliar academic content.</a:t>
            </a:r>
            <a:r>
              <a:rPr lang="en-US" sz="1800" b="1" baseline="30000" dirty="0">
                <a:solidFill>
                  <a:srgbClr val="800000"/>
                </a:solidFill>
              </a:rPr>
              <a:t>6</a:t>
            </a:r>
            <a:r>
              <a:rPr lang="en-US" sz="1800"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35e97f9f1bd_0_172"/>
          <p:cNvSpPr txBox="1">
            <a:spLocks noGrp="1"/>
          </p:cNvSpPr>
          <p:nvPr>
            <p:ph type="body" idx="1"/>
          </p:nvPr>
        </p:nvSpPr>
        <p:spPr>
          <a:xfrm>
            <a:off x="457200" y="826175"/>
            <a:ext cx="8566500" cy="3606600"/>
          </a:xfrm>
          <a:prstGeom prst="rect">
            <a:avLst/>
          </a:prstGeom>
          <a:noFill/>
          <a:ln>
            <a:noFill/>
          </a:ln>
        </p:spPr>
        <p:txBody>
          <a:bodyPr spcFirstLastPara="1" wrap="square" lIns="91425" tIns="45700" rIns="91425" bIns="45700" anchor="t" anchorCtr="0">
            <a:noAutofit/>
          </a:bodyPr>
          <a:lstStyle/>
          <a:p>
            <a:pPr lvl="0" indent="-342900">
              <a:lnSpc>
                <a:spcPct val="115000"/>
              </a:lnSpc>
              <a:buSzPts val="1800"/>
              <a:buChar char="●"/>
            </a:pPr>
            <a:r>
              <a:rPr lang="en-US" sz="1600" dirty="0"/>
              <a:t>Open AI’s </a:t>
            </a:r>
            <a:r>
              <a:rPr lang="en-US" sz="1600" b="1" dirty="0"/>
              <a:t>ChatGPT </a:t>
            </a:r>
            <a:endParaRPr lang="en-US" sz="1600" dirty="0"/>
          </a:p>
          <a:p>
            <a:pPr lvl="1" indent="-317500">
              <a:lnSpc>
                <a:spcPct val="115000"/>
              </a:lnSpc>
              <a:spcBef>
                <a:spcPts val="0"/>
              </a:spcBef>
              <a:buSzPts val="1400"/>
              <a:buChar char="○"/>
            </a:pPr>
            <a:r>
              <a:rPr lang="en-US" sz="1600" dirty="0"/>
              <a:t>Free Tier</a:t>
            </a:r>
          </a:p>
          <a:p>
            <a:pPr lvl="1" indent="-317500">
              <a:lnSpc>
                <a:spcPct val="115000"/>
              </a:lnSpc>
              <a:spcBef>
                <a:spcPts val="0"/>
              </a:spcBef>
              <a:buSzPts val="1400"/>
              <a:buChar char="○"/>
            </a:pPr>
            <a:r>
              <a:rPr lang="en-US" sz="1600" dirty="0"/>
              <a:t>All of these, for reading/studying as well as writing assistance. </a:t>
            </a:r>
          </a:p>
          <a:p>
            <a:pPr lvl="0" indent="-342900">
              <a:lnSpc>
                <a:spcPct val="115000"/>
              </a:lnSpc>
              <a:spcBef>
                <a:spcPts val="0"/>
              </a:spcBef>
              <a:buSzPts val="1800"/>
              <a:buChar char="●"/>
            </a:pPr>
            <a:r>
              <a:rPr lang="en-US" sz="1600" dirty="0"/>
              <a:t>Google’s </a:t>
            </a:r>
            <a:r>
              <a:rPr lang="en-US" sz="1600" b="1" dirty="0" err="1"/>
              <a:t>NotebookLM</a:t>
            </a:r>
            <a:r>
              <a:rPr lang="en-US" sz="1600" b="1" dirty="0"/>
              <a:t> </a:t>
            </a:r>
            <a:endParaRPr lang="en-US" sz="1600" dirty="0"/>
          </a:p>
          <a:p>
            <a:pPr lvl="1" indent="-317500">
              <a:lnSpc>
                <a:spcPct val="115000"/>
              </a:lnSpc>
              <a:spcBef>
                <a:spcPts val="0"/>
              </a:spcBef>
              <a:buSzPts val="1400"/>
              <a:buChar char="○"/>
            </a:pPr>
            <a:r>
              <a:rPr lang="en-US" sz="1600" dirty="0"/>
              <a:t>Students need Google Account/Institutional Access, but most should have that. </a:t>
            </a:r>
          </a:p>
          <a:p>
            <a:pPr lvl="1" indent="-317500">
              <a:lnSpc>
                <a:spcPct val="115000"/>
              </a:lnSpc>
              <a:spcBef>
                <a:spcPts val="0"/>
              </a:spcBef>
              <a:buSzPts val="1400"/>
              <a:buChar char="○"/>
            </a:pPr>
            <a:r>
              <a:rPr lang="en-US" sz="1600" dirty="0"/>
              <a:t>Summarizing, synthesizing articles/research and organizing notes. </a:t>
            </a:r>
          </a:p>
          <a:p>
            <a:pPr lvl="0" indent="-342900">
              <a:lnSpc>
                <a:spcPct val="115000"/>
              </a:lnSpc>
              <a:spcBef>
                <a:spcPts val="0"/>
              </a:spcBef>
              <a:buSzPts val="1800"/>
              <a:buChar char="●"/>
            </a:pPr>
            <a:r>
              <a:rPr lang="en-US" sz="1600" b="1" dirty="0" err="1"/>
              <a:t>Explainpaper</a:t>
            </a:r>
            <a:endParaRPr lang="en-US" sz="1600" b="1" dirty="0"/>
          </a:p>
          <a:p>
            <a:pPr lvl="1" indent="-317500">
              <a:lnSpc>
                <a:spcPct val="115000"/>
              </a:lnSpc>
              <a:spcBef>
                <a:spcPts val="0"/>
              </a:spcBef>
              <a:buSzPts val="1400"/>
              <a:buChar char="○"/>
            </a:pPr>
            <a:r>
              <a:rPr lang="en-US" sz="1600" dirty="0"/>
              <a:t>Highlight text in a scholarly article and it explains it in simpler language. (DL/EF)</a:t>
            </a:r>
          </a:p>
          <a:p>
            <a:pPr lvl="0" indent="-342900">
              <a:lnSpc>
                <a:spcPct val="115000"/>
              </a:lnSpc>
              <a:spcBef>
                <a:spcPts val="0"/>
              </a:spcBef>
              <a:buSzPts val="1800"/>
              <a:buChar char="●"/>
            </a:pPr>
            <a:r>
              <a:rPr lang="en-US" sz="1600" b="1" dirty="0"/>
              <a:t>TLDR This</a:t>
            </a:r>
            <a:endParaRPr lang="en-US" sz="1600" dirty="0"/>
          </a:p>
          <a:p>
            <a:pPr lvl="1" indent="-317500">
              <a:lnSpc>
                <a:spcPct val="115000"/>
              </a:lnSpc>
              <a:spcBef>
                <a:spcPts val="0"/>
              </a:spcBef>
              <a:buSzPts val="1400"/>
              <a:buChar char="○"/>
            </a:pPr>
            <a:r>
              <a:rPr lang="en-US" sz="1600" dirty="0"/>
              <a:t>Reading/Summarizing assistance. (DL/EF)</a:t>
            </a:r>
            <a:endParaRPr lang="en-US" sz="1600" b="1" dirty="0"/>
          </a:p>
          <a:p>
            <a:pPr lvl="0" indent="-342900">
              <a:lnSpc>
                <a:spcPct val="115000"/>
              </a:lnSpc>
              <a:spcBef>
                <a:spcPts val="0"/>
              </a:spcBef>
              <a:buSzPts val="1800"/>
              <a:buChar char="●"/>
            </a:pPr>
            <a:r>
              <a:rPr lang="en-US" sz="1600" b="1" dirty="0"/>
              <a:t>Perplexity AI</a:t>
            </a:r>
            <a:r>
              <a:rPr lang="en-US" sz="1600" dirty="0"/>
              <a:t> or </a:t>
            </a:r>
            <a:r>
              <a:rPr lang="en-US" sz="1600" b="1" dirty="0"/>
              <a:t>Scite AI</a:t>
            </a:r>
            <a:r>
              <a:rPr lang="en-US" sz="1600" dirty="0"/>
              <a:t> </a:t>
            </a:r>
          </a:p>
          <a:p>
            <a:pPr lvl="1" indent="-317500">
              <a:lnSpc>
                <a:spcPct val="115000"/>
              </a:lnSpc>
              <a:spcBef>
                <a:spcPts val="0"/>
              </a:spcBef>
              <a:buSzPts val="1400"/>
              <a:buChar char="○"/>
            </a:pPr>
            <a:r>
              <a:rPr lang="en-US" sz="1600" dirty="0"/>
              <a:t>RAG or Grounded tools that are best for researching a topic and synthesizing and organizing information with citations and links to sources. (EF/ADHD)</a:t>
            </a:r>
            <a:r>
              <a:rPr lang="en-US" sz="1600" b="1" baseline="30000" dirty="0">
                <a:solidFill>
                  <a:srgbClr val="800000"/>
                </a:solidFill>
              </a:rPr>
              <a:t>7</a:t>
            </a:r>
          </a:p>
          <a:p>
            <a:pPr marL="457200" lvl="0" indent="0" algn="l" rtl="0">
              <a:lnSpc>
                <a:spcPct val="100000"/>
              </a:lnSpc>
              <a:spcBef>
                <a:spcPts val="640"/>
              </a:spcBef>
              <a:spcAft>
                <a:spcPts val="0"/>
              </a:spcAft>
              <a:buSzPts val="3200"/>
              <a:buNone/>
            </a:pPr>
            <a:endParaRPr sz="1600" dirty="0"/>
          </a:p>
        </p:txBody>
      </p:sp>
      <p:sp>
        <p:nvSpPr>
          <p:cNvPr id="438" name="Google Shape;438;g35e97f9f1bd_0_172"/>
          <p:cNvSpPr txBox="1">
            <a:spLocks noGrp="1"/>
          </p:cNvSpPr>
          <p:nvPr>
            <p:ph type="title"/>
          </p:nvPr>
        </p:nvSpPr>
        <p:spPr>
          <a:xfrm>
            <a:off x="457200" y="262201"/>
            <a:ext cx="8229600" cy="725100"/>
          </a:xfrm>
          <a:prstGeom prst="rect">
            <a:avLst/>
          </a:prstGeom>
          <a:noFill/>
          <a:ln>
            <a:noFill/>
          </a:ln>
        </p:spPr>
        <p:txBody>
          <a:bodyPr spcFirstLastPara="1" wrap="square" lIns="91425" tIns="45700" rIns="91425" bIns="45700" anchor="t" anchorCtr="0">
            <a:normAutofit/>
          </a:bodyPr>
          <a:lstStyle/>
          <a:p>
            <a:pPr lvl="0">
              <a:buSzPct val="100000"/>
            </a:pPr>
            <a:r>
              <a:rPr lang="en-US" dirty="0"/>
              <a:t>How? FREE Gen AI Tools </a:t>
            </a:r>
            <a:endParaRPr sz="2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5" name="Google Shape;67;g34e3693c011_0_43">
            <a:extLst>
              <a:ext uri="{FF2B5EF4-FFF2-40B4-BE49-F238E27FC236}">
                <a16:creationId xmlns:a16="http://schemas.microsoft.com/office/drawing/2014/main" id="{C2696359-70A2-76AD-EC12-C04045F8E3EF}"/>
              </a:ext>
            </a:extLst>
          </p:cNvPr>
          <p:cNvSpPr txBox="1">
            <a:spLocks noGrp="1"/>
          </p:cNvSpPr>
          <p:nvPr>
            <p:ph type="title" idx="4294967295"/>
          </p:nvPr>
        </p:nvSpPr>
        <p:spPr>
          <a:xfrm>
            <a:off x="192900" y="368660"/>
            <a:ext cx="8758200" cy="8121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00000"/>
              </a:buClr>
              <a:buSzPts val="3600"/>
              <a:buFont typeface="Arial"/>
              <a:buNone/>
              <a:defRPr sz="3600" b="1" i="0" u="none" strike="noStrike" cap="none">
                <a:solidFill>
                  <a:srgbClr val="8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800000"/>
              </a:buClr>
              <a:buSzPts val="3600"/>
              <a:buFont typeface="Arial"/>
              <a:buNone/>
              <a:tabLst/>
              <a:defRPr/>
            </a:pPr>
            <a:r>
              <a:rPr kumimoji="0" lang="en-US" sz="1550" b="1" i="0" u="none" strike="noStrike" kern="0" cap="none" spc="0" normalizeH="0" baseline="0" noProof="0" dirty="0">
                <a:ln>
                  <a:noFill/>
                </a:ln>
                <a:solidFill>
                  <a:srgbClr val="800000"/>
                </a:solidFill>
                <a:effectLst/>
                <a:uLnTx/>
                <a:uFillTx/>
                <a:latin typeface="Arial"/>
                <a:ea typeface="Arial"/>
                <a:cs typeface="Arial"/>
                <a:sym typeface="Arial"/>
              </a:rPr>
              <a:t>ChatGPT to Chunk: </a:t>
            </a:r>
            <a:r>
              <a:rPr kumimoji="0" lang="en-US" sz="1550" b="0" i="0" u="none" strike="noStrike" kern="0" cap="none" spc="0" normalizeH="0" baseline="0" noProof="0" dirty="0">
                <a:ln>
                  <a:noFill/>
                </a:ln>
                <a:solidFill>
                  <a:srgbClr val="800000"/>
                </a:solidFill>
                <a:effectLst/>
                <a:uLnTx/>
                <a:uFillTx/>
                <a:latin typeface="Arial"/>
                <a:ea typeface="Arial"/>
                <a:cs typeface="Arial"/>
                <a:sym typeface="Arial"/>
              </a:rPr>
              <a:t>“Below is a lecture on [Socrates]. Would you please </a:t>
            </a:r>
            <a:r>
              <a:rPr kumimoji="0" lang="en-US" sz="1550" b="1" i="0" u="none" strike="noStrike" kern="0" cap="none" spc="0" normalizeH="0" baseline="0" noProof="0" dirty="0">
                <a:ln>
                  <a:noFill/>
                </a:ln>
                <a:solidFill>
                  <a:srgbClr val="800000"/>
                </a:solidFill>
                <a:effectLst/>
                <a:uLnTx/>
                <a:uFillTx/>
                <a:latin typeface="Arial"/>
                <a:ea typeface="Arial"/>
                <a:cs typeface="Arial"/>
                <a:sym typeface="Arial"/>
              </a:rPr>
              <a:t>chunk it </a:t>
            </a:r>
            <a:r>
              <a:rPr kumimoji="0" lang="en-US" sz="1550" b="0" i="0" u="none" strike="noStrike" kern="0" cap="none" spc="0" normalizeH="0" baseline="0" noProof="0" dirty="0">
                <a:ln>
                  <a:noFill/>
                </a:ln>
                <a:solidFill>
                  <a:srgbClr val="800000"/>
                </a:solidFill>
                <a:effectLst/>
                <a:uLnTx/>
                <a:uFillTx/>
                <a:latin typeface="Arial"/>
                <a:ea typeface="Arial"/>
                <a:cs typeface="Arial"/>
                <a:sym typeface="Arial"/>
              </a:rPr>
              <a:t>with section and/or subsection headings, like textbooks often do </a:t>
            </a:r>
            <a:r>
              <a:rPr kumimoji="0" lang="en-US" sz="1550" b="1" i="0" u="none" strike="noStrike" kern="0" cap="none" spc="0" normalizeH="0" baseline="0" noProof="0" dirty="0">
                <a:ln>
                  <a:noFill/>
                </a:ln>
                <a:solidFill>
                  <a:srgbClr val="800000"/>
                </a:solidFill>
                <a:effectLst/>
                <a:uLnTx/>
                <a:uFillTx/>
                <a:latin typeface="Arial"/>
                <a:ea typeface="Arial"/>
                <a:cs typeface="Arial"/>
                <a:sym typeface="Arial"/>
              </a:rPr>
              <a:t>but without removing any sentences or words</a:t>
            </a:r>
            <a:r>
              <a:rPr kumimoji="0" lang="en-US" sz="1550" b="0" i="0" u="none" strike="noStrike" kern="0" cap="none" spc="0" normalizeH="0" baseline="0" noProof="0" dirty="0">
                <a:ln>
                  <a:noFill/>
                </a:ln>
                <a:solidFill>
                  <a:srgbClr val="800000"/>
                </a:solidFill>
                <a:effectLst/>
                <a:uLnTx/>
                <a:uFillTx/>
                <a:latin typeface="Arial"/>
                <a:ea typeface="Arial"/>
                <a:cs typeface="Arial"/>
                <a:sym typeface="Arial"/>
              </a:rPr>
              <a:t>, to make it more digestible and navigable for students with learning disabilities? Here is the lecture:”</a:t>
            </a:r>
          </a:p>
        </p:txBody>
      </p:sp>
      <p:pic>
        <p:nvPicPr>
          <p:cNvPr id="6" name="Google Shape;75;g34e3693c011_0_43" descr="Long text passage with now formating, headings or breaks.">
            <a:extLst>
              <a:ext uri="{FF2B5EF4-FFF2-40B4-BE49-F238E27FC236}">
                <a16:creationId xmlns:a16="http://schemas.microsoft.com/office/drawing/2014/main" id="{7CFF41FB-91C4-B9B6-CA1C-A79E08B8ED6A}"/>
              </a:ext>
            </a:extLst>
          </p:cNvPr>
          <p:cNvPicPr preferRelativeResize="0"/>
          <p:nvPr/>
        </p:nvPicPr>
        <p:blipFill>
          <a:blip r:embed="rId4">
            <a:alphaModFix/>
          </a:blip>
          <a:stretch>
            <a:fillRect/>
          </a:stretch>
        </p:blipFill>
        <p:spPr>
          <a:xfrm>
            <a:off x="107755" y="1260835"/>
            <a:ext cx="3552570" cy="3528501"/>
          </a:xfrm>
          <a:prstGeom prst="rect">
            <a:avLst/>
          </a:prstGeom>
          <a:noFill/>
          <a:ln>
            <a:noFill/>
          </a:ln>
          <a:effectLst>
            <a:outerShdw blurRad="57150" dist="57150" dir="20040000" algn="bl" rotWithShape="0">
              <a:srgbClr val="000000">
                <a:alpha val="50000"/>
              </a:srgbClr>
            </a:outerShdw>
          </a:effectLst>
        </p:spPr>
      </p:pic>
      <p:pic>
        <p:nvPicPr>
          <p:cNvPr id="15" name="Google Shape;66;g34e3693c011_0_43" descr="same long text passage formated with ChatGPT with heading structure demonstrating chunking of content.">
            <a:extLst>
              <a:ext uri="{FF2B5EF4-FFF2-40B4-BE49-F238E27FC236}">
                <a16:creationId xmlns:a16="http://schemas.microsoft.com/office/drawing/2014/main" id="{5AD6AE72-DB4F-582E-8291-D9F335C1A3A3}"/>
              </a:ext>
            </a:extLst>
          </p:cNvPr>
          <p:cNvPicPr preferRelativeResize="0"/>
          <p:nvPr/>
        </p:nvPicPr>
        <p:blipFill rotWithShape="1">
          <a:blip r:embed="rId5">
            <a:alphaModFix/>
          </a:blip>
          <a:srcRect r="4561"/>
          <a:stretch/>
        </p:blipFill>
        <p:spPr>
          <a:xfrm>
            <a:off x="3830856" y="1273880"/>
            <a:ext cx="5205389" cy="3528499"/>
          </a:xfrm>
          <a:prstGeom prst="rect">
            <a:avLst/>
          </a:prstGeom>
          <a:noFill/>
          <a:ln>
            <a:noFill/>
          </a:ln>
          <a:effectLst>
            <a:outerShdw blurRad="57150" dist="76200" dir="20040000" algn="bl" rotWithShape="0">
              <a:srgbClr val="000000">
                <a:alpha val="50000"/>
              </a:srgbClr>
            </a:outerShdw>
          </a:effectLst>
        </p:spPr>
      </p:pic>
      <p:cxnSp>
        <p:nvCxnSpPr>
          <p:cNvPr id="16" name="Google Shape;69;g34e3693c011_0_43">
            <a:extLst>
              <a:ext uri="{FF2B5EF4-FFF2-40B4-BE49-F238E27FC236}">
                <a16:creationId xmlns:a16="http://schemas.microsoft.com/office/drawing/2014/main" id="{4D6018F5-EBCC-61B3-B2BD-CC49D04E428F}"/>
              </a:ext>
              <a:ext uri="{C183D7F6-B498-43B3-948B-1728B52AA6E4}">
                <adec:decorative xmlns:adec="http://schemas.microsoft.com/office/drawing/2017/decorative" val="1"/>
              </a:ext>
            </a:extLst>
          </p:cNvPr>
          <p:cNvCxnSpPr/>
          <p:nvPr/>
        </p:nvCxnSpPr>
        <p:spPr>
          <a:xfrm rot="10800000">
            <a:off x="5789531" y="1780255"/>
            <a:ext cx="495300" cy="562200"/>
          </a:xfrm>
          <a:prstGeom prst="straightConnector1">
            <a:avLst/>
          </a:prstGeom>
          <a:noFill/>
          <a:ln w="19050" cap="flat" cmpd="sng">
            <a:solidFill>
              <a:srgbClr val="FF0000"/>
            </a:solidFill>
            <a:prstDash val="solid"/>
            <a:round/>
            <a:headEnd type="triangle" w="med" len="med"/>
            <a:tailEnd type="none" w="med" len="med"/>
          </a:ln>
        </p:spPr>
      </p:cxnSp>
      <p:cxnSp>
        <p:nvCxnSpPr>
          <p:cNvPr id="17" name="Google Shape;70;g34e3693c011_0_43">
            <a:extLst>
              <a:ext uri="{FF2B5EF4-FFF2-40B4-BE49-F238E27FC236}">
                <a16:creationId xmlns:a16="http://schemas.microsoft.com/office/drawing/2014/main" id="{71D13B6F-191C-01F4-FC8C-83AFFD0849A3}"/>
              </a:ext>
              <a:ext uri="{C183D7F6-B498-43B3-948B-1728B52AA6E4}">
                <adec:decorative xmlns:adec="http://schemas.microsoft.com/office/drawing/2017/decorative" val="1"/>
              </a:ext>
            </a:extLst>
          </p:cNvPr>
          <p:cNvCxnSpPr/>
          <p:nvPr/>
        </p:nvCxnSpPr>
        <p:spPr>
          <a:xfrm rot="10800000">
            <a:off x="5741831" y="1780355"/>
            <a:ext cx="543000" cy="1233300"/>
          </a:xfrm>
          <a:prstGeom prst="straightConnector1">
            <a:avLst/>
          </a:prstGeom>
          <a:noFill/>
          <a:ln w="19050" cap="flat" cmpd="sng">
            <a:solidFill>
              <a:srgbClr val="FF0000"/>
            </a:solidFill>
            <a:prstDash val="solid"/>
            <a:round/>
            <a:headEnd type="triangle" w="med" len="med"/>
            <a:tailEnd type="none" w="med" len="med"/>
          </a:ln>
        </p:spPr>
      </p:cxnSp>
      <p:cxnSp>
        <p:nvCxnSpPr>
          <p:cNvPr id="18" name="Google Shape;71;g34e3693c011_0_43">
            <a:extLst>
              <a:ext uri="{FF2B5EF4-FFF2-40B4-BE49-F238E27FC236}">
                <a16:creationId xmlns:a16="http://schemas.microsoft.com/office/drawing/2014/main" id="{6CC43B33-51B5-A589-0D97-A5ACCB37C269}"/>
              </a:ext>
              <a:ext uri="{C183D7F6-B498-43B3-948B-1728B52AA6E4}">
                <adec:decorative xmlns:adec="http://schemas.microsoft.com/office/drawing/2017/decorative" val="1"/>
              </a:ext>
            </a:extLst>
          </p:cNvPr>
          <p:cNvCxnSpPr/>
          <p:nvPr/>
        </p:nvCxnSpPr>
        <p:spPr>
          <a:xfrm rot="10800000" flipH="1">
            <a:off x="5046581" y="1761230"/>
            <a:ext cx="543000" cy="561900"/>
          </a:xfrm>
          <a:prstGeom prst="straightConnector1">
            <a:avLst/>
          </a:prstGeom>
          <a:noFill/>
          <a:ln w="19050" cap="flat" cmpd="sng">
            <a:solidFill>
              <a:srgbClr val="FF0000"/>
            </a:solidFill>
            <a:prstDash val="solid"/>
            <a:round/>
            <a:headEnd type="triangle" w="med" len="med"/>
            <a:tailEnd type="none" w="med" len="med"/>
          </a:ln>
        </p:spPr>
      </p:cxnSp>
      <p:cxnSp>
        <p:nvCxnSpPr>
          <p:cNvPr id="19" name="Google Shape;72;g34e3693c011_0_43">
            <a:extLst>
              <a:ext uri="{FF2B5EF4-FFF2-40B4-BE49-F238E27FC236}">
                <a16:creationId xmlns:a16="http://schemas.microsoft.com/office/drawing/2014/main" id="{EA697471-9FE2-1B62-8352-073A8D7AE01F}"/>
              </a:ext>
              <a:ext uri="{C183D7F6-B498-43B3-948B-1728B52AA6E4}">
                <adec:decorative xmlns:adec="http://schemas.microsoft.com/office/drawing/2017/decorative" val="1"/>
              </a:ext>
            </a:extLst>
          </p:cNvPr>
          <p:cNvCxnSpPr/>
          <p:nvPr/>
        </p:nvCxnSpPr>
        <p:spPr>
          <a:xfrm rot="10800000" flipH="1">
            <a:off x="5037056" y="1770680"/>
            <a:ext cx="609600" cy="723900"/>
          </a:xfrm>
          <a:prstGeom prst="straightConnector1">
            <a:avLst/>
          </a:prstGeom>
          <a:noFill/>
          <a:ln w="19050" cap="flat" cmpd="sng">
            <a:solidFill>
              <a:srgbClr val="FF0000"/>
            </a:solidFill>
            <a:prstDash val="solid"/>
            <a:round/>
            <a:headEnd type="triangle" w="med" len="med"/>
            <a:tailEnd type="none" w="med" len="med"/>
          </a:ln>
        </p:spPr>
      </p:cxnSp>
      <p:cxnSp>
        <p:nvCxnSpPr>
          <p:cNvPr id="20" name="Google Shape;73;g34e3693c011_0_43">
            <a:extLst>
              <a:ext uri="{FF2B5EF4-FFF2-40B4-BE49-F238E27FC236}">
                <a16:creationId xmlns:a16="http://schemas.microsoft.com/office/drawing/2014/main" id="{4829969C-CF15-1BBE-71F5-4F8E103A8CAF}"/>
              </a:ext>
              <a:ext uri="{C183D7F6-B498-43B3-948B-1728B52AA6E4}">
                <adec:decorative xmlns:adec="http://schemas.microsoft.com/office/drawing/2017/decorative" val="1"/>
              </a:ext>
            </a:extLst>
          </p:cNvPr>
          <p:cNvCxnSpPr/>
          <p:nvPr/>
        </p:nvCxnSpPr>
        <p:spPr>
          <a:xfrm rot="10800000" flipH="1">
            <a:off x="5056106" y="1780280"/>
            <a:ext cx="628800" cy="904800"/>
          </a:xfrm>
          <a:prstGeom prst="straightConnector1">
            <a:avLst/>
          </a:prstGeom>
          <a:noFill/>
          <a:ln w="19050" cap="flat" cmpd="sng">
            <a:solidFill>
              <a:srgbClr val="FF0000"/>
            </a:solidFill>
            <a:prstDash val="solid"/>
            <a:round/>
            <a:headEnd type="triangle" w="med" len="med"/>
            <a:tailEnd type="none" w="med" len="med"/>
          </a:ln>
        </p:spPr>
      </p:cxnSp>
      <p:sp>
        <p:nvSpPr>
          <p:cNvPr id="21" name="Google Shape;74;g34e3693c011_0_43">
            <a:extLst>
              <a:ext uri="{FF2B5EF4-FFF2-40B4-BE49-F238E27FC236}">
                <a16:creationId xmlns:a16="http://schemas.microsoft.com/office/drawing/2014/main" id="{D99DBBE6-F32B-2CD6-C795-1DBDED26BF41}"/>
              </a:ext>
            </a:extLst>
          </p:cNvPr>
          <p:cNvSpPr txBox="1"/>
          <p:nvPr/>
        </p:nvSpPr>
        <p:spPr>
          <a:xfrm>
            <a:off x="4808456" y="1484930"/>
            <a:ext cx="1552500" cy="371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US" dirty="0">
                <a:solidFill>
                  <a:srgbClr val="FF0000"/>
                </a:solidFill>
              </a:rPr>
              <a:t>Heading Structure</a:t>
            </a:r>
            <a:endParaRPr dirty="0">
              <a:solidFill>
                <a:srgbClr val="FF0000"/>
              </a:solidFill>
            </a:endParaRPr>
          </a:p>
        </p:txBody>
      </p:sp>
      <p:sp>
        <p:nvSpPr>
          <p:cNvPr id="7" name="Google Shape;76;g34e3693c011_0_43">
            <a:extLst>
              <a:ext uri="{FF2B5EF4-FFF2-40B4-BE49-F238E27FC236}">
                <a16:creationId xmlns:a16="http://schemas.microsoft.com/office/drawing/2014/main" id="{C4AF4894-5D82-A39A-7440-2168A750FDF7}"/>
              </a:ext>
              <a:ext uri="{C183D7F6-B498-43B3-948B-1728B52AA6E4}">
                <adec:decorative xmlns:adec="http://schemas.microsoft.com/office/drawing/2017/decorative" val="1"/>
              </a:ext>
            </a:extLst>
          </p:cNvPr>
          <p:cNvSpPr/>
          <p:nvPr/>
        </p:nvSpPr>
        <p:spPr>
          <a:xfrm>
            <a:off x="3491425" y="2654010"/>
            <a:ext cx="626100" cy="338400"/>
          </a:xfrm>
          <a:prstGeom prst="rightArrow">
            <a:avLst>
              <a:gd name="adj1" fmla="val 33333"/>
              <a:gd name="adj2" fmla="val 50000"/>
            </a:avLst>
          </a:prstGeom>
          <a:solidFill>
            <a:srgbClr val="E69138"/>
          </a:solidFill>
          <a:ln w="9525" cap="flat" cmpd="sng">
            <a:solidFill>
              <a:srgbClr val="800000"/>
            </a:solidFill>
            <a:prstDash val="solid"/>
            <a:round/>
            <a:headEnd type="none" w="sm" len="sm"/>
            <a:tailEnd type="none" w="sm" len="sm"/>
          </a:ln>
          <a:effectLst>
            <a:outerShdw blurRad="57150" dist="38100" dir="2004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3" name="Title 2">
            <a:extLst>
              <a:ext uri="{FF2B5EF4-FFF2-40B4-BE49-F238E27FC236}">
                <a16:creationId xmlns:a16="http://schemas.microsoft.com/office/drawing/2014/main" id="{52F8873D-1834-9AEE-1821-5C1EB55A370B}"/>
              </a:ext>
              <a:ext uri="{C183D7F6-B498-43B3-948B-1728B52AA6E4}">
                <adec:decorative xmlns:adec="http://schemas.microsoft.com/office/drawing/2017/decorative" val="1"/>
              </a:ext>
            </a:extLst>
          </p:cNvPr>
          <p:cNvSpPr>
            <a:spLocks noGrp="1"/>
          </p:cNvSpPr>
          <p:nvPr>
            <p:ph type="title"/>
          </p:nvPr>
        </p:nvSpPr>
        <p:spPr>
          <a:xfrm>
            <a:off x="467183" y="1091957"/>
            <a:ext cx="8229600" cy="857400"/>
          </a:xfrm>
        </p:spPr>
        <p:txBody>
          <a:bodyPr/>
          <a:lstStyle/>
          <a:p>
            <a:r>
              <a:rPr lang="en-US" dirty="0">
                <a:solidFill>
                  <a:schemeClr val="bg1"/>
                </a:solidFill>
              </a:rPr>
              <a:t>Summarizing</a:t>
            </a:r>
          </a:p>
        </p:txBody>
      </p:sp>
      <p:sp>
        <p:nvSpPr>
          <p:cNvPr id="7" name="Google Shape;84;g351c5434c85_0_5">
            <a:extLst>
              <a:ext uri="{FF2B5EF4-FFF2-40B4-BE49-F238E27FC236}">
                <a16:creationId xmlns:a16="http://schemas.microsoft.com/office/drawing/2014/main" id="{43F22FA8-0F86-215C-61FF-FA07BF06306E}"/>
              </a:ext>
            </a:extLst>
          </p:cNvPr>
          <p:cNvSpPr txBox="1">
            <a:spLocks/>
          </p:cNvSpPr>
          <p:nvPr/>
        </p:nvSpPr>
        <p:spPr>
          <a:xfrm>
            <a:off x="228600" y="547795"/>
            <a:ext cx="8758200" cy="462600"/>
          </a:xfrm>
          <a:prstGeom prst="rect">
            <a:avLst/>
          </a:prstGeom>
          <a:noFill/>
          <a:ln>
            <a:noFill/>
          </a:ln>
        </p:spPr>
        <p:txBody>
          <a:bodyPr spcFirstLastPara="1" wrap="square" lIns="91425" tIns="45700" rIns="91425" bIns="45700" anchor="t" anchorCtr="0">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00000"/>
              </a:buClr>
              <a:buSzPts val="3600"/>
              <a:buFont typeface="Arial"/>
              <a:buNone/>
              <a:defRPr sz="3600" b="1" i="0" u="none" strike="noStrike" cap="none">
                <a:solidFill>
                  <a:srgbClr val="8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550"/>
              <a:t>ChatGPT to Summarize</a:t>
            </a:r>
            <a:r>
              <a:rPr lang="en-US" sz="1550" b="0"/>
              <a:t>: “Hi! Can you please read these two chapters and</a:t>
            </a:r>
            <a:r>
              <a:rPr lang="en-US" sz="1550"/>
              <a:t> create a page of notes for each</a:t>
            </a:r>
            <a:r>
              <a:rPr lang="en-US" sz="1550" b="0"/>
              <a:t> listing the author's main points and key highlights?</a:t>
            </a:r>
          </a:p>
        </p:txBody>
      </p:sp>
      <p:pic>
        <p:nvPicPr>
          <p:cNvPr id="6" name="Google Shape;83;g351c5434c85_0_5" descr="Page from a textbook chapter entered into ChatGPT and used to created notes summarizing main points.">
            <a:extLst>
              <a:ext uri="{FF2B5EF4-FFF2-40B4-BE49-F238E27FC236}">
                <a16:creationId xmlns:a16="http://schemas.microsoft.com/office/drawing/2014/main" id="{F7FE1B97-ECFE-0FCC-641C-990185B9A4AA}"/>
              </a:ext>
            </a:extLst>
          </p:cNvPr>
          <p:cNvPicPr preferRelativeResize="0"/>
          <p:nvPr/>
        </p:nvPicPr>
        <p:blipFill>
          <a:blip r:embed="rId4">
            <a:alphaModFix/>
          </a:blip>
          <a:stretch>
            <a:fillRect/>
          </a:stretch>
        </p:blipFill>
        <p:spPr>
          <a:xfrm>
            <a:off x="228600" y="1056874"/>
            <a:ext cx="2880940" cy="3775321"/>
          </a:xfrm>
          <a:prstGeom prst="rect">
            <a:avLst/>
          </a:prstGeom>
          <a:noFill/>
          <a:ln>
            <a:noFill/>
          </a:ln>
          <a:effectLst>
            <a:outerShdw blurRad="57150" dist="76200" dir="20040000" algn="bl" rotWithShape="0">
              <a:srgbClr val="000000">
                <a:alpha val="50000"/>
              </a:srgbClr>
            </a:outerShdw>
          </a:effectLst>
        </p:spPr>
      </p:pic>
      <p:pic>
        <p:nvPicPr>
          <p:cNvPr id="5" name="Google Shape;82;g351c5434c85_0_5" descr="Page 1 of 2 of notes created by ChatGPT from two chapters of a textbook.">
            <a:extLst>
              <a:ext uri="{FF2B5EF4-FFF2-40B4-BE49-F238E27FC236}">
                <a16:creationId xmlns:a16="http://schemas.microsoft.com/office/drawing/2014/main" id="{BD069850-7A01-3995-D148-081D97081629}"/>
              </a:ext>
            </a:extLst>
          </p:cNvPr>
          <p:cNvPicPr preferRelativeResize="0"/>
          <p:nvPr/>
        </p:nvPicPr>
        <p:blipFill rotWithShape="1">
          <a:blip r:embed="rId5">
            <a:alphaModFix/>
          </a:blip>
          <a:srcRect b="1960"/>
          <a:stretch/>
        </p:blipFill>
        <p:spPr>
          <a:xfrm>
            <a:off x="3391000" y="1241620"/>
            <a:ext cx="3008575" cy="3538775"/>
          </a:xfrm>
          <a:prstGeom prst="rect">
            <a:avLst/>
          </a:prstGeom>
          <a:noFill/>
          <a:ln>
            <a:noFill/>
          </a:ln>
          <a:effectLst>
            <a:outerShdw blurRad="57150" dist="66675" dir="20040000" algn="bl" rotWithShape="0">
              <a:srgbClr val="000000">
                <a:alpha val="50000"/>
              </a:srgbClr>
            </a:outerShdw>
          </a:effectLst>
        </p:spPr>
      </p:pic>
      <p:pic>
        <p:nvPicPr>
          <p:cNvPr id="4" name="Google Shape;81;g351c5434c85_0_5" descr="SPage of notes created by ChatGPT summarizing two chapters from a textbook.">
            <a:extLst>
              <a:ext uri="{FF2B5EF4-FFF2-40B4-BE49-F238E27FC236}">
                <a16:creationId xmlns:a16="http://schemas.microsoft.com/office/drawing/2014/main" id="{7FF29BC0-328E-B67E-EFFC-0A0AC9CBEA55}"/>
              </a:ext>
            </a:extLst>
          </p:cNvPr>
          <p:cNvPicPr preferRelativeResize="0"/>
          <p:nvPr/>
        </p:nvPicPr>
        <p:blipFill rotWithShape="1">
          <a:blip r:embed="rId6">
            <a:alphaModFix/>
          </a:blip>
          <a:srcRect b="6235"/>
          <a:stretch/>
        </p:blipFill>
        <p:spPr>
          <a:xfrm>
            <a:off x="6054425" y="1391645"/>
            <a:ext cx="3008575" cy="3388749"/>
          </a:xfrm>
          <a:prstGeom prst="rect">
            <a:avLst/>
          </a:prstGeom>
          <a:noFill/>
          <a:ln>
            <a:noFill/>
          </a:ln>
          <a:effectLst>
            <a:outerShdw blurRad="57150" dist="66675" dir="19680000" algn="bl" rotWithShape="0">
              <a:srgbClr val="000000">
                <a:alpha val="50000"/>
              </a:srgbClr>
            </a:outerShdw>
          </a:effectLst>
        </p:spPr>
      </p:pic>
      <p:sp>
        <p:nvSpPr>
          <p:cNvPr id="8" name="Google Shape;85;g351c5434c85_0_5">
            <a:extLst>
              <a:ext uri="{FF2B5EF4-FFF2-40B4-BE49-F238E27FC236}">
                <a16:creationId xmlns:a16="http://schemas.microsoft.com/office/drawing/2014/main" id="{B0BADBE4-764C-CD17-C3D5-139141FDD8E4}"/>
              </a:ext>
              <a:ext uri="{C183D7F6-B498-43B3-948B-1728B52AA6E4}">
                <adec:decorative xmlns:adec="http://schemas.microsoft.com/office/drawing/2017/decorative" val="1"/>
              </a:ext>
            </a:extLst>
          </p:cNvPr>
          <p:cNvSpPr/>
          <p:nvPr/>
        </p:nvSpPr>
        <p:spPr>
          <a:xfrm>
            <a:off x="3034225" y="2564070"/>
            <a:ext cx="626100" cy="338400"/>
          </a:xfrm>
          <a:prstGeom prst="rightArrow">
            <a:avLst>
              <a:gd name="adj1" fmla="val 33333"/>
              <a:gd name="adj2" fmla="val 50000"/>
            </a:avLst>
          </a:prstGeom>
          <a:solidFill>
            <a:srgbClr val="E69138"/>
          </a:solidFill>
          <a:ln w="9525" cap="flat" cmpd="sng">
            <a:solidFill>
              <a:srgbClr val="800000"/>
            </a:solidFill>
            <a:prstDash val="solid"/>
            <a:round/>
            <a:headEnd type="none" w="sm" len="sm"/>
            <a:tailEnd type="none" w="sm" len="sm"/>
          </a:ln>
          <a:effectLst>
            <a:outerShdw blurRad="57150" dist="38100" dir="2004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Title 1: Neurodivergence"/>
          <p:cNvSpPr txBox="1">
            <a:spLocks noGrp="1" noRot="1" noMove="1" noResize="1" noEditPoints="1" noAdjustHandles="1" noChangeArrowheads="1" noChangeShapeType="1"/>
          </p:cNvSpPr>
          <p:nvPr>
            <p:ph type="title"/>
          </p:nvPr>
        </p:nvSpPr>
        <p:spPr>
          <a:xfrm>
            <a:off x="457200" y="205979"/>
            <a:ext cx="8229600" cy="8572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DM Sans SemiBold"/>
              <a:buNone/>
            </a:pPr>
            <a:r>
              <a:rPr lang="en-US" b="0" dirty="0">
                <a:latin typeface="Arial"/>
                <a:ea typeface="Arial"/>
                <a:cs typeface="Arial"/>
                <a:sym typeface="Arial"/>
              </a:rPr>
              <a:t>Neurodiversity</a:t>
            </a:r>
            <a:endParaRPr b="0" i="0" u="none" strike="noStrike" cap="none" dirty="0">
              <a:solidFill>
                <a:schemeClr val="dk1"/>
              </a:solidFill>
              <a:latin typeface="Arial"/>
              <a:ea typeface="Arial"/>
              <a:cs typeface="Arial"/>
              <a:sym typeface="Arial"/>
            </a:endParaRPr>
          </a:p>
        </p:txBody>
      </p:sp>
      <p:sp>
        <p:nvSpPr>
          <p:cNvPr id="107" name="Text 1: Neurodivergence definition"/>
          <p:cNvSpPr txBox="1">
            <a:spLocks noGrp="1" noRot="1" noMove="1" noResize="1" noEditPoints="1" noAdjustHandles="1" noChangeArrowheads="1" noChangeShapeType="1"/>
          </p:cNvSpPr>
          <p:nvPr>
            <p:ph type="body" idx="1"/>
          </p:nvPr>
        </p:nvSpPr>
        <p:spPr>
          <a:xfrm>
            <a:off x="457200" y="955615"/>
            <a:ext cx="8229600" cy="3665973"/>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2360"/>
              </a:spcBef>
              <a:spcAft>
                <a:spcPts val="0"/>
              </a:spcAft>
              <a:buSzPts val="3200"/>
              <a:buNone/>
            </a:pPr>
            <a:r>
              <a:rPr lang="en-US" sz="2800" b="1" i="0" u="none" strike="noStrike" dirty="0">
                <a:solidFill>
                  <a:srgbClr val="000000"/>
                </a:solidFill>
                <a:latin typeface="Arial"/>
                <a:ea typeface="Arial"/>
                <a:cs typeface="Arial"/>
                <a:sym typeface="Arial"/>
              </a:rPr>
              <a:t>Neurodivergence:</a:t>
            </a:r>
            <a:r>
              <a:rPr lang="en-US" sz="2800" b="0" i="0" u="none" strike="noStrike" dirty="0">
                <a:solidFill>
                  <a:srgbClr val="000000"/>
                </a:solidFill>
                <a:latin typeface="Arial"/>
                <a:ea typeface="Arial"/>
                <a:cs typeface="Arial"/>
                <a:sym typeface="Arial"/>
              </a:rPr>
              <a:t> refers to divergence from what we assume is “typical.”</a:t>
            </a:r>
          </a:p>
          <a:p>
            <a:pPr marL="25400" indent="0">
              <a:spcBef>
                <a:spcPts val="2360"/>
              </a:spcBef>
              <a:buNone/>
            </a:pPr>
            <a:r>
              <a:rPr lang="en-US" sz="2800" dirty="0">
                <a:solidFill>
                  <a:srgbClr val="000000"/>
                </a:solidFill>
                <a:latin typeface="Arial"/>
                <a:ea typeface="Arial"/>
                <a:cs typeface="Arial"/>
                <a:sym typeface="Arial"/>
              </a:rPr>
              <a:t>There is no “correct” way for the brain to function. The term </a:t>
            </a:r>
            <a:r>
              <a:rPr lang="en-US" sz="2800" i="1" dirty="0">
                <a:solidFill>
                  <a:srgbClr val="000000"/>
                </a:solidFill>
                <a:latin typeface="Arial"/>
                <a:ea typeface="Arial"/>
                <a:cs typeface="Arial"/>
                <a:sym typeface="Arial"/>
              </a:rPr>
              <a:t>neurodiversity</a:t>
            </a:r>
            <a:r>
              <a:rPr lang="en-US" sz="2800" dirty="0">
                <a:solidFill>
                  <a:srgbClr val="000000"/>
                </a:solidFill>
                <a:latin typeface="Arial"/>
                <a:ea typeface="Arial"/>
                <a:cs typeface="Arial"/>
                <a:sym typeface="Arial"/>
              </a:rPr>
              <a:t> supports the idea that there are diverse neurological structures and processes.</a:t>
            </a:r>
            <a:endParaRPr lang="en-US" sz="2800" dirty="0">
              <a:latin typeface="Arial"/>
              <a:ea typeface="Arial"/>
              <a:cs typeface="Arial"/>
              <a:sym typeface="Arial"/>
            </a:endParaRPr>
          </a:p>
          <a:p>
            <a:pPr marL="25400" lvl="0" indent="0" algn="l" rtl="0">
              <a:lnSpc>
                <a:spcPct val="100000"/>
              </a:lnSpc>
              <a:spcBef>
                <a:spcPts val="2360"/>
              </a:spcBef>
              <a:spcAft>
                <a:spcPts val="0"/>
              </a:spcAft>
              <a:buSzPts val="3200"/>
              <a:buNone/>
            </a:pPr>
            <a:endParaRPr sz="2800" b="0" dirty="0">
              <a:latin typeface="Arial"/>
              <a:ea typeface="Arial"/>
              <a:cs typeface="Arial"/>
              <a:sym typeface="Arial"/>
            </a:endParaRPr>
          </a:p>
          <a:p>
            <a:pPr marL="457200" lvl="0" indent="-431800" algn="l" rtl="0">
              <a:lnSpc>
                <a:spcPct val="100000"/>
              </a:lnSpc>
              <a:spcBef>
                <a:spcPts val="640"/>
              </a:spcBef>
              <a:spcAft>
                <a:spcPts val="0"/>
              </a:spcAft>
              <a:buSzPts val="3200"/>
              <a:buNone/>
            </a:pPr>
            <a:br>
              <a:rPr lang="en-US" dirty="0"/>
            </a:br>
            <a:endParaRPr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3" name="Title 2">
            <a:extLst>
              <a:ext uri="{FF2B5EF4-FFF2-40B4-BE49-F238E27FC236}">
                <a16:creationId xmlns:a16="http://schemas.microsoft.com/office/drawing/2014/main" id="{D2FC523A-C3E5-0B0B-4298-C92BD992D198}"/>
              </a:ext>
            </a:extLst>
          </p:cNvPr>
          <p:cNvSpPr>
            <a:spLocks noGrp="1"/>
          </p:cNvSpPr>
          <p:nvPr>
            <p:ph type="title"/>
          </p:nvPr>
        </p:nvSpPr>
        <p:spPr>
          <a:xfrm>
            <a:off x="457200" y="737701"/>
            <a:ext cx="8229600" cy="857400"/>
          </a:xfrm>
        </p:spPr>
        <p:txBody>
          <a:bodyPr>
            <a:normAutofit/>
          </a:bodyPr>
          <a:lstStyle/>
          <a:p>
            <a:r>
              <a:rPr lang="en-US" dirty="0">
                <a:solidFill>
                  <a:schemeClr val="bg1"/>
                </a:solidFill>
              </a:rPr>
              <a:t>Simplify</a:t>
            </a:r>
          </a:p>
        </p:txBody>
      </p:sp>
      <p:sp>
        <p:nvSpPr>
          <p:cNvPr id="4" name="Google Shape;90;g351c5434c85_0_35">
            <a:extLst>
              <a:ext uri="{FF2B5EF4-FFF2-40B4-BE49-F238E27FC236}">
                <a16:creationId xmlns:a16="http://schemas.microsoft.com/office/drawing/2014/main" id="{4A079EED-E281-0D01-BB3A-86D7114D9320}"/>
              </a:ext>
            </a:extLst>
          </p:cNvPr>
          <p:cNvSpPr txBox="1">
            <a:spLocks/>
          </p:cNvSpPr>
          <p:nvPr/>
        </p:nvSpPr>
        <p:spPr>
          <a:xfrm>
            <a:off x="336746" y="-25321"/>
            <a:ext cx="8758200" cy="4626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800000"/>
              </a:buClr>
              <a:buSzPts val="3600"/>
              <a:buFont typeface="Arial"/>
              <a:buNone/>
              <a:defRPr sz="3600" b="1" i="0" u="none" strike="noStrike" cap="none">
                <a:solidFill>
                  <a:srgbClr val="8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550" dirty="0" err="1"/>
              <a:t>Explainpaper</a:t>
            </a:r>
            <a:r>
              <a:rPr lang="en-US" sz="1550" dirty="0"/>
              <a:t> to Simplify: </a:t>
            </a:r>
            <a:r>
              <a:rPr lang="en-US" sz="1550" b="0" dirty="0"/>
              <a:t>Highlight confusing or difficult passages</a:t>
            </a:r>
          </a:p>
        </p:txBody>
      </p:sp>
      <p:pic>
        <p:nvPicPr>
          <p:cNvPr id="5" name="Google Shape;91;g351c5434c85_0_35" descr="Text passage reworded by the AI application Explainpaper simplifying difficult textbook passage.">
            <a:extLst>
              <a:ext uri="{FF2B5EF4-FFF2-40B4-BE49-F238E27FC236}">
                <a16:creationId xmlns:a16="http://schemas.microsoft.com/office/drawing/2014/main" id="{C3AD485B-675B-43F7-0925-86B43F52C680}"/>
              </a:ext>
            </a:extLst>
          </p:cNvPr>
          <p:cNvPicPr preferRelativeResize="0"/>
          <p:nvPr/>
        </p:nvPicPr>
        <p:blipFill>
          <a:blip r:embed="rId4">
            <a:alphaModFix/>
          </a:blip>
          <a:stretch>
            <a:fillRect/>
          </a:stretch>
        </p:blipFill>
        <p:spPr>
          <a:xfrm>
            <a:off x="521970" y="374324"/>
            <a:ext cx="7620000" cy="4031475"/>
          </a:xfrm>
          <a:prstGeom prst="rect">
            <a:avLst/>
          </a:prstGeom>
          <a:noFill/>
          <a:ln>
            <a:noFill/>
          </a:ln>
          <a:effectLst>
            <a:outerShdw blurRad="57150" dist="38100" dir="20040000" algn="bl" rotWithShape="0">
              <a:srgbClr val="000000">
                <a:alpha val="50000"/>
              </a:srgbClr>
            </a:outerShdw>
          </a:effectLst>
        </p:spPr>
      </p:pic>
      <p:sp>
        <p:nvSpPr>
          <p:cNvPr id="6" name="Google Shape;92;g351c5434c85_0_35">
            <a:extLst>
              <a:ext uri="{FF2B5EF4-FFF2-40B4-BE49-F238E27FC236}">
                <a16:creationId xmlns:a16="http://schemas.microsoft.com/office/drawing/2014/main" id="{1CE01384-00F4-24CC-E16B-F18DA4B7722B}"/>
              </a:ext>
              <a:ext uri="{C183D7F6-B498-43B3-948B-1728B52AA6E4}">
                <adec:decorative xmlns:adec="http://schemas.microsoft.com/office/drawing/2017/decorative" val="1"/>
              </a:ext>
            </a:extLst>
          </p:cNvPr>
          <p:cNvSpPr/>
          <p:nvPr/>
        </p:nvSpPr>
        <p:spPr>
          <a:xfrm rot="1420">
            <a:off x="4602564" y="1202314"/>
            <a:ext cx="1349943" cy="209100"/>
          </a:xfrm>
          <a:prstGeom prst="rightArrow">
            <a:avLst>
              <a:gd name="adj1" fmla="val 33333"/>
              <a:gd name="adj2" fmla="val 50000"/>
            </a:avLst>
          </a:prstGeom>
          <a:solidFill>
            <a:srgbClr val="E69138"/>
          </a:solidFill>
          <a:ln w="9525" cap="flat" cmpd="sng">
            <a:solidFill>
              <a:srgbClr val="800000"/>
            </a:solidFill>
            <a:prstDash val="solid"/>
            <a:round/>
            <a:headEnd type="none" w="sm" len="sm"/>
            <a:tailEnd type="none" w="sm" len="sm"/>
          </a:ln>
          <a:effectLst>
            <a:outerShdw blurRad="57150" dist="38100" dir="2004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35e97f9f1bd_0_208"/>
          <p:cNvSpPr txBox="1">
            <a:spLocks noGrp="1"/>
          </p:cNvSpPr>
          <p:nvPr>
            <p:ph type="title"/>
          </p:nvPr>
        </p:nvSpPr>
        <p:spPr>
          <a:xfrm>
            <a:off x="457200" y="236676"/>
            <a:ext cx="8229600" cy="702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r>
              <a:rPr lang="en-US" dirty="0"/>
              <a:t>Advantages</a:t>
            </a:r>
            <a:endParaRPr dirty="0"/>
          </a:p>
        </p:txBody>
      </p:sp>
      <p:sp>
        <p:nvSpPr>
          <p:cNvPr id="480" name="Google Shape;480;g35e97f9f1bd_0_208"/>
          <p:cNvSpPr txBox="1">
            <a:spLocks noGrp="1"/>
          </p:cNvSpPr>
          <p:nvPr>
            <p:ph type="body" idx="1"/>
          </p:nvPr>
        </p:nvSpPr>
        <p:spPr>
          <a:xfrm>
            <a:off x="457200" y="827175"/>
            <a:ext cx="8229600" cy="631099"/>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40"/>
              </a:spcBef>
              <a:spcAft>
                <a:spcPts val="0"/>
              </a:spcAft>
              <a:buSzPts val="2400"/>
              <a:buChar char="•"/>
            </a:pPr>
            <a:r>
              <a:rPr lang="en-US" sz="2000" dirty="0"/>
              <a:t>[Same]</a:t>
            </a:r>
            <a:endParaRPr sz="2000" dirty="0"/>
          </a:p>
        </p:txBody>
      </p:sp>
      <p:sp>
        <p:nvSpPr>
          <p:cNvPr id="481" name="Google Shape;481;g35e97f9f1bd_0_208"/>
          <p:cNvSpPr txBox="1">
            <a:spLocks noGrp="1"/>
          </p:cNvSpPr>
          <p:nvPr>
            <p:ph type="title"/>
          </p:nvPr>
        </p:nvSpPr>
        <p:spPr>
          <a:xfrm>
            <a:off x="457200" y="1493874"/>
            <a:ext cx="8229600" cy="702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3600"/>
              <a:buNone/>
            </a:pPr>
            <a:r>
              <a:rPr lang="en-US" dirty="0"/>
              <a:t>Disadvantages</a:t>
            </a:r>
            <a:endParaRPr dirty="0"/>
          </a:p>
        </p:txBody>
      </p:sp>
      <p:sp>
        <p:nvSpPr>
          <p:cNvPr id="482" name="Google Shape;482;g35e97f9f1bd_0_208"/>
          <p:cNvSpPr txBox="1">
            <a:spLocks noGrp="1"/>
          </p:cNvSpPr>
          <p:nvPr>
            <p:ph type="body" idx="1"/>
          </p:nvPr>
        </p:nvSpPr>
        <p:spPr>
          <a:xfrm>
            <a:off x="457200" y="2127063"/>
            <a:ext cx="8229600" cy="1556700"/>
          </a:xfrm>
          <a:prstGeom prst="rect">
            <a:avLst/>
          </a:prstGeom>
          <a:noFill/>
          <a:ln>
            <a:noFill/>
          </a:ln>
        </p:spPr>
        <p:txBody>
          <a:bodyPr spcFirstLastPara="1" wrap="square" lIns="91425" tIns="45700" rIns="91425" bIns="45700" anchor="t" anchorCtr="0">
            <a:noAutofit/>
          </a:bodyPr>
          <a:lstStyle/>
          <a:p>
            <a:pPr lvl="0" indent="-342900">
              <a:spcBef>
                <a:spcPts val="0"/>
              </a:spcBef>
              <a:buSzPts val="1800"/>
              <a:buChar char="●"/>
            </a:pPr>
            <a:r>
              <a:rPr lang="en-US" sz="2000" dirty="0"/>
              <a:t>[Same]</a:t>
            </a:r>
          </a:p>
          <a:p>
            <a:pPr lvl="0" indent="-342900">
              <a:spcBef>
                <a:spcPts val="500"/>
              </a:spcBef>
              <a:buSzPts val="1800"/>
              <a:buChar char="●"/>
            </a:pPr>
            <a:r>
              <a:rPr lang="en-US" sz="2000" b="1" dirty="0"/>
              <a:t>Beware of Copyright Issues</a:t>
            </a:r>
            <a:r>
              <a:rPr lang="en-US" sz="2000" dirty="0"/>
              <a:t> (</a:t>
            </a:r>
            <a:r>
              <a:rPr lang="en-US" sz="2000" u="sng" dirty="0">
                <a:solidFill>
                  <a:schemeClr val="hlink"/>
                </a:solidFill>
                <a:hlinkClick r:id="rId3"/>
              </a:rPr>
              <a:t>Fair Use Doctrine</a:t>
            </a:r>
            <a:r>
              <a:rPr lang="en-US" sz="2000" dirty="0"/>
              <a:t>)</a:t>
            </a:r>
          </a:p>
          <a:p>
            <a:pPr lvl="0" indent="-342900">
              <a:spcBef>
                <a:spcPts val="500"/>
              </a:spcBef>
              <a:buSzPts val="1800"/>
              <a:buChar char="●"/>
            </a:pPr>
            <a:r>
              <a:rPr lang="en-US" sz="2000" b="1" dirty="0"/>
              <a:t>What I found with Chunking tools: </a:t>
            </a:r>
          </a:p>
          <a:p>
            <a:pPr lvl="1" indent="-342900">
              <a:spcBef>
                <a:spcPts val="500"/>
              </a:spcBef>
              <a:buSzPts val="1800"/>
              <a:buChar char="○"/>
            </a:pPr>
            <a:r>
              <a:rPr lang="en-US" sz="2000" dirty="0"/>
              <a:t>Chunking requires careful </a:t>
            </a:r>
            <a:r>
              <a:rPr lang="en-US" sz="2000" b="1" dirty="0"/>
              <a:t>prompting</a:t>
            </a:r>
          </a:p>
          <a:p>
            <a:pPr lvl="1" indent="-342900">
              <a:spcBef>
                <a:spcPts val="500"/>
              </a:spcBef>
              <a:buSzPts val="1800"/>
              <a:buChar char="○"/>
            </a:pPr>
            <a:r>
              <a:rPr lang="en-US" sz="2000" b="1" dirty="0"/>
              <a:t>Financial or Technical Hurdles </a:t>
            </a:r>
          </a:p>
          <a:p>
            <a:pPr lvl="2" indent="-342900">
              <a:spcBef>
                <a:spcPts val="500"/>
              </a:spcBef>
              <a:buSzPts val="1800"/>
              <a:buChar char="■"/>
            </a:pPr>
            <a:r>
              <a:rPr lang="en-US" sz="2000" dirty="0"/>
              <a:t>ex. </a:t>
            </a:r>
            <a:r>
              <a:rPr lang="en-US" sz="2000" dirty="0" err="1"/>
              <a:t>Chunker</a:t>
            </a:r>
            <a:r>
              <a:rPr lang="en-US" sz="2000" dirty="0"/>
              <a:t> AI</a:t>
            </a:r>
          </a:p>
          <a:p>
            <a:pPr lvl="2" indent="-342900">
              <a:spcBef>
                <a:spcPts val="500"/>
              </a:spcBef>
              <a:spcAft>
                <a:spcPts val="500"/>
              </a:spcAft>
              <a:buSzPts val="1800"/>
              <a:buChar char="■"/>
            </a:pPr>
            <a:r>
              <a:rPr lang="en-US" sz="2000" dirty="0"/>
              <a:t>ex. Scite AI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g35e97f9f1bd_0_215"/>
          <p:cNvSpPr txBox="1">
            <a:spLocks noGrp="1"/>
          </p:cNvSpPr>
          <p:nvPr>
            <p:ph type="title"/>
          </p:nvPr>
        </p:nvSpPr>
        <p:spPr>
          <a:xfrm>
            <a:off x="457200" y="262201"/>
            <a:ext cx="8229600" cy="725100"/>
          </a:xfrm>
          <a:prstGeom prst="rect">
            <a:avLst/>
          </a:prstGeom>
          <a:noFill/>
          <a:ln>
            <a:noFill/>
          </a:ln>
        </p:spPr>
        <p:txBody>
          <a:bodyPr spcFirstLastPara="1" wrap="square" lIns="91425" tIns="45700" rIns="91425" bIns="45700" anchor="t" anchorCtr="0">
            <a:normAutofit/>
          </a:bodyPr>
          <a:lstStyle/>
          <a:p>
            <a:pPr lvl="0">
              <a:buSzPct val="100000"/>
            </a:pPr>
            <a:r>
              <a:rPr lang="en-US" dirty="0"/>
              <a:t>Specific follow-up questions? </a:t>
            </a:r>
            <a:endParaRPr sz="2600" dirty="0"/>
          </a:p>
        </p:txBody>
      </p:sp>
      <p:pic>
        <p:nvPicPr>
          <p:cNvPr id="4" name="Google Shape;106;g35b2f7f21ce_0_0" descr="QR code ">
            <a:extLst>
              <a:ext uri="{FF2B5EF4-FFF2-40B4-BE49-F238E27FC236}">
                <a16:creationId xmlns:a16="http://schemas.microsoft.com/office/drawing/2014/main" id="{60F1ED4D-8E91-37E9-B6F0-1EC2EDECF57E}"/>
              </a:ext>
            </a:extLst>
          </p:cNvPr>
          <p:cNvPicPr preferRelativeResize="0"/>
          <p:nvPr/>
        </p:nvPicPr>
        <p:blipFill>
          <a:blip r:embed="rId4">
            <a:alphaModFix/>
          </a:blip>
          <a:stretch>
            <a:fillRect/>
          </a:stretch>
        </p:blipFill>
        <p:spPr>
          <a:xfrm>
            <a:off x="2998598" y="1223950"/>
            <a:ext cx="3146799" cy="3146824"/>
          </a:xfrm>
          <a:prstGeom prst="rect">
            <a:avLst/>
          </a:prstGeom>
          <a:noFill/>
          <a:ln>
            <a:noFill/>
          </a:ln>
        </p:spPr>
      </p:pic>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6">
          <a:extLst>
            <a:ext uri="{FF2B5EF4-FFF2-40B4-BE49-F238E27FC236}">
              <a16:creationId xmlns:a16="http://schemas.microsoft.com/office/drawing/2014/main" id="{262A509E-560F-3A9C-E6B3-9766132794D5}"/>
            </a:ext>
          </a:extLst>
        </p:cNvPr>
        <p:cNvGrpSpPr/>
        <p:nvPr/>
      </p:nvGrpSpPr>
      <p:grpSpPr>
        <a:xfrm>
          <a:off x="0" y="0"/>
          <a:ext cx="0" cy="0"/>
          <a:chOff x="0" y="0"/>
          <a:chExt cx="0" cy="0"/>
        </a:xfrm>
      </p:grpSpPr>
      <p:sp>
        <p:nvSpPr>
          <p:cNvPr id="487" name="Google Shape;487;g35e97f9f1bd_0_215">
            <a:extLst>
              <a:ext uri="{FF2B5EF4-FFF2-40B4-BE49-F238E27FC236}">
                <a16:creationId xmlns:a16="http://schemas.microsoft.com/office/drawing/2014/main" id="{76CBD2D6-A519-F32E-EFFF-760B35D05A2E}"/>
              </a:ext>
            </a:extLst>
          </p:cNvPr>
          <p:cNvSpPr txBox="1">
            <a:spLocks noGrp="1"/>
          </p:cNvSpPr>
          <p:nvPr>
            <p:ph type="title"/>
          </p:nvPr>
        </p:nvSpPr>
        <p:spPr>
          <a:xfrm>
            <a:off x="457200" y="262201"/>
            <a:ext cx="8229600" cy="725100"/>
          </a:xfrm>
          <a:prstGeom prst="rect">
            <a:avLst/>
          </a:prstGeom>
          <a:noFill/>
          <a:ln>
            <a:noFill/>
          </a:ln>
        </p:spPr>
        <p:txBody>
          <a:bodyPr spcFirstLastPara="1" wrap="square" lIns="91425" tIns="45700" rIns="91425" bIns="45700" anchor="t" anchorCtr="0">
            <a:normAutofit/>
          </a:bodyPr>
          <a:lstStyle/>
          <a:p>
            <a:pPr lvl="0">
              <a:buSzPct val="100000"/>
            </a:pPr>
            <a:r>
              <a:rPr lang="en-US" dirty="0"/>
              <a:t>Works Cited</a:t>
            </a:r>
            <a:endParaRPr sz="2600" dirty="0"/>
          </a:p>
        </p:txBody>
      </p:sp>
      <p:sp>
        <p:nvSpPr>
          <p:cNvPr id="488" name="Google Shape;488;g35e97f9f1bd_0_215">
            <a:extLst>
              <a:ext uri="{FF2B5EF4-FFF2-40B4-BE49-F238E27FC236}">
                <a16:creationId xmlns:a16="http://schemas.microsoft.com/office/drawing/2014/main" id="{A6DD6004-9848-7B65-A443-ED97F72E0345}"/>
              </a:ext>
            </a:extLst>
          </p:cNvPr>
          <p:cNvSpPr txBox="1">
            <a:spLocks noGrp="1"/>
          </p:cNvSpPr>
          <p:nvPr>
            <p:ph type="body" idx="1"/>
          </p:nvPr>
        </p:nvSpPr>
        <p:spPr>
          <a:xfrm>
            <a:off x="457200" y="902375"/>
            <a:ext cx="8229600" cy="3404700"/>
          </a:xfrm>
          <a:prstGeom prst="rect">
            <a:avLst/>
          </a:prstGeom>
          <a:noFill/>
          <a:ln>
            <a:noFill/>
          </a:ln>
        </p:spPr>
        <p:txBody>
          <a:bodyPr spcFirstLastPara="1" wrap="square" lIns="91425" tIns="45700" rIns="91425" bIns="45700" anchor="t" anchorCtr="0">
            <a:noAutofit/>
          </a:bodyPr>
          <a:lstStyle/>
          <a:p>
            <a:pPr lvl="0" indent="-457200">
              <a:lnSpc>
                <a:spcPct val="115000"/>
              </a:lnSpc>
              <a:buSzPts val="1100"/>
              <a:buNone/>
            </a:pPr>
            <a:r>
              <a:rPr lang="en-US" sz="1200" dirty="0"/>
              <a:t>AI in Schools: Pros and Cons, (2024, Oct 24). </a:t>
            </a:r>
            <a:r>
              <a:rPr lang="en-US" sz="1200" i="1" dirty="0"/>
              <a:t>Office of Communications</a:t>
            </a:r>
            <a:r>
              <a:rPr lang="en-US" sz="1200" dirty="0"/>
              <a:t>, College of Education. University of Illinois Urbana-Champaign. https://education.illinois.edu/about/news-events/news/article/2024/10/24/ ai-in-schools--pros-and-cons</a:t>
            </a:r>
          </a:p>
          <a:p>
            <a:pPr lvl="0" indent="-457200">
              <a:lnSpc>
                <a:spcPct val="115000"/>
              </a:lnSpc>
              <a:spcBef>
                <a:spcPts val="800"/>
              </a:spcBef>
              <a:buNone/>
            </a:pPr>
            <a:r>
              <a:rPr lang="en-US" sz="1200" dirty="0"/>
              <a:t>Comparing Generative AI Tools, (2025, April 15). </a:t>
            </a:r>
            <a:r>
              <a:rPr lang="en-US" sz="1200" i="1" dirty="0"/>
              <a:t>Research Guides</a:t>
            </a:r>
            <a:r>
              <a:rPr lang="en-US" sz="1200" dirty="0"/>
              <a:t>, Boston University Libraries. https://library.bu.edu/gen-ai/comparing-gen-ai-tools</a:t>
            </a:r>
          </a:p>
          <a:p>
            <a:pPr lvl="0" indent="-457200">
              <a:lnSpc>
                <a:spcPct val="115000"/>
              </a:lnSpc>
              <a:spcBef>
                <a:spcPts val="800"/>
              </a:spcBef>
              <a:buNone/>
            </a:pPr>
            <a:r>
              <a:rPr lang="en-US" sz="1200" dirty="0"/>
              <a:t>Chunking, Scaffolding, Pacing, (2025). </a:t>
            </a:r>
            <a:r>
              <a:rPr lang="en-US" sz="1200" i="1" dirty="0"/>
              <a:t>Digital Learning</a:t>
            </a:r>
            <a:r>
              <a:rPr lang="en-US" sz="1200" dirty="0"/>
              <a:t>, University of Washington. https://www.tacoma.uw.edu /digital-learning/chunking-scaffolding-pacing#:~:text=Chunking%20course%20materials%20means%20breaking,the%20pacing%20of%20your%20course.</a:t>
            </a:r>
          </a:p>
          <a:p>
            <a:pPr lvl="0" indent="-457200">
              <a:lnSpc>
                <a:spcPct val="115000"/>
              </a:lnSpc>
              <a:spcBef>
                <a:spcPts val="800"/>
              </a:spcBef>
              <a:buNone/>
            </a:pPr>
            <a:r>
              <a:rPr lang="en-US" sz="1200" dirty="0"/>
              <a:t>Berg, R, Brand, A., Grant, J., Kirk, J. S., and Zimmerman, T. (2014). Leveraging recorded mini-lectures to increase student learning. </a:t>
            </a:r>
            <a:r>
              <a:rPr lang="en-US" sz="1200" i="1" dirty="0"/>
              <a:t>Online Classroom</a:t>
            </a:r>
            <a:r>
              <a:rPr lang="en-US" sz="1200" dirty="0"/>
              <a:t>. Academia.edu. https://www.academia.edu/?h=6778520</a:t>
            </a:r>
          </a:p>
          <a:p>
            <a:pPr lvl="0" indent="-457200">
              <a:lnSpc>
                <a:spcPct val="115000"/>
              </a:lnSpc>
              <a:spcBef>
                <a:spcPts val="800"/>
              </a:spcBef>
              <a:buNone/>
            </a:pPr>
            <a:r>
              <a:rPr lang="en-US" sz="1200" dirty="0"/>
              <a:t>Barrera, M., Liu, K., Thurlow, M., and Chamberlain, S., (2006). Use of chunking and questioning aloud to improve the reading comprehension of English language learners with disabilities. </a:t>
            </a:r>
            <a:r>
              <a:rPr lang="en-US" sz="1200" i="1" dirty="0"/>
              <a:t>ELLs with Disabilities Report 17</a:t>
            </a:r>
            <a:r>
              <a:rPr lang="en-US" sz="1200" dirty="0"/>
              <a:t>. National Center on Educational Outcomes, University of Minnesota. </a:t>
            </a:r>
          </a:p>
          <a:p>
            <a:pPr lvl="0" indent="-457200">
              <a:lnSpc>
                <a:spcPct val="115000"/>
              </a:lnSpc>
              <a:spcBef>
                <a:spcPts val="800"/>
              </a:spcBef>
              <a:spcAft>
                <a:spcPts val="800"/>
              </a:spcAft>
              <a:buNone/>
            </a:pPr>
            <a:r>
              <a:rPr lang="en-US" sz="1200" dirty="0" err="1"/>
              <a:t>Bor</a:t>
            </a:r>
            <a:r>
              <a:rPr lang="en-US" sz="1200" dirty="0"/>
              <a:t>, D., and Seth, A. K. (2012). “Consciousness and the prefrontal parietal network: insights from attention, working memory, and chunking.” </a:t>
            </a:r>
            <a:r>
              <a:rPr lang="en-US" sz="1200" i="1" dirty="0"/>
              <a:t>Frontiers in Psychology 3.</a:t>
            </a:r>
            <a:r>
              <a:rPr lang="en-US" sz="1200" dirty="0"/>
              <a:t> https://doi.org/10.3389/fpsyg</a:t>
            </a:r>
            <a:endParaRPr sz="1800" b="1" dirty="0"/>
          </a:p>
        </p:txBody>
      </p:sp>
    </p:spTree>
    <p:extLst>
      <p:ext uri="{BB962C8B-B14F-4D97-AF65-F5344CB8AC3E}">
        <p14:creationId xmlns:p14="http://schemas.microsoft.com/office/powerpoint/2010/main" val="2705007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6">
          <a:extLst>
            <a:ext uri="{FF2B5EF4-FFF2-40B4-BE49-F238E27FC236}">
              <a16:creationId xmlns:a16="http://schemas.microsoft.com/office/drawing/2014/main" id="{E7EB43BD-97C4-1FF8-EAFA-153F424FFEE0}"/>
            </a:ext>
          </a:extLst>
        </p:cNvPr>
        <p:cNvGrpSpPr/>
        <p:nvPr/>
      </p:nvGrpSpPr>
      <p:grpSpPr>
        <a:xfrm>
          <a:off x="0" y="0"/>
          <a:ext cx="0" cy="0"/>
          <a:chOff x="0" y="0"/>
          <a:chExt cx="0" cy="0"/>
        </a:xfrm>
      </p:grpSpPr>
      <p:sp>
        <p:nvSpPr>
          <p:cNvPr id="487" name="Google Shape;487;g35e97f9f1bd_0_215">
            <a:extLst>
              <a:ext uri="{FF2B5EF4-FFF2-40B4-BE49-F238E27FC236}">
                <a16:creationId xmlns:a16="http://schemas.microsoft.com/office/drawing/2014/main" id="{75B8F500-F089-C37B-A2E8-4F650471A239}"/>
              </a:ext>
            </a:extLst>
          </p:cNvPr>
          <p:cNvSpPr txBox="1">
            <a:spLocks noGrp="1"/>
          </p:cNvSpPr>
          <p:nvPr>
            <p:ph type="title"/>
          </p:nvPr>
        </p:nvSpPr>
        <p:spPr>
          <a:xfrm>
            <a:off x="457200" y="262201"/>
            <a:ext cx="8229600" cy="725100"/>
          </a:xfrm>
          <a:prstGeom prst="rect">
            <a:avLst/>
          </a:prstGeom>
          <a:noFill/>
          <a:ln>
            <a:noFill/>
          </a:ln>
        </p:spPr>
        <p:txBody>
          <a:bodyPr spcFirstLastPara="1" wrap="square" lIns="91425" tIns="45700" rIns="91425" bIns="45700" anchor="t" anchorCtr="0">
            <a:normAutofit/>
          </a:bodyPr>
          <a:lstStyle/>
          <a:p>
            <a:pPr lvl="0">
              <a:buSzPct val="100000"/>
            </a:pPr>
            <a:r>
              <a:rPr lang="en-US" dirty="0"/>
              <a:t>Works Cited </a:t>
            </a:r>
            <a:r>
              <a:rPr lang="en-US" sz="2400" dirty="0">
                <a:solidFill>
                  <a:schemeClr val="bg1"/>
                </a:solidFill>
              </a:rPr>
              <a:t>1</a:t>
            </a:r>
            <a:endParaRPr sz="2600" dirty="0">
              <a:solidFill>
                <a:schemeClr val="bg1"/>
              </a:solidFill>
            </a:endParaRPr>
          </a:p>
        </p:txBody>
      </p:sp>
      <p:sp>
        <p:nvSpPr>
          <p:cNvPr id="5" name="Google Shape;117;g354ec290d97_0_2">
            <a:extLst>
              <a:ext uri="{FF2B5EF4-FFF2-40B4-BE49-F238E27FC236}">
                <a16:creationId xmlns:a16="http://schemas.microsoft.com/office/drawing/2014/main" id="{65C1C2EA-3C6E-11B2-86EC-653296516D33}"/>
              </a:ext>
            </a:extLst>
          </p:cNvPr>
          <p:cNvSpPr txBox="1">
            <a:spLocks noGrp="1"/>
          </p:cNvSpPr>
          <p:nvPr>
            <p:ph type="body" idx="1"/>
          </p:nvPr>
        </p:nvSpPr>
        <p:spPr>
          <a:xfrm>
            <a:off x="457200" y="987301"/>
            <a:ext cx="8498700" cy="380220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640"/>
              </a:spcBef>
              <a:spcAft>
                <a:spcPts val="0"/>
              </a:spcAft>
              <a:buNone/>
            </a:pPr>
            <a:r>
              <a:rPr lang="en-US" sz="1200" dirty="0"/>
              <a:t>Dandurand, R. N. (2023). Destigmatizing Working with Dyslexic Learners. </a:t>
            </a:r>
            <a:r>
              <a:rPr lang="en-US" sz="1200" i="1" dirty="0"/>
              <a:t>The Writing Center Journal, 41</a:t>
            </a:r>
            <a:r>
              <a:rPr lang="en-US" sz="1200" dirty="0"/>
              <a:t>(2), 56–64. https://doi.org/10.7771/2832-9414.2015</a:t>
            </a:r>
            <a:endParaRPr sz="1400" dirty="0"/>
          </a:p>
          <a:p>
            <a:pPr marL="457200" lvl="0" indent="-457200" algn="l" rtl="0">
              <a:lnSpc>
                <a:spcPct val="115000"/>
              </a:lnSpc>
              <a:spcBef>
                <a:spcPts val="800"/>
              </a:spcBef>
              <a:spcAft>
                <a:spcPts val="0"/>
              </a:spcAft>
              <a:buClr>
                <a:schemeClr val="dk1"/>
              </a:buClr>
              <a:buSzPts val="1100"/>
              <a:buFont typeface="Arial"/>
              <a:buNone/>
            </a:pPr>
            <a:r>
              <a:rPr lang="en-US" sz="1200" dirty="0"/>
              <a:t>Gilchrist, A. L., &amp; Cowan, N. (2012). Chunking. </a:t>
            </a:r>
            <a:r>
              <a:rPr lang="en-US" sz="1200" i="1" dirty="0"/>
              <a:t>Encyclopedia of Human Behavior</a:t>
            </a:r>
            <a:r>
              <a:rPr lang="en-US" sz="1200" dirty="0"/>
              <a:t>, 476–483. https://doi.org/10.1016/B978-0-12-375000-6.00089-6</a:t>
            </a:r>
            <a:endParaRPr sz="1200" dirty="0"/>
          </a:p>
          <a:p>
            <a:pPr marL="457200" lvl="0" indent="-457200" algn="l" rtl="0">
              <a:lnSpc>
                <a:spcPct val="115000"/>
              </a:lnSpc>
              <a:spcBef>
                <a:spcPts val="800"/>
              </a:spcBef>
              <a:spcAft>
                <a:spcPts val="0"/>
              </a:spcAft>
              <a:buNone/>
            </a:pPr>
            <a:r>
              <a:rPr lang="en-US" sz="1200" dirty="0"/>
              <a:t>Graf, D. (2004). Do You Chunk? You Should. </a:t>
            </a:r>
            <a:r>
              <a:rPr lang="en-US" sz="1200" i="1" dirty="0"/>
              <a:t>Distance Learning, 1</a:t>
            </a:r>
            <a:r>
              <a:rPr lang="en-US" sz="1200" dirty="0"/>
              <a:t>(3), 39–40. Bingley: Emerald Group Publishing Limited.</a:t>
            </a:r>
            <a:endParaRPr sz="1200" dirty="0"/>
          </a:p>
          <a:p>
            <a:pPr marL="457200" lvl="0" indent="-457200" algn="l" rtl="0">
              <a:lnSpc>
                <a:spcPct val="115000"/>
              </a:lnSpc>
              <a:spcBef>
                <a:spcPts val="800"/>
              </a:spcBef>
              <a:spcAft>
                <a:spcPts val="0"/>
              </a:spcAft>
              <a:buNone/>
            </a:pPr>
            <a:r>
              <a:rPr lang="en-US" sz="1200" dirty="0"/>
              <a:t>Lin, T., Yang, C., &amp; Huang, B. (2023). Going beyond language learning: a microlearning instructional design to promote </a:t>
            </a:r>
            <a:r>
              <a:rPr lang="en-US" sz="1200" dirty="0" err="1"/>
              <a:t>efl</a:t>
            </a:r>
            <a:r>
              <a:rPr lang="en-US" sz="1200" dirty="0"/>
              <a:t> learners’ collaboration competency. </a:t>
            </a:r>
            <a:r>
              <a:rPr lang="en-US" sz="1200" i="1" dirty="0"/>
              <a:t>International Journal of Emerging Technologies in Learning (</a:t>
            </a:r>
            <a:r>
              <a:rPr lang="en-US" sz="1200" i="1" dirty="0" err="1"/>
              <a:t>iJET</a:t>
            </a:r>
            <a:r>
              <a:rPr lang="en-US" sz="1200" i="1" dirty="0"/>
              <a:t>), 18</a:t>
            </a:r>
            <a:r>
              <a:rPr lang="en-US" sz="1200" dirty="0"/>
              <a:t>(12), 224-251. https://doi.org/10.3991/ijet.v18i12.38443</a:t>
            </a:r>
            <a:endParaRPr sz="1200" dirty="0"/>
          </a:p>
          <a:p>
            <a:pPr marL="457200" lvl="0" indent="-457200" algn="l" rtl="0">
              <a:lnSpc>
                <a:spcPct val="115000"/>
              </a:lnSpc>
              <a:spcBef>
                <a:spcPts val="800"/>
              </a:spcBef>
              <a:spcAft>
                <a:spcPts val="0"/>
              </a:spcAft>
              <a:buNone/>
            </a:pPr>
            <a:r>
              <a:rPr lang="en-US" sz="1200" dirty="0"/>
              <a:t>Loftus, T. (2009). Supporting Students with Dyslexia: Practical guidelines for institutions of further and higher education. </a:t>
            </a:r>
            <a:r>
              <a:rPr lang="en-US" sz="1200" i="1" dirty="0"/>
              <a:t>Ahead</a:t>
            </a:r>
            <a:r>
              <a:rPr lang="en-US" sz="1200" dirty="0"/>
              <a:t>. </a:t>
            </a:r>
            <a:endParaRPr sz="1200" dirty="0"/>
          </a:p>
          <a:p>
            <a:pPr marL="457200" lvl="0" indent="-457200" algn="l" rtl="0">
              <a:lnSpc>
                <a:spcPct val="115000"/>
              </a:lnSpc>
              <a:spcBef>
                <a:spcPts val="800"/>
              </a:spcBef>
              <a:spcAft>
                <a:spcPts val="0"/>
              </a:spcAft>
              <a:buNone/>
            </a:pPr>
            <a:r>
              <a:rPr lang="en-US" sz="1200" dirty="0"/>
              <a:t>Payne, R. W. (2021). Socrates. In </a:t>
            </a:r>
            <a:r>
              <a:rPr lang="en-US" sz="1200" i="1" dirty="0"/>
              <a:t>An Introduction to Philosophy</a:t>
            </a:r>
            <a:r>
              <a:rPr lang="en-US" sz="1200" dirty="0"/>
              <a:t>. https://human.libretexts.org/@go/page/17576</a:t>
            </a:r>
            <a:endParaRPr sz="1200" dirty="0"/>
          </a:p>
          <a:p>
            <a:pPr marL="457200" lvl="0" indent="-457200" algn="l" rtl="0">
              <a:lnSpc>
                <a:spcPct val="115000"/>
              </a:lnSpc>
              <a:spcBef>
                <a:spcPts val="800"/>
              </a:spcBef>
              <a:spcAft>
                <a:spcPts val="0"/>
              </a:spcAft>
              <a:buNone/>
            </a:pPr>
            <a:r>
              <a:rPr lang="en-US" sz="1200" dirty="0"/>
              <a:t>Thalmann, M., Souza, A. S., &amp; </a:t>
            </a:r>
            <a:r>
              <a:rPr lang="en-US" sz="1200" dirty="0" err="1"/>
              <a:t>Oberauer</a:t>
            </a:r>
            <a:r>
              <a:rPr lang="en-US" sz="1200" dirty="0"/>
              <a:t>, K. (2019). How does chunking help working memory? </a:t>
            </a:r>
            <a:r>
              <a:rPr lang="en-US" sz="1200" i="1" dirty="0"/>
              <a:t>Journal of Experimental Psychology: Learning, Memory, and Cognition 45(</a:t>
            </a:r>
            <a:r>
              <a:rPr lang="en-US" sz="1200" dirty="0"/>
              <a:t>1), 37–55. https://doi-org.ezp.twu.edu /10.1037/xlm0000578</a:t>
            </a:r>
            <a:endParaRPr sz="1200" dirty="0"/>
          </a:p>
          <a:p>
            <a:pPr marL="457200" lvl="0" indent="-457200" algn="l" rtl="0">
              <a:lnSpc>
                <a:spcPct val="115000"/>
              </a:lnSpc>
              <a:spcBef>
                <a:spcPts val="800"/>
              </a:spcBef>
              <a:spcAft>
                <a:spcPts val="0"/>
              </a:spcAft>
              <a:buNone/>
            </a:pPr>
            <a:endParaRPr sz="1200" dirty="0"/>
          </a:p>
          <a:p>
            <a:pPr marL="457200" lvl="0" indent="-457200" algn="l" rtl="0">
              <a:lnSpc>
                <a:spcPct val="115000"/>
              </a:lnSpc>
              <a:spcBef>
                <a:spcPts val="800"/>
              </a:spcBef>
              <a:spcAft>
                <a:spcPts val="0"/>
              </a:spcAft>
              <a:buClr>
                <a:schemeClr val="dk1"/>
              </a:buClr>
              <a:buSzPts val="1100"/>
              <a:buFont typeface="Arial"/>
              <a:buNone/>
            </a:pPr>
            <a:endParaRPr sz="1200" dirty="0"/>
          </a:p>
          <a:p>
            <a:pPr marL="457200" lvl="0" indent="-457200" algn="l" rtl="0">
              <a:lnSpc>
                <a:spcPct val="115000"/>
              </a:lnSpc>
              <a:spcBef>
                <a:spcPts val="800"/>
              </a:spcBef>
              <a:spcAft>
                <a:spcPts val="0"/>
              </a:spcAft>
              <a:buClr>
                <a:schemeClr val="dk1"/>
              </a:buClr>
              <a:buSzPts val="1100"/>
              <a:buFont typeface="Arial"/>
              <a:buNone/>
            </a:pPr>
            <a:endParaRPr sz="1200" dirty="0"/>
          </a:p>
          <a:p>
            <a:pPr marL="457200" lvl="0" indent="-457200" algn="l" rtl="0">
              <a:lnSpc>
                <a:spcPct val="115000"/>
              </a:lnSpc>
              <a:spcBef>
                <a:spcPts val="800"/>
              </a:spcBef>
              <a:spcAft>
                <a:spcPts val="0"/>
              </a:spcAft>
              <a:buClr>
                <a:schemeClr val="dk1"/>
              </a:buClr>
              <a:buSzPts val="1100"/>
              <a:buFont typeface="Arial"/>
              <a:buNone/>
            </a:pPr>
            <a:endParaRPr sz="1200" dirty="0"/>
          </a:p>
          <a:p>
            <a:pPr marL="457200" lvl="0" indent="-457200" algn="l" rtl="0">
              <a:lnSpc>
                <a:spcPct val="115000"/>
              </a:lnSpc>
              <a:spcBef>
                <a:spcPts val="800"/>
              </a:spcBef>
              <a:spcAft>
                <a:spcPts val="0"/>
              </a:spcAft>
              <a:buClr>
                <a:schemeClr val="dk1"/>
              </a:buClr>
              <a:buSzPts val="1100"/>
              <a:buFont typeface="Arial"/>
              <a:buNone/>
            </a:pPr>
            <a:endParaRPr sz="1400" dirty="0"/>
          </a:p>
          <a:p>
            <a:pPr marL="457200" lvl="0" indent="-457200" algn="l" rtl="0">
              <a:lnSpc>
                <a:spcPct val="115000"/>
              </a:lnSpc>
              <a:spcBef>
                <a:spcPts val="800"/>
              </a:spcBef>
              <a:spcAft>
                <a:spcPts val="800"/>
              </a:spcAft>
              <a:buNone/>
            </a:pPr>
            <a:endParaRPr sz="1200" dirty="0"/>
          </a:p>
        </p:txBody>
      </p:sp>
    </p:spTree>
    <p:custDataLst>
      <p:tags r:id="rId1"/>
    </p:custDataLst>
    <p:extLst>
      <p:ext uri="{BB962C8B-B14F-4D97-AF65-F5344CB8AC3E}">
        <p14:creationId xmlns:p14="http://schemas.microsoft.com/office/powerpoint/2010/main" val="723283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6">
          <a:extLst>
            <a:ext uri="{FF2B5EF4-FFF2-40B4-BE49-F238E27FC236}">
              <a16:creationId xmlns:a16="http://schemas.microsoft.com/office/drawing/2014/main" id="{498D457F-16EF-0903-603C-54D1854B39FD}"/>
            </a:ext>
          </a:extLst>
        </p:cNvPr>
        <p:cNvGrpSpPr/>
        <p:nvPr/>
      </p:nvGrpSpPr>
      <p:grpSpPr>
        <a:xfrm>
          <a:off x="0" y="0"/>
          <a:ext cx="0" cy="0"/>
          <a:chOff x="0" y="0"/>
          <a:chExt cx="0" cy="0"/>
        </a:xfrm>
      </p:grpSpPr>
      <p:sp>
        <p:nvSpPr>
          <p:cNvPr id="487" name="Google Shape;487;g35e97f9f1bd_0_215">
            <a:extLst>
              <a:ext uri="{FF2B5EF4-FFF2-40B4-BE49-F238E27FC236}">
                <a16:creationId xmlns:a16="http://schemas.microsoft.com/office/drawing/2014/main" id="{06DF9804-5FFD-9E79-E22C-2156C1634119}"/>
              </a:ext>
            </a:extLst>
          </p:cNvPr>
          <p:cNvSpPr txBox="1">
            <a:spLocks noGrp="1"/>
          </p:cNvSpPr>
          <p:nvPr>
            <p:ph type="title"/>
          </p:nvPr>
        </p:nvSpPr>
        <p:spPr>
          <a:xfrm>
            <a:off x="457200" y="262201"/>
            <a:ext cx="8229600" cy="725100"/>
          </a:xfrm>
          <a:prstGeom prst="rect">
            <a:avLst/>
          </a:prstGeom>
          <a:noFill/>
          <a:ln>
            <a:noFill/>
          </a:ln>
        </p:spPr>
        <p:txBody>
          <a:bodyPr spcFirstLastPara="1" wrap="square" lIns="91425" tIns="45700" rIns="91425" bIns="45700" anchor="t" anchorCtr="0">
            <a:normAutofit/>
          </a:bodyPr>
          <a:lstStyle/>
          <a:p>
            <a:pPr lvl="0">
              <a:buSzPct val="100000"/>
            </a:pPr>
            <a:r>
              <a:rPr lang="en-US" dirty="0"/>
              <a:t>TLDR This to Summarize</a:t>
            </a:r>
            <a:endParaRPr sz="2600" dirty="0"/>
          </a:p>
        </p:txBody>
      </p:sp>
      <p:pic>
        <p:nvPicPr>
          <p:cNvPr id="4" name="Google Shape;124;g351c5434c85_0_45" descr="textbook passage used to demonstration how TLDR application can be used to summarize key points. ">
            <a:extLst>
              <a:ext uri="{FF2B5EF4-FFF2-40B4-BE49-F238E27FC236}">
                <a16:creationId xmlns:a16="http://schemas.microsoft.com/office/drawing/2014/main" id="{198AA8F8-108C-460F-22C6-9A79990246ED}"/>
              </a:ext>
            </a:extLst>
          </p:cNvPr>
          <p:cNvPicPr preferRelativeResize="0"/>
          <p:nvPr/>
        </p:nvPicPr>
        <p:blipFill>
          <a:blip r:embed="rId4">
            <a:alphaModFix/>
          </a:blip>
          <a:stretch>
            <a:fillRect/>
          </a:stretch>
        </p:blipFill>
        <p:spPr>
          <a:xfrm>
            <a:off x="797442" y="987301"/>
            <a:ext cx="7485169" cy="3855829"/>
          </a:xfrm>
          <a:prstGeom prst="rect">
            <a:avLst/>
          </a:prstGeom>
          <a:noFill/>
          <a:ln>
            <a:noFill/>
          </a:ln>
        </p:spPr>
      </p:pic>
    </p:spTree>
    <p:custDataLst>
      <p:tags r:id="rId1"/>
    </p:custDataLst>
    <p:extLst>
      <p:ext uri="{BB962C8B-B14F-4D97-AF65-F5344CB8AC3E}">
        <p14:creationId xmlns:p14="http://schemas.microsoft.com/office/powerpoint/2010/main" val="2904337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35e97f9f1bd_0_252"/>
          <p:cNvSpPr txBox="1">
            <a:spLocks noGrp="1"/>
          </p:cNvSpPr>
          <p:nvPr>
            <p:ph type="title"/>
          </p:nvPr>
        </p:nvSpPr>
        <p:spPr>
          <a:xfrm>
            <a:off x="457200" y="205979"/>
            <a:ext cx="8229600" cy="857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Questions or Reflections?</a:t>
            </a:r>
            <a:endParaRPr/>
          </a:p>
        </p:txBody>
      </p:sp>
      <p:sp>
        <p:nvSpPr>
          <p:cNvPr id="495" name="Google Shape;495;g35e97f9f1bd_0_252"/>
          <p:cNvSpPr txBox="1">
            <a:spLocks noGrp="1"/>
          </p:cNvSpPr>
          <p:nvPr>
            <p:ph type="body" idx="1"/>
          </p:nvPr>
        </p:nvSpPr>
        <p:spPr>
          <a:xfrm>
            <a:off x="457200" y="1200151"/>
            <a:ext cx="8229600" cy="33663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1100"/>
              <a:buFont typeface="Arial"/>
              <a:buNone/>
            </a:pPr>
            <a:r>
              <a:rPr lang="en-US" dirty="0"/>
              <a:t>We’d love to hear from you!</a:t>
            </a:r>
            <a:br>
              <a:rPr lang="en-US" dirty="0"/>
            </a:br>
            <a:endParaRPr dirty="0"/>
          </a:p>
          <a:p>
            <a:pPr marL="0" lvl="0" indent="0" algn="ctr" rtl="0">
              <a:spcBef>
                <a:spcPts val="640"/>
              </a:spcBef>
              <a:spcAft>
                <a:spcPts val="0"/>
              </a:spcAft>
              <a:buClr>
                <a:schemeClr val="dk1"/>
              </a:buClr>
              <a:buSzPts val="1100"/>
              <a:buFont typeface="Arial"/>
              <a:buNone/>
            </a:pPr>
            <a:r>
              <a:rPr lang="en-US" dirty="0"/>
              <a:t>Unmute or use chat.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457200" y="205979"/>
            <a:ext cx="8229600" cy="8572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DM Sans SemiBold"/>
              <a:buNone/>
            </a:pPr>
            <a:r>
              <a:rPr lang="en-US" b="0">
                <a:latin typeface="Arial"/>
                <a:ea typeface="Arial"/>
                <a:cs typeface="Arial"/>
                <a:sym typeface="Arial"/>
              </a:rPr>
              <a:t>Neurodivergence</a:t>
            </a:r>
            <a:endParaRPr b="0" i="0" u="none" strike="noStrike" cap="none">
              <a:solidFill>
                <a:schemeClr val="dk1"/>
              </a:solidFill>
              <a:latin typeface="Arial"/>
              <a:ea typeface="Arial"/>
              <a:cs typeface="Arial"/>
              <a:sym typeface="Arial"/>
            </a:endParaRPr>
          </a:p>
        </p:txBody>
      </p:sp>
      <p:sp>
        <p:nvSpPr>
          <p:cNvPr id="113" name="Google Shape;113;p21"/>
          <p:cNvSpPr txBox="1">
            <a:spLocks noGrp="1"/>
          </p:cNvSpPr>
          <p:nvPr>
            <p:ph type="body" idx="1"/>
          </p:nvPr>
        </p:nvSpPr>
        <p:spPr>
          <a:xfrm>
            <a:off x="457200" y="895351"/>
            <a:ext cx="8229600" cy="36660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640"/>
              </a:spcBef>
              <a:spcAft>
                <a:spcPts val="0"/>
              </a:spcAft>
              <a:buSzPts val="2400"/>
              <a:buChar char="•"/>
            </a:pPr>
            <a:r>
              <a:rPr lang="en-US" sz="2400" i="0" u="none" strike="noStrike" dirty="0">
                <a:solidFill>
                  <a:srgbClr val="000000"/>
                </a:solidFill>
                <a:latin typeface="Arial"/>
                <a:ea typeface="Arial"/>
                <a:cs typeface="Arial"/>
                <a:sym typeface="Arial"/>
              </a:rPr>
              <a:t>Autism Spectrum Disorder</a:t>
            </a:r>
            <a:endParaRPr sz="2400" dirty="0">
              <a:latin typeface="Arial"/>
              <a:ea typeface="Arial"/>
              <a:cs typeface="Arial"/>
              <a:sym typeface="Arial"/>
            </a:endParaRPr>
          </a:p>
          <a:p>
            <a:pPr marL="457200" lvl="0" indent="-381000" algn="l" rtl="0">
              <a:lnSpc>
                <a:spcPct val="100000"/>
              </a:lnSpc>
              <a:spcBef>
                <a:spcPts val="560"/>
              </a:spcBef>
              <a:spcAft>
                <a:spcPts val="0"/>
              </a:spcAft>
              <a:buSzPts val="2400"/>
              <a:buChar char="•"/>
            </a:pPr>
            <a:r>
              <a:rPr lang="en-US" sz="2400" i="0" u="none" strike="noStrike" dirty="0">
                <a:solidFill>
                  <a:srgbClr val="000000"/>
                </a:solidFill>
                <a:latin typeface="Arial"/>
                <a:ea typeface="Arial"/>
                <a:cs typeface="Arial"/>
                <a:sym typeface="Arial"/>
              </a:rPr>
              <a:t>ADHD (Attention Deficit Hyperactivity Disorder)</a:t>
            </a:r>
            <a:endParaRPr sz="2400" dirty="0">
              <a:latin typeface="Arial"/>
              <a:ea typeface="Arial"/>
              <a:cs typeface="Arial"/>
              <a:sym typeface="Arial"/>
            </a:endParaRPr>
          </a:p>
          <a:p>
            <a:pPr marL="457200" lvl="0" indent="-381000" algn="l" rtl="0">
              <a:lnSpc>
                <a:spcPct val="100000"/>
              </a:lnSpc>
              <a:spcBef>
                <a:spcPts val="560"/>
              </a:spcBef>
              <a:spcAft>
                <a:spcPts val="0"/>
              </a:spcAft>
              <a:buSzPts val="2400"/>
              <a:buChar char="•"/>
            </a:pPr>
            <a:r>
              <a:rPr lang="en-US" sz="2400" i="0" u="none" strike="noStrike" dirty="0">
                <a:solidFill>
                  <a:srgbClr val="000000"/>
                </a:solidFill>
                <a:latin typeface="Arial"/>
                <a:ea typeface="Arial"/>
                <a:cs typeface="Arial"/>
                <a:sym typeface="Arial"/>
              </a:rPr>
              <a:t>Dyslexia, dysgraphia, and dyscalculia</a:t>
            </a:r>
            <a:endParaRPr sz="2400" dirty="0">
              <a:latin typeface="Arial"/>
              <a:ea typeface="Arial"/>
              <a:cs typeface="Arial"/>
              <a:sym typeface="Arial"/>
            </a:endParaRPr>
          </a:p>
          <a:p>
            <a:pPr marL="457200" lvl="0" indent="-381000" algn="l" rtl="0">
              <a:lnSpc>
                <a:spcPct val="100000"/>
              </a:lnSpc>
              <a:spcBef>
                <a:spcPts val="560"/>
              </a:spcBef>
              <a:spcAft>
                <a:spcPts val="0"/>
              </a:spcAft>
              <a:buSzPts val="2400"/>
              <a:buChar char="•"/>
            </a:pPr>
            <a:r>
              <a:rPr lang="en-US" sz="2400" i="0" u="none" strike="noStrike" dirty="0">
                <a:solidFill>
                  <a:srgbClr val="000000"/>
                </a:solidFill>
                <a:latin typeface="Arial"/>
                <a:ea typeface="Arial"/>
                <a:cs typeface="Arial"/>
                <a:sym typeface="Arial"/>
              </a:rPr>
              <a:t>Tourette’s Syndrome</a:t>
            </a:r>
            <a:endParaRPr sz="2400" dirty="0">
              <a:latin typeface="Arial"/>
              <a:ea typeface="Arial"/>
              <a:cs typeface="Arial"/>
              <a:sym typeface="Arial"/>
            </a:endParaRPr>
          </a:p>
          <a:p>
            <a:pPr marL="457200" lvl="0" indent="-381000" algn="l" rtl="0">
              <a:lnSpc>
                <a:spcPct val="100000"/>
              </a:lnSpc>
              <a:spcBef>
                <a:spcPts val="560"/>
              </a:spcBef>
              <a:spcAft>
                <a:spcPts val="0"/>
              </a:spcAft>
              <a:buSzPts val="2400"/>
              <a:buChar char="•"/>
            </a:pPr>
            <a:r>
              <a:rPr lang="en-US" sz="2400" i="0" u="none" strike="noStrike" dirty="0">
                <a:solidFill>
                  <a:srgbClr val="000000"/>
                </a:solidFill>
                <a:latin typeface="Arial"/>
                <a:ea typeface="Arial"/>
                <a:cs typeface="Arial"/>
                <a:sym typeface="Arial"/>
              </a:rPr>
              <a:t>Obsessive Compulsive Disorder</a:t>
            </a:r>
            <a:endParaRPr sz="2400" dirty="0">
              <a:latin typeface="Arial"/>
              <a:ea typeface="Arial"/>
              <a:cs typeface="Arial"/>
              <a:sym typeface="Arial"/>
            </a:endParaRPr>
          </a:p>
          <a:p>
            <a:pPr marL="457200" lvl="0" indent="-381000" algn="l" rtl="0">
              <a:lnSpc>
                <a:spcPct val="100000"/>
              </a:lnSpc>
              <a:spcBef>
                <a:spcPts val="560"/>
              </a:spcBef>
              <a:spcAft>
                <a:spcPts val="0"/>
              </a:spcAft>
              <a:buSzPts val="2400"/>
              <a:buChar char="•"/>
            </a:pPr>
            <a:r>
              <a:rPr lang="en-US" sz="2400" i="0" u="none" strike="noStrike" dirty="0">
                <a:solidFill>
                  <a:srgbClr val="000000"/>
                </a:solidFill>
                <a:latin typeface="Arial"/>
                <a:ea typeface="Arial"/>
                <a:cs typeface="Arial"/>
                <a:sym typeface="Arial"/>
              </a:rPr>
              <a:t>Certain mental health conditions</a:t>
            </a:r>
            <a:endParaRPr sz="2400" dirty="0">
              <a:latin typeface="Arial"/>
              <a:ea typeface="Arial"/>
              <a:cs typeface="Arial"/>
              <a:sym typeface="Arial"/>
            </a:endParaRPr>
          </a:p>
          <a:p>
            <a:pPr marL="457200" lvl="0" indent="-381000" algn="l" rtl="0">
              <a:lnSpc>
                <a:spcPct val="100000"/>
              </a:lnSpc>
              <a:spcBef>
                <a:spcPts val="560"/>
              </a:spcBef>
              <a:spcAft>
                <a:spcPts val="0"/>
              </a:spcAft>
              <a:buSzPts val="2400"/>
              <a:buChar char="•"/>
            </a:pPr>
            <a:r>
              <a:rPr lang="en-US" sz="2400" i="0" u="none" strike="noStrike" dirty="0">
                <a:solidFill>
                  <a:srgbClr val="000000"/>
                </a:solidFill>
                <a:latin typeface="Arial"/>
                <a:ea typeface="Arial"/>
                <a:cs typeface="Arial"/>
                <a:sym typeface="Arial"/>
              </a:rPr>
              <a:t>Intellectual and developmental difference</a:t>
            </a:r>
            <a:endParaRPr sz="2400" dirty="0">
              <a:latin typeface="Arial"/>
              <a:ea typeface="Arial"/>
              <a:cs typeface="Arial"/>
              <a:sym typeface="Arial"/>
            </a:endParaRPr>
          </a:p>
          <a:p>
            <a:pPr marL="457200" lvl="0" indent="-431800" algn="l" rtl="0">
              <a:lnSpc>
                <a:spcPct val="100000"/>
              </a:lnSpc>
              <a:spcBef>
                <a:spcPts val="640"/>
              </a:spcBef>
              <a:spcAft>
                <a:spcPts val="0"/>
              </a:spcAft>
              <a:buSzPts val="3200"/>
              <a:buNone/>
            </a:pPr>
            <a:br>
              <a:rPr lang="en-US" dirty="0"/>
            </a:br>
            <a:endParaRPr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457200" y="205979"/>
            <a:ext cx="8229600" cy="8572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DM Sans SemiBold"/>
              <a:buNone/>
            </a:pPr>
            <a:r>
              <a:rPr lang="en-US" sz="3550" b="0">
                <a:latin typeface="Arial"/>
                <a:ea typeface="Arial"/>
                <a:cs typeface="Arial"/>
                <a:sym typeface="Arial"/>
              </a:rPr>
              <a:t>Neurodivergence Considerations </a:t>
            </a:r>
            <a:br>
              <a:rPr lang="en-US" sz="3550" b="0">
                <a:latin typeface="Arial"/>
                <a:ea typeface="Arial"/>
                <a:cs typeface="Arial"/>
                <a:sym typeface="Arial"/>
              </a:rPr>
            </a:br>
            <a:r>
              <a:rPr lang="en-US" sz="3550" b="0">
                <a:latin typeface="Arial"/>
                <a:ea typeface="Arial"/>
                <a:cs typeface="Arial"/>
                <a:sym typeface="Arial"/>
              </a:rPr>
              <a:t>(via Claude AI)</a:t>
            </a:r>
            <a:endParaRPr sz="3550" b="0" i="0" u="none" strike="noStrike" cap="none">
              <a:solidFill>
                <a:schemeClr val="dk1"/>
              </a:solidFill>
              <a:latin typeface="Arial"/>
              <a:ea typeface="Arial"/>
              <a:cs typeface="Arial"/>
              <a:sym typeface="Arial"/>
            </a:endParaRPr>
          </a:p>
        </p:txBody>
      </p:sp>
      <p:sp>
        <p:nvSpPr>
          <p:cNvPr id="119" name="Google Shape;119;p22"/>
          <p:cNvSpPr txBox="1">
            <a:spLocks noGrp="1"/>
          </p:cNvSpPr>
          <p:nvPr>
            <p:ph type="body" idx="1"/>
          </p:nvPr>
        </p:nvSpPr>
        <p:spPr>
          <a:xfrm>
            <a:off x="457200" y="1244111"/>
            <a:ext cx="8229600" cy="3614968"/>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640"/>
              </a:spcBef>
              <a:spcAft>
                <a:spcPts val="0"/>
              </a:spcAft>
              <a:buSzPts val="3200"/>
              <a:buNone/>
            </a:pPr>
            <a:r>
              <a:rPr lang="en-US" sz="1900" b="1" i="0" u="none" strike="noStrike" dirty="0">
                <a:solidFill>
                  <a:srgbClr val="000000"/>
                </a:solidFill>
                <a:latin typeface="Arial"/>
                <a:ea typeface="Arial"/>
                <a:cs typeface="Arial"/>
                <a:sym typeface="Arial"/>
              </a:rPr>
              <a:t>Neurodivergence is not inherently problematic</a:t>
            </a:r>
            <a:r>
              <a:rPr lang="en-US" sz="1900" b="0" i="0" u="none" strike="noStrike" dirty="0">
                <a:solidFill>
                  <a:srgbClr val="000000"/>
                </a:solidFill>
                <a:latin typeface="Arial"/>
                <a:ea typeface="Arial"/>
                <a:cs typeface="Arial"/>
                <a:sym typeface="Arial"/>
              </a:rPr>
              <a:t>: These are natural variations in human neurology, not deficits or disorders that need "fixing." </a:t>
            </a:r>
            <a:endParaRPr sz="1900" b="0" dirty="0">
              <a:latin typeface="Arial"/>
              <a:ea typeface="Arial"/>
              <a:cs typeface="Arial"/>
              <a:sym typeface="Arial"/>
            </a:endParaRPr>
          </a:p>
          <a:p>
            <a:pPr marL="25400" lvl="0" indent="0" algn="l" rtl="0">
              <a:lnSpc>
                <a:spcPct val="100000"/>
              </a:lnSpc>
              <a:spcBef>
                <a:spcPts val="1380"/>
              </a:spcBef>
              <a:spcAft>
                <a:spcPts val="0"/>
              </a:spcAft>
              <a:buSzPts val="3200"/>
              <a:buNone/>
            </a:pPr>
            <a:r>
              <a:rPr lang="en-US" sz="1900" b="1" i="0" u="none" strike="noStrike" dirty="0">
                <a:solidFill>
                  <a:srgbClr val="000000"/>
                </a:solidFill>
                <a:latin typeface="Arial"/>
                <a:ea typeface="Arial"/>
                <a:cs typeface="Arial"/>
                <a:sym typeface="Arial"/>
              </a:rPr>
              <a:t>Strengths-based perspective</a:t>
            </a:r>
            <a:r>
              <a:rPr lang="en-US" sz="1900" b="0" i="0" u="none" strike="noStrike" dirty="0">
                <a:solidFill>
                  <a:srgbClr val="000000"/>
                </a:solidFill>
                <a:latin typeface="Arial"/>
                <a:ea typeface="Arial"/>
                <a:cs typeface="Arial"/>
                <a:sym typeface="Arial"/>
              </a:rPr>
              <a:t>: Neurodivergent individuals often possess unique cognitive strengths and perspectives that can be valuable in academic settings. </a:t>
            </a:r>
            <a:endParaRPr sz="1900" b="0" dirty="0">
              <a:latin typeface="Arial"/>
              <a:ea typeface="Arial"/>
              <a:cs typeface="Arial"/>
              <a:sym typeface="Arial"/>
            </a:endParaRPr>
          </a:p>
          <a:p>
            <a:pPr marL="25400" lvl="0" indent="0" algn="l" rtl="0">
              <a:lnSpc>
                <a:spcPct val="100000"/>
              </a:lnSpc>
              <a:spcBef>
                <a:spcPts val="1380"/>
              </a:spcBef>
              <a:spcAft>
                <a:spcPts val="0"/>
              </a:spcAft>
              <a:buSzPts val="3200"/>
              <a:buNone/>
            </a:pPr>
            <a:r>
              <a:rPr lang="en-US" sz="1900" b="1" i="0" u="none" strike="noStrike" dirty="0">
                <a:solidFill>
                  <a:srgbClr val="000000"/>
                </a:solidFill>
                <a:latin typeface="Arial"/>
                <a:ea typeface="Arial"/>
                <a:cs typeface="Arial"/>
                <a:sym typeface="Arial"/>
              </a:rPr>
              <a:t>Social model of disability</a:t>
            </a:r>
            <a:r>
              <a:rPr lang="en-US" sz="1900" b="0" i="0" u="none" strike="noStrike" dirty="0">
                <a:solidFill>
                  <a:srgbClr val="000000"/>
                </a:solidFill>
                <a:latin typeface="Arial"/>
                <a:ea typeface="Arial"/>
                <a:cs typeface="Arial"/>
                <a:sym typeface="Arial"/>
              </a:rPr>
              <a:t>: Challenges faced by neurodivergent individuals often arise from environmental barriers rather than inherent limitations. </a:t>
            </a:r>
            <a:endParaRPr sz="1900" b="0" dirty="0">
              <a:latin typeface="Arial"/>
              <a:ea typeface="Arial"/>
              <a:cs typeface="Arial"/>
              <a:sym typeface="Arial"/>
            </a:endParaRPr>
          </a:p>
          <a:p>
            <a:pPr marL="25400" lvl="0" indent="0" algn="l" rtl="0">
              <a:lnSpc>
                <a:spcPct val="100000"/>
              </a:lnSpc>
              <a:spcBef>
                <a:spcPts val="1640"/>
              </a:spcBef>
              <a:spcAft>
                <a:spcPts val="0"/>
              </a:spcAft>
              <a:buSzPts val="3200"/>
              <a:buNone/>
            </a:pPr>
            <a:r>
              <a:rPr lang="en-US" sz="1900" b="1" i="0" u="none" strike="noStrike" dirty="0">
                <a:solidFill>
                  <a:srgbClr val="000000"/>
                </a:solidFill>
                <a:latin typeface="Arial"/>
                <a:ea typeface="Arial"/>
                <a:cs typeface="Arial"/>
                <a:sym typeface="Arial"/>
              </a:rPr>
              <a:t>Individual variation</a:t>
            </a:r>
            <a:r>
              <a:rPr lang="en-US" sz="1900" b="0" i="0" u="none" strike="noStrike" dirty="0">
                <a:solidFill>
                  <a:srgbClr val="000000"/>
                </a:solidFill>
                <a:latin typeface="Arial"/>
                <a:ea typeface="Arial"/>
                <a:cs typeface="Arial"/>
                <a:sym typeface="Arial"/>
              </a:rPr>
              <a:t>: There's tremendous diversity within neurodivergent populations; no two individuals present exactly the same way.</a:t>
            </a:r>
            <a:br>
              <a:rPr lang="en-US" dirty="0"/>
            </a:b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457200" y="205979"/>
            <a:ext cx="8229600" cy="8572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DM Sans SemiBold"/>
              <a:buNone/>
            </a:pPr>
            <a:r>
              <a:rPr lang="en-US" b="0">
                <a:latin typeface="Arial"/>
                <a:ea typeface="Arial"/>
                <a:cs typeface="Arial"/>
                <a:sym typeface="Arial"/>
              </a:rPr>
              <a:t>Poll</a:t>
            </a:r>
            <a:endParaRPr b="0" i="0" u="none" strike="noStrike" cap="none">
              <a:solidFill>
                <a:schemeClr val="dk1"/>
              </a:solidFill>
              <a:latin typeface="Arial"/>
              <a:ea typeface="Arial"/>
              <a:cs typeface="Arial"/>
              <a:sym typeface="Arial"/>
            </a:endParaRPr>
          </a:p>
        </p:txBody>
      </p:sp>
      <p:sp>
        <p:nvSpPr>
          <p:cNvPr id="125" name="Google Shape;125;p23"/>
          <p:cNvSpPr txBox="1">
            <a:spLocks noGrp="1"/>
          </p:cNvSpPr>
          <p:nvPr>
            <p:ph type="body" idx="1"/>
          </p:nvPr>
        </p:nvSpPr>
        <p:spPr>
          <a:xfrm>
            <a:off x="457200" y="1200151"/>
            <a:ext cx="8229600" cy="3665973"/>
          </a:xfrm>
          <a:prstGeom prst="rect">
            <a:avLst/>
          </a:prstGeom>
          <a:noFill/>
          <a:ln>
            <a:noFill/>
          </a:ln>
        </p:spPr>
        <p:txBody>
          <a:bodyPr spcFirstLastPara="1" wrap="square" lIns="91425" tIns="45700" rIns="91425" bIns="45700" anchor="t" anchorCtr="0">
            <a:noAutofit/>
          </a:bodyPr>
          <a:lstStyle/>
          <a:p>
            <a:pPr marL="25400" lvl="0" indent="0" algn="l" rtl="0">
              <a:lnSpc>
                <a:spcPct val="100000"/>
              </a:lnSpc>
              <a:spcBef>
                <a:spcPts val="640"/>
              </a:spcBef>
              <a:spcAft>
                <a:spcPts val="2400"/>
              </a:spcAft>
              <a:buSzPts val="3200"/>
              <a:buNone/>
            </a:pPr>
            <a:r>
              <a:rPr lang="en-US" b="0" i="0" u="none" strike="noStrike" dirty="0">
                <a:solidFill>
                  <a:srgbClr val="000000"/>
                </a:solidFill>
                <a:latin typeface="Arial"/>
                <a:ea typeface="Arial"/>
                <a:cs typeface="Arial"/>
                <a:sym typeface="Arial"/>
              </a:rPr>
              <a:t>Type in chat: </a:t>
            </a:r>
            <a:endParaRPr dirty="0">
              <a:solidFill>
                <a:srgbClr val="000000"/>
              </a:solidFill>
              <a:latin typeface="Arial"/>
              <a:ea typeface="Arial"/>
              <a:cs typeface="Arial"/>
              <a:sym typeface="Arial"/>
            </a:endParaRPr>
          </a:p>
          <a:p>
            <a:pPr marL="25400" lvl="0" indent="0" algn="l" rtl="0">
              <a:lnSpc>
                <a:spcPct val="100000"/>
              </a:lnSpc>
              <a:spcBef>
                <a:spcPts val="640"/>
              </a:spcBef>
              <a:spcAft>
                <a:spcPts val="0"/>
              </a:spcAft>
              <a:buSzPts val="3200"/>
              <a:buNone/>
            </a:pPr>
            <a:r>
              <a:rPr lang="en-US" b="0" i="0" u="none" strike="noStrike" dirty="0">
                <a:solidFill>
                  <a:srgbClr val="000000"/>
                </a:solidFill>
                <a:latin typeface="Arial"/>
                <a:ea typeface="Arial"/>
                <a:cs typeface="Arial"/>
                <a:sym typeface="Arial"/>
              </a:rPr>
              <a:t>What do you think some of the most common barriers are for students who are neurodivergent?</a:t>
            </a:r>
            <a:endParaRPr dirty="0"/>
          </a:p>
          <a:p>
            <a:pPr marL="457200" lvl="0" indent="-431800" algn="l" rtl="0">
              <a:lnSpc>
                <a:spcPct val="100000"/>
              </a:lnSpc>
              <a:spcBef>
                <a:spcPts val="640"/>
              </a:spcBef>
              <a:spcAft>
                <a:spcPts val="0"/>
              </a:spcAft>
              <a:buSzPts val="3200"/>
              <a:buNone/>
            </a:pPr>
            <a:br>
              <a:rPr lang="en-US" dirty="0"/>
            </a:b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a:extLst>
              <a:ext uri="{C183D7F6-B498-43B3-948B-1728B52AA6E4}">
                <adec:decorative xmlns:adec="http://schemas.microsoft.com/office/drawing/2017/decorative" val="1"/>
              </a:ext>
            </a:extLst>
          </p:cNvPr>
          <p:cNvSpPr txBox="1">
            <a:spLocks noGrp="1"/>
          </p:cNvSpPr>
          <p:nvPr>
            <p:ph type="title"/>
          </p:nvPr>
        </p:nvSpPr>
        <p:spPr>
          <a:xfrm>
            <a:off x="457199" y="205979"/>
            <a:ext cx="8317523" cy="8572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DM Sans SemiBold"/>
              <a:buNone/>
            </a:pPr>
            <a:r>
              <a:rPr lang="en-US" sz="3400" b="0">
                <a:solidFill>
                  <a:schemeClr val="lt1"/>
                </a:solidFill>
                <a:latin typeface="Arial"/>
                <a:ea typeface="Arial"/>
                <a:cs typeface="Arial"/>
                <a:sym typeface="Arial"/>
              </a:rPr>
              <a:t>Barriers Faced by Neurodivergent Students</a:t>
            </a:r>
            <a:endParaRPr sz="3400" b="0" i="0" u="none" strike="noStrike" cap="none">
              <a:solidFill>
                <a:schemeClr val="lt1"/>
              </a:solidFill>
              <a:latin typeface="Arial"/>
              <a:ea typeface="Arial"/>
              <a:cs typeface="Arial"/>
              <a:sym typeface="Arial"/>
            </a:endParaRPr>
          </a:p>
        </p:txBody>
      </p:sp>
      <p:sp>
        <p:nvSpPr>
          <p:cNvPr id="132" name="Google Shape;132;p24"/>
          <p:cNvSpPr/>
          <p:nvPr/>
        </p:nvSpPr>
        <p:spPr>
          <a:xfrm>
            <a:off x="290154" y="235798"/>
            <a:ext cx="1644163" cy="1310694"/>
          </a:xfrm>
          <a:prstGeom prst="flowChartOffpageConnector">
            <a:avLst/>
          </a:prstGeom>
          <a:solidFill>
            <a:srgbClr val="F2F2F2"/>
          </a:solidFill>
          <a:ln w="28575"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300" b="1" i="0" u="none" strike="noStrike" cap="none">
                <a:solidFill>
                  <a:srgbClr val="800000"/>
                </a:solidFill>
                <a:latin typeface="Arial"/>
                <a:ea typeface="Arial"/>
                <a:cs typeface="Arial"/>
                <a:sym typeface="Arial"/>
              </a:rPr>
              <a:t>INSTRUCTIONAL</a:t>
            </a:r>
            <a:endParaRPr/>
          </a:p>
          <a:p>
            <a:pPr marL="0" marR="0" lvl="0" indent="0" algn="ctr" rtl="0">
              <a:lnSpc>
                <a:spcPct val="100000"/>
              </a:lnSpc>
              <a:spcBef>
                <a:spcPts val="0"/>
              </a:spcBef>
              <a:spcAft>
                <a:spcPts val="0"/>
              </a:spcAft>
              <a:buNone/>
            </a:pPr>
            <a:r>
              <a:rPr lang="en-US" sz="1300" b="1" i="0" u="none" strike="noStrike" cap="none">
                <a:solidFill>
                  <a:srgbClr val="800000"/>
                </a:solidFill>
                <a:latin typeface="Arial"/>
                <a:ea typeface="Arial"/>
                <a:cs typeface="Arial"/>
                <a:sym typeface="Arial"/>
              </a:rPr>
              <a:t>BARRIERS</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31" name="Google Shape;131;p24">
            <a:extLst>
              <a:ext uri="{C183D7F6-B498-43B3-948B-1728B52AA6E4}">
                <adec:decorative xmlns:adec="http://schemas.microsoft.com/office/drawing/2017/decorative" val="1"/>
              </a:ext>
            </a:extLst>
          </p:cNvPr>
          <p:cNvSpPr/>
          <p:nvPr/>
        </p:nvSpPr>
        <p:spPr>
          <a:xfrm>
            <a:off x="281363" y="1230277"/>
            <a:ext cx="1645920" cy="3665973"/>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3" name="Google Shape;133;p24"/>
          <p:cNvSpPr txBox="1"/>
          <p:nvPr/>
        </p:nvSpPr>
        <p:spPr>
          <a:xfrm>
            <a:off x="298947" y="1603554"/>
            <a:ext cx="1626579" cy="30162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1" i="0" u="none" strike="noStrike" cap="none">
                <a:solidFill>
                  <a:srgbClr val="800000"/>
                </a:solidFill>
                <a:latin typeface="Arial"/>
                <a:ea typeface="Arial"/>
                <a:cs typeface="Arial"/>
                <a:sym typeface="Arial"/>
              </a:rPr>
              <a:t>Rigid teaching methods </a:t>
            </a:r>
            <a:r>
              <a:rPr lang="en-US" sz="1000" b="0" i="0" u="none" strike="noStrike" cap="none">
                <a:solidFill>
                  <a:srgbClr val="000000"/>
                </a:solidFill>
                <a:latin typeface="Arial"/>
                <a:ea typeface="Arial"/>
                <a:cs typeface="Arial"/>
                <a:sym typeface="Arial"/>
              </a:rPr>
              <a:t>that don’t accommodate different learners.</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Fast-paced lectures </a:t>
            </a:r>
            <a:r>
              <a:rPr lang="en-US" sz="1000" b="0" i="0" u="none" strike="noStrike" cap="none">
                <a:solidFill>
                  <a:srgbClr val="000000"/>
                </a:solidFill>
                <a:latin typeface="Arial"/>
                <a:ea typeface="Arial"/>
                <a:cs typeface="Arial"/>
                <a:sym typeface="Arial"/>
              </a:rPr>
              <a:t>without pauses for processing or clarification.</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Heavy reliance on verbal instruction </a:t>
            </a:r>
            <a:r>
              <a:rPr lang="en-US" sz="1000" b="0" i="0" u="none" strike="noStrike" cap="none">
                <a:solidFill>
                  <a:srgbClr val="000000"/>
                </a:solidFill>
                <a:latin typeface="Arial"/>
                <a:ea typeface="Arial"/>
                <a:cs typeface="Arial"/>
                <a:sym typeface="Arial"/>
              </a:rPr>
              <a:t>without visual supports.</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Timed assessments </a:t>
            </a:r>
            <a:r>
              <a:rPr lang="en-US" sz="1000" b="0" i="0" u="none" strike="noStrike" cap="none">
                <a:solidFill>
                  <a:srgbClr val="000000"/>
                </a:solidFill>
                <a:latin typeface="Arial"/>
                <a:ea typeface="Arial"/>
                <a:cs typeface="Arial"/>
                <a:sym typeface="Arial"/>
              </a:rPr>
              <a:t>that may not accurately measure knowledge. </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Assumption of neurotypical social skills </a:t>
            </a:r>
            <a:r>
              <a:rPr lang="en-US" sz="1000" b="0" i="0" u="none" strike="noStrike" cap="none">
                <a:solidFill>
                  <a:srgbClr val="000000"/>
                </a:solidFill>
                <a:latin typeface="Arial"/>
                <a:ea typeface="Arial"/>
                <a:cs typeface="Arial"/>
                <a:sym typeface="Arial"/>
              </a:rPr>
              <a:t>for group work or participation.</a:t>
            </a:r>
            <a:endParaRPr/>
          </a:p>
        </p:txBody>
      </p:sp>
      <p:sp>
        <p:nvSpPr>
          <p:cNvPr id="134" name="Google Shape;134;p24">
            <a:extLst>
              <a:ext uri="{C183D7F6-B498-43B3-948B-1728B52AA6E4}">
                <adec:decorative xmlns:adec="http://schemas.microsoft.com/office/drawing/2017/decorative" val="1"/>
              </a:ext>
            </a:extLst>
          </p:cNvPr>
          <p:cNvSpPr/>
          <p:nvPr/>
        </p:nvSpPr>
        <p:spPr>
          <a:xfrm>
            <a:off x="2026632" y="1230277"/>
            <a:ext cx="1645920" cy="3665973"/>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5" name="Google Shape;135;p24">
            <a:extLst>
              <a:ext uri="{C183D7F6-B498-43B3-948B-1728B52AA6E4}">
                <adec:decorative xmlns:adec="http://schemas.microsoft.com/office/drawing/2017/decorative" val="1"/>
              </a:ext>
            </a:extLst>
          </p:cNvPr>
          <p:cNvSpPr/>
          <p:nvPr/>
        </p:nvSpPr>
        <p:spPr>
          <a:xfrm>
            <a:off x="3792126" y="1228157"/>
            <a:ext cx="1645920" cy="3665973"/>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6" name="Google Shape;136;p24">
            <a:extLst>
              <a:ext uri="{C183D7F6-B498-43B3-948B-1728B52AA6E4}">
                <adec:decorative xmlns:adec="http://schemas.microsoft.com/office/drawing/2017/decorative" val="1"/>
              </a:ext>
            </a:extLst>
          </p:cNvPr>
          <p:cNvSpPr/>
          <p:nvPr/>
        </p:nvSpPr>
        <p:spPr>
          <a:xfrm>
            <a:off x="5552342" y="1229217"/>
            <a:ext cx="1645920" cy="3665973"/>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7" name="Google Shape;137;p24">
            <a:extLst>
              <a:ext uri="{C183D7F6-B498-43B3-948B-1728B52AA6E4}">
                <adec:decorative xmlns:adec="http://schemas.microsoft.com/office/drawing/2017/decorative" val="1"/>
              </a:ext>
            </a:extLst>
          </p:cNvPr>
          <p:cNvSpPr/>
          <p:nvPr/>
        </p:nvSpPr>
        <p:spPr>
          <a:xfrm>
            <a:off x="7309919" y="1228157"/>
            <a:ext cx="1645920" cy="3665973"/>
          </a:xfrm>
          <a:prstGeom prst="rect">
            <a:avLst/>
          </a:prstGeom>
          <a:noFill/>
          <a:ln w="28575"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38" name="Google Shape;138;p2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85406" y="38936"/>
            <a:ext cx="770776" cy="687896"/>
          </a:xfrm>
          <a:prstGeom prst="rect">
            <a:avLst/>
          </a:prstGeom>
          <a:noFill/>
          <a:ln>
            <a:noFill/>
          </a:ln>
        </p:spPr>
      </p:pic>
      <p:sp>
        <p:nvSpPr>
          <p:cNvPr id="139" name="Google Shape;139;p24"/>
          <p:cNvSpPr/>
          <p:nvPr/>
        </p:nvSpPr>
        <p:spPr>
          <a:xfrm>
            <a:off x="2033667" y="209336"/>
            <a:ext cx="1644163" cy="1310694"/>
          </a:xfrm>
          <a:prstGeom prst="flowChartOffpageConnector">
            <a:avLst/>
          </a:prstGeom>
          <a:solidFill>
            <a:srgbClr val="F2F2F2"/>
          </a:solidFill>
          <a:ln w="28575"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300" b="1" i="0" u="none" strike="noStrike" cap="none">
                <a:solidFill>
                  <a:srgbClr val="800000"/>
                </a:solidFill>
                <a:latin typeface="Arial"/>
                <a:ea typeface="Arial"/>
                <a:cs typeface="Arial"/>
                <a:sym typeface="Arial"/>
              </a:rPr>
              <a:t>ENVIRONMENTAL</a:t>
            </a:r>
            <a:endParaRPr/>
          </a:p>
          <a:p>
            <a:pPr marL="0" marR="0" lvl="0" indent="0" algn="ctr" rtl="0">
              <a:lnSpc>
                <a:spcPct val="100000"/>
              </a:lnSpc>
              <a:spcBef>
                <a:spcPts val="0"/>
              </a:spcBef>
              <a:spcAft>
                <a:spcPts val="0"/>
              </a:spcAft>
              <a:buNone/>
            </a:pPr>
            <a:r>
              <a:rPr lang="en-US" sz="1300" b="1" i="0" u="none" strike="noStrike" cap="none">
                <a:solidFill>
                  <a:srgbClr val="800000"/>
                </a:solidFill>
                <a:latin typeface="Arial"/>
                <a:ea typeface="Arial"/>
                <a:cs typeface="Arial"/>
                <a:sym typeface="Arial"/>
              </a:rPr>
              <a:t>BARRIERS</a:t>
            </a: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40" name="Google Shape;140;p24"/>
          <p:cNvSpPr txBox="1"/>
          <p:nvPr/>
        </p:nvSpPr>
        <p:spPr>
          <a:xfrm>
            <a:off x="2054766" y="1603554"/>
            <a:ext cx="1626579" cy="24776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1" i="0" u="none" strike="noStrike" cap="none">
                <a:solidFill>
                  <a:srgbClr val="800000"/>
                </a:solidFill>
                <a:latin typeface="Arial"/>
                <a:ea typeface="Arial"/>
                <a:cs typeface="Arial"/>
                <a:sym typeface="Arial"/>
              </a:rPr>
              <a:t>Sensory overload </a:t>
            </a:r>
            <a:r>
              <a:rPr lang="en-US" sz="1000" b="0" i="0" u="none" strike="noStrike" cap="none">
                <a:solidFill>
                  <a:srgbClr val="000000"/>
                </a:solidFill>
                <a:latin typeface="Arial"/>
                <a:ea typeface="Arial"/>
                <a:cs typeface="Arial"/>
                <a:sym typeface="Arial"/>
              </a:rPr>
              <a:t>from noisy classrooms, bright lighting, or crowded spaces.</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Physical classroom setups </a:t>
            </a:r>
            <a:r>
              <a:rPr lang="en-US" sz="1000" b="0" i="0" u="none" strike="noStrike" cap="none">
                <a:solidFill>
                  <a:schemeClr val="dk1"/>
                </a:solidFill>
                <a:latin typeface="Arial"/>
                <a:ea typeface="Arial"/>
                <a:cs typeface="Arial"/>
                <a:sym typeface="Arial"/>
              </a:rPr>
              <a:t>that </a:t>
            </a:r>
            <a:r>
              <a:rPr lang="en-US" sz="1000" b="0" i="0" u="none" strike="noStrike" cap="none">
                <a:solidFill>
                  <a:srgbClr val="000000"/>
                </a:solidFill>
                <a:latin typeface="Arial"/>
                <a:ea typeface="Arial"/>
                <a:cs typeface="Arial"/>
                <a:sym typeface="Arial"/>
              </a:rPr>
              <a:t>dont’ accommodate sensory needs.</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Lack of quiet spaces </a:t>
            </a:r>
            <a:r>
              <a:rPr lang="en-US" sz="1000" b="0" i="0" u="none" strike="noStrike" cap="none">
                <a:solidFill>
                  <a:srgbClr val="000000"/>
                </a:solidFill>
                <a:latin typeface="Arial"/>
                <a:ea typeface="Arial"/>
                <a:cs typeface="Arial"/>
                <a:sym typeface="Arial"/>
              </a:rPr>
              <a:t>for decompression or focused work..</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Unpredictable changes </a:t>
            </a:r>
            <a:r>
              <a:rPr lang="en-US" sz="1000" b="0" i="0" u="none" strike="noStrike" cap="none">
                <a:solidFill>
                  <a:srgbClr val="000000"/>
                </a:solidFill>
                <a:latin typeface="Arial"/>
                <a:ea typeface="Arial"/>
                <a:cs typeface="Arial"/>
                <a:sym typeface="Arial"/>
              </a:rPr>
              <a:t>in routines, schedules, or expectations.</a:t>
            </a:r>
            <a:endParaRPr/>
          </a:p>
        </p:txBody>
      </p:sp>
      <p:sp>
        <p:nvSpPr>
          <p:cNvPr id="141" name="Google Shape;141;p24"/>
          <p:cNvSpPr/>
          <p:nvPr/>
        </p:nvSpPr>
        <p:spPr>
          <a:xfrm>
            <a:off x="3795643" y="209336"/>
            <a:ext cx="1644163" cy="1310694"/>
          </a:xfrm>
          <a:prstGeom prst="flowChartOffpageConnector">
            <a:avLst/>
          </a:prstGeom>
          <a:solidFill>
            <a:srgbClr val="F2F2F2"/>
          </a:solidFill>
          <a:ln w="28575"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300" b="1" i="0" u="none" strike="noStrike" cap="none">
                <a:solidFill>
                  <a:srgbClr val="800000"/>
                </a:solidFill>
                <a:latin typeface="Arial"/>
                <a:ea typeface="Arial"/>
                <a:cs typeface="Arial"/>
                <a:sym typeface="Arial"/>
              </a:rPr>
              <a:t>ADMINISTRATIVE &amp; STRUCTURAL</a:t>
            </a:r>
            <a:endParaRPr/>
          </a:p>
          <a:p>
            <a:pPr marL="0" marR="0" lvl="0" indent="0" algn="ctr" rtl="0">
              <a:lnSpc>
                <a:spcPct val="100000"/>
              </a:lnSpc>
              <a:spcBef>
                <a:spcPts val="0"/>
              </a:spcBef>
              <a:spcAft>
                <a:spcPts val="0"/>
              </a:spcAft>
              <a:buNone/>
            </a:pPr>
            <a:r>
              <a:rPr lang="en-US" sz="1300" b="1" i="0" u="none" strike="noStrike" cap="none">
                <a:solidFill>
                  <a:srgbClr val="800000"/>
                </a:solidFill>
                <a:latin typeface="Arial"/>
                <a:ea typeface="Arial"/>
                <a:cs typeface="Arial"/>
                <a:sym typeface="Arial"/>
              </a:rPr>
              <a:t>BARRIERS</a:t>
            </a:r>
            <a:endParaRPr/>
          </a:p>
        </p:txBody>
      </p:sp>
      <p:sp>
        <p:nvSpPr>
          <p:cNvPr id="142" name="Google Shape;142;p24"/>
          <p:cNvSpPr txBox="1"/>
          <p:nvPr/>
        </p:nvSpPr>
        <p:spPr>
          <a:xfrm>
            <a:off x="3807073" y="1603554"/>
            <a:ext cx="1626579" cy="26314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1" i="0" u="none" strike="noStrike" cap="none">
                <a:solidFill>
                  <a:srgbClr val="800000"/>
                </a:solidFill>
                <a:latin typeface="Arial"/>
                <a:ea typeface="Arial"/>
                <a:cs typeface="Arial"/>
                <a:sym typeface="Arial"/>
              </a:rPr>
              <a:t>Complex bureaucratic processes </a:t>
            </a:r>
            <a:r>
              <a:rPr lang="en-US" sz="1000" b="0" i="0" u="none" strike="noStrike" cap="none">
                <a:solidFill>
                  <a:srgbClr val="000000"/>
                </a:solidFill>
                <a:latin typeface="Arial"/>
                <a:ea typeface="Arial"/>
                <a:cs typeface="Arial"/>
                <a:sym typeface="Arial"/>
              </a:rPr>
              <a:t>for obtaining accommodations. </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Stigma and skepticism </a:t>
            </a:r>
            <a:r>
              <a:rPr lang="en-US" sz="1000" b="0" i="0" u="none" strike="noStrike" cap="none">
                <a:solidFill>
                  <a:srgbClr val="000000"/>
                </a:solidFill>
                <a:latin typeface="Arial"/>
                <a:ea typeface="Arial"/>
                <a:cs typeface="Arial"/>
                <a:sym typeface="Arial"/>
              </a:rPr>
              <a:t>when requesting support, especially for “invisible” conditions. </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Inconsistent implementations </a:t>
            </a:r>
            <a:r>
              <a:rPr lang="en-US" sz="1000" b="0" i="0" u="none" strike="noStrike" cap="none">
                <a:solidFill>
                  <a:srgbClr val="000000"/>
                </a:solidFill>
                <a:latin typeface="Arial"/>
                <a:ea typeface="Arial"/>
                <a:cs typeface="Arial"/>
                <a:sym typeface="Arial"/>
              </a:rPr>
              <a:t>of approved accommodations across courses.</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Limited understanding </a:t>
            </a:r>
            <a:r>
              <a:rPr lang="en-US" sz="1000" b="0" i="0" u="none" strike="noStrike" cap="none">
                <a:solidFill>
                  <a:srgbClr val="000000"/>
                </a:solidFill>
                <a:latin typeface="Arial"/>
                <a:ea typeface="Arial"/>
                <a:cs typeface="Arial"/>
                <a:sym typeface="Arial"/>
              </a:rPr>
              <a:t>of neurodivergence among faculty and staff.</a:t>
            </a:r>
            <a:endParaRPr/>
          </a:p>
        </p:txBody>
      </p:sp>
      <p:sp>
        <p:nvSpPr>
          <p:cNvPr id="143" name="Google Shape;143;p24"/>
          <p:cNvSpPr/>
          <p:nvPr/>
        </p:nvSpPr>
        <p:spPr>
          <a:xfrm>
            <a:off x="5542665" y="205979"/>
            <a:ext cx="1644163" cy="1310694"/>
          </a:xfrm>
          <a:prstGeom prst="flowChartOffpageConnector">
            <a:avLst/>
          </a:prstGeom>
          <a:solidFill>
            <a:srgbClr val="F2F2F2"/>
          </a:solidFill>
          <a:ln w="28575"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300" b="1" i="0" u="none" strike="noStrike" cap="none">
                <a:solidFill>
                  <a:srgbClr val="800000"/>
                </a:solidFill>
                <a:latin typeface="Arial"/>
                <a:ea typeface="Arial"/>
                <a:cs typeface="Arial"/>
                <a:sym typeface="Arial"/>
              </a:rPr>
              <a:t>SOCIAL &amp; COMMUNICATION</a:t>
            </a:r>
            <a:endParaRPr/>
          </a:p>
          <a:p>
            <a:pPr marL="0" marR="0" lvl="0" indent="0" algn="ctr" rtl="0">
              <a:lnSpc>
                <a:spcPct val="100000"/>
              </a:lnSpc>
              <a:spcBef>
                <a:spcPts val="0"/>
              </a:spcBef>
              <a:spcAft>
                <a:spcPts val="0"/>
              </a:spcAft>
              <a:buNone/>
            </a:pPr>
            <a:r>
              <a:rPr lang="en-US" sz="1300" b="1" i="0" u="none" strike="noStrike" cap="none">
                <a:solidFill>
                  <a:srgbClr val="800000"/>
                </a:solidFill>
                <a:latin typeface="Arial"/>
                <a:ea typeface="Arial"/>
                <a:cs typeface="Arial"/>
                <a:sym typeface="Arial"/>
              </a:rPr>
              <a:t>BARRIERS</a:t>
            </a:r>
            <a:endParaRPr/>
          </a:p>
        </p:txBody>
      </p:sp>
      <p:sp>
        <p:nvSpPr>
          <p:cNvPr id="144" name="Google Shape;144;p24"/>
          <p:cNvSpPr txBox="1"/>
          <p:nvPr/>
        </p:nvSpPr>
        <p:spPr>
          <a:xfrm>
            <a:off x="5560249" y="1603554"/>
            <a:ext cx="1626579" cy="26314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1" i="0" u="none" strike="noStrike" cap="none">
                <a:solidFill>
                  <a:srgbClr val="800000"/>
                </a:solidFill>
                <a:latin typeface="Arial"/>
                <a:ea typeface="Arial"/>
                <a:cs typeface="Arial"/>
                <a:sym typeface="Arial"/>
              </a:rPr>
              <a:t>Complex bureaucratic processes </a:t>
            </a:r>
            <a:r>
              <a:rPr lang="en-US" sz="1000" b="0" i="0" u="none" strike="noStrike" cap="none">
                <a:solidFill>
                  <a:srgbClr val="000000"/>
                </a:solidFill>
                <a:latin typeface="Arial"/>
                <a:ea typeface="Arial"/>
                <a:cs typeface="Arial"/>
                <a:sym typeface="Arial"/>
              </a:rPr>
              <a:t>for obtaining accommodations. </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Stigma and skepticism </a:t>
            </a:r>
            <a:r>
              <a:rPr lang="en-US" sz="1000" b="0" i="0" u="none" strike="noStrike" cap="none">
                <a:solidFill>
                  <a:srgbClr val="000000"/>
                </a:solidFill>
                <a:latin typeface="Arial"/>
                <a:ea typeface="Arial"/>
                <a:cs typeface="Arial"/>
                <a:sym typeface="Arial"/>
              </a:rPr>
              <a:t>when requesting support, especially for “invisible” conditions. </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Inconsistent implementations </a:t>
            </a:r>
            <a:r>
              <a:rPr lang="en-US" sz="1000" b="0" i="0" u="none" strike="noStrike" cap="none">
                <a:solidFill>
                  <a:srgbClr val="000000"/>
                </a:solidFill>
                <a:latin typeface="Arial"/>
                <a:ea typeface="Arial"/>
                <a:cs typeface="Arial"/>
                <a:sym typeface="Arial"/>
              </a:rPr>
              <a:t>of approved accommodations across courses.</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Limited understanding </a:t>
            </a:r>
            <a:r>
              <a:rPr lang="en-US" sz="1000" b="0" i="0" u="none" strike="noStrike" cap="none">
                <a:solidFill>
                  <a:srgbClr val="000000"/>
                </a:solidFill>
                <a:latin typeface="Arial"/>
                <a:ea typeface="Arial"/>
                <a:cs typeface="Arial"/>
                <a:sym typeface="Arial"/>
              </a:rPr>
              <a:t>of neurodivergence among faculty and staff.</a:t>
            </a:r>
            <a:endParaRPr/>
          </a:p>
        </p:txBody>
      </p:sp>
      <p:sp>
        <p:nvSpPr>
          <p:cNvPr id="145" name="Google Shape;145;p24"/>
          <p:cNvSpPr/>
          <p:nvPr/>
        </p:nvSpPr>
        <p:spPr>
          <a:xfrm>
            <a:off x="7311676" y="204556"/>
            <a:ext cx="1644163" cy="1310694"/>
          </a:xfrm>
          <a:prstGeom prst="flowChartOffpageConnector">
            <a:avLst/>
          </a:prstGeom>
          <a:solidFill>
            <a:srgbClr val="F2F2F2"/>
          </a:solidFill>
          <a:ln w="28575"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US" sz="1300" b="1" i="0" u="none" strike="noStrike" cap="none">
                <a:solidFill>
                  <a:srgbClr val="800000"/>
                </a:solidFill>
                <a:latin typeface="Arial"/>
                <a:ea typeface="Arial"/>
                <a:cs typeface="Arial"/>
                <a:sym typeface="Arial"/>
              </a:rPr>
              <a:t>EXECUTIVE FUNCTIONING</a:t>
            </a:r>
            <a:endParaRPr/>
          </a:p>
          <a:p>
            <a:pPr marL="0" marR="0" lvl="0" indent="0" algn="ctr" rtl="0">
              <a:lnSpc>
                <a:spcPct val="100000"/>
              </a:lnSpc>
              <a:spcBef>
                <a:spcPts val="0"/>
              </a:spcBef>
              <a:spcAft>
                <a:spcPts val="0"/>
              </a:spcAft>
              <a:buNone/>
            </a:pPr>
            <a:r>
              <a:rPr lang="en-US" sz="1300" b="1" i="0" u="none" strike="noStrike" cap="none">
                <a:solidFill>
                  <a:srgbClr val="800000"/>
                </a:solidFill>
                <a:latin typeface="Arial"/>
                <a:ea typeface="Arial"/>
                <a:cs typeface="Arial"/>
                <a:sym typeface="Arial"/>
              </a:rPr>
              <a:t>BARRIERS</a:t>
            </a:r>
            <a:endParaRPr/>
          </a:p>
        </p:txBody>
      </p:sp>
      <p:sp>
        <p:nvSpPr>
          <p:cNvPr id="146" name="Google Shape;146;p24"/>
          <p:cNvSpPr txBox="1"/>
          <p:nvPr/>
        </p:nvSpPr>
        <p:spPr>
          <a:xfrm>
            <a:off x="7329260" y="1597714"/>
            <a:ext cx="1626579" cy="26314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1" i="0" u="none" strike="noStrike" cap="none">
                <a:solidFill>
                  <a:srgbClr val="800000"/>
                </a:solidFill>
                <a:latin typeface="Arial"/>
                <a:ea typeface="Arial"/>
                <a:cs typeface="Arial"/>
                <a:sym typeface="Arial"/>
              </a:rPr>
              <a:t>Complex bureaucratic processes </a:t>
            </a:r>
            <a:r>
              <a:rPr lang="en-US" sz="1000" b="0" i="0" u="none" strike="noStrike" cap="none">
                <a:solidFill>
                  <a:srgbClr val="000000"/>
                </a:solidFill>
                <a:latin typeface="Arial"/>
                <a:ea typeface="Arial"/>
                <a:cs typeface="Arial"/>
                <a:sym typeface="Arial"/>
              </a:rPr>
              <a:t>for obtaining accommodations. </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Stigma and skepticism </a:t>
            </a:r>
            <a:r>
              <a:rPr lang="en-US" sz="1000" b="0" i="0" u="none" strike="noStrike" cap="none">
                <a:solidFill>
                  <a:srgbClr val="000000"/>
                </a:solidFill>
                <a:latin typeface="Arial"/>
                <a:ea typeface="Arial"/>
                <a:cs typeface="Arial"/>
                <a:sym typeface="Arial"/>
              </a:rPr>
              <a:t>when requesting support, especially for “invisible” conditions. </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Inconsistent implementations </a:t>
            </a:r>
            <a:r>
              <a:rPr lang="en-US" sz="1000" b="0" i="0" u="none" strike="noStrike" cap="none">
                <a:solidFill>
                  <a:srgbClr val="000000"/>
                </a:solidFill>
                <a:latin typeface="Arial"/>
                <a:ea typeface="Arial"/>
                <a:cs typeface="Arial"/>
                <a:sym typeface="Arial"/>
              </a:rPr>
              <a:t>of approved accommodations across courses.</a:t>
            </a:r>
            <a:endParaRPr/>
          </a:p>
          <a:p>
            <a:pPr marL="0" marR="0" lvl="0" indent="0" algn="l" rtl="0">
              <a:lnSpc>
                <a:spcPct val="100000"/>
              </a:lnSpc>
              <a:spcBef>
                <a:spcPts val="600"/>
              </a:spcBef>
              <a:spcAft>
                <a:spcPts val="0"/>
              </a:spcAft>
              <a:buNone/>
            </a:pPr>
            <a:r>
              <a:rPr lang="en-US" sz="1000" b="1" i="0" u="none" strike="noStrike" cap="none">
                <a:solidFill>
                  <a:srgbClr val="800000"/>
                </a:solidFill>
                <a:latin typeface="Arial"/>
                <a:ea typeface="Arial"/>
                <a:cs typeface="Arial"/>
                <a:sym typeface="Arial"/>
              </a:rPr>
              <a:t>Limited understanding </a:t>
            </a:r>
            <a:r>
              <a:rPr lang="en-US" sz="1000" b="0" i="0" u="none" strike="noStrike" cap="none">
                <a:solidFill>
                  <a:srgbClr val="000000"/>
                </a:solidFill>
                <a:latin typeface="Arial"/>
                <a:ea typeface="Arial"/>
                <a:cs typeface="Arial"/>
                <a:sym typeface="Arial"/>
              </a:rPr>
              <a:t>of neurodivergence among faculty and staff.</a:t>
            </a:r>
            <a:endParaRPr/>
          </a:p>
        </p:txBody>
      </p:sp>
      <p:pic>
        <p:nvPicPr>
          <p:cNvPr id="147" name="Google Shape;147;p2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528135" y="-2420"/>
            <a:ext cx="731520" cy="715442"/>
          </a:xfrm>
          <a:prstGeom prst="rect">
            <a:avLst/>
          </a:prstGeom>
          <a:noFill/>
          <a:ln>
            <a:noFill/>
          </a:ln>
        </p:spPr>
      </p:pic>
      <p:pic>
        <p:nvPicPr>
          <p:cNvPr id="148" name="Google Shape;148;p2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4250073" y="-2420"/>
            <a:ext cx="748484" cy="686753"/>
          </a:xfrm>
          <a:prstGeom prst="rect">
            <a:avLst/>
          </a:prstGeom>
          <a:noFill/>
          <a:ln>
            <a:noFill/>
          </a:ln>
        </p:spPr>
      </p:pic>
      <p:pic>
        <p:nvPicPr>
          <p:cNvPr id="149" name="Google Shape;149;p24">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007644" y="-5793"/>
            <a:ext cx="736194" cy="688182"/>
          </a:xfrm>
          <a:prstGeom prst="rect">
            <a:avLst/>
          </a:prstGeom>
          <a:noFill/>
          <a:ln>
            <a:noFill/>
          </a:ln>
        </p:spPr>
      </p:pic>
      <p:pic>
        <p:nvPicPr>
          <p:cNvPr id="150" name="Google Shape;150;p24">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7757494" y="0"/>
            <a:ext cx="770109" cy="6881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57200" y="205979"/>
            <a:ext cx="8229600" cy="8572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800"/>
              <a:buFont typeface="DM Sans SemiBold"/>
              <a:buNone/>
            </a:pPr>
            <a:r>
              <a:rPr lang="en-US" b="0">
                <a:latin typeface="Arial"/>
                <a:ea typeface="Arial"/>
                <a:cs typeface="Arial"/>
                <a:sym typeface="Arial"/>
              </a:rPr>
              <a:t>How can AI help us better support neurodivergent students?</a:t>
            </a:r>
            <a:endParaRPr b="0" i="0" u="none" strike="noStrike" cap="none">
              <a:solidFill>
                <a:schemeClr val="dk1"/>
              </a:solidFill>
              <a:latin typeface="Arial"/>
              <a:ea typeface="Arial"/>
              <a:cs typeface="Arial"/>
              <a:sym typeface="Arial"/>
            </a:endParaRPr>
          </a:p>
        </p:txBody>
      </p:sp>
      <p:sp>
        <p:nvSpPr>
          <p:cNvPr id="156" name="Google Shape;156;p25"/>
          <p:cNvSpPr txBox="1">
            <a:spLocks noGrp="1"/>
          </p:cNvSpPr>
          <p:nvPr>
            <p:ph type="body" idx="1"/>
          </p:nvPr>
        </p:nvSpPr>
        <p:spPr>
          <a:xfrm>
            <a:off x="457200" y="1333320"/>
            <a:ext cx="7895968" cy="29115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640"/>
              </a:spcBef>
              <a:spcAft>
                <a:spcPts val="0"/>
              </a:spcAft>
              <a:buSzPts val="2600"/>
              <a:buFont typeface="Arial"/>
              <a:buChar char="•"/>
            </a:pPr>
            <a:r>
              <a:rPr lang="en-US" sz="2200" b="0" i="0" u="none" strike="noStrike" dirty="0">
                <a:solidFill>
                  <a:srgbClr val="000000"/>
                </a:solidFill>
                <a:latin typeface="+mn-lt"/>
                <a:ea typeface="Arial"/>
                <a:cs typeface="Arial"/>
                <a:sym typeface="Arial"/>
              </a:rPr>
              <a:t>Help us understand different neurodivergences and accommodations</a:t>
            </a:r>
            <a:endParaRPr sz="2200" dirty="0">
              <a:latin typeface="+mn-lt"/>
            </a:endParaRPr>
          </a:p>
          <a:p>
            <a:pPr marL="457200" lvl="0" indent="-393700" algn="l" rtl="0">
              <a:lnSpc>
                <a:spcPct val="100000"/>
              </a:lnSpc>
              <a:spcBef>
                <a:spcPts val="640"/>
              </a:spcBef>
              <a:spcAft>
                <a:spcPts val="0"/>
              </a:spcAft>
              <a:buSzPts val="2600"/>
              <a:buFont typeface="Arial"/>
              <a:buChar char="•"/>
            </a:pPr>
            <a:r>
              <a:rPr lang="en-US" sz="2200" b="0" i="0" u="none" strike="noStrike" dirty="0">
                <a:solidFill>
                  <a:srgbClr val="000000"/>
                </a:solidFill>
                <a:latin typeface="+mn-lt"/>
                <a:ea typeface="Arial"/>
                <a:cs typeface="Arial"/>
                <a:sym typeface="Arial"/>
              </a:rPr>
              <a:t>Customize content delivery (visuals, audio, text-based resources)</a:t>
            </a:r>
            <a:endParaRPr sz="2200" dirty="0">
              <a:latin typeface="+mn-lt"/>
            </a:endParaRPr>
          </a:p>
          <a:p>
            <a:pPr marL="457200" lvl="0" indent="-393700" algn="l" rtl="0">
              <a:lnSpc>
                <a:spcPct val="100000"/>
              </a:lnSpc>
              <a:spcBef>
                <a:spcPts val="640"/>
              </a:spcBef>
              <a:spcAft>
                <a:spcPts val="0"/>
              </a:spcAft>
              <a:buSzPts val="2600"/>
              <a:buFont typeface="Arial"/>
              <a:buChar char="•"/>
            </a:pPr>
            <a:r>
              <a:rPr lang="en-US" sz="2200" b="0" i="0" u="none" strike="noStrike" dirty="0">
                <a:solidFill>
                  <a:srgbClr val="000000"/>
                </a:solidFill>
                <a:latin typeface="+mn-lt"/>
                <a:ea typeface="Arial"/>
                <a:cs typeface="Arial"/>
                <a:sym typeface="Arial"/>
              </a:rPr>
              <a:t>Create alternative assignments or assessment options</a:t>
            </a:r>
            <a:endParaRPr sz="2200" dirty="0">
              <a:latin typeface="+mn-lt"/>
            </a:endParaRPr>
          </a:p>
          <a:p>
            <a:pPr marL="457200" lvl="0" indent="-393700" algn="l" rtl="0">
              <a:lnSpc>
                <a:spcPct val="100000"/>
              </a:lnSpc>
              <a:spcBef>
                <a:spcPts val="640"/>
              </a:spcBef>
              <a:spcAft>
                <a:spcPts val="0"/>
              </a:spcAft>
              <a:buSzPts val="2600"/>
              <a:buFont typeface="Arial"/>
              <a:buChar char="•"/>
            </a:pPr>
            <a:r>
              <a:rPr lang="en-US" sz="2200" b="0" i="0" u="none" strike="noStrike" dirty="0">
                <a:solidFill>
                  <a:srgbClr val="000000"/>
                </a:solidFill>
                <a:latin typeface="+mn-lt"/>
                <a:ea typeface="Arial"/>
                <a:cs typeface="Arial"/>
                <a:sym typeface="Arial"/>
              </a:rPr>
              <a:t>Enhance feedback or make it more accessible</a:t>
            </a:r>
            <a:endParaRPr sz="2200" dirty="0">
              <a:latin typeface="+mn-lt"/>
            </a:endParaRPr>
          </a:p>
          <a:p>
            <a:pPr marL="457200" lvl="0" indent="-393700" algn="l" rtl="0">
              <a:lnSpc>
                <a:spcPct val="100000"/>
              </a:lnSpc>
              <a:spcBef>
                <a:spcPts val="640"/>
              </a:spcBef>
              <a:spcAft>
                <a:spcPts val="0"/>
              </a:spcAft>
              <a:buSzPts val="2600"/>
              <a:buFont typeface="Arial"/>
              <a:buChar char="•"/>
            </a:pPr>
            <a:r>
              <a:rPr lang="en-US" sz="2200" b="0" i="0" u="none" strike="noStrike" dirty="0">
                <a:solidFill>
                  <a:srgbClr val="000000"/>
                </a:solidFill>
                <a:latin typeface="+mn-lt"/>
                <a:ea typeface="Arial"/>
                <a:cs typeface="Arial"/>
                <a:sym typeface="Arial"/>
              </a:rPr>
              <a:t>Organize content with chunking or different structures</a:t>
            </a:r>
            <a:endParaRPr sz="2200" dirty="0">
              <a:latin typeface="+mn-lt"/>
            </a:endParaRPr>
          </a:p>
          <a:p>
            <a:pPr marL="457200" lvl="0" indent="-393700" algn="l" rtl="0">
              <a:lnSpc>
                <a:spcPct val="100000"/>
              </a:lnSpc>
              <a:spcBef>
                <a:spcPts val="640"/>
              </a:spcBef>
              <a:spcAft>
                <a:spcPts val="0"/>
              </a:spcAft>
              <a:buSzPts val="2600"/>
              <a:buFont typeface="Arial"/>
              <a:buChar char="•"/>
            </a:pPr>
            <a:r>
              <a:rPr lang="en-US" sz="2200" b="0" i="0" u="none" strike="noStrike" dirty="0">
                <a:solidFill>
                  <a:srgbClr val="000000"/>
                </a:solidFill>
                <a:latin typeface="+mn-lt"/>
                <a:ea typeface="Arial"/>
                <a:cs typeface="Arial"/>
                <a:sym typeface="Arial"/>
              </a:rPr>
              <a:t>Scaffold assignments</a:t>
            </a:r>
            <a:endParaRPr sz="2200" dirty="0">
              <a:latin typeface="+mn-lt"/>
            </a:endParaRPr>
          </a:p>
          <a:p>
            <a:pPr marL="457200" lvl="0" indent="-431800" algn="l" rtl="0">
              <a:lnSpc>
                <a:spcPct val="100000"/>
              </a:lnSpc>
              <a:spcBef>
                <a:spcPts val="640"/>
              </a:spcBef>
              <a:spcAft>
                <a:spcPts val="0"/>
              </a:spcAft>
              <a:buSzPts val="3200"/>
              <a:buNone/>
            </a:pPr>
            <a:br>
              <a:rPr lang="en-US" dirty="0"/>
            </a:br>
            <a:endParaRP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2252</TotalTime>
  <Words>5936</Words>
  <Application>Microsoft Office PowerPoint</Application>
  <PresentationFormat>On-screen Show (16:9)</PresentationFormat>
  <Paragraphs>481</Paragraphs>
  <Slides>46</Slides>
  <Notes>46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Century Gothic</vt:lpstr>
      <vt:lpstr>DM Sans SemiBold</vt:lpstr>
      <vt:lpstr>DM Sans</vt:lpstr>
      <vt:lpstr>1_Office Theme</vt:lpstr>
      <vt:lpstr>Office Theme</vt:lpstr>
      <vt:lpstr>Emerging Technologies and Accessibility: What’s Next?</vt:lpstr>
      <vt:lpstr>Zoom Engagement Instructions</vt:lpstr>
      <vt:lpstr>Supporting Neurodiverse and Cognitive Learners</vt:lpstr>
      <vt:lpstr>Neurodiversity</vt:lpstr>
      <vt:lpstr>Neurodivergence</vt:lpstr>
      <vt:lpstr>Neurodivergence Considerations  (via Claude AI)</vt:lpstr>
      <vt:lpstr>Poll</vt:lpstr>
      <vt:lpstr>Barriers Faced by Neurodivergent Students</vt:lpstr>
      <vt:lpstr>How can AI help us better support neurodivergent students?</vt:lpstr>
      <vt:lpstr>Demonstration</vt:lpstr>
      <vt:lpstr>AI Tools to Support Neurodivergence</vt:lpstr>
      <vt:lpstr>Drawbacks and Considerations when using AI</vt:lpstr>
      <vt:lpstr>Supporting Deaf &amp; Hard-of-Hearing Learners</vt:lpstr>
      <vt:lpstr>Why Captions Matter</vt:lpstr>
      <vt:lpstr>Real-time Captioning Tools</vt:lpstr>
      <vt:lpstr>Zoom Live Captions</vt:lpstr>
      <vt:lpstr>Otter.AI</vt:lpstr>
      <vt:lpstr>Captioning Video Recordings</vt:lpstr>
      <vt:lpstr>Transcribing Audio</vt:lpstr>
      <vt:lpstr>Real-time Captions In-person</vt:lpstr>
      <vt:lpstr>Real-time Captions WITH Translations</vt:lpstr>
      <vt:lpstr>How to choose a tool</vt:lpstr>
      <vt:lpstr>Supporting Blind and Low-Vision Learners</vt:lpstr>
      <vt:lpstr>What We’ll Cover</vt:lpstr>
      <vt:lpstr>AI Tools &amp; What They Do</vt:lpstr>
      <vt:lpstr>Demo: AI for Alt Text</vt:lpstr>
      <vt:lpstr>Final Alt Text</vt:lpstr>
      <vt:lpstr>Beyond Visual Impairment: Universal Access</vt:lpstr>
      <vt:lpstr>Let's Reflect Together</vt:lpstr>
      <vt:lpstr>Visual Accessibility AI Cheat Sheet</vt:lpstr>
      <vt:lpstr>AI Accessibility Pitfalls to Avoid</vt:lpstr>
      <vt:lpstr>Stay Connected</vt:lpstr>
      <vt:lpstr>Supporting Students with Text Comprehension Needs</vt:lpstr>
      <vt:lpstr>What?  </vt:lpstr>
      <vt:lpstr>For Whom? Why? </vt:lpstr>
      <vt:lpstr>Who Else Benefits?  </vt:lpstr>
      <vt:lpstr>How? FREE Gen AI Tools </vt:lpstr>
      <vt:lpstr>ChatGPT to Chunk: “Below is a lecture on [Socrates]. Would you please chunk it with section and/or subsection headings, like textbooks often do but without removing any sentences or words, to make it more digestible and navigable for students with learning disabilities? Here is the lecture:”</vt:lpstr>
      <vt:lpstr>Summarizing</vt:lpstr>
      <vt:lpstr>Simplify</vt:lpstr>
      <vt:lpstr>Advantages</vt:lpstr>
      <vt:lpstr>Specific follow-up questions? </vt:lpstr>
      <vt:lpstr>Works Cited</vt:lpstr>
      <vt:lpstr>Works Cited 1</vt:lpstr>
      <vt:lpstr>TLDR This to Summarize</vt:lpstr>
      <vt:lpstr>Questions or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Diana</dc:creator>
  <cp:lastModifiedBy>ODowd, Terisa</cp:lastModifiedBy>
  <cp:revision>12</cp:revision>
  <dcterms:created xsi:type="dcterms:W3CDTF">2010-04-12T23:12:02Z</dcterms:created>
  <dcterms:modified xsi:type="dcterms:W3CDTF">2025-06-13T01:34:52Z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ArticulateGUID">
    <vt:lpwstr>9D241D7C-5110-4E7C-B09A-E075A6A8AA50</vt:lpwstr>
  </property>
  <property fmtid="{D5CDD505-2E9C-101B-9397-08002B2CF9AE}" pid="4" name="ArticulatePath">
    <vt:lpwstr>TWU_PPT_Template-C_PageNumber</vt:lpwstr>
  </property>
</Properties>
</file>