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7772400" cx="10058400"/>
  <p:notesSz cx="10058400" cy="7772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12" Type="http://schemas.openxmlformats.org/officeDocument/2006/relationships/slide" Target="slides/slide8.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1005825" y="3691875"/>
            <a:ext cx="8046700" cy="34975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 name="Shape 7"/>
        <p:cNvGrpSpPr/>
        <p:nvPr/>
      </p:nvGrpSpPr>
      <p:grpSpPr>
        <a:xfrm>
          <a:off x="0" y="0"/>
          <a:ext cx="0" cy="0"/>
          <a:chOff x="0" y="0"/>
          <a:chExt cx="0" cy="0"/>
        </a:xfrm>
      </p:grpSpPr>
      <p:sp>
        <p:nvSpPr>
          <p:cNvPr id="8" name="Google Shape;8;p3: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3: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 name="Shape 16"/>
        <p:cNvGrpSpPr/>
        <p:nvPr/>
      </p:nvGrpSpPr>
      <p:grpSpPr>
        <a:xfrm>
          <a:off x="0" y="0"/>
          <a:ext cx="0" cy="0"/>
          <a:chOff x="0" y="0"/>
          <a:chExt cx="0" cy="0"/>
        </a:xfrm>
      </p:grpSpPr>
      <p:sp>
        <p:nvSpPr>
          <p:cNvPr id="17" name="Google Shape;17;p4: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4: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p6: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6: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8: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8: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10: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0: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4: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4: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35: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35: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37:notes"/>
          <p:cNvSpPr txBox="1"/>
          <p:nvPr>
            <p:ph idx="1" type="body"/>
          </p:nvPr>
        </p:nvSpPr>
        <p:spPr>
          <a:xfrm>
            <a:off x="1005825" y="3691875"/>
            <a:ext cx="8046700" cy="349757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37:notes"/>
          <p:cNvSpPr/>
          <p:nvPr>
            <p:ph idx="2" type="sldImg"/>
          </p:nvPr>
        </p:nvSpPr>
        <p:spPr>
          <a:xfrm>
            <a:off x="1676725" y="582925"/>
            <a:ext cx="6705925" cy="2914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 name="Shape 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 name="Shape 10"/>
        <p:cNvGrpSpPr/>
        <p:nvPr/>
      </p:nvGrpSpPr>
      <p:grpSpPr>
        <a:xfrm>
          <a:off x="0" y="0"/>
          <a:ext cx="0" cy="0"/>
          <a:chOff x="0" y="0"/>
          <a:chExt cx="0" cy="0"/>
        </a:xfrm>
      </p:grpSpPr>
      <p:sp>
        <p:nvSpPr>
          <p:cNvPr id="11" name="Google Shape;11;p3"/>
          <p:cNvSpPr/>
          <p:nvPr/>
        </p:nvSpPr>
        <p:spPr>
          <a:xfrm>
            <a:off x="6644640" y="7546085"/>
            <a:ext cx="2956559"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 name="Google Shape;12;p3"/>
          <p:cNvSpPr/>
          <p:nvPr/>
        </p:nvSpPr>
        <p:spPr>
          <a:xfrm>
            <a:off x="488442" y="7546085"/>
            <a:ext cx="2955797"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 name="Google Shape;13;p3"/>
          <p:cNvSpPr/>
          <p:nvPr/>
        </p:nvSpPr>
        <p:spPr>
          <a:xfrm>
            <a:off x="3567684" y="7472172"/>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 name="Google Shape;14;p3"/>
          <p:cNvSpPr txBox="1"/>
          <p:nvPr/>
        </p:nvSpPr>
        <p:spPr>
          <a:xfrm>
            <a:off x="843788" y="3001929"/>
            <a:ext cx="2847419" cy="1170655"/>
          </a:xfrm>
          <a:prstGeom prst="rect">
            <a:avLst/>
          </a:prstGeom>
          <a:noFill/>
          <a:ln>
            <a:noFill/>
          </a:ln>
        </p:spPr>
        <p:txBody>
          <a:bodyPr anchorCtr="0" anchor="t" bIns="0" lIns="0" spcFirstLastPara="1" rIns="0" wrap="square" tIns="0">
            <a:noAutofit/>
          </a:bodyPr>
          <a:lstStyle/>
          <a:p>
            <a:pPr indent="0" lvl="0" marL="12700" marR="0" rtl="0" algn="l">
              <a:lnSpc>
                <a:spcPct val="104999"/>
              </a:lnSpc>
              <a:spcBef>
                <a:spcPts val="0"/>
              </a:spcBef>
              <a:spcAft>
                <a:spcPts val="0"/>
              </a:spcAft>
              <a:buNone/>
            </a:pPr>
            <a:r>
              <a:rPr lang="en-US" sz="4200">
                <a:latin typeface="Lucida Sans"/>
                <a:ea typeface="Lucida Sans"/>
                <a:cs typeface="Lucida Sans"/>
                <a:sym typeface="Lucida Sans"/>
              </a:rPr>
              <a:t>Corporate</a:t>
            </a:r>
            <a:endParaRPr sz="4200">
              <a:latin typeface="Lucida Sans"/>
              <a:ea typeface="Lucida Sans"/>
              <a:cs typeface="Lucida Sans"/>
              <a:sym typeface="Lucida Sans"/>
            </a:endParaRPr>
          </a:p>
          <a:p>
            <a:pPr indent="-913" lvl="0" marL="166014" marR="80010" rtl="0" algn="l">
              <a:lnSpc>
                <a:spcPct val="101725"/>
              </a:lnSpc>
              <a:spcBef>
                <a:spcPts val="2082"/>
              </a:spcBef>
              <a:spcAft>
                <a:spcPts val="0"/>
              </a:spcAft>
              <a:buNone/>
            </a:pPr>
            <a:r>
              <a:rPr b="1" lang="en-US" sz="2000">
                <a:latin typeface="Calibri"/>
                <a:ea typeface="Calibri"/>
                <a:cs typeface="Calibri"/>
                <a:sym typeface="Calibri"/>
              </a:rPr>
              <a:t>April 2017</a:t>
            </a:r>
            <a:endParaRPr sz="2000">
              <a:latin typeface="Calibri"/>
              <a:ea typeface="Calibri"/>
              <a:cs typeface="Calibri"/>
              <a:sym typeface="Calibri"/>
            </a:endParaRPr>
          </a:p>
        </p:txBody>
      </p:sp>
      <p:sp>
        <p:nvSpPr>
          <p:cNvPr id="15" name="Google Shape;15;p3"/>
          <p:cNvSpPr txBox="1"/>
          <p:nvPr/>
        </p:nvSpPr>
        <p:spPr>
          <a:xfrm>
            <a:off x="3758819" y="3001929"/>
            <a:ext cx="3325864" cy="558800"/>
          </a:xfrm>
          <a:prstGeom prst="rect">
            <a:avLst/>
          </a:prstGeom>
          <a:noFill/>
          <a:ln>
            <a:noFill/>
          </a:ln>
        </p:spPr>
        <p:txBody>
          <a:bodyPr anchorCtr="0" anchor="t" bIns="0" lIns="0" spcFirstLastPara="1" rIns="0" wrap="square" tIns="0">
            <a:noAutofit/>
          </a:bodyPr>
          <a:lstStyle/>
          <a:p>
            <a:pPr indent="0" lvl="0" marL="12700" marR="0" rtl="0" algn="l">
              <a:lnSpc>
                <a:spcPct val="104761"/>
              </a:lnSpc>
              <a:spcBef>
                <a:spcPts val="0"/>
              </a:spcBef>
              <a:spcAft>
                <a:spcPts val="0"/>
              </a:spcAft>
              <a:buNone/>
            </a:pPr>
            <a:r>
              <a:rPr lang="en-US" sz="4200">
                <a:latin typeface="Lucida Sans"/>
                <a:ea typeface="Lucida Sans"/>
                <a:cs typeface="Lucida Sans"/>
                <a:sym typeface="Lucida Sans"/>
              </a:rPr>
              <a:t>Governance</a:t>
            </a:r>
            <a:endParaRPr sz="4200">
              <a:latin typeface="Lucida Sans"/>
              <a:ea typeface="Lucida Sans"/>
              <a:cs typeface="Lucida Sans"/>
              <a:sym typeface="Lucida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 name="Shape 19"/>
        <p:cNvGrpSpPr/>
        <p:nvPr/>
      </p:nvGrpSpPr>
      <p:grpSpPr>
        <a:xfrm>
          <a:off x="0" y="0"/>
          <a:ext cx="0" cy="0"/>
          <a:chOff x="0" y="0"/>
          <a:chExt cx="0" cy="0"/>
        </a:xfrm>
      </p:grpSpPr>
      <p:sp>
        <p:nvSpPr>
          <p:cNvPr id="20" name="Google Shape;20;p4"/>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1" name="Google Shape;21;p4"/>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2" name="Google Shape;22;p4"/>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3" name="Google Shape;23;p4"/>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 name="Google Shape;24;p4"/>
          <p:cNvSpPr txBox="1"/>
          <p:nvPr/>
        </p:nvSpPr>
        <p:spPr>
          <a:xfrm>
            <a:off x="546608" y="353992"/>
            <a:ext cx="1383095"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Topics</a:t>
            </a:r>
            <a:endParaRPr sz="3000">
              <a:latin typeface="Lucida Sans"/>
              <a:ea typeface="Lucida Sans"/>
              <a:cs typeface="Lucida Sans"/>
              <a:sym typeface="Lucida Sans"/>
            </a:endParaRPr>
          </a:p>
        </p:txBody>
      </p:sp>
      <p:sp>
        <p:nvSpPr>
          <p:cNvPr id="25" name="Google Shape;25;p4"/>
          <p:cNvSpPr txBox="1"/>
          <p:nvPr/>
        </p:nvSpPr>
        <p:spPr>
          <a:xfrm>
            <a:off x="546608" y="1174242"/>
            <a:ext cx="4043487" cy="228091"/>
          </a:xfrm>
          <a:prstGeom prst="rect">
            <a:avLst/>
          </a:prstGeom>
          <a:noFill/>
          <a:ln>
            <a:noFill/>
          </a:ln>
        </p:spPr>
        <p:txBody>
          <a:bodyPr anchorCtr="0" anchor="t" bIns="0" lIns="0" spcFirstLastPara="1" rIns="0" wrap="square" tIns="0">
            <a:noAutofit/>
          </a:bodyPr>
          <a:lstStyle/>
          <a:p>
            <a:pPr indent="0" lvl="0" marL="12700" marR="0" rtl="0" algn="l">
              <a:lnSpc>
                <a:spcPct val="71875"/>
              </a:lnSpc>
              <a:spcBef>
                <a:spcPts val="0"/>
              </a:spcBef>
              <a:spcAft>
                <a:spcPts val="0"/>
              </a:spcAft>
              <a:buNone/>
            </a:pPr>
            <a:r>
              <a:rPr b="1" baseline="30000" lang="en-US" sz="2400" u="sng">
                <a:latin typeface="Calibri"/>
                <a:ea typeface="Calibri"/>
                <a:cs typeface="Calibri"/>
                <a:sym typeface="Calibri"/>
              </a:rPr>
              <a:t>Part I: New Paradigm of Corporate Governance</a:t>
            </a:r>
            <a:endParaRPr sz="1600">
              <a:latin typeface="Calibri"/>
              <a:ea typeface="Calibri"/>
              <a:cs typeface="Calibri"/>
              <a:sym typeface="Calibri"/>
            </a:endParaRPr>
          </a:p>
        </p:txBody>
      </p:sp>
      <p:sp>
        <p:nvSpPr>
          <p:cNvPr id="26" name="Google Shape;26;p4"/>
          <p:cNvSpPr txBox="1"/>
          <p:nvPr/>
        </p:nvSpPr>
        <p:spPr>
          <a:xfrm>
            <a:off x="546608" y="1482056"/>
            <a:ext cx="178229" cy="548131"/>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593"/>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p:txBody>
      </p:sp>
      <p:sp>
        <p:nvSpPr>
          <p:cNvPr id="27" name="Google Shape;27;p4"/>
          <p:cNvSpPr txBox="1"/>
          <p:nvPr/>
        </p:nvSpPr>
        <p:spPr>
          <a:xfrm>
            <a:off x="912368" y="1494281"/>
            <a:ext cx="4047335" cy="548132"/>
          </a:xfrm>
          <a:prstGeom prst="rect">
            <a:avLst/>
          </a:prstGeom>
          <a:noFill/>
          <a:ln>
            <a:noFill/>
          </a:ln>
        </p:spPr>
        <p:txBody>
          <a:bodyPr anchorCtr="0" anchor="t" bIns="0" lIns="0" spcFirstLastPara="1" rIns="0" wrap="square" tIns="0">
            <a:noAutofit/>
          </a:bodyPr>
          <a:lstStyle/>
          <a:p>
            <a:pPr indent="0" lvl="0" marL="12700" marR="0" rtl="0" algn="l">
              <a:lnSpc>
                <a:spcPct val="71875"/>
              </a:lnSpc>
              <a:spcBef>
                <a:spcPts val="0"/>
              </a:spcBef>
              <a:spcAft>
                <a:spcPts val="0"/>
              </a:spcAft>
              <a:buNone/>
            </a:pPr>
            <a:r>
              <a:rPr baseline="30000" lang="en-US" sz="2400">
                <a:latin typeface="Calibri"/>
                <a:ea typeface="Calibri"/>
                <a:cs typeface="Calibri"/>
                <a:sym typeface="Calibri"/>
              </a:rPr>
              <a:t>Growing Recognition of Threat of Short-Termism</a:t>
            </a:r>
            <a:endParaRPr sz="1600">
              <a:latin typeface="Calibri"/>
              <a:ea typeface="Calibri"/>
              <a:cs typeface="Calibri"/>
              <a:sym typeface="Calibri"/>
            </a:endParaRPr>
          </a:p>
          <a:p>
            <a:pPr indent="0" lvl="0" marL="12700" marR="30403" rtl="0" algn="l">
              <a:lnSpc>
                <a:spcPct val="101725"/>
              </a:lnSpc>
              <a:spcBef>
                <a:spcPts val="480"/>
              </a:spcBef>
              <a:spcAft>
                <a:spcPts val="0"/>
              </a:spcAft>
              <a:buNone/>
            </a:pPr>
            <a:r>
              <a:rPr lang="en-US" sz="1600">
                <a:latin typeface="Calibri"/>
                <a:ea typeface="Calibri"/>
                <a:cs typeface="Calibri"/>
                <a:sym typeface="Calibri"/>
              </a:rPr>
              <a:t>New Paradigm of Corporate Governance</a:t>
            </a:r>
            <a:endParaRPr sz="1600">
              <a:latin typeface="Calibri"/>
              <a:ea typeface="Calibri"/>
              <a:cs typeface="Calibri"/>
              <a:sym typeface="Calibri"/>
            </a:endParaRPr>
          </a:p>
        </p:txBody>
      </p:sp>
      <p:sp>
        <p:nvSpPr>
          <p:cNvPr id="28" name="Google Shape;28;p4"/>
          <p:cNvSpPr txBox="1"/>
          <p:nvPr/>
        </p:nvSpPr>
        <p:spPr>
          <a:xfrm>
            <a:off x="546608" y="2454782"/>
            <a:ext cx="3534138" cy="228092"/>
          </a:xfrm>
          <a:prstGeom prst="rect">
            <a:avLst/>
          </a:prstGeom>
          <a:noFill/>
          <a:ln>
            <a:noFill/>
          </a:ln>
        </p:spPr>
        <p:txBody>
          <a:bodyPr anchorCtr="0" anchor="t" bIns="0" lIns="0" spcFirstLastPara="1" rIns="0" wrap="square" tIns="0">
            <a:noAutofit/>
          </a:bodyPr>
          <a:lstStyle/>
          <a:p>
            <a:pPr indent="0" lvl="0" marL="12700" marR="0" rtl="0" algn="l">
              <a:lnSpc>
                <a:spcPct val="71875"/>
              </a:lnSpc>
              <a:spcBef>
                <a:spcPts val="0"/>
              </a:spcBef>
              <a:spcAft>
                <a:spcPts val="0"/>
              </a:spcAft>
              <a:buNone/>
            </a:pPr>
            <a:r>
              <a:rPr b="1" baseline="30000" lang="en-US" sz="2400" u="sng">
                <a:latin typeface="Calibri"/>
                <a:ea typeface="Calibri"/>
                <a:cs typeface="Calibri"/>
                <a:sym typeface="Calibri"/>
              </a:rPr>
              <a:t>Part II: Corporate Governance Landscape</a:t>
            </a:r>
            <a:endParaRPr sz="1600">
              <a:latin typeface="Calibri"/>
              <a:ea typeface="Calibri"/>
              <a:cs typeface="Calibri"/>
              <a:sym typeface="Calibri"/>
            </a:endParaRPr>
          </a:p>
        </p:txBody>
      </p:sp>
      <p:sp>
        <p:nvSpPr>
          <p:cNvPr id="29" name="Google Shape;29;p4"/>
          <p:cNvSpPr txBox="1"/>
          <p:nvPr/>
        </p:nvSpPr>
        <p:spPr>
          <a:xfrm>
            <a:off x="546608" y="2762597"/>
            <a:ext cx="178229" cy="1508505"/>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593"/>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68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682"/>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68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p:txBody>
      </p:sp>
      <p:sp>
        <p:nvSpPr>
          <p:cNvPr id="30" name="Google Shape;30;p4"/>
          <p:cNvSpPr txBox="1"/>
          <p:nvPr/>
        </p:nvSpPr>
        <p:spPr>
          <a:xfrm>
            <a:off x="912368" y="2774822"/>
            <a:ext cx="3519057" cy="1508506"/>
          </a:xfrm>
          <a:prstGeom prst="rect">
            <a:avLst/>
          </a:prstGeom>
          <a:noFill/>
          <a:ln>
            <a:noFill/>
          </a:ln>
        </p:spPr>
        <p:txBody>
          <a:bodyPr anchorCtr="0" anchor="t" bIns="0" lIns="0" spcFirstLastPara="1" rIns="0" wrap="square" tIns="0">
            <a:noAutofit/>
          </a:bodyPr>
          <a:lstStyle/>
          <a:p>
            <a:pPr indent="0" lvl="0" marL="12700" marR="30403" rtl="0" algn="l">
              <a:lnSpc>
                <a:spcPct val="71875"/>
              </a:lnSpc>
              <a:spcBef>
                <a:spcPts val="0"/>
              </a:spcBef>
              <a:spcAft>
                <a:spcPts val="0"/>
              </a:spcAft>
              <a:buNone/>
            </a:pPr>
            <a:r>
              <a:rPr baseline="30000" lang="en-US" sz="2400">
                <a:latin typeface="Calibri"/>
                <a:ea typeface="Calibri"/>
                <a:cs typeface="Calibri"/>
                <a:sym typeface="Calibri"/>
              </a:rPr>
              <a:t>Corporate Governance Trends</a:t>
            </a:r>
            <a:endParaRPr sz="1600">
              <a:latin typeface="Calibri"/>
              <a:ea typeface="Calibri"/>
              <a:cs typeface="Calibri"/>
              <a:sym typeface="Calibri"/>
            </a:endParaRPr>
          </a:p>
          <a:p>
            <a:pPr indent="0" lvl="0" marL="12700" marR="1989101" rtl="0" algn="l">
              <a:lnSpc>
                <a:spcPct val="122062"/>
              </a:lnSpc>
              <a:spcBef>
                <a:spcPts val="480"/>
              </a:spcBef>
              <a:spcAft>
                <a:spcPts val="0"/>
              </a:spcAft>
              <a:buNone/>
            </a:pPr>
            <a:r>
              <a:rPr lang="en-US" sz="1600">
                <a:latin typeface="Calibri"/>
                <a:ea typeface="Calibri"/>
                <a:cs typeface="Calibri"/>
                <a:sym typeface="Calibri"/>
              </a:rPr>
              <a:t>Director Duties </a:t>
            </a:r>
            <a:endParaRPr sz="1600">
              <a:latin typeface="Calibri"/>
              <a:ea typeface="Calibri"/>
              <a:cs typeface="Calibri"/>
              <a:sym typeface="Calibri"/>
            </a:endParaRPr>
          </a:p>
          <a:p>
            <a:pPr indent="0" lvl="0" marL="12700" marR="1989101" rtl="0" algn="l">
              <a:lnSpc>
                <a:spcPct val="122062"/>
              </a:lnSpc>
              <a:spcBef>
                <a:spcPts val="568"/>
              </a:spcBef>
              <a:spcAft>
                <a:spcPts val="0"/>
              </a:spcAft>
              <a:buNone/>
            </a:pPr>
            <a:r>
              <a:rPr lang="en-US" sz="1600">
                <a:latin typeface="Calibri"/>
                <a:ea typeface="Calibri"/>
                <a:cs typeface="Calibri"/>
                <a:sym typeface="Calibri"/>
              </a:rPr>
              <a:t>Risk Management </a:t>
            </a:r>
            <a:endParaRPr sz="1600">
              <a:latin typeface="Calibri"/>
              <a:ea typeface="Calibri"/>
              <a:cs typeface="Calibri"/>
              <a:sym typeface="Calibri"/>
            </a:endParaRPr>
          </a:p>
          <a:p>
            <a:pPr indent="0" lvl="0" marL="12700" marR="1989101" rtl="0" algn="l">
              <a:lnSpc>
                <a:spcPct val="122062"/>
              </a:lnSpc>
              <a:spcBef>
                <a:spcPts val="568"/>
              </a:spcBef>
              <a:spcAft>
                <a:spcPts val="0"/>
              </a:spcAft>
              <a:buNone/>
            </a:pPr>
            <a:r>
              <a:rPr lang="en-US" sz="1600">
                <a:latin typeface="Calibri"/>
                <a:ea typeface="Calibri"/>
                <a:cs typeface="Calibri"/>
                <a:sym typeface="Calibri"/>
              </a:rPr>
              <a:t>Board Structure</a:t>
            </a:r>
            <a:endParaRPr sz="1600">
              <a:latin typeface="Calibri"/>
              <a:ea typeface="Calibri"/>
              <a:cs typeface="Calibri"/>
              <a:sym typeface="Calibri"/>
            </a:endParaRPr>
          </a:p>
          <a:p>
            <a:pPr indent="0" lvl="0" marL="12700" marR="0" rtl="0" algn="l">
              <a:lnSpc>
                <a:spcPct val="81250"/>
              </a:lnSpc>
              <a:spcBef>
                <a:spcPts val="665"/>
              </a:spcBef>
              <a:spcAft>
                <a:spcPts val="0"/>
              </a:spcAft>
              <a:buNone/>
            </a:pPr>
            <a:r>
              <a:rPr baseline="30000" lang="en-US" sz="2400">
                <a:latin typeface="Calibri"/>
                <a:ea typeface="Calibri"/>
                <a:cs typeface="Calibri"/>
                <a:sym typeface="Calibri"/>
              </a:rPr>
              <a:t>Director Elections and Other Voting Issues</a:t>
            </a:r>
            <a:endParaRPr sz="1600">
              <a:latin typeface="Calibri"/>
              <a:ea typeface="Calibri"/>
              <a:cs typeface="Calibri"/>
              <a:sym typeface="Calibri"/>
            </a:endParaRPr>
          </a:p>
        </p:txBody>
      </p:sp>
      <p:sp>
        <p:nvSpPr>
          <p:cNvPr id="31" name="Google Shape;31;p4"/>
          <p:cNvSpPr txBox="1"/>
          <p:nvPr/>
        </p:nvSpPr>
        <p:spPr>
          <a:xfrm>
            <a:off x="546608" y="4695317"/>
            <a:ext cx="2555483" cy="228092"/>
          </a:xfrm>
          <a:prstGeom prst="rect">
            <a:avLst/>
          </a:prstGeom>
          <a:noFill/>
          <a:ln>
            <a:noFill/>
          </a:ln>
        </p:spPr>
        <p:txBody>
          <a:bodyPr anchorCtr="0" anchor="t" bIns="0" lIns="0" spcFirstLastPara="1" rIns="0" wrap="square" tIns="0">
            <a:noAutofit/>
          </a:bodyPr>
          <a:lstStyle/>
          <a:p>
            <a:pPr indent="0" lvl="0" marL="12700" marR="0" rtl="0" algn="l">
              <a:lnSpc>
                <a:spcPct val="71875"/>
              </a:lnSpc>
              <a:spcBef>
                <a:spcPts val="0"/>
              </a:spcBef>
              <a:spcAft>
                <a:spcPts val="0"/>
              </a:spcAft>
              <a:buNone/>
            </a:pPr>
            <a:r>
              <a:rPr b="1" baseline="30000" lang="en-US" sz="2400" u="sng">
                <a:latin typeface="Calibri"/>
                <a:ea typeface="Calibri"/>
                <a:cs typeface="Calibri"/>
                <a:sym typeface="Calibri"/>
              </a:rPr>
              <a:t>Part III: Shareholder Activism</a:t>
            </a:r>
            <a:endParaRPr sz="1600">
              <a:latin typeface="Calibri"/>
              <a:ea typeface="Calibri"/>
              <a:cs typeface="Calibri"/>
              <a:sym typeface="Calibri"/>
            </a:endParaRPr>
          </a:p>
        </p:txBody>
      </p:sp>
      <p:sp>
        <p:nvSpPr>
          <p:cNvPr id="32" name="Google Shape;32;p4"/>
          <p:cNvSpPr txBox="1"/>
          <p:nvPr/>
        </p:nvSpPr>
        <p:spPr>
          <a:xfrm>
            <a:off x="546608" y="5003131"/>
            <a:ext cx="178229" cy="1188466"/>
          </a:xfrm>
          <a:prstGeom prst="rect">
            <a:avLst/>
          </a:prstGeom>
          <a:noFill/>
          <a:ln>
            <a:noFill/>
          </a:ln>
        </p:spPr>
        <p:txBody>
          <a:bodyPr anchorCtr="0" anchor="t" bIns="0" lIns="0" spcFirstLastPara="1" rIns="0" wrap="square" tIns="0">
            <a:noAutofit/>
          </a:bodyPr>
          <a:lstStyle/>
          <a:p>
            <a:pPr indent="0" lvl="0" marL="12700" marR="0" rtl="0" algn="l">
              <a:lnSpc>
                <a:spcPct val="108124"/>
              </a:lnSpc>
              <a:spcBef>
                <a:spcPts val="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595"/>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68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a:p>
            <a:pPr indent="0" lvl="0" marL="12700" marR="0" rtl="0" algn="l">
              <a:lnSpc>
                <a:spcPct val="95825"/>
              </a:lnSpc>
              <a:spcBef>
                <a:spcPts val="680"/>
              </a:spcBef>
              <a:spcAft>
                <a:spcPts val="0"/>
              </a:spcAft>
              <a:buNone/>
            </a:pPr>
            <a:r>
              <a:rPr lang="en-US" sz="1600">
                <a:solidFill>
                  <a:srgbClr val="001F5F"/>
                </a:solidFill>
                <a:latin typeface="Arial"/>
                <a:ea typeface="Arial"/>
                <a:cs typeface="Arial"/>
                <a:sym typeface="Arial"/>
              </a:rPr>
              <a:t>●</a:t>
            </a:r>
            <a:endParaRPr sz="1600">
              <a:latin typeface="Arial"/>
              <a:ea typeface="Arial"/>
              <a:cs typeface="Arial"/>
              <a:sym typeface="Arial"/>
            </a:endParaRPr>
          </a:p>
        </p:txBody>
      </p:sp>
      <p:sp>
        <p:nvSpPr>
          <p:cNvPr id="33" name="Google Shape;33;p4"/>
          <p:cNvSpPr txBox="1"/>
          <p:nvPr/>
        </p:nvSpPr>
        <p:spPr>
          <a:xfrm>
            <a:off x="912368" y="5015357"/>
            <a:ext cx="2655259" cy="1188466"/>
          </a:xfrm>
          <a:prstGeom prst="rect">
            <a:avLst/>
          </a:prstGeom>
          <a:noFill/>
          <a:ln>
            <a:noFill/>
          </a:ln>
        </p:spPr>
        <p:txBody>
          <a:bodyPr anchorCtr="0" anchor="t" bIns="0" lIns="0" spcFirstLastPara="1" rIns="0" wrap="square" tIns="0">
            <a:noAutofit/>
          </a:bodyPr>
          <a:lstStyle/>
          <a:p>
            <a:pPr indent="0" lvl="0" marL="12700" marR="37207" rtl="0" algn="l">
              <a:lnSpc>
                <a:spcPct val="71875"/>
              </a:lnSpc>
              <a:spcBef>
                <a:spcPts val="0"/>
              </a:spcBef>
              <a:spcAft>
                <a:spcPts val="0"/>
              </a:spcAft>
              <a:buNone/>
            </a:pPr>
            <a:r>
              <a:rPr baseline="30000" lang="en-US" sz="2400">
                <a:latin typeface="Calibri"/>
                <a:ea typeface="Calibri"/>
                <a:cs typeface="Calibri"/>
                <a:sym typeface="Calibri"/>
              </a:rPr>
              <a:t>Shareholder Activism Trends</a:t>
            </a:r>
            <a:endParaRPr sz="1600">
              <a:latin typeface="Calibri"/>
              <a:ea typeface="Calibri"/>
              <a:cs typeface="Calibri"/>
              <a:sym typeface="Calibri"/>
            </a:endParaRPr>
          </a:p>
          <a:p>
            <a:pPr indent="0" lvl="0" marL="12700" marR="0" rtl="0" algn="l">
              <a:lnSpc>
                <a:spcPct val="101725"/>
              </a:lnSpc>
              <a:spcBef>
                <a:spcPts val="482"/>
              </a:spcBef>
              <a:spcAft>
                <a:spcPts val="0"/>
              </a:spcAft>
              <a:buNone/>
            </a:pPr>
            <a:r>
              <a:rPr lang="en-US" sz="1600">
                <a:latin typeface="Calibri"/>
                <a:ea typeface="Calibri"/>
                <a:cs typeface="Calibri"/>
                <a:sym typeface="Calibri"/>
              </a:rPr>
              <a:t>Economic Shareholder Activism</a:t>
            </a:r>
            <a:endParaRPr sz="1600">
              <a:latin typeface="Calibri"/>
              <a:ea typeface="Calibri"/>
              <a:cs typeface="Calibri"/>
              <a:sym typeface="Calibri"/>
            </a:endParaRPr>
          </a:p>
          <a:p>
            <a:pPr indent="0" lvl="0" marL="12700" marR="37207" rtl="0" algn="l">
              <a:lnSpc>
                <a:spcPct val="101725"/>
              </a:lnSpc>
              <a:spcBef>
                <a:spcPts val="566"/>
              </a:spcBef>
              <a:spcAft>
                <a:spcPts val="0"/>
              </a:spcAft>
              <a:buNone/>
            </a:pPr>
            <a:r>
              <a:rPr lang="en-US" sz="1600">
                <a:latin typeface="Calibri"/>
                <a:ea typeface="Calibri"/>
                <a:cs typeface="Calibri"/>
                <a:sym typeface="Calibri"/>
              </a:rPr>
              <a:t>Proxy Contests</a:t>
            </a:r>
            <a:endParaRPr sz="1600">
              <a:latin typeface="Calibri"/>
              <a:ea typeface="Calibri"/>
              <a:cs typeface="Calibri"/>
              <a:sym typeface="Calibri"/>
            </a:endParaRPr>
          </a:p>
          <a:p>
            <a:pPr indent="0" lvl="0" marL="12700" marR="37207" rtl="0" algn="l">
              <a:lnSpc>
                <a:spcPct val="101725"/>
              </a:lnSpc>
              <a:spcBef>
                <a:spcPts val="566"/>
              </a:spcBef>
              <a:spcAft>
                <a:spcPts val="0"/>
              </a:spcAft>
              <a:buNone/>
            </a:pPr>
            <a:r>
              <a:rPr lang="en-US" sz="1600">
                <a:latin typeface="Calibri"/>
                <a:ea typeface="Calibri"/>
                <a:cs typeface="Calibri"/>
                <a:sym typeface="Calibri"/>
              </a:rPr>
              <a:t>Corporate Social Responsibility</a:t>
            </a:r>
            <a:endParaRPr sz="1600">
              <a:latin typeface="Calibri"/>
              <a:ea typeface="Calibri"/>
              <a:cs typeface="Calibri"/>
              <a:sym typeface="Calibri"/>
            </a:endParaRPr>
          </a:p>
        </p:txBody>
      </p:sp>
      <p:sp>
        <p:nvSpPr>
          <p:cNvPr id="34" name="Google Shape;34;p4"/>
          <p:cNvSpPr txBox="1"/>
          <p:nvPr/>
        </p:nvSpPr>
        <p:spPr>
          <a:xfrm>
            <a:off x="9576054" y="7495667"/>
            <a:ext cx="108484"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1</a:t>
            </a:r>
            <a:endParaRPr sz="1000">
              <a:latin typeface="Calibri"/>
              <a:ea typeface="Calibri"/>
              <a:cs typeface="Calibri"/>
              <a:sym typeface="Calibri"/>
            </a:endParaRPr>
          </a:p>
        </p:txBody>
      </p:sp>
      <p:sp>
        <p:nvSpPr>
          <p:cNvPr id="35" name="Google Shape;35;p4"/>
          <p:cNvSpPr txBox="1"/>
          <p:nvPr/>
        </p:nvSpPr>
        <p:spPr>
          <a:xfrm>
            <a:off x="1061726" y="1199261"/>
            <a:ext cx="91641"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6" name="Google Shape;36;p4"/>
          <p:cNvSpPr txBox="1"/>
          <p:nvPr/>
        </p:nvSpPr>
        <p:spPr>
          <a:xfrm>
            <a:off x="3484471" y="1199261"/>
            <a:ext cx="51462" cy="15239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7" name="Google Shape;37;p4"/>
          <p:cNvSpPr txBox="1"/>
          <p:nvPr/>
        </p:nvSpPr>
        <p:spPr>
          <a:xfrm>
            <a:off x="1114862" y="2479802"/>
            <a:ext cx="91641"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8" name="Google Shape;38;p4"/>
          <p:cNvSpPr txBox="1"/>
          <p:nvPr/>
        </p:nvSpPr>
        <p:spPr>
          <a:xfrm>
            <a:off x="1168170" y="4720336"/>
            <a:ext cx="93262"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sp>
        <p:nvSpPr>
          <p:cNvPr id="43" name="Google Shape;43;p5"/>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4" name="Google Shape;44;p5"/>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5" name="Google Shape;45;p5"/>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6" name="Google Shape;46;p5"/>
          <p:cNvSpPr txBox="1"/>
          <p:nvPr/>
        </p:nvSpPr>
        <p:spPr>
          <a:xfrm>
            <a:off x="445262" y="125642"/>
            <a:ext cx="9226550" cy="863853"/>
          </a:xfrm>
          <a:prstGeom prst="rect">
            <a:avLst/>
          </a:prstGeom>
          <a:noFill/>
          <a:ln>
            <a:noFill/>
          </a:ln>
        </p:spPr>
        <p:txBody>
          <a:bodyPr anchorCtr="0" anchor="t" bIns="0" lIns="0" spcFirstLastPara="1" rIns="0" wrap="square" tIns="0">
            <a:noAutofit/>
          </a:bodyPr>
          <a:lstStyle/>
          <a:p>
            <a:pPr indent="-12444" lvl="0" marL="114044" marR="57150" rtl="0" algn="l">
              <a:lnSpc>
                <a:spcPct val="106000"/>
              </a:lnSpc>
              <a:spcBef>
                <a:spcPts val="0"/>
              </a:spcBef>
              <a:spcAft>
                <a:spcPts val="0"/>
              </a:spcAft>
              <a:buNone/>
            </a:pPr>
            <a:r>
              <a:rPr lang="en-US" sz="3000">
                <a:latin typeface="Lucida Sans"/>
                <a:ea typeface="Lucida Sans"/>
                <a:cs typeface="Lucida Sans"/>
                <a:sym typeface="Lucida Sans"/>
              </a:rPr>
              <a:t>G</a:t>
            </a:r>
            <a:r>
              <a:rPr lang="en-US" sz="2800">
                <a:latin typeface="Lucida Sans"/>
                <a:ea typeface="Lucida Sans"/>
                <a:cs typeface="Lucida Sans"/>
                <a:sym typeface="Lucida Sans"/>
              </a:rPr>
              <a:t>rowing Recognition of Threat of Short-</a:t>
            </a:r>
            <a:r>
              <a:rPr lang="en-US" sz="2800" u="sng">
                <a:latin typeface="Lucida Sans"/>
                <a:ea typeface="Lucida Sans"/>
                <a:cs typeface="Lucida Sans"/>
                <a:sym typeface="Lucida Sans"/>
              </a:rPr>
              <a:t>Termism</a:t>
            </a:r>
            <a:r>
              <a:rPr lang="en-US" sz="3000" u="sng">
                <a:latin typeface="Lucida Sans"/>
                <a:ea typeface="Lucida Sans"/>
                <a:cs typeface="Lucida Sans"/>
                <a:sym typeface="Lucida Sans"/>
              </a:rPr>
              <a:t> 	</a:t>
            </a:r>
            <a:endParaRPr sz="3000">
              <a:latin typeface="Lucida Sans"/>
              <a:ea typeface="Lucida Sans"/>
              <a:cs typeface="Lucida Sans"/>
              <a:sym typeface="Lucida Sans"/>
            </a:endParaRPr>
          </a:p>
        </p:txBody>
      </p:sp>
      <p:sp>
        <p:nvSpPr>
          <p:cNvPr id="47" name="Google Shape;47;p5"/>
          <p:cNvSpPr txBox="1"/>
          <p:nvPr/>
        </p:nvSpPr>
        <p:spPr>
          <a:xfrm>
            <a:off x="912368" y="1159704"/>
            <a:ext cx="169200" cy="520800"/>
          </a:xfrm>
          <a:prstGeom prst="rect">
            <a:avLst/>
          </a:prstGeom>
          <a:noFill/>
          <a:ln>
            <a:noFill/>
          </a:ln>
        </p:spPr>
        <p:txBody>
          <a:bodyPr anchorCtr="0" anchor="t" bIns="0" lIns="0" spcFirstLastPara="1" rIns="0" wrap="square" tIns="0">
            <a:noAutofit/>
          </a:bodyPr>
          <a:lstStyle/>
          <a:p>
            <a:pPr indent="0" lvl="0" marL="12700" marR="229"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593"/>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48" name="Google Shape;48;p5"/>
          <p:cNvSpPr txBox="1"/>
          <p:nvPr/>
        </p:nvSpPr>
        <p:spPr>
          <a:xfrm>
            <a:off x="1308078" y="1045331"/>
            <a:ext cx="8111700" cy="4712700"/>
          </a:xfrm>
          <a:prstGeom prst="rect">
            <a:avLst/>
          </a:prstGeom>
          <a:noFill/>
          <a:ln>
            <a:noFill/>
          </a:ln>
        </p:spPr>
        <p:txBody>
          <a:bodyPr anchorCtr="0" anchor="t" bIns="0" lIns="0" spcFirstLastPara="1" rIns="0" wrap="square" tIns="0">
            <a:noAutofit/>
          </a:bodyPr>
          <a:lstStyle/>
          <a:p>
            <a:pPr indent="0" lvl="0" marL="12700" marR="22181" rtl="0" algn="l">
              <a:lnSpc>
                <a:spcPct val="72444"/>
              </a:lnSpc>
              <a:spcBef>
                <a:spcPts val="0"/>
              </a:spcBef>
              <a:spcAft>
                <a:spcPts val="0"/>
              </a:spcAft>
              <a:buNone/>
            </a:pPr>
            <a:r>
              <a:rPr baseline="30000" i="1" lang="en-US" sz="1600">
                <a:latin typeface="Calibri"/>
                <a:ea typeface="Calibri"/>
                <a:cs typeface="Calibri"/>
                <a:sym typeface="Calibri"/>
              </a:rPr>
              <a:t>The Conference Board </a:t>
            </a:r>
            <a:r>
              <a:rPr baseline="30000" lang="en-US" sz="1600">
                <a:latin typeface="Calibri"/>
                <a:ea typeface="Calibri"/>
                <a:cs typeface="Calibri"/>
                <a:sym typeface="Calibri"/>
              </a:rPr>
              <a:t>report on decreased capital investment and increased shareholder payouts.</a:t>
            </a:r>
            <a:endParaRPr sz="1600">
              <a:latin typeface="Calibri"/>
              <a:ea typeface="Calibri"/>
              <a:cs typeface="Calibri"/>
              <a:sym typeface="Calibri"/>
            </a:endParaRPr>
          </a:p>
          <a:p>
            <a:pPr indent="0" lvl="0" marL="12700" marR="22181" rtl="0" algn="l">
              <a:lnSpc>
                <a:spcPct val="101725"/>
              </a:lnSpc>
              <a:spcBef>
                <a:spcPts val="487"/>
              </a:spcBef>
              <a:spcAft>
                <a:spcPts val="0"/>
              </a:spcAft>
              <a:buNone/>
            </a:pPr>
            <a:r>
              <a:rPr lang="en-US" sz="1600">
                <a:latin typeface="Calibri"/>
                <a:ea typeface="Calibri"/>
                <a:cs typeface="Calibri"/>
                <a:sym typeface="Calibri"/>
              </a:rPr>
              <a:t>Academic studies discrediting notion that short-termism, activist attacks and shareholder-centric</a:t>
            </a:r>
            <a:endParaRPr sz="1600">
              <a:latin typeface="Calibri"/>
              <a:ea typeface="Calibri"/>
              <a:cs typeface="Calibri"/>
              <a:sym typeface="Calibri"/>
            </a:endParaRPr>
          </a:p>
          <a:p>
            <a:pPr indent="0" lvl="0" marL="12700" marR="22181" rtl="0" algn="l">
              <a:lnSpc>
                <a:spcPct val="80222"/>
              </a:lnSpc>
              <a:spcBef>
                <a:spcPts val="90"/>
              </a:spcBef>
              <a:spcAft>
                <a:spcPts val="0"/>
              </a:spcAft>
              <a:buNone/>
            </a:pPr>
            <a:r>
              <a:rPr baseline="30000" lang="en-US" sz="1600">
                <a:latin typeface="Calibri"/>
                <a:ea typeface="Calibri"/>
                <a:cs typeface="Calibri"/>
                <a:sym typeface="Calibri"/>
              </a:rPr>
              <a:t>governance tend to enhance long-term value.</a:t>
            </a:r>
            <a:endParaRPr sz="1600">
              <a:latin typeface="Calibri"/>
              <a:ea typeface="Calibri"/>
              <a:cs typeface="Calibri"/>
              <a:sym typeface="Calibri"/>
            </a:endParaRPr>
          </a:p>
          <a:p>
            <a:pPr indent="0" lvl="0" marL="12700" marR="105357" rtl="0" algn="l">
              <a:lnSpc>
                <a:spcPct val="120000"/>
              </a:lnSpc>
              <a:spcBef>
                <a:spcPts val="556"/>
              </a:spcBef>
              <a:spcAft>
                <a:spcPts val="0"/>
              </a:spcAft>
              <a:buNone/>
            </a:pPr>
            <a:r>
              <a:rPr lang="en-US" sz="1600">
                <a:latin typeface="Calibri"/>
                <a:ea typeface="Calibri"/>
                <a:cs typeface="Calibri"/>
                <a:sym typeface="Calibri"/>
              </a:rPr>
              <a:t>Recognition by several major institutional investors that while an activist attack might boost the market price of one portfolio investment, the defensive reaction of other portfolio companies (advised to “manage like an activist”) may damage the long-term value of the portfolio.</a:t>
            </a:r>
            <a:endParaRPr sz="1600">
              <a:latin typeface="Calibri"/>
              <a:ea typeface="Calibri"/>
              <a:cs typeface="Calibri"/>
              <a:sym typeface="Calibri"/>
            </a:endParaRPr>
          </a:p>
          <a:p>
            <a:pPr indent="0" lvl="0" marL="12700" marR="258003" rtl="0" algn="l">
              <a:lnSpc>
                <a:spcPct val="120000"/>
              </a:lnSpc>
              <a:spcBef>
                <a:spcPts val="600"/>
              </a:spcBef>
              <a:spcAft>
                <a:spcPts val="0"/>
              </a:spcAft>
              <a:buNone/>
            </a:pPr>
            <a:r>
              <a:rPr lang="en-US" sz="1600">
                <a:latin typeface="Calibri"/>
                <a:ea typeface="Calibri"/>
                <a:cs typeface="Calibri"/>
                <a:sym typeface="Calibri"/>
              </a:rPr>
              <a:t>Calls by BlackRock, State Street, Vanguard and other investors for corporations to resist financial engineering, pursue long-term strategies, embrace transparency and engage with their investors on a regular basis to cultivate an understanding of performance and strategy.</a:t>
            </a:r>
            <a:endParaRPr sz="1600">
              <a:latin typeface="Calibri"/>
              <a:ea typeface="Calibri"/>
              <a:cs typeface="Calibri"/>
              <a:sym typeface="Calibri"/>
            </a:endParaRPr>
          </a:p>
          <a:p>
            <a:pPr indent="0" lvl="0" marL="12700" marR="802664" rtl="0" algn="l">
              <a:lnSpc>
                <a:spcPct val="120000"/>
              </a:lnSpc>
              <a:spcBef>
                <a:spcPts val="600"/>
              </a:spcBef>
              <a:spcAft>
                <a:spcPts val="0"/>
              </a:spcAft>
              <a:buNone/>
            </a:pPr>
            <a:r>
              <a:rPr lang="en-US" sz="1600">
                <a:latin typeface="Calibri"/>
                <a:ea typeface="Calibri"/>
                <a:cs typeface="Calibri"/>
                <a:sym typeface="Calibri"/>
              </a:rPr>
              <a:t>Selected activists seeking to distinguish themselves from short-term focused peers (</a:t>
            </a:r>
            <a:r>
              <a:rPr i="1" lang="en-US" sz="1600">
                <a:latin typeface="Calibri"/>
                <a:ea typeface="Calibri"/>
                <a:cs typeface="Calibri"/>
                <a:sym typeface="Calibri"/>
              </a:rPr>
              <a:t>e.g.</a:t>
            </a:r>
            <a:r>
              <a:rPr lang="en-US" sz="1600">
                <a:latin typeface="Calibri"/>
                <a:ea typeface="Calibri"/>
                <a:cs typeface="Calibri"/>
                <a:sym typeface="Calibri"/>
              </a:rPr>
              <a:t>, more collaborative approaches; longer horizons; criticism of “greenmail” tactics).</a:t>
            </a:r>
            <a:endParaRPr sz="1600">
              <a:latin typeface="Calibri"/>
              <a:ea typeface="Calibri"/>
              <a:cs typeface="Calibri"/>
              <a:sym typeface="Calibri"/>
            </a:endParaRPr>
          </a:p>
          <a:p>
            <a:pPr indent="0" lvl="0" marL="12700" marR="437264" rtl="0" algn="l">
              <a:lnSpc>
                <a:spcPct val="120000"/>
              </a:lnSpc>
              <a:spcBef>
                <a:spcPts val="600"/>
              </a:spcBef>
              <a:spcAft>
                <a:spcPts val="0"/>
              </a:spcAft>
              <a:buNone/>
            </a:pPr>
            <a:r>
              <a:rPr lang="en-US" sz="1600">
                <a:latin typeface="Calibri"/>
                <a:ea typeface="Calibri"/>
                <a:cs typeface="Calibri"/>
                <a:sym typeface="Calibri"/>
              </a:rPr>
              <a:t>Legal &amp; General Investment Management’s letter to boards of London Stock Exchange’s 350 largest companies supporting the U.K.’s discontinuation of quarterly reporting.</a:t>
            </a:r>
            <a:endParaRPr sz="1600">
              <a:latin typeface="Calibri"/>
              <a:ea typeface="Calibri"/>
              <a:cs typeface="Calibri"/>
              <a:sym typeface="Calibri"/>
            </a:endParaRPr>
          </a:p>
          <a:p>
            <a:pPr indent="0" lvl="0" marL="12700" marR="22181" rtl="0" algn="l">
              <a:lnSpc>
                <a:spcPct val="101725"/>
              </a:lnSpc>
              <a:spcBef>
                <a:spcPts val="521"/>
              </a:spcBef>
              <a:spcAft>
                <a:spcPts val="0"/>
              </a:spcAft>
              <a:buNone/>
            </a:pPr>
            <a:r>
              <a:rPr lang="en-US" sz="1600">
                <a:latin typeface="Calibri"/>
                <a:ea typeface="Calibri"/>
                <a:cs typeface="Calibri"/>
                <a:sym typeface="Calibri"/>
              </a:rPr>
              <a:t>Then-Director of SEC Division of Corporate Finance’s acknowledgement of calls from commentators “to</a:t>
            </a:r>
            <a:endParaRPr sz="1600">
              <a:latin typeface="Calibri"/>
              <a:ea typeface="Calibri"/>
              <a:cs typeface="Calibri"/>
              <a:sym typeface="Calibri"/>
            </a:endParaRPr>
          </a:p>
          <a:p>
            <a:pPr indent="0" lvl="0" marL="12700" marR="22181" rtl="0" algn="l">
              <a:lnSpc>
                <a:spcPct val="80000"/>
              </a:lnSpc>
              <a:spcBef>
                <a:spcPts val="90"/>
              </a:spcBef>
              <a:spcAft>
                <a:spcPts val="0"/>
              </a:spcAft>
              <a:buNone/>
            </a:pPr>
            <a:r>
              <a:rPr baseline="30000" lang="en-US" sz="1600">
                <a:latin typeface="Calibri"/>
                <a:ea typeface="Calibri"/>
                <a:cs typeface="Calibri"/>
                <a:sym typeface="Calibri"/>
              </a:rPr>
              <a:t>re-think the need for quarterly reporting by U.S. issuers.”</a:t>
            </a:r>
            <a:endParaRPr sz="1600">
              <a:latin typeface="Calibri"/>
              <a:ea typeface="Calibri"/>
              <a:cs typeface="Calibri"/>
              <a:sym typeface="Calibri"/>
            </a:endParaRPr>
          </a:p>
          <a:p>
            <a:pPr indent="0" lvl="0" marL="12700" marR="4789" rtl="0" algn="l">
              <a:lnSpc>
                <a:spcPct val="101725"/>
              </a:lnSpc>
              <a:spcBef>
                <a:spcPts val="478"/>
              </a:spcBef>
              <a:spcAft>
                <a:spcPts val="0"/>
              </a:spcAft>
              <a:buNone/>
            </a:pPr>
            <a:r>
              <a:rPr lang="en-US" sz="1600">
                <a:latin typeface="Calibri"/>
                <a:ea typeface="Calibri"/>
                <a:cs typeface="Calibri"/>
                <a:sym typeface="Calibri"/>
              </a:rPr>
              <a:t>Major non-U.S. institutional investors sponsor launch of the S&amp;P Long-Term Value Creation Global Index.</a:t>
            </a:r>
            <a:endParaRPr sz="1600">
              <a:latin typeface="Calibri"/>
              <a:ea typeface="Calibri"/>
              <a:cs typeface="Calibri"/>
              <a:sym typeface="Calibri"/>
            </a:endParaRPr>
          </a:p>
          <a:p>
            <a:pPr indent="0" lvl="0" marL="12700" marR="0" rtl="0" algn="l">
              <a:lnSpc>
                <a:spcPct val="120000"/>
              </a:lnSpc>
              <a:spcBef>
                <a:spcPts val="647"/>
              </a:spcBef>
              <a:spcAft>
                <a:spcPts val="0"/>
              </a:spcAft>
              <a:buNone/>
            </a:pPr>
            <a:r>
              <a:rPr lang="en-US" sz="1600">
                <a:latin typeface="Calibri"/>
                <a:ea typeface="Calibri"/>
                <a:cs typeface="Calibri"/>
                <a:sym typeface="Calibri"/>
              </a:rPr>
              <a:t>U.K. Prime Minister May’s post-Brexit-vote speech emphasizing (among other things) focus on long-term business strategy and greater corporate transparency.</a:t>
            </a:r>
            <a:endParaRPr sz="1600">
              <a:latin typeface="Calibri"/>
              <a:ea typeface="Calibri"/>
              <a:cs typeface="Calibri"/>
              <a:sym typeface="Calibri"/>
            </a:endParaRPr>
          </a:p>
        </p:txBody>
      </p:sp>
      <p:sp>
        <p:nvSpPr>
          <p:cNvPr id="49" name="Google Shape;49;p5"/>
          <p:cNvSpPr txBox="1"/>
          <p:nvPr/>
        </p:nvSpPr>
        <p:spPr>
          <a:xfrm>
            <a:off x="912368" y="2531685"/>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0" name="Google Shape;50;p5"/>
          <p:cNvSpPr txBox="1"/>
          <p:nvPr/>
        </p:nvSpPr>
        <p:spPr>
          <a:xfrm>
            <a:off x="912368" y="3293685"/>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1" name="Google Shape;51;p5"/>
          <p:cNvSpPr txBox="1"/>
          <p:nvPr/>
        </p:nvSpPr>
        <p:spPr>
          <a:xfrm>
            <a:off x="912368" y="4055939"/>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2" name="Google Shape;52;p5"/>
          <p:cNvSpPr txBox="1"/>
          <p:nvPr/>
        </p:nvSpPr>
        <p:spPr>
          <a:xfrm>
            <a:off x="912368" y="4589339"/>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3" name="Google Shape;53;p5"/>
          <p:cNvSpPr txBox="1"/>
          <p:nvPr/>
        </p:nvSpPr>
        <p:spPr>
          <a:xfrm>
            <a:off x="912368" y="5122739"/>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4" name="Google Shape;54;p5"/>
          <p:cNvSpPr txBox="1"/>
          <p:nvPr/>
        </p:nvSpPr>
        <p:spPr>
          <a:xfrm>
            <a:off x="912368" y="5656393"/>
            <a:ext cx="169037" cy="5207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593"/>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55" name="Google Shape;55;p5"/>
          <p:cNvSpPr txBox="1"/>
          <p:nvPr/>
        </p:nvSpPr>
        <p:spPr>
          <a:xfrm>
            <a:off x="9576054" y="7495667"/>
            <a:ext cx="108484"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3</a:t>
            </a:r>
            <a:endParaRPr sz="1000">
              <a:latin typeface="Calibri"/>
              <a:ea typeface="Calibri"/>
              <a:cs typeface="Calibri"/>
              <a:sym typeface="Calibri"/>
            </a:endParaRPr>
          </a:p>
        </p:txBody>
      </p:sp>
      <p:sp>
        <p:nvSpPr>
          <p:cNvPr id="56" name="Google Shape;56;p5"/>
          <p:cNvSpPr txBox="1"/>
          <p:nvPr/>
        </p:nvSpPr>
        <p:spPr>
          <a:xfrm>
            <a:off x="457962" y="768857"/>
            <a:ext cx="101345"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57" name="Google Shape;57;p5"/>
          <p:cNvSpPr txBox="1"/>
          <p:nvPr/>
        </p:nvSpPr>
        <p:spPr>
          <a:xfrm>
            <a:off x="1404004" y="339132"/>
            <a:ext cx="7308900" cy="1524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6"/>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3" name="Google Shape;63;p6"/>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4" name="Google Shape;64;p6"/>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5" name="Google Shape;65;p6"/>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6" name="Google Shape;66;p6"/>
          <p:cNvSpPr txBox="1"/>
          <p:nvPr/>
        </p:nvSpPr>
        <p:spPr>
          <a:xfrm>
            <a:off x="546608" y="353992"/>
            <a:ext cx="7918853"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New Paradigm of Corporate Governance</a:t>
            </a:r>
            <a:endParaRPr sz="3000">
              <a:latin typeface="Lucida Sans"/>
              <a:ea typeface="Lucida Sans"/>
              <a:cs typeface="Lucida Sans"/>
              <a:sym typeface="Lucida Sans"/>
            </a:endParaRPr>
          </a:p>
        </p:txBody>
      </p:sp>
      <p:sp>
        <p:nvSpPr>
          <p:cNvPr id="67" name="Google Shape;67;p6"/>
          <p:cNvSpPr txBox="1"/>
          <p:nvPr/>
        </p:nvSpPr>
        <p:spPr>
          <a:xfrm>
            <a:off x="546608" y="1205424"/>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001F5F"/>
                </a:solidFill>
                <a:latin typeface="Arial"/>
                <a:ea typeface="Arial"/>
                <a:cs typeface="Arial"/>
                <a:sym typeface="Arial"/>
              </a:rPr>
              <a:t>●</a:t>
            </a:r>
            <a:endParaRPr sz="1500">
              <a:latin typeface="Arial"/>
              <a:ea typeface="Arial"/>
              <a:cs typeface="Arial"/>
              <a:sym typeface="Arial"/>
            </a:endParaRPr>
          </a:p>
        </p:txBody>
      </p:sp>
      <p:sp>
        <p:nvSpPr>
          <p:cNvPr id="68" name="Google Shape;68;p6"/>
          <p:cNvSpPr txBox="1"/>
          <p:nvPr/>
        </p:nvSpPr>
        <p:spPr>
          <a:xfrm>
            <a:off x="912368" y="1216913"/>
            <a:ext cx="4770921" cy="215900"/>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a:latin typeface="Calibri"/>
                <a:ea typeface="Calibri"/>
                <a:cs typeface="Calibri"/>
                <a:sym typeface="Calibri"/>
              </a:rPr>
              <a:t>A “New Paradigm” of corporate governance is emerging that:</a:t>
            </a:r>
            <a:endParaRPr sz="1500">
              <a:latin typeface="Calibri"/>
              <a:ea typeface="Calibri"/>
              <a:cs typeface="Calibri"/>
              <a:sym typeface="Calibri"/>
            </a:endParaRPr>
          </a:p>
        </p:txBody>
      </p:sp>
      <p:sp>
        <p:nvSpPr>
          <p:cNvPr id="69" name="Google Shape;69;p6"/>
          <p:cNvSpPr txBox="1"/>
          <p:nvPr/>
        </p:nvSpPr>
        <p:spPr>
          <a:xfrm>
            <a:off x="912368" y="1510224"/>
            <a:ext cx="168900" cy="1130700"/>
          </a:xfrm>
          <a:prstGeom prst="rect">
            <a:avLst/>
          </a:prstGeom>
          <a:noFill/>
          <a:ln>
            <a:noFill/>
          </a:ln>
        </p:spPr>
        <p:txBody>
          <a:bodyPr anchorCtr="0" anchor="t" bIns="0" lIns="0" spcFirstLastPara="1" rIns="0" wrap="square" tIns="0">
            <a:noAutofit/>
          </a:bodyPr>
          <a:lstStyle/>
          <a:p>
            <a:pPr indent="0" lvl="0" marL="12700" marR="0" rtl="0" algn="l">
              <a:lnSpc>
                <a:spcPct val="200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0" marR="0" rtl="0" algn="l">
              <a:lnSpc>
                <a:spcPct val="200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0" marR="0" rtl="0" algn="l">
              <a:lnSpc>
                <a:spcPct val="100000"/>
              </a:lnSpc>
              <a:spcBef>
                <a:spcPts val="0"/>
              </a:spcBef>
              <a:spcAft>
                <a:spcPts val="0"/>
              </a:spcAft>
              <a:buNone/>
            </a:pPr>
            <a:r>
              <a:t/>
            </a:r>
            <a:endParaRPr sz="1500">
              <a:solidFill>
                <a:srgbClr val="2D70AB"/>
              </a:solidFill>
            </a:endParaRPr>
          </a:p>
          <a:p>
            <a:pPr indent="0" lvl="0" marL="0" marR="0" rtl="0" algn="l">
              <a:lnSpc>
                <a:spcPct val="100000"/>
              </a:lnSpc>
              <a:spcBef>
                <a:spcPts val="0"/>
              </a:spcBef>
              <a:spcAft>
                <a:spcPts val="0"/>
              </a:spcAft>
              <a:buNone/>
            </a:pPr>
            <a:r>
              <a:t/>
            </a:r>
            <a:endParaRPr sz="1500">
              <a:solidFill>
                <a:srgbClr val="2D70AB"/>
              </a:solidFill>
            </a:endParaRPr>
          </a:p>
          <a:p>
            <a:pPr indent="0" lvl="0" marL="0" marR="0" rtl="0" algn="l">
              <a:lnSpc>
                <a:spcPct val="100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70" name="Google Shape;70;p6"/>
          <p:cNvSpPr txBox="1"/>
          <p:nvPr/>
        </p:nvSpPr>
        <p:spPr>
          <a:xfrm>
            <a:off x="1278128" y="1521714"/>
            <a:ext cx="7625178" cy="1130681"/>
          </a:xfrm>
          <a:prstGeom prst="rect">
            <a:avLst/>
          </a:prstGeom>
          <a:noFill/>
          <a:ln>
            <a:noFill/>
          </a:ln>
        </p:spPr>
        <p:txBody>
          <a:bodyPr anchorCtr="0" anchor="t" bIns="0" lIns="0" spcFirstLastPara="1" rIns="0" wrap="square" tIns="0">
            <a:noAutofit/>
          </a:bodyPr>
          <a:lstStyle/>
          <a:p>
            <a:pPr indent="0" lvl="0" marL="12700" marR="28575" rtl="0" algn="l">
              <a:lnSpc>
                <a:spcPct val="72444"/>
              </a:lnSpc>
              <a:spcBef>
                <a:spcPts val="0"/>
              </a:spcBef>
              <a:spcAft>
                <a:spcPts val="0"/>
              </a:spcAft>
              <a:buNone/>
            </a:pPr>
            <a:r>
              <a:rPr baseline="30000" lang="en-US" sz="2250">
                <a:latin typeface="Calibri"/>
                <a:ea typeface="Calibri"/>
                <a:cs typeface="Calibri"/>
                <a:sym typeface="Calibri"/>
              </a:rPr>
              <a:t>Prioritizes sustainable value over short-termism;</a:t>
            </a:r>
            <a:endParaRPr sz="1500">
              <a:latin typeface="Calibri"/>
              <a:ea typeface="Calibri"/>
              <a:cs typeface="Calibri"/>
              <a:sym typeface="Calibri"/>
            </a:endParaRPr>
          </a:p>
          <a:p>
            <a:pPr indent="0" lvl="0" marL="12700" marR="1428766" rtl="0" algn="l">
              <a:lnSpc>
                <a:spcPct val="122066"/>
              </a:lnSpc>
              <a:spcBef>
                <a:spcPts val="487"/>
              </a:spcBef>
              <a:spcAft>
                <a:spcPts val="0"/>
              </a:spcAft>
              <a:buNone/>
            </a:pPr>
            <a:r>
              <a:rPr lang="en-US" sz="1500">
                <a:latin typeface="Calibri"/>
                <a:ea typeface="Calibri"/>
                <a:cs typeface="Calibri"/>
                <a:sym typeface="Calibri"/>
              </a:rPr>
              <a:t>Integrates long-term corporate strategy with substantive corporate governance; </a:t>
            </a:r>
            <a:endParaRPr sz="1500">
              <a:latin typeface="Calibri"/>
              <a:ea typeface="Calibri"/>
              <a:cs typeface="Calibri"/>
              <a:sym typeface="Calibri"/>
            </a:endParaRPr>
          </a:p>
          <a:p>
            <a:pPr indent="0" lvl="0" marL="12700" marR="1428766" rtl="0" algn="l">
              <a:lnSpc>
                <a:spcPct val="122066"/>
              </a:lnSpc>
              <a:spcBef>
                <a:spcPts val="571"/>
              </a:spcBef>
              <a:spcAft>
                <a:spcPts val="0"/>
              </a:spcAft>
              <a:buNone/>
            </a:pPr>
            <a:r>
              <a:rPr lang="en-US" sz="1500">
                <a:latin typeface="Calibri"/>
                <a:ea typeface="Calibri"/>
                <a:cs typeface="Calibri"/>
                <a:sym typeface="Calibri"/>
              </a:rPr>
              <a:t>Requires transparency on director involvement; and</a:t>
            </a:r>
            <a:endParaRPr sz="1500">
              <a:latin typeface="Calibri"/>
              <a:ea typeface="Calibri"/>
              <a:cs typeface="Calibri"/>
              <a:sym typeface="Calibri"/>
            </a:endParaRPr>
          </a:p>
          <a:p>
            <a:pPr indent="0" lvl="0" marL="12700" marR="0" rtl="0" algn="l">
              <a:lnSpc>
                <a:spcPct val="81333"/>
              </a:lnSpc>
              <a:spcBef>
                <a:spcPts val="662"/>
              </a:spcBef>
              <a:spcAft>
                <a:spcPts val="0"/>
              </a:spcAft>
              <a:buNone/>
            </a:pPr>
            <a:r>
              <a:rPr baseline="30000" lang="en-US" sz="2250">
                <a:latin typeface="Calibri"/>
                <a:ea typeface="Calibri"/>
                <a:cs typeface="Calibri"/>
                <a:sym typeface="Calibri"/>
              </a:rPr>
              <a:t>May also reduce outsourcing of governance and portfolio oversight to proxy advisors and activists.</a:t>
            </a:r>
            <a:endParaRPr sz="1500">
              <a:latin typeface="Calibri"/>
              <a:ea typeface="Calibri"/>
              <a:cs typeface="Calibri"/>
              <a:sym typeface="Calibri"/>
            </a:endParaRPr>
          </a:p>
        </p:txBody>
      </p:sp>
      <p:sp>
        <p:nvSpPr>
          <p:cNvPr id="71" name="Google Shape;71;p6"/>
          <p:cNvSpPr txBox="1"/>
          <p:nvPr/>
        </p:nvSpPr>
        <p:spPr>
          <a:xfrm>
            <a:off x="912368" y="3263205"/>
            <a:ext cx="168900" cy="2160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72" name="Google Shape;72;p6"/>
          <p:cNvSpPr txBox="1"/>
          <p:nvPr/>
        </p:nvSpPr>
        <p:spPr>
          <a:xfrm>
            <a:off x="1278128" y="3274695"/>
            <a:ext cx="8262900" cy="2730900"/>
          </a:xfrm>
          <a:prstGeom prst="rect">
            <a:avLst/>
          </a:prstGeom>
          <a:noFill/>
          <a:ln>
            <a:noFill/>
          </a:ln>
        </p:spPr>
        <p:txBody>
          <a:bodyPr anchorCtr="0" anchor="t" bIns="0" lIns="0" spcFirstLastPara="1" rIns="0" wrap="square" tIns="0">
            <a:noAutofit/>
          </a:bodyPr>
          <a:lstStyle/>
          <a:p>
            <a:pPr indent="0" lvl="0" marL="12700" marR="28575" rtl="0" algn="l">
              <a:lnSpc>
                <a:spcPct val="72444"/>
              </a:lnSpc>
              <a:spcBef>
                <a:spcPts val="0"/>
              </a:spcBef>
              <a:spcAft>
                <a:spcPts val="0"/>
              </a:spcAft>
              <a:buNone/>
            </a:pPr>
            <a:r>
              <a:rPr baseline="30000" lang="en-US" sz="2250">
                <a:latin typeface="Calibri"/>
                <a:ea typeface="Calibri"/>
                <a:cs typeface="Calibri"/>
                <a:sym typeface="Calibri"/>
              </a:rPr>
              <a:t>Clearly articulated plans are necessary to gain and keep their support. A company should not leave an</a:t>
            </a:r>
            <a:endParaRPr sz="1500">
              <a:latin typeface="Calibri"/>
              <a:ea typeface="Calibri"/>
              <a:cs typeface="Calibri"/>
              <a:sym typeface="Calibri"/>
            </a:endParaRPr>
          </a:p>
          <a:p>
            <a:pPr indent="0" lvl="0" marL="12700" marR="28575" rtl="0" algn="l">
              <a:lnSpc>
                <a:spcPct val="80000"/>
              </a:lnSpc>
              <a:spcBef>
                <a:spcPts val="8"/>
              </a:spcBef>
              <a:spcAft>
                <a:spcPts val="0"/>
              </a:spcAft>
              <a:buNone/>
            </a:pPr>
            <a:r>
              <a:rPr baseline="30000" lang="en-US" sz="2250">
                <a:latin typeface="Calibri"/>
                <a:ea typeface="Calibri"/>
                <a:cs typeface="Calibri"/>
                <a:sym typeface="Calibri"/>
              </a:rPr>
              <a:t>opening for an activist with a more attractive long-term plan.</a:t>
            </a:r>
            <a:endParaRPr sz="1500">
              <a:latin typeface="Calibri"/>
              <a:ea typeface="Calibri"/>
              <a:cs typeface="Calibri"/>
              <a:sym typeface="Calibri"/>
            </a:endParaRPr>
          </a:p>
          <a:p>
            <a:pPr indent="0" lvl="0" marL="12700" marR="513039" rtl="0" algn="l">
              <a:lnSpc>
                <a:spcPct val="120000"/>
              </a:lnSpc>
              <a:spcBef>
                <a:spcPts val="557"/>
              </a:spcBef>
              <a:spcAft>
                <a:spcPts val="0"/>
              </a:spcAft>
              <a:buNone/>
            </a:pPr>
            <a:r>
              <a:rPr lang="en-US" sz="1500">
                <a:latin typeface="Calibri"/>
                <a:ea typeface="Calibri"/>
                <a:cs typeface="Calibri"/>
                <a:sym typeface="Calibri"/>
              </a:rPr>
              <a:t>Companies should communicate board participation in the development and approval of strategy in letters to these investors, annual reports and proxy statements.</a:t>
            </a:r>
            <a:endParaRPr sz="1500">
              <a:latin typeface="Calibri"/>
              <a:ea typeface="Calibri"/>
              <a:cs typeface="Calibri"/>
              <a:sym typeface="Calibri"/>
            </a:endParaRPr>
          </a:p>
          <a:p>
            <a:pPr indent="0" lvl="0" marL="12700" marR="28575" rtl="0" algn="l">
              <a:lnSpc>
                <a:spcPct val="101725"/>
              </a:lnSpc>
              <a:spcBef>
                <a:spcPts val="521"/>
              </a:spcBef>
              <a:spcAft>
                <a:spcPts val="0"/>
              </a:spcAft>
              <a:buNone/>
            </a:pPr>
            <a:r>
              <a:rPr lang="en-US" sz="1500">
                <a:latin typeface="Calibri"/>
                <a:ea typeface="Calibri"/>
                <a:cs typeface="Calibri"/>
                <a:sym typeface="Calibri"/>
              </a:rPr>
              <a:t>Management of environmental and social issues is important to these investors.</a:t>
            </a:r>
            <a:endParaRPr sz="1500">
              <a:latin typeface="Calibri"/>
              <a:ea typeface="Calibri"/>
              <a:cs typeface="Calibri"/>
              <a:sym typeface="Calibri"/>
            </a:endParaRPr>
          </a:p>
          <a:p>
            <a:pPr indent="0" lvl="0" marL="12700" marR="160252" rtl="0" algn="l">
              <a:lnSpc>
                <a:spcPct val="120000"/>
              </a:lnSpc>
              <a:spcBef>
                <a:spcPts val="647"/>
              </a:spcBef>
              <a:spcAft>
                <a:spcPts val="0"/>
              </a:spcAft>
              <a:buNone/>
            </a:pPr>
            <a:r>
              <a:rPr lang="en-US" sz="1500">
                <a:latin typeface="Calibri"/>
                <a:ea typeface="Calibri"/>
                <a:cs typeface="Calibri"/>
                <a:sym typeface="Calibri"/>
              </a:rPr>
              <a:t>Companies should develop and communicate procedures for engagement by management and directors with these investors, and should facilitate direct engagement with directors if these investors request it.</a:t>
            </a:r>
            <a:endParaRPr sz="1500">
              <a:latin typeface="Calibri"/>
              <a:ea typeface="Calibri"/>
              <a:cs typeface="Calibri"/>
              <a:sym typeface="Calibri"/>
            </a:endParaRPr>
          </a:p>
          <a:p>
            <a:pPr indent="0" lvl="0" marL="12700" marR="28575" rtl="0" algn="l">
              <a:lnSpc>
                <a:spcPct val="101725"/>
              </a:lnSpc>
              <a:spcBef>
                <a:spcPts val="521"/>
              </a:spcBef>
              <a:spcAft>
                <a:spcPts val="0"/>
              </a:spcAft>
              <a:buNone/>
            </a:pPr>
            <a:r>
              <a:rPr lang="en-US" sz="1500">
                <a:latin typeface="Calibri"/>
                <a:ea typeface="Calibri"/>
                <a:cs typeface="Calibri"/>
                <a:sym typeface="Calibri"/>
              </a:rPr>
              <a:t>Companies should support national policies encouraging long-term value creation.</a:t>
            </a:r>
            <a:endParaRPr sz="1500">
              <a:latin typeface="Calibri"/>
              <a:ea typeface="Calibri"/>
              <a:cs typeface="Calibri"/>
              <a:sym typeface="Calibri"/>
            </a:endParaRPr>
          </a:p>
          <a:p>
            <a:pPr indent="0" lvl="0" marL="12700" marR="28575" rtl="0" algn="l">
              <a:lnSpc>
                <a:spcPct val="101725"/>
              </a:lnSpc>
              <a:spcBef>
                <a:spcPts val="568"/>
              </a:spcBef>
              <a:spcAft>
                <a:spcPts val="0"/>
              </a:spcAft>
              <a:buNone/>
            </a:pPr>
            <a:r>
              <a:rPr lang="en-US" sz="1500">
                <a:latin typeface="Calibri"/>
                <a:ea typeface="Calibri"/>
                <a:cs typeface="Calibri"/>
                <a:sym typeface="Calibri"/>
              </a:rPr>
              <a:t>Stock repurchases at the expense of long-term investment are disfavored.</a:t>
            </a:r>
            <a:endParaRPr sz="1500">
              <a:latin typeface="Calibri"/>
              <a:ea typeface="Calibri"/>
              <a:cs typeface="Calibri"/>
              <a:sym typeface="Calibri"/>
            </a:endParaRPr>
          </a:p>
          <a:p>
            <a:pPr indent="0" lvl="0" marL="12700" marR="0" rtl="0" algn="l">
              <a:lnSpc>
                <a:spcPct val="101725"/>
              </a:lnSpc>
              <a:spcBef>
                <a:spcPts val="570"/>
              </a:spcBef>
              <a:spcAft>
                <a:spcPts val="0"/>
              </a:spcAft>
              <a:buNone/>
            </a:pPr>
            <a:r>
              <a:rPr lang="en-US" sz="1500">
                <a:latin typeface="Calibri"/>
                <a:ea typeface="Calibri"/>
                <a:cs typeface="Calibri"/>
                <a:sym typeface="Calibri"/>
              </a:rPr>
              <a:t>There is no need for quarterly earnings guidance, if a company has a clearly articulated long-term strategy.</a:t>
            </a:r>
            <a:endParaRPr sz="1500">
              <a:latin typeface="Calibri"/>
              <a:ea typeface="Calibri"/>
              <a:cs typeface="Calibri"/>
              <a:sym typeface="Calibri"/>
            </a:endParaRPr>
          </a:p>
        </p:txBody>
      </p:sp>
      <p:sp>
        <p:nvSpPr>
          <p:cNvPr id="73" name="Google Shape;73;p6"/>
          <p:cNvSpPr txBox="1"/>
          <p:nvPr/>
        </p:nvSpPr>
        <p:spPr>
          <a:xfrm>
            <a:off x="912368" y="4025205"/>
            <a:ext cx="168900" cy="2160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74" name="Google Shape;74;p6"/>
          <p:cNvSpPr txBox="1"/>
          <p:nvPr/>
        </p:nvSpPr>
        <p:spPr>
          <a:xfrm>
            <a:off x="912368" y="4635059"/>
            <a:ext cx="168900" cy="5208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593"/>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75" name="Google Shape;75;p6"/>
          <p:cNvSpPr txBox="1"/>
          <p:nvPr/>
        </p:nvSpPr>
        <p:spPr>
          <a:xfrm>
            <a:off x="912293" y="5822584"/>
            <a:ext cx="169200" cy="825900"/>
          </a:xfrm>
          <a:prstGeom prst="rect">
            <a:avLst/>
          </a:prstGeom>
          <a:noFill/>
          <a:ln>
            <a:noFill/>
          </a:ln>
        </p:spPr>
        <p:txBody>
          <a:bodyPr anchorCtr="0" anchor="t" bIns="0" lIns="0" spcFirstLastPara="1" rIns="0" wrap="square" tIns="0">
            <a:noAutofit/>
          </a:bodyPr>
          <a:lstStyle/>
          <a:p>
            <a:pPr indent="0" lvl="0" marL="12700" marR="229"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593"/>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a:p>
            <a:pPr indent="0" lvl="0" marL="12700" marR="229" rtl="0" algn="l">
              <a:lnSpc>
                <a:spcPct val="95825"/>
              </a:lnSpc>
              <a:spcBef>
                <a:spcPts val="677"/>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76" name="Google Shape;76;p6"/>
          <p:cNvSpPr txBox="1"/>
          <p:nvPr/>
        </p:nvSpPr>
        <p:spPr>
          <a:xfrm>
            <a:off x="9576054" y="7495667"/>
            <a:ext cx="108484"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5</a:t>
            </a:r>
            <a:endParaRPr sz="10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7"/>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2" name="Google Shape;82;p7"/>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3" name="Google Shape;83;p7"/>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4" name="Google Shape;84;p7"/>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5" name="Google Shape;85;p7"/>
          <p:cNvSpPr/>
          <p:nvPr/>
        </p:nvSpPr>
        <p:spPr>
          <a:xfrm>
            <a:off x="1226820" y="1828863"/>
            <a:ext cx="3749039" cy="434149"/>
          </a:xfrm>
          <a:custGeom>
            <a:rect b="b" l="l" r="r" t="t"/>
            <a:pathLst>
              <a:path extrusionOk="0" h="120000" w="120000">
                <a:moveTo>
                  <a:pt x="0" y="119999"/>
                </a:moveTo>
                <a:lnTo>
                  <a:pt x="119999" y="119999"/>
                </a:lnTo>
                <a:lnTo>
                  <a:pt x="119999" y="0"/>
                </a:lnTo>
                <a:lnTo>
                  <a:pt x="0" y="0"/>
                </a:lnTo>
                <a:lnTo>
                  <a:pt x="0" y="119999"/>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6" name="Google Shape;86;p7"/>
          <p:cNvSpPr/>
          <p:nvPr/>
        </p:nvSpPr>
        <p:spPr>
          <a:xfrm>
            <a:off x="4975860" y="1828863"/>
            <a:ext cx="3749040" cy="434149"/>
          </a:xfrm>
          <a:custGeom>
            <a:rect b="b" l="l" r="r" t="t"/>
            <a:pathLst>
              <a:path extrusionOk="0" h="120000" w="120000">
                <a:moveTo>
                  <a:pt x="0" y="119999"/>
                </a:moveTo>
                <a:lnTo>
                  <a:pt x="120000" y="119999"/>
                </a:lnTo>
                <a:lnTo>
                  <a:pt x="120000" y="0"/>
                </a:lnTo>
                <a:lnTo>
                  <a:pt x="0" y="0"/>
                </a:lnTo>
                <a:lnTo>
                  <a:pt x="0" y="119999"/>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7" name="Google Shape;87;p7"/>
          <p:cNvSpPr/>
          <p:nvPr/>
        </p:nvSpPr>
        <p:spPr>
          <a:xfrm>
            <a:off x="4975860" y="1822450"/>
            <a:ext cx="0" cy="4353179"/>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8" name="Google Shape;88;p7"/>
          <p:cNvSpPr/>
          <p:nvPr/>
        </p:nvSpPr>
        <p:spPr>
          <a:xfrm>
            <a:off x="1220470" y="2263013"/>
            <a:ext cx="751078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9" name="Google Shape;89;p7"/>
          <p:cNvSpPr/>
          <p:nvPr/>
        </p:nvSpPr>
        <p:spPr>
          <a:xfrm>
            <a:off x="1226820" y="1822450"/>
            <a:ext cx="0" cy="4353179"/>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0" name="Google Shape;90;p7"/>
          <p:cNvSpPr/>
          <p:nvPr/>
        </p:nvSpPr>
        <p:spPr>
          <a:xfrm>
            <a:off x="8724900" y="1822450"/>
            <a:ext cx="0" cy="4353179"/>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1" name="Google Shape;91;p7"/>
          <p:cNvSpPr/>
          <p:nvPr/>
        </p:nvSpPr>
        <p:spPr>
          <a:xfrm>
            <a:off x="1220470" y="1828800"/>
            <a:ext cx="751078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2" name="Google Shape;92;p7"/>
          <p:cNvSpPr/>
          <p:nvPr/>
        </p:nvSpPr>
        <p:spPr>
          <a:xfrm>
            <a:off x="1220470" y="6169279"/>
            <a:ext cx="751078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 name="Google Shape;93;p7"/>
          <p:cNvSpPr txBox="1"/>
          <p:nvPr/>
        </p:nvSpPr>
        <p:spPr>
          <a:xfrm>
            <a:off x="546608" y="353992"/>
            <a:ext cx="926725"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New</a:t>
            </a:r>
            <a:endParaRPr sz="3000">
              <a:latin typeface="Lucida Sans"/>
              <a:ea typeface="Lucida Sans"/>
              <a:cs typeface="Lucida Sans"/>
              <a:sym typeface="Lucida Sans"/>
            </a:endParaRPr>
          </a:p>
        </p:txBody>
      </p:sp>
      <p:sp>
        <p:nvSpPr>
          <p:cNvPr id="94" name="Google Shape;94;p7"/>
          <p:cNvSpPr txBox="1"/>
          <p:nvPr/>
        </p:nvSpPr>
        <p:spPr>
          <a:xfrm>
            <a:off x="1512453" y="353992"/>
            <a:ext cx="6953008"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Paradigm of Corporate Governance</a:t>
            </a:r>
            <a:endParaRPr sz="3000">
              <a:latin typeface="Lucida Sans"/>
              <a:ea typeface="Lucida Sans"/>
              <a:cs typeface="Lucida Sans"/>
              <a:sym typeface="Lucida Sans"/>
            </a:endParaRPr>
          </a:p>
        </p:txBody>
      </p:sp>
      <p:sp>
        <p:nvSpPr>
          <p:cNvPr id="95" name="Google Shape;95;p7"/>
          <p:cNvSpPr txBox="1"/>
          <p:nvPr/>
        </p:nvSpPr>
        <p:spPr>
          <a:xfrm>
            <a:off x="9014841" y="748411"/>
            <a:ext cx="608823"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(cont’d)</a:t>
            </a:r>
            <a:endParaRPr sz="1400">
              <a:latin typeface="Calibri"/>
              <a:ea typeface="Calibri"/>
              <a:cs typeface="Calibri"/>
              <a:sym typeface="Calibri"/>
            </a:endParaRPr>
          </a:p>
        </p:txBody>
      </p:sp>
      <p:sp>
        <p:nvSpPr>
          <p:cNvPr id="96" name="Google Shape;96;p7"/>
          <p:cNvSpPr txBox="1"/>
          <p:nvPr/>
        </p:nvSpPr>
        <p:spPr>
          <a:xfrm>
            <a:off x="2449449" y="1375537"/>
            <a:ext cx="5042128" cy="279907"/>
          </a:xfrm>
          <a:prstGeom prst="rect">
            <a:avLst/>
          </a:prstGeom>
          <a:noFill/>
          <a:ln>
            <a:noFill/>
          </a:ln>
        </p:spPr>
        <p:txBody>
          <a:bodyPr anchorCtr="0" anchor="t" bIns="0" lIns="0" spcFirstLastPara="1" rIns="0" wrap="square" tIns="0">
            <a:noAutofit/>
          </a:bodyPr>
          <a:lstStyle/>
          <a:p>
            <a:pPr indent="0" lvl="0" marL="12700" marR="0" rtl="0" algn="l">
              <a:lnSpc>
                <a:spcPct val="71333"/>
              </a:lnSpc>
              <a:spcBef>
                <a:spcPts val="0"/>
              </a:spcBef>
              <a:spcAft>
                <a:spcPts val="0"/>
              </a:spcAft>
              <a:buNone/>
            </a:pPr>
            <a:r>
              <a:rPr b="1" baseline="30000" lang="en-US" sz="3000">
                <a:latin typeface="Calibri"/>
                <a:ea typeface="Calibri"/>
                <a:cs typeface="Calibri"/>
                <a:sym typeface="Calibri"/>
              </a:rPr>
              <a:t>Roles and Responsibilities in the New Paradigm</a:t>
            </a:r>
            <a:endParaRPr sz="2000">
              <a:latin typeface="Calibri"/>
              <a:ea typeface="Calibri"/>
              <a:cs typeface="Calibri"/>
              <a:sym typeface="Calibri"/>
            </a:endParaRPr>
          </a:p>
        </p:txBody>
      </p:sp>
      <p:sp>
        <p:nvSpPr>
          <p:cNvPr id="97" name="Google Shape;97;p7"/>
          <p:cNvSpPr txBox="1"/>
          <p:nvPr/>
        </p:nvSpPr>
        <p:spPr>
          <a:xfrm>
            <a:off x="5233543" y="3553841"/>
            <a:ext cx="3167961" cy="215900"/>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a:latin typeface="Calibri"/>
                <a:ea typeface="Calibri"/>
                <a:cs typeface="Calibri"/>
                <a:sym typeface="Calibri"/>
              </a:rPr>
              <a:t>strategies or failures to execute on them</a:t>
            </a:r>
            <a:endParaRPr sz="1500">
              <a:latin typeface="Calibri"/>
              <a:ea typeface="Calibri"/>
              <a:cs typeface="Calibri"/>
              <a:sym typeface="Calibri"/>
            </a:endParaRPr>
          </a:p>
        </p:txBody>
      </p:sp>
      <p:sp>
        <p:nvSpPr>
          <p:cNvPr id="98" name="Google Shape;98;p7"/>
          <p:cNvSpPr txBox="1"/>
          <p:nvPr/>
        </p:nvSpPr>
        <p:spPr>
          <a:xfrm>
            <a:off x="5233543" y="4163441"/>
            <a:ext cx="782559" cy="215900"/>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a:latin typeface="Calibri"/>
                <a:ea typeface="Calibri"/>
                <a:cs typeface="Calibri"/>
                <a:sym typeface="Calibri"/>
              </a:rPr>
              <a:t>approach</a:t>
            </a:r>
            <a:endParaRPr sz="1500">
              <a:latin typeface="Calibri"/>
              <a:ea typeface="Calibri"/>
              <a:cs typeface="Calibri"/>
              <a:sym typeface="Calibri"/>
            </a:endParaRPr>
          </a:p>
        </p:txBody>
      </p:sp>
      <p:sp>
        <p:nvSpPr>
          <p:cNvPr id="99" name="Google Shape;99;p7"/>
          <p:cNvSpPr txBox="1"/>
          <p:nvPr/>
        </p:nvSpPr>
        <p:spPr>
          <a:xfrm>
            <a:off x="5233543" y="4772812"/>
            <a:ext cx="2901657" cy="216204"/>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a:latin typeface="Calibri"/>
                <a:ea typeface="Calibri"/>
                <a:cs typeface="Calibri"/>
                <a:sym typeface="Calibri"/>
              </a:rPr>
              <a:t>citizenship and ESG/CSR matters into</a:t>
            </a:r>
            <a:endParaRPr sz="1500">
              <a:latin typeface="Calibri"/>
              <a:ea typeface="Calibri"/>
              <a:cs typeface="Calibri"/>
              <a:sym typeface="Calibri"/>
            </a:endParaRPr>
          </a:p>
        </p:txBody>
      </p:sp>
      <p:sp>
        <p:nvSpPr>
          <p:cNvPr id="100" name="Google Shape;100;p7"/>
          <p:cNvSpPr txBox="1"/>
          <p:nvPr/>
        </p:nvSpPr>
        <p:spPr>
          <a:xfrm>
            <a:off x="616102" y="7268286"/>
            <a:ext cx="3681280"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Source: “The New Paradigm,” World Economic Forum (Martin Lipton).</a:t>
            </a:r>
            <a:endParaRPr sz="1000">
              <a:latin typeface="Calibri"/>
              <a:ea typeface="Calibri"/>
              <a:cs typeface="Calibri"/>
              <a:sym typeface="Calibri"/>
            </a:endParaRPr>
          </a:p>
        </p:txBody>
      </p:sp>
      <p:sp>
        <p:nvSpPr>
          <p:cNvPr id="101" name="Google Shape;101;p7"/>
          <p:cNvSpPr txBox="1"/>
          <p:nvPr/>
        </p:nvSpPr>
        <p:spPr>
          <a:xfrm>
            <a:off x="9576054" y="7495667"/>
            <a:ext cx="108484"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7</a:t>
            </a:r>
            <a:endParaRPr sz="1000">
              <a:latin typeface="Calibri"/>
              <a:ea typeface="Calibri"/>
              <a:cs typeface="Calibri"/>
              <a:sym typeface="Calibri"/>
            </a:endParaRPr>
          </a:p>
        </p:txBody>
      </p:sp>
      <p:sp>
        <p:nvSpPr>
          <p:cNvPr id="102" name="Google Shape;102;p7"/>
          <p:cNvSpPr txBox="1"/>
          <p:nvPr/>
        </p:nvSpPr>
        <p:spPr>
          <a:xfrm>
            <a:off x="1226820" y="1828800"/>
            <a:ext cx="3749040" cy="43421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50"/>
          </a:p>
          <a:p>
            <a:pPr indent="-2856" lvl="0" marL="1374457" marR="1374236" rtl="0" algn="ctr">
              <a:lnSpc>
                <a:spcPct val="101725"/>
              </a:lnSpc>
              <a:spcBef>
                <a:spcPts val="0"/>
              </a:spcBef>
              <a:spcAft>
                <a:spcPts val="0"/>
              </a:spcAft>
              <a:buNone/>
            </a:pPr>
            <a:r>
              <a:rPr b="1" lang="en-US" sz="1500">
                <a:solidFill>
                  <a:srgbClr val="FFFFFF"/>
                </a:solidFill>
                <a:latin typeface="Calibri"/>
                <a:ea typeface="Calibri"/>
                <a:cs typeface="Calibri"/>
                <a:sym typeface="Calibri"/>
              </a:rPr>
              <a:t>Corporation</a:t>
            </a:r>
            <a:endParaRPr sz="1500">
              <a:latin typeface="Calibri"/>
              <a:ea typeface="Calibri"/>
              <a:cs typeface="Calibri"/>
              <a:sym typeface="Calibri"/>
            </a:endParaRPr>
          </a:p>
        </p:txBody>
      </p:sp>
      <p:sp>
        <p:nvSpPr>
          <p:cNvPr id="103" name="Google Shape;103;p7"/>
          <p:cNvSpPr txBox="1"/>
          <p:nvPr/>
        </p:nvSpPr>
        <p:spPr>
          <a:xfrm>
            <a:off x="4975860" y="1828800"/>
            <a:ext cx="3749040" cy="43421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50"/>
          </a:p>
          <a:p>
            <a:pPr indent="-5015" lvl="0" marL="1490916" marR="1489597" rtl="0" algn="ctr">
              <a:lnSpc>
                <a:spcPct val="101725"/>
              </a:lnSpc>
              <a:spcBef>
                <a:spcPts val="0"/>
              </a:spcBef>
              <a:spcAft>
                <a:spcPts val="0"/>
              </a:spcAft>
              <a:buNone/>
            </a:pPr>
            <a:r>
              <a:rPr b="1" lang="en-US" sz="1500">
                <a:solidFill>
                  <a:srgbClr val="FFFFFF"/>
                </a:solidFill>
                <a:latin typeface="Calibri"/>
                <a:ea typeface="Calibri"/>
                <a:cs typeface="Calibri"/>
                <a:sym typeface="Calibri"/>
              </a:rPr>
              <a:t>Investors</a:t>
            </a:r>
            <a:endParaRPr sz="1500">
              <a:latin typeface="Calibri"/>
              <a:ea typeface="Calibri"/>
              <a:cs typeface="Calibri"/>
              <a:sym typeface="Calibri"/>
            </a:endParaRPr>
          </a:p>
        </p:txBody>
      </p:sp>
      <p:sp>
        <p:nvSpPr>
          <p:cNvPr id="104" name="Google Shape;104;p7"/>
          <p:cNvSpPr txBox="1"/>
          <p:nvPr/>
        </p:nvSpPr>
        <p:spPr>
          <a:xfrm>
            <a:off x="1226820" y="2339213"/>
            <a:ext cx="3749100" cy="3906300"/>
          </a:xfrm>
          <a:prstGeom prst="rect">
            <a:avLst/>
          </a:prstGeom>
          <a:noFill/>
          <a:ln>
            <a:noFill/>
          </a:ln>
        </p:spPr>
        <p:txBody>
          <a:bodyPr anchorCtr="0" anchor="t" bIns="0" lIns="0" spcFirstLastPara="1" rIns="0" wrap="square" tIns="0">
            <a:noAutofit/>
          </a:bodyPr>
          <a:lstStyle/>
          <a:p>
            <a:pPr indent="-180848" lvl="0" marL="269748" marR="942435" rtl="0" algn="l">
              <a:lnSpc>
                <a:spcPct val="120000"/>
              </a:lnSpc>
              <a:spcBef>
                <a:spcPts val="0"/>
              </a:spcBef>
              <a:spcAft>
                <a:spcPts val="0"/>
              </a:spcAft>
              <a:buNone/>
            </a:pPr>
            <a:r>
              <a:rPr lang="en-US" sz="1500">
                <a:latin typeface="Calibri"/>
                <a:ea typeface="Calibri"/>
                <a:cs typeface="Calibri"/>
                <a:sym typeface="Calibri"/>
              </a:rPr>
              <a:t>•</a:t>
            </a:r>
            <a:r>
              <a:rPr lang="en-US">
                <a:latin typeface="Calibri"/>
                <a:ea typeface="Calibri"/>
                <a:cs typeface="Calibri"/>
                <a:sym typeface="Calibri"/>
              </a:rPr>
              <a:t> Prioritize long-term strategy and performance</a:t>
            </a:r>
            <a:endParaRPr>
              <a:latin typeface="Calibri"/>
              <a:ea typeface="Calibri"/>
              <a:cs typeface="Calibri"/>
              <a:sym typeface="Calibri"/>
            </a:endParaRPr>
          </a:p>
          <a:p>
            <a:pPr indent="-180848" lvl="0" marL="269748" marR="336455" rtl="0" algn="l">
              <a:lnSpc>
                <a:spcPct val="120000"/>
              </a:lnSpc>
              <a:spcBef>
                <a:spcPts val="1200"/>
              </a:spcBef>
              <a:spcAft>
                <a:spcPts val="0"/>
              </a:spcAft>
              <a:buNone/>
            </a:pPr>
            <a:r>
              <a:rPr lang="en-US">
                <a:latin typeface="Calibri"/>
                <a:ea typeface="Calibri"/>
                <a:cs typeface="Calibri"/>
                <a:sym typeface="Calibri"/>
              </a:rPr>
              <a:t>• Engage, communicate and foster meaningful long-term relationships with investors</a:t>
            </a:r>
            <a:endParaRPr>
              <a:latin typeface="Calibri"/>
              <a:ea typeface="Calibri"/>
              <a:cs typeface="Calibri"/>
              <a:sym typeface="Calibri"/>
            </a:endParaRPr>
          </a:p>
          <a:p>
            <a:pPr indent="-180848" lvl="0" marL="269748" marR="210064" rtl="0" algn="l">
              <a:lnSpc>
                <a:spcPct val="120000"/>
              </a:lnSpc>
              <a:spcBef>
                <a:spcPts val="1200"/>
              </a:spcBef>
              <a:spcAft>
                <a:spcPts val="0"/>
              </a:spcAft>
              <a:buNone/>
            </a:pPr>
            <a:r>
              <a:rPr lang="en-US">
                <a:latin typeface="Calibri"/>
                <a:ea typeface="Calibri"/>
                <a:cs typeface="Calibri"/>
                <a:sym typeface="Calibri"/>
              </a:rPr>
              <a:t>• Position the board to oversee and partner with the CEO and management team</a:t>
            </a:r>
            <a:endParaRPr>
              <a:latin typeface="Calibri"/>
              <a:ea typeface="Calibri"/>
              <a:cs typeface="Calibri"/>
              <a:sym typeface="Calibri"/>
            </a:endParaRPr>
          </a:p>
          <a:p>
            <a:pPr indent="-180848" lvl="0" marL="269748" marR="94905" rtl="0" algn="l">
              <a:lnSpc>
                <a:spcPct val="99995"/>
              </a:lnSpc>
              <a:spcBef>
                <a:spcPts val="1146"/>
              </a:spcBef>
              <a:spcAft>
                <a:spcPts val="0"/>
              </a:spcAft>
              <a:buNone/>
            </a:pPr>
            <a:r>
              <a:rPr lang="en-US">
                <a:latin typeface="Calibri"/>
                <a:ea typeface="Calibri"/>
                <a:cs typeface="Calibri"/>
                <a:sym typeface="Calibri"/>
              </a:rPr>
              <a:t>• Organize the business of the board in a manner that ensures matters requiring board or committee attention are appropriately prioritized, while maintaining collegiality</a:t>
            </a:r>
            <a:endParaRPr>
              <a:latin typeface="Calibri"/>
              <a:ea typeface="Calibri"/>
              <a:cs typeface="Calibri"/>
              <a:sym typeface="Calibri"/>
            </a:endParaRPr>
          </a:p>
          <a:p>
            <a:pPr indent="-180848" lvl="0" marL="269748" marR="720849" rtl="0" algn="l">
              <a:lnSpc>
                <a:spcPct val="120000"/>
              </a:lnSpc>
              <a:spcBef>
                <a:spcPts val="1254"/>
              </a:spcBef>
              <a:spcAft>
                <a:spcPts val="0"/>
              </a:spcAft>
              <a:buNone/>
            </a:pPr>
            <a:r>
              <a:rPr lang="en-US">
                <a:latin typeface="Calibri"/>
                <a:ea typeface="Calibri"/>
                <a:cs typeface="Calibri"/>
                <a:sym typeface="Calibri"/>
              </a:rPr>
              <a:t>• Get the right mix of directors in the boardroom</a:t>
            </a:r>
            <a:endParaRPr>
              <a:latin typeface="Calibri"/>
              <a:ea typeface="Calibri"/>
              <a:cs typeface="Calibri"/>
              <a:sym typeface="Calibri"/>
            </a:endParaRPr>
          </a:p>
        </p:txBody>
      </p:sp>
      <p:sp>
        <p:nvSpPr>
          <p:cNvPr id="105" name="Google Shape;105;p7"/>
          <p:cNvSpPr txBox="1"/>
          <p:nvPr/>
        </p:nvSpPr>
        <p:spPr>
          <a:xfrm>
            <a:off x="4975860" y="2263013"/>
            <a:ext cx="3749100" cy="3906300"/>
          </a:xfrm>
          <a:prstGeom prst="rect">
            <a:avLst/>
          </a:prstGeom>
          <a:noFill/>
          <a:ln>
            <a:noFill/>
          </a:ln>
        </p:spPr>
        <p:txBody>
          <a:bodyPr anchorCtr="0" anchor="t" bIns="0" lIns="0" spcFirstLastPara="1" rIns="0" wrap="square" tIns="0">
            <a:noAutofit/>
          </a:bodyPr>
          <a:lstStyle/>
          <a:p>
            <a:pPr indent="-181482" lvl="0" marL="270382" marR="1075785" rtl="0" algn="l">
              <a:lnSpc>
                <a:spcPct val="120000"/>
              </a:lnSpc>
              <a:spcBef>
                <a:spcPts val="0"/>
              </a:spcBef>
              <a:spcAft>
                <a:spcPts val="0"/>
              </a:spcAft>
              <a:buNone/>
            </a:pPr>
            <a:r>
              <a:rPr lang="en-US" sz="1500">
                <a:latin typeface="Calibri"/>
                <a:ea typeface="Calibri"/>
                <a:cs typeface="Calibri"/>
                <a:sym typeface="Calibri"/>
              </a:rPr>
              <a:t>• Engage and communicate with corporations</a:t>
            </a:r>
            <a:endParaRPr sz="1500">
              <a:latin typeface="Calibri"/>
              <a:ea typeface="Calibri"/>
              <a:cs typeface="Calibri"/>
              <a:sym typeface="Calibri"/>
            </a:endParaRPr>
          </a:p>
          <a:p>
            <a:pPr indent="-6222" lvl="0" marL="95123" marR="0" rtl="0" algn="l">
              <a:lnSpc>
                <a:spcPct val="101725"/>
              </a:lnSpc>
              <a:spcBef>
                <a:spcPts val="1121"/>
              </a:spcBef>
              <a:spcAft>
                <a:spcPts val="0"/>
              </a:spcAft>
              <a:buNone/>
            </a:pPr>
            <a:r>
              <a:rPr lang="en-US" sz="1500">
                <a:latin typeface="Calibri"/>
                <a:ea typeface="Calibri"/>
                <a:cs typeface="Calibri"/>
                <a:sym typeface="Calibri"/>
              </a:rPr>
              <a:t>• Support long-term strategies</a:t>
            </a:r>
            <a:endParaRPr sz="1500">
              <a:latin typeface="Calibri"/>
              <a:ea typeface="Calibri"/>
              <a:cs typeface="Calibri"/>
              <a:sym typeface="Calibri"/>
            </a:endParaRPr>
          </a:p>
          <a:p>
            <a:pPr indent="-6222" lvl="0" marL="95123" marR="0" rtl="0" algn="l">
              <a:lnSpc>
                <a:spcPct val="101725"/>
              </a:lnSpc>
              <a:spcBef>
                <a:spcPts val="1170"/>
              </a:spcBef>
              <a:spcAft>
                <a:spcPts val="0"/>
              </a:spcAft>
              <a:buNone/>
            </a:pPr>
            <a:r>
              <a:rPr lang="en-US" sz="1500">
                <a:latin typeface="Calibri"/>
                <a:ea typeface="Calibri"/>
                <a:cs typeface="Calibri"/>
                <a:sym typeface="Calibri"/>
              </a:rPr>
              <a:t>• Help corporations correct long-term</a:t>
            </a:r>
            <a:endParaRPr sz="1500">
              <a:latin typeface="Calibri"/>
              <a:ea typeface="Calibri"/>
              <a:cs typeface="Calibri"/>
              <a:sym typeface="Calibri"/>
            </a:endParaRPr>
          </a:p>
          <a:p>
            <a:pPr indent="-6222" lvl="0" marL="95123" marR="0" rtl="0" algn="l">
              <a:lnSpc>
                <a:spcPct val="101725"/>
              </a:lnSpc>
              <a:spcBef>
                <a:spcPts val="2968"/>
              </a:spcBef>
              <a:spcAft>
                <a:spcPts val="0"/>
              </a:spcAft>
              <a:buNone/>
            </a:pPr>
            <a:r>
              <a:rPr lang="en-US" sz="1500">
                <a:latin typeface="Calibri"/>
                <a:ea typeface="Calibri"/>
                <a:cs typeface="Calibri"/>
                <a:sym typeface="Calibri"/>
              </a:rPr>
              <a:t>• Adopt integrated long-term investment</a:t>
            </a:r>
            <a:endParaRPr sz="1500">
              <a:latin typeface="Calibri"/>
              <a:ea typeface="Calibri"/>
              <a:cs typeface="Calibri"/>
              <a:sym typeface="Calibri"/>
            </a:endParaRPr>
          </a:p>
          <a:p>
            <a:pPr indent="-6222" lvl="0" marL="95123" marR="0" rtl="0" algn="l">
              <a:lnSpc>
                <a:spcPct val="101725"/>
              </a:lnSpc>
              <a:spcBef>
                <a:spcPts val="741"/>
              </a:spcBef>
              <a:spcAft>
                <a:spcPts val="0"/>
              </a:spcAft>
              <a:buNone/>
            </a:pPr>
            <a:r>
              <a:t/>
            </a:r>
            <a:endParaRPr sz="1500">
              <a:latin typeface="Calibri"/>
              <a:ea typeface="Calibri"/>
              <a:cs typeface="Calibri"/>
              <a:sym typeface="Calibri"/>
            </a:endParaRPr>
          </a:p>
          <a:p>
            <a:pPr indent="-6222" lvl="0" marL="95123" marR="0" rtl="0" algn="l">
              <a:lnSpc>
                <a:spcPct val="101725"/>
              </a:lnSpc>
              <a:spcBef>
                <a:spcPts val="741"/>
              </a:spcBef>
              <a:spcAft>
                <a:spcPts val="0"/>
              </a:spcAft>
              <a:buNone/>
            </a:pPr>
            <a:r>
              <a:rPr lang="en-US" sz="1500">
                <a:latin typeface="Calibri"/>
                <a:ea typeface="Calibri"/>
                <a:cs typeface="Calibri"/>
                <a:sym typeface="Calibri"/>
              </a:rPr>
              <a:t>• Disclose policies and preferences</a:t>
            </a:r>
            <a:endParaRPr sz="15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8"/>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1" name="Google Shape;111;p8"/>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2" name="Google Shape;112;p8"/>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3" name="Google Shape;113;p8"/>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4" name="Google Shape;114;p8"/>
          <p:cNvSpPr/>
          <p:nvPr/>
        </p:nvSpPr>
        <p:spPr>
          <a:xfrm>
            <a:off x="1162812" y="2977896"/>
            <a:ext cx="259079" cy="128168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5" name="Google Shape;115;p8"/>
          <p:cNvSpPr/>
          <p:nvPr/>
        </p:nvSpPr>
        <p:spPr>
          <a:xfrm>
            <a:off x="1162812" y="4259580"/>
            <a:ext cx="259079" cy="1249680"/>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6" name="Google Shape;116;p8"/>
          <p:cNvSpPr/>
          <p:nvPr/>
        </p:nvSpPr>
        <p:spPr>
          <a:xfrm>
            <a:off x="1505712" y="2884932"/>
            <a:ext cx="257556" cy="99974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7" name="Google Shape;117;p8"/>
          <p:cNvSpPr/>
          <p:nvPr/>
        </p:nvSpPr>
        <p:spPr>
          <a:xfrm>
            <a:off x="1505712" y="3884676"/>
            <a:ext cx="257556" cy="1624584"/>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8" name="Google Shape;118;p8"/>
          <p:cNvSpPr/>
          <p:nvPr/>
        </p:nvSpPr>
        <p:spPr>
          <a:xfrm>
            <a:off x="1848612" y="5071872"/>
            <a:ext cx="257556" cy="312419"/>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9" name="Google Shape;119;p8"/>
          <p:cNvSpPr/>
          <p:nvPr/>
        </p:nvSpPr>
        <p:spPr>
          <a:xfrm>
            <a:off x="1848612" y="5384292"/>
            <a:ext cx="257556" cy="124968"/>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0" name="Google Shape;120;p8"/>
          <p:cNvSpPr/>
          <p:nvPr/>
        </p:nvSpPr>
        <p:spPr>
          <a:xfrm>
            <a:off x="2191512" y="5134356"/>
            <a:ext cx="257556" cy="281939"/>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1" name="Google Shape;121;p8"/>
          <p:cNvSpPr/>
          <p:nvPr/>
        </p:nvSpPr>
        <p:spPr>
          <a:xfrm>
            <a:off x="2191512" y="5416296"/>
            <a:ext cx="257556" cy="92964"/>
          </a:xfrm>
          <a:custGeom>
            <a:rect b="b" l="l" r="r" t="t"/>
            <a:pathLst>
              <a:path extrusionOk="0" h="120000" w="120000">
                <a:moveTo>
                  <a:pt x="0" y="0"/>
                </a:moveTo>
                <a:lnTo>
                  <a:pt x="0" y="119998"/>
                </a:lnTo>
                <a:lnTo>
                  <a:pt x="120000" y="119998"/>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2" name="Google Shape;122;p8"/>
          <p:cNvSpPr/>
          <p:nvPr/>
        </p:nvSpPr>
        <p:spPr>
          <a:xfrm>
            <a:off x="2534412" y="4104132"/>
            <a:ext cx="257556" cy="1405127"/>
          </a:xfrm>
          <a:custGeom>
            <a:rect b="b" l="l" r="r" t="t"/>
            <a:pathLst>
              <a:path extrusionOk="0" h="120000" w="120000">
                <a:moveTo>
                  <a:pt x="0" y="0"/>
                </a:moveTo>
                <a:lnTo>
                  <a:pt x="0" y="120000"/>
                </a:lnTo>
                <a:lnTo>
                  <a:pt x="120000" y="120000"/>
                </a:lnTo>
                <a:lnTo>
                  <a:pt x="120000" y="0"/>
                </a:lnTo>
                <a:lnTo>
                  <a:pt x="0" y="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3" name="Google Shape;123;p8"/>
          <p:cNvSpPr/>
          <p:nvPr/>
        </p:nvSpPr>
        <p:spPr>
          <a:xfrm>
            <a:off x="2877312" y="3572255"/>
            <a:ext cx="257556" cy="1874520"/>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4" name="Google Shape;124;p8"/>
          <p:cNvSpPr/>
          <p:nvPr/>
        </p:nvSpPr>
        <p:spPr>
          <a:xfrm>
            <a:off x="2877312" y="5446776"/>
            <a:ext cx="257556" cy="62484"/>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5" name="Google Shape;125;p8"/>
          <p:cNvSpPr/>
          <p:nvPr/>
        </p:nvSpPr>
        <p:spPr>
          <a:xfrm>
            <a:off x="3220212" y="3697224"/>
            <a:ext cx="257555" cy="1719071"/>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6" name="Google Shape;126;p8"/>
          <p:cNvSpPr/>
          <p:nvPr/>
        </p:nvSpPr>
        <p:spPr>
          <a:xfrm>
            <a:off x="3220212" y="5416296"/>
            <a:ext cx="257555" cy="92964"/>
          </a:xfrm>
          <a:custGeom>
            <a:rect b="b" l="l" r="r" t="t"/>
            <a:pathLst>
              <a:path extrusionOk="0" h="120000" w="120000">
                <a:moveTo>
                  <a:pt x="0" y="0"/>
                </a:moveTo>
                <a:lnTo>
                  <a:pt x="0" y="119998"/>
                </a:lnTo>
                <a:lnTo>
                  <a:pt x="120000" y="119998"/>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7" name="Google Shape;127;p8"/>
          <p:cNvSpPr/>
          <p:nvPr/>
        </p:nvSpPr>
        <p:spPr>
          <a:xfrm>
            <a:off x="3563112" y="3790188"/>
            <a:ext cx="257555" cy="1563624"/>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8" name="Google Shape;128;p8"/>
          <p:cNvSpPr/>
          <p:nvPr/>
        </p:nvSpPr>
        <p:spPr>
          <a:xfrm>
            <a:off x="3563112" y="5353812"/>
            <a:ext cx="257555" cy="155448"/>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9" name="Google Shape;129;p8"/>
          <p:cNvSpPr/>
          <p:nvPr/>
        </p:nvSpPr>
        <p:spPr>
          <a:xfrm>
            <a:off x="3906012" y="4978908"/>
            <a:ext cx="257555" cy="530352"/>
          </a:xfrm>
          <a:custGeom>
            <a:rect b="b" l="l" r="r" t="t"/>
            <a:pathLst>
              <a:path extrusionOk="0" h="120000" w="120000">
                <a:moveTo>
                  <a:pt x="0" y="0"/>
                </a:moveTo>
                <a:lnTo>
                  <a:pt x="0" y="120000"/>
                </a:lnTo>
                <a:lnTo>
                  <a:pt x="120000" y="120000"/>
                </a:lnTo>
                <a:lnTo>
                  <a:pt x="120000" y="0"/>
                </a:lnTo>
                <a:lnTo>
                  <a:pt x="0" y="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0" name="Google Shape;130;p8"/>
          <p:cNvSpPr/>
          <p:nvPr/>
        </p:nvSpPr>
        <p:spPr>
          <a:xfrm>
            <a:off x="4248912" y="4479036"/>
            <a:ext cx="257555" cy="967739"/>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1" name="Google Shape;131;p8"/>
          <p:cNvSpPr/>
          <p:nvPr/>
        </p:nvSpPr>
        <p:spPr>
          <a:xfrm>
            <a:off x="4248912" y="5446776"/>
            <a:ext cx="257555" cy="62484"/>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2" name="Google Shape;132;p8"/>
          <p:cNvSpPr/>
          <p:nvPr/>
        </p:nvSpPr>
        <p:spPr>
          <a:xfrm>
            <a:off x="4591812" y="4666488"/>
            <a:ext cx="257555" cy="842772"/>
          </a:xfrm>
          <a:custGeom>
            <a:rect b="b" l="l" r="r" t="t"/>
            <a:pathLst>
              <a:path extrusionOk="0" h="120000" w="120000">
                <a:moveTo>
                  <a:pt x="0" y="0"/>
                </a:moveTo>
                <a:lnTo>
                  <a:pt x="0" y="120000"/>
                </a:lnTo>
                <a:lnTo>
                  <a:pt x="120000" y="120000"/>
                </a:lnTo>
                <a:lnTo>
                  <a:pt x="120000" y="0"/>
                </a:lnTo>
                <a:lnTo>
                  <a:pt x="0" y="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3" name="Google Shape;133;p8"/>
          <p:cNvSpPr/>
          <p:nvPr/>
        </p:nvSpPr>
        <p:spPr>
          <a:xfrm>
            <a:off x="4934712" y="4791456"/>
            <a:ext cx="257555" cy="655319"/>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4" name="Google Shape;134;p8"/>
          <p:cNvSpPr/>
          <p:nvPr/>
        </p:nvSpPr>
        <p:spPr>
          <a:xfrm>
            <a:off x="4934712" y="5446776"/>
            <a:ext cx="257555" cy="62484"/>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5" name="Google Shape;135;p8"/>
          <p:cNvSpPr/>
          <p:nvPr/>
        </p:nvSpPr>
        <p:spPr>
          <a:xfrm>
            <a:off x="5277612" y="4916424"/>
            <a:ext cx="257555" cy="499871"/>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6" name="Google Shape;136;p8"/>
          <p:cNvSpPr/>
          <p:nvPr/>
        </p:nvSpPr>
        <p:spPr>
          <a:xfrm>
            <a:off x="5277612" y="5416296"/>
            <a:ext cx="257555" cy="92964"/>
          </a:xfrm>
          <a:custGeom>
            <a:rect b="b" l="l" r="r" t="t"/>
            <a:pathLst>
              <a:path extrusionOk="0" h="120000" w="120000">
                <a:moveTo>
                  <a:pt x="0" y="0"/>
                </a:moveTo>
                <a:lnTo>
                  <a:pt x="0" y="119998"/>
                </a:lnTo>
                <a:lnTo>
                  <a:pt x="120000" y="119998"/>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7" name="Google Shape;137;p8"/>
          <p:cNvSpPr/>
          <p:nvPr/>
        </p:nvSpPr>
        <p:spPr>
          <a:xfrm>
            <a:off x="5620512" y="4884420"/>
            <a:ext cx="257555" cy="499872"/>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8" name="Google Shape;138;p8"/>
          <p:cNvSpPr/>
          <p:nvPr/>
        </p:nvSpPr>
        <p:spPr>
          <a:xfrm>
            <a:off x="5620512" y="5384292"/>
            <a:ext cx="257555" cy="124968"/>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9" name="Google Shape;139;p8"/>
          <p:cNvSpPr/>
          <p:nvPr/>
        </p:nvSpPr>
        <p:spPr>
          <a:xfrm>
            <a:off x="5961888" y="5134356"/>
            <a:ext cx="259079" cy="249935"/>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0" name="Google Shape;140;p8"/>
          <p:cNvSpPr/>
          <p:nvPr/>
        </p:nvSpPr>
        <p:spPr>
          <a:xfrm>
            <a:off x="5961888" y="5384292"/>
            <a:ext cx="259079" cy="124968"/>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1" name="Google Shape;141;p8"/>
          <p:cNvSpPr/>
          <p:nvPr/>
        </p:nvSpPr>
        <p:spPr>
          <a:xfrm>
            <a:off x="6304788" y="5166360"/>
            <a:ext cx="257556" cy="217931"/>
          </a:xfrm>
          <a:custGeom>
            <a:rect b="b" l="l" r="r" t="t"/>
            <a:pathLst>
              <a:path extrusionOk="0" h="120000" w="120000">
                <a:moveTo>
                  <a:pt x="0" y="119999"/>
                </a:moveTo>
                <a:lnTo>
                  <a:pt x="120000" y="119999"/>
                </a:lnTo>
                <a:lnTo>
                  <a:pt x="120000" y="0"/>
                </a:lnTo>
                <a:lnTo>
                  <a:pt x="0" y="0"/>
                </a:lnTo>
                <a:lnTo>
                  <a:pt x="0" y="11999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2" name="Google Shape;142;p8"/>
          <p:cNvSpPr/>
          <p:nvPr/>
        </p:nvSpPr>
        <p:spPr>
          <a:xfrm>
            <a:off x="6304788" y="5384292"/>
            <a:ext cx="257556" cy="124968"/>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3" name="Google Shape;143;p8"/>
          <p:cNvSpPr/>
          <p:nvPr/>
        </p:nvSpPr>
        <p:spPr>
          <a:xfrm>
            <a:off x="6647688" y="5321808"/>
            <a:ext cx="257555" cy="3200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4" name="Google Shape;144;p8"/>
          <p:cNvSpPr/>
          <p:nvPr/>
        </p:nvSpPr>
        <p:spPr>
          <a:xfrm>
            <a:off x="6647688" y="5353812"/>
            <a:ext cx="257555" cy="155448"/>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5" name="Google Shape;145;p8"/>
          <p:cNvSpPr/>
          <p:nvPr/>
        </p:nvSpPr>
        <p:spPr>
          <a:xfrm>
            <a:off x="6990588" y="5071872"/>
            <a:ext cx="257555" cy="3200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6" name="Google Shape;146;p8"/>
          <p:cNvSpPr/>
          <p:nvPr/>
        </p:nvSpPr>
        <p:spPr>
          <a:xfrm>
            <a:off x="6990588" y="5103876"/>
            <a:ext cx="257555" cy="405384"/>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7" name="Google Shape;147;p8"/>
          <p:cNvSpPr/>
          <p:nvPr/>
        </p:nvSpPr>
        <p:spPr>
          <a:xfrm>
            <a:off x="7333488" y="5041392"/>
            <a:ext cx="257555" cy="62484"/>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8" name="Google Shape;148;p8"/>
          <p:cNvSpPr/>
          <p:nvPr/>
        </p:nvSpPr>
        <p:spPr>
          <a:xfrm>
            <a:off x="7333488" y="5103876"/>
            <a:ext cx="257555" cy="405384"/>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9" name="Google Shape;149;p8"/>
          <p:cNvSpPr/>
          <p:nvPr/>
        </p:nvSpPr>
        <p:spPr>
          <a:xfrm>
            <a:off x="7676388" y="4666488"/>
            <a:ext cx="257555" cy="9296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0" name="Google Shape;150;p8"/>
          <p:cNvSpPr/>
          <p:nvPr/>
        </p:nvSpPr>
        <p:spPr>
          <a:xfrm>
            <a:off x="7676388" y="4759452"/>
            <a:ext cx="257555" cy="749808"/>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1" name="Google Shape;151;p8"/>
          <p:cNvSpPr/>
          <p:nvPr/>
        </p:nvSpPr>
        <p:spPr>
          <a:xfrm>
            <a:off x="8019288" y="4916424"/>
            <a:ext cx="257555" cy="124968"/>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2" name="Google Shape;152;p8"/>
          <p:cNvSpPr/>
          <p:nvPr/>
        </p:nvSpPr>
        <p:spPr>
          <a:xfrm>
            <a:off x="8019288" y="5041392"/>
            <a:ext cx="257555" cy="467868"/>
          </a:xfrm>
          <a:custGeom>
            <a:rect b="b" l="l" r="r" t="t"/>
            <a:pathLst>
              <a:path extrusionOk="0" h="120000" w="120000">
                <a:moveTo>
                  <a:pt x="0" y="0"/>
                </a:moveTo>
                <a:lnTo>
                  <a:pt x="0" y="119999"/>
                </a:lnTo>
                <a:lnTo>
                  <a:pt x="120000" y="119999"/>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3" name="Google Shape;153;p8"/>
          <p:cNvSpPr/>
          <p:nvPr/>
        </p:nvSpPr>
        <p:spPr>
          <a:xfrm>
            <a:off x="8362188" y="5166360"/>
            <a:ext cx="257555" cy="9296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4" name="Google Shape;154;p8"/>
          <p:cNvSpPr/>
          <p:nvPr/>
        </p:nvSpPr>
        <p:spPr>
          <a:xfrm>
            <a:off x="8362188" y="5259324"/>
            <a:ext cx="257555" cy="249936"/>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5" name="Google Shape;155;p8"/>
          <p:cNvSpPr/>
          <p:nvPr/>
        </p:nvSpPr>
        <p:spPr>
          <a:xfrm>
            <a:off x="8705088" y="4634484"/>
            <a:ext cx="257555" cy="374903"/>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6" name="Google Shape;156;p8"/>
          <p:cNvSpPr/>
          <p:nvPr/>
        </p:nvSpPr>
        <p:spPr>
          <a:xfrm>
            <a:off x="8705088" y="5009388"/>
            <a:ext cx="257555" cy="499872"/>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7" name="Google Shape;157;p8"/>
          <p:cNvSpPr/>
          <p:nvPr/>
        </p:nvSpPr>
        <p:spPr>
          <a:xfrm>
            <a:off x="9047988" y="4572000"/>
            <a:ext cx="257555" cy="437388"/>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8" name="Google Shape;158;p8"/>
          <p:cNvSpPr/>
          <p:nvPr/>
        </p:nvSpPr>
        <p:spPr>
          <a:xfrm>
            <a:off x="9047988" y="5009388"/>
            <a:ext cx="257555" cy="499872"/>
          </a:xfrm>
          <a:custGeom>
            <a:rect b="b" l="l" r="r" t="t"/>
            <a:pathLst>
              <a:path extrusionOk="0" h="120000" w="120000">
                <a:moveTo>
                  <a:pt x="0" y="0"/>
                </a:moveTo>
                <a:lnTo>
                  <a:pt x="0" y="120000"/>
                </a:lnTo>
                <a:lnTo>
                  <a:pt x="120000" y="120000"/>
                </a:lnTo>
                <a:lnTo>
                  <a:pt x="120000" y="0"/>
                </a:lnTo>
                <a:lnTo>
                  <a:pt x="0" y="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9" name="Google Shape;159;p8"/>
          <p:cNvSpPr/>
          <p:nvPr/>
        </p:nvSpPr>
        <p:spPr>
          <a:xfrm>
            <a:off x="1121664" y="2697479"/>
            <a:ext cx="0" cy="2811780"/>
          </a:xfrm>
          <a:custGeom>
            <a:rect b="b" l="l" r="r" t="t"/>
            <a:pathLst>
              <a:path extrusionOk="0" h="120000" w="120000">
                <a:moveTo>
                  <a:pt x="0" y="120000"/>
                </a:moveTo>
                <a:lnTo>
                  <a:pt x="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0" name="Google Shape;160;p8"/>
          <p:cNvSpPr/>
          <p:nvPr/>
        </p:nvSpPr>
        <p:spPr>
          <a:xfrm>
            <a:off x="1072896" y="550926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1" name="Google Shape;161;p8"/>
          <p:cNvSpPr/>
          <p:nvPr/>
        </p:nvSpPr>
        <p:spPr>
          <a:xfrm>
            <a:off x="1072896" y="519684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2" name="Google Shape;162;p8"/>
          <p:cNvSpPr/>
          <p:nvPr/>
        </p:nvSpPr>
        <p:spPr>
          <a:xfrm>
            <a:off x="1072896" y="488442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3" name="Google Shape;163;p8"/>
          <p:cNvSpPr/>
          <p:nvPr/>
        </p:nvSpPr>
        <p:spPr>
          <a:xfrm>
            <a:off x="1072896" y="457200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4" name="Google Shape;164;p8"/>
          <p:cNvSpPr/>
          <p:nvPr/>
        </p:nvSpPr>
        <p:spPr>
          <a:xfrm>
            <a:off x="1072896" y="425958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5" name="Google Shape;165;p8"/>
          <p:cNvSpPr/>
          <p:nvPr/>
        </p:nvSpPr>
        <p:spPr>
          <a:xfrm>
            <a:off x="1072896" y="394716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6" name="Google Shape;166;p8"/>
          <p:cNvSpPr/>
          <p:nvPr/>
        </p:nvSpPr>
        <p:spPr>
          <a:xfrm>
            <a:off x="1072896" y="363474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7" name="Google Shape;167;p8"/>
          <p:cNvSpPr/>
          <p:nvPr/>
        </p:nvSpPr>
        <p:spPr>
          <a:xfrm>
            <a:off x="1072896" y="332232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8" name="Google Shape;168;p8"/>
          <p:cNvSpPr/>
          <p:nvPr/>
        </p:nvSpPr>
        <p:spPr>
          <a:xfrm>
            <a:off x="1072896" y="3009900"/>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9" name="Google Shape;169;p8"/>
          <p:cNvSpPr/>
          <p:nvPr/>
        </p:nvSpPr>
        <p:spPr>
          <a:xfrm>
            <a:off x="1072896" y="2697479"/>
            <a:ext cx="48767"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0" name="Google Shape;170;p8"/>
          <p:cNvSpPr/>
          <p:nvPr/>
        </p:nvSpPr>
        <p:spPr>
          <a:xfrm>
            <a:off x="1121664" y="5509260"/>
            <a:ext cx="8226552" cy="0"/>
          </a:xfrm>
          <a:custGeom>
            <a:rect b="b" l="l" r="r" t="t"/>
            <a:pathLst>
              <a:path extrusionOk="0" h="120000" w="120000">
                <a:moveTo>
                  <a:pt x="0" y="0"/>
                </a:moveTo>
                <a:lnTo>
                  <a:pt x="120000" y="0"/>
                </a:lnTo>
              </a:path>
            </a:pathLst>
          </a:custGeom>
          <a:noFill/>
          <a:ln cap="flat" cmpd="sng" w="9525">
            <a:solidFill>
              <a:srgbClr val="858585"/>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1" name="Google Shape;171;p8"/>
          <p:cNvSpPr/>
          <p:nvPr/>
        </p:nvSpPr>
        <p:spPr>
          <a:xfrm>
            <a:off x="2449068"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2" name="Google Shape;172;p8"/>
          <p:cNvSpPr/>
          <p:nvPr/>
        </p:nvSpPr>
        <p:spPr>
          <a:xfrm>
            <a:off x="3896867"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3" name="Google Shape;173;p8"/>
          <p:cNvSpPr/>
          <p:nvPr/>
        </p:nvSpPr>
        <p:spPr>
          <a:xfrm>
            <a:off x="5268468"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4" name="Google Shape;174;p8"/>
          <p:cNvSpPr/>
          <p:nvPr/>
        </p:nvSpPr>
        <p:spPr>
          <a:xfrm>
            <a:off x="6640068"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5" name="Google Shape;175;p8"/>
          <p:cNvSpPr/>
          <p:nvPr/>
        </p:nvSpPr>
        <p:spPr>
          <a:xfrm>
            <a:off x="8011668"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6" name="Google Shape;176;p8"/>
          <p:cNvSpPr/>
          <p:nvPr/>
        </p:nvSpPr>
        <p:spPr>
          <a:xfrm>
            <a:off x="9320784" y="2717291"/>
            <a:ext cx="0" cy="2807208"/>
          </a:xfrm>
          <a:custGeom>
            <a:rect b="b" l="l" r="r" t="t"/>
            <a:pathLst>
              <a:path extrusionOk="0" h="120000" w="120000">
                <a:moveTo>
                  <a:pt x="0" y="120000"/>
                </a:moveTo>
                <a:lnTo>
                  <a:pt x="0"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7" name="Google Shape;177;p8"/>
          <p:cNvSpPr/>
          <p:nvPr/>
        </p:nvSpPr>
        <p:spPr>
          <a:xfrm>
            <a:off x="3956304" y="7118604"/>
            <a:ext cx="83820" cy="83820"/>
          </a:xfrm>
          <a:custGeom>
            <a:rect b="b" l="l" r="r" t="t"/>
            <a:pathLst>
              <a:path extrusionOk="0" h="120000" w="120000">
                <a:moveTo>
                  <a:pt x="0" y="120000"/>
                </a:moveTo>
                <a:lnTo>
                  <a:pt x="120000" y="120000"/>
                </a:lnTo>
                <a:lnTo>
                  <a:pt x="120000" y="0"/>
                </a:lnTo>
                <a:lnTo>
                  <a:pt x="0" y="0"/>
                </a:lnTo>
                <a:lnTo>
                  <a:pt x="0"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8" name="Google Shape;178;p8"/>
          <p:cNvSpPr/>
          <p:nvPr/>
        </p:nvSpPr>
        <p:spPr>
          <a:xfrm>
            <a:off x="6245352" y="7118604"/>
            <a:ext cx="83820" cy="83820"/>
          </a:xfrm>
          <a:custGeom>
            <a:rect b="b" l="l" r="r" t="t"/>
            <a:pathLst>
              <a:path extrusionOk="0" h="120000" w="120000">
                <a:moveTo>
                  <a:pt x="0" y="120000"/>
                </a:moveTo>
                <a:lnTo>
                  <a:pt x="120000" y="120000"/>
                </a:lnTo>
                <a:lnTo>
                  <a:pt x="120000" y="0"/>
                </a:lnTo>
                <a:lnTo>
                  <a:pt x="0" y="0"/>
                </a:lnTo>
                <a:lnTo>
                  <a:pt x="0" y="12000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9" name="Google Shape;179;p8"/>
          <p:cNvSpPr txBox="1"/>
          <p:nvPr/>
        </p:nvSpPr>
        <p:spPr>
          <a:xfrm>
            <a:off x="546608" y="353992"/>
            <a:ext cx="5961418"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Corporate Governance Trends</a:t>
            </a:r>
            <a:endParaRPr sz="3000">
              <a:latin typeface="Lucida Sans"/>
              <a:ea typeface="Lucida Sans"/>
              <a:cs typeface="Lucida Sans"/>
              <a:sym typeface="Lucida Sans"/>
            </a:endParaRPr>
          </a:p>
        </p:txBody>
      </p:sp>
      <p:sp>
        <p:nvSpPr>
          <p:cNvPr id="180" name="Google Shape;180;p8"/>
          <p:cNvSpPr txBox="1"/>
          <p:nvPr/>
        </p:nvSpPr>
        <p:spPr>
          <a:xfrm>
            <a:off x="9014841" y="733551"/>
            <a:ext cx="608823"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(cont’d)</a:t>
            </a:r>
            <a:endParaRPr sz="1400">
              <a:latin typeface="Calibri"/>
              <a:ea typeface="Calibri"/>
              <a:cs typeface="Calibri"/>
              <a:sym typeface="Calibri"/>
            </a:endParaRPr>
          </a:p>
        </p:txBody>
      </p:sp>
      <p:sp>
        <p:nvSpPr>
          <p:cNvPr id="181" name="Google Shape;181;p8"/>
          <p:cNvSpPr txBox="1"/>
          <p:nvPr/>
        </p:nvSpPr>
        <p:spPr>
          <a:xfrm>
            <a:off x="546608" y="1007304"/>
            <a:ext cx="168900" cy="2160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001F5F"/>
                </a:solidFill>
                <a:latin typeface="Arial"/>
                <a:ea typeface="Arial"/>
                <a:cs typeface="Arial"/>
                <a:sym typeface="Arial"/>
              </a:rPr>
              <a:t>●</a:t>
            </a:r>
            <a:endParaRPr sz="1500">
              <a:latin typeface="Arial"/>
              <a:ea typeface="Arial"/>
              <a:cs typeface="Arial"/>
              <a:sym typeface="Arial"/>
            </a:endParaRPr>
          </a:p>
        </p:txBody>
      </p:sp>
      <p:sp>
        <p:nvSpPr>
          <p:cNvPr id="182" name="Google Shape;182;p8"/>
          <p:cNvSpPr txBox="1"/>
          <p:nvPr/>
        </p:nvSpPr>
        <p:spPr>
          <a:xfrm>
            <a:off x="912368" y="1018794"/>
            <a:ext cx="8570400" cy="1283100"/>
          </a:xfrm>
          <a:prstGeom prst="rect">
            <a:avLst/>
          </a:prstGeom>
          <a:noFill/>
          <a:ln>
            <a:noFill/>
          </a:ln>
        </p:spPr>
        <p:txBody>
          <a:bodyPr anchorCtr="0" anchor="t" bIns="0" lIns="0" spcFirstLastPara="1" rIns="0" wrap="square" tIns="0">
            <a:noAutofit/>
          </a:bodyPr>
          <a:lstStyle/>
          <a:p>
            <a:pPr indent="0" lvl="0" marL="12700" marR="34881" rtl="0" algn="l">
              <a:lnSpc>
                <a:spcPct val="72444"/>
              </a:lnSpc>
              <a:spcBef>
                <a:spcPts val="0"/>
              </a:spcBef>
              <a:spcAft>
                <a:spcPts val="0"/>
              </a:spcAft>
              <a:buNone/>
            </a:pPr>
            <a:r>
              <a:rPr baseline="30000" lang="en-US" sz="2250">
                <a:latin typeface="Calibri"/>
                <a:ea typeface="Calibri"/>
                <a:cs typeface="Calibri"/>
                <a:sym typeface="Calibri"/>
              </a:rPr>
              <a:t>Proxy access and independent chair shareholder proposals dominated the governance landscape in the 2015</a:t>
            </a:r>
            <a:endParaRPr sz="1500">
              <a:latin typeface="Calibri"/>
              <a:ea typeface="Calibri"/>
              <a:cs typeface="Calibri"/>
              <a:sym typeface="Calibri"/>
            </a:endParaRPr>
          </a:p>
          <a:p>
            <a:pPr indent="0" lvl="0" marL="12700" marR="34881" rtl="0" algn="l">
              <a:lnSpc>
                <a:spcPct val="80000"/>
              </a:lnSpc>
              <a:spcBef>
                <a:spcPts val="8"/>
              </a:spcBef>
              <a:spcAft>
                <a:spcPts val="0"/>
              </a:spcAft>
              <a:buNone/>
            </a:pPr>
            <a:r>
              <a:rPr baseline="30000" lang="en-US" sz="2250">
                <a:latin typeface="Calibri"/>
                <a:ea typeface="Calibri"/>
                <a:cs typeface="Calibri"/>
                <a:sym typeface="Calibri"/>
              </a:rPr>
              <a:t>and 2016 proxy seasons, with proxy access proposals receiving relatively strong shareholder support.</a:t>
            </a:r>
            <a:endParaRPr sz="1500">
              <a:latin typeface="Calibri"/>
              <a:ea typeface="Calibri"/>
              <a:cs typeface="Calibri"/>
              <a:sym typeface="Calibri"/>
            </a:endParaRPr>
          </a:p>
          <a:p>
            <a:pPr indent="0" lvl="0" marL="12700" marR="0" rtl="0" algn="l">
              <a:lnSpc>
                <a:spcPct val="101725"/>
              </a:lnSpc>
              <a:spcBef>
                <a:spcPts val="478"/>
              </a:spcBef>
              <a:spcAft>
                <a:spcPts val="0"/>
              </a:spcAft>
              <a:buNone/>
            </a:pPr>
            <a:r>
              <a:rPr lang="en-US" sz="1500">
                <a:latin typeface="Calibri"/>
                <a:ea typeface="Calibri"/>
                <a:cs typeface="Calibri"/>
                <a:sym typeface="Calibri"/>
              </a:rPr>
              <a:t>Declassification and majority voting proposals have waned as these practices have been more widely adopted.</a:t>
            </a:r>
            <a:endParaRPr sz="1500">
              <a:latin typeface="Calibri"/>
              <a:ea typeface="Calibri"/>
              <a:cs typeface="Calibri"/>
              <a:sym typeface="Calibri"/>
            </a:endParaRPr>
          </a:p>
          <a:p>
            <a:pPr indent="0" lvl="0" marL="12700" marR="34881" rtl="0" algn="l">
              <a:lnSpc>
                <a:spcPct val="101725"/>
              </a:lnSpc>
              <a:spcBef>
                <a:spcPts val="568"/>
              </a:spcBef>
              <a:spcAft>
                <a:spcPts val="0"/>
              </a:spcAft>
              <a:buNone/>
            </a:pPr>
            <a:r>
              <a:rPr lang="en-US" sz="1500">
                <a:latin typeface="Calibri"/>
                <a:ea typeface="Calibri"/>
                <a:cs typeface="Calibri"/>
                <a:sym typeface="Calibri"/>
              </a:rPr>
              <a:t>Proposal topics continue to proliferate (</a:t>
            </a:r>
            <a:r>
              <a:rPr i="1" lang="en-US" sz="1500">
                <a:latin typeface="Calibri"/>
                <a:ea typeface="Calibri"/>
                <a:cs typeface="Calibri"/>
                <a:sym typeface="Calibri"/>
              </a:rPr>
              <a:t>e.g.</a:t>
            </a:r>
            <a:r>
              <a:rPr lang="en-US" sz="1500">
                <a:latin typeface="Calibri"/>
                <a:ea typeface="Calibri"/>
                <a:cs typeface="Calibri"/>
                <a:sym typeface="Calibri"/>
              </a:rPr>
              <a:t>, “value creation committee” to consider break-up of company;</a:t>
            </a:r>
            <a:endParaRPr sz="1500">
              <a:latin typeface="Calibri"/>
              <a:ea typeface="Calibri"/>
              <a:cs typeface="Calibri"/>
              <a:sym typeface="Calibri"/>
            </a:endParaRPr>
          </a:p>
          <a:p>
            <a:pPr indent="0" lvl="0" marL="12700" marR="34881" rtl="0" algn="l">
              <a:lnSpc>
                <a:spcPct val="80222"/>
              </a:lnSpc>
              <a:spcBef>
                <a:spcPts val="90"/>
              </a:spcBef>
              <a:spcAft>
                <a:spcPts val="0"/>
              </a:spcAft>
              <a:buNone/>
            </a:pPr>
            <a:r>
              <a:rPr baseline="30000" lang="en-US" sz="2250">
                <a:latin typeface="Calibri"/>
                <a:ea typeface="Calibri"/>
                <a:cs typeface="Calibri"/>
                <a:sym typeface="Calibri"/>
              </a:rPr>
              <a:t>priority to repurchases over dividends; “backing out” of buybacks in calculating executive compensation).</a:t>
            </a:r>
            <a:endParaRPr sz="1500">
              <a:latin typeface="Calibri"/>
              <a:ea typeface="Calibri"/>
              <a:cs typeface="Calibri"/>
              <a:sym typeface="Calibri"/>
            </a:endParaRPr>
          </a:p>
        </p:txBody>
      </p:sp>
      <p:sp>
        <p:nvSpPr>
          <p:cNvPr id="183" name="Google Shape;183;p8"/>
          <p:cNvSpPr txBox="1"/>
          <p:nvPr/>
        </p:nvSpPr>
        <p:spPr>
          <a:xfrm>
            <a:off x="546608" y="1769304"/>
            <a:ext cx="169200" cy="520800"/>
          </a:xfrm>
          <a:prstGeom prst="rect">
            <a:avLst/>
          </a:prstGeom>
          <a:noFill/>
          <a:ln>
            <a:noFill/>
          </a:ln>
        </p:spPr>
        <p:txBody>
          <a:bodyPr anchorCtr="0" anchor="t" bIns="0" lIns="0" spcFirstLastPara="1" rIns="0" wrap="square" tIns="0">
            <a:noAutofit/>
          </a:bodyPr>
          <a:lstStyle/>
          <a:p>
            <a:pPr indent="0" lvl="0" marL="12700" marR="229" rtl="0" algn="l">
              <a:lnSpc>
                <a:spcPct val="109000"/>
              </a:lnSpc>
              <a:spcBef>
                <a:spcPts val="0"/>
              </a:spcBef>
              <a:spcAft>
                <a:spcPts val="0"/>
              </a:spcAft>
              <a:buNone/>
            </a:pPr>
            <a:r>
              <a:rPr lang="en-US" sz="1500">
                <a:solidFill>
                  <a:srgbClr val="001F5F"/>
                </a:solidFill>
                <a:latin typeface="Arial"/>
                <a:ea typeface="Arial"/>
                <a:cs typeface="Arial"/>
                <a:sym typeface="Arial"/>
              </a:rPr>
              <a:t>●</a:t>
            </a:r>
            <a:endParaRPr sz="1500">
              <a:latin typeface="Arial"/>
              <a:ea typeface="Arial"/>
              <a:cs typeface="Arial"/>
              <a:sym typeface="Arial"/>
            </a:endParaRPr>
          </a:p>
          <a:p>
            <a:pPr indent="0" lvl="0" marL="12700" marR="0" rtl="0" algn="l">
              <a:lnSpc>
                <a:spcPct val="95825"/>
              </a:lnSpc>
              <a:spcBef>
                <a:spcPts val="593"/>
              </a:spcBef>
              <a:spcAft>
                <a:spcPts val="0"/>
              </a:spcAft>
              <a:buNone/>
            </a:pPr>
            <a:r>
              <a:rPr lang="en-US" sz="1500">
                <a:solidFill>
                  <a:srgbClr val="001F5F"/>
                </a:solidFill>
                <a:latin typeface="Arial"/>
                <a:ea typeface="Arial"/>
                <a:cs typeface="Arial"/>
                <a:sym typeface="Arial"/>
              </a:rPr>
              <a:t>●</a:t>
            </a:r>
            <a:endParaRPr sz="1500">
              <a:latin typeface="Arial"/>
              <a:ea typeface="Arial"/>
              <a:cs typeface="Arial"/>
              <a:sym typeface="Arial"/>
            </a:endParaRPr>
          </a:p>
        </p:txBody>
      </p:sp>
      <p:sp>
        <p:nvSpPr>
          <p:cNvPr id="184" name="Google Shape;184;p8"/>
          <p:cNvSpPr txBox="1"/>
          <p:nvPr/>
        </p:nvSpPr>
        <p:spPr>
          <a:xfrm>
            <a:off x="812698" y="2614041"/>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90</a:t>
            </a:r>
            <a:endParaRPr sz="1200">
              <a:latin typeface="Calibri"/>
              <a:ea typeface="Calibri"/>
              <a:cs typeface="Calibri"/>
              <a:sym typeface="Calibri"/>
            </a:endParaRPr>
          </a:p>
        </p:txBody>
      </p:sp>
      <p:sp>
        <p:nvSpPr>
          <p:cNvPr id="185" name="Google Shape;185;p8"/>
          <p:cNvSpPr txBox="1"/>
          <p:nvPr/>
        </p:nvSpPr>
        <p:spPr>
          <a:xfrm>
            <a:off x="812698" y="2926461"/>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80</a:t>
            </a:r>
            <a:endParaRPr sz="1200">
              <a:latin typeface="Calibri"/>
              <a:ea typeface="Calibri"/>
              <a:cs typeface="Calibri"/>
              <a:sym typeface="Calibri"/>
            </a:endParaRPr>
          </a:p>
        </p:txBody>
      </p:sp>
      <p:sp>
        <p:nvSpPr>
          <p:cNvPr id="186" name="Google Shape;186;p8"/>
          <p:cNvSpPr txBox="1"/>
          <p:nvPr/>
        </p:nvSpPr>
        <p:spPr>
          <a:xfrm>
            <a:off x="812698" y="3239262"/>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70</a:t>
            </a:r>
            <a:endParaRPr sz="1200">
              <a:latin typeface="Calibri"/>
              <a:ea typeface="Calibri"/>
              <a:cs typeface="Calibri"/>
              <a:sym typeface="Calibri"/>
            </a:endParaRPr>
          </a:p>
        </p:txBody>
      </p:sp>
      <p:sp>
        <p:nvSpPr>
          <p:cNvPr id="187" name="Google Shape;187;p8"/>
          <p:cNvSpPr txBox="1"/>
          <p:nvPr/>
        </p:nvSpPr>
        <p:spPr>
          <a:xfrm>
            <a:off x="812698" y="3551682"/>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60</a:t>
            </a:r>
            <a:endParaRPr sz="1200">
              <a:latin typeface="Calibri"/>
              <a:ea typeface="Calibri"/>
              <a:cs typeface="Calibri"/>
              <a:sym typeface="Calibri"/>
            </a:endParaRPr>
          </a:p>
        </p:txBody>
      </p:sp>
      <p:sp>
        <p:nvSpPr>
          <p:cNvPr id="188" name="Google Shape;188;p8"/>
          <p:cNvSpPr txBox="1"/>
          <p:nvPr/>
        </p:nvSpPr>
        <p:spPr>
          <a:xfrm>
            <a:off x="812698" y="3864355"/>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50</a:t>
            </a:r>
            <a:endParaRPr sz="1200">
              <a:latin typeface="Calibri"/>
              <a:ea typeface="Calibri"/>
              <a:cs typeface="Calibri"/>
              <a:sym typeface="Calibri"/>
            </a:endParaRPr>
          </a:p>
        </p:txBody>
      </p:sp>
      <p:sp>
        <p:nvSpPr>
          <p:cNvPr id="189" name="Google Shape;189;p8"/>
          <p:cNvSpPr txBox="1"/>
          <p:nvPr/>
        </p:nvSpPr>
        <p:spPr>
          <a:xfrm>
            <a:off x="812698" y="4176776"/>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40</a:t>
            </a:r>
            <a:endParaRPr sz="1200">
              <a:latin typeface="Calibri"/>
              <a:ea typeface="Calibri"/>
              <a:cs typeface="Calibri"/>
              <a:sym typeface="Calibri"/>
            </a:endParaRPr>
          </a:p>
        </p:txBody>
      </p:sp>
      <p:sp>
        <p:nvSpPr>
          <p:cNvPr id="190" name="Google Shape;190;p8"/>
          <p:cNvSpPr txBox="1"/>
          <p:nvPr/>
        </p:nvSpPr>
        <p:spPr>
          <a:xfrm>
            <a:off x="4287393" y="4253865"/>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33</a:t>
            </a:r>
            <a:endParaRPr sz="1200">
              <a:latin typeface="Calibri"/>
              <a:ea typeface="Calibri"/>
              <a:cs typeface="Calibri"/>
              <a:sym typeface="Calibri"/>
            </a:endParaRPr>
          </a:p>
        </p:txBody>
      </p:sp>
      <p:sp>
        <p:nvSpPr>
          <p:cNvPr id="191" name="Google Shape;191;p8"/>
          <p:cNvSpPr txBox="1"/>
          <p:nvPr/>
        </p:nvSpPr>
        <p:spPr>
          <a:xfrm>
            <a:off x="9087358" y="4347718"/>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30</a:t>
            </a:r>
            <a:endParaRPr sz="1200">
              <a:latin typeface="Calibri"/>
              <a:ea typeface="Calibri"/>
              <a:cs typeface="Calibri"/>
              <a:sym typeface="Calibri"/>
            </a:endParaRPr>
          </a:p>
        </p:txBody>
      </p:sp>
      <p:sp>
        <p:nvSpPr>
          <p:cNvPr id="192" name="Google Shape;192;p8"/>
          <p:cNvSpPr txBox="1"/>
          <p:nvPr/>
        </p:nvSpPr>
        <p:spPr>
          <a:xfrm>
            <a:off x="8744458" y="4410202"/>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28</a:t>
            </a:r>
            <a:endParaRPr sz="1200">
              <a:latin typeface="Calibri"/>
              <a:ea typeface="Calibri"/>
              <a:cs typeface="Calibri"/>
              <a:sym typeface="Calibri"/>
            </a:endParaRPr>
          </a:p>
        </p:txBody>
      </p:sp>
      <p:sp>
        <p:nvSpPr>
          <p:cNvPr id="193" name="Google Shape;193;p8"/>
          <p:cNvSpPr txBox="1"/>
          <p:nvPr/>
        </p:nvSpPr>
        <p:spPr>
          <a:xfrm>
            <a:off x="4630293" y="4441317"/>
            <a:ext cx="203657" cy="177799"/>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27</a:t>
            </a:r>
            <a:endParaRPr sz="1200">
              <a:latin typeface="Calibri"/>
              <a:ea typeface="Calibri"/>
              <a:cs typeface="Calibri"/>
              <a:sym typeface="Calibri"/>
            </a:endParaRPr>
          </a:p>
        </p:txBody>
      </p:sp>
      <p:sp>
        <p:nvSpPr>
          <p:cNvPr id="194" name="Google Shape;194;p8"/>
          <p:cNvSpPr txBox="1"/>
          <p:nvPr/>
        </p:nvSpPr>
        <p:spPr>
          <a:xfrm>
            <a:off x="7715758" y="4456557"/>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27</a:t>
            </a:r>
            <a:endParaRPr sz="1200">
              <a:latin typeface="Calibri"/>
              <a:ea typeface="Calibri"/>
              <a:cs typeface="Calibri"/>
              <a:sym typeface="Calibri"/>
            </a:endParaRPr>
          </a:p>
        </p:txBody>
      </p:sp>
      <p:sp>
        <p:nvSpPr>
          <p:cNvPr id="195" name="Google Shape;195;p8"/>
          <p:cNvSpPr txBox="1"/>
          <p:nvPr/>
        </p:nvSpPr>
        <p:spPr>
          <a:xfrm>
            <a:off x="812698" y="4489450"/>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30</a:t>
            </a:r>
            <a:endParaRPr sz="1200">
              <a:latin typeface="Calibri"/>
              <a:ea typeface="Calibri"/>
              <a:cs typeface="Calibri"/>
              <a:sym typeface="Calibri"/>
            </a:endParaRPr>
          </a:p>
        </p:txBody>
      </p:sp>
      <p:sp>
        <p:nvSpPr>
          <p:cNvPr id="196" name="Google Shape;196;p8"/>
          <p:cNvSpPr txBox="1"/>
          <p:nvPr/>
        </p:nvSpPr>
        <p:spPr>
          <a:xfrm>
            <a:off x="4973193" y="4566666"/>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23</a:t>
            </a:r>
            <a:endParaRPr sz="1200">
              <a:latin typeface="Calibri"/>
              <a:ea typeface="Calibri"/>
              <a:cs typeface="Calibri"/>
              <a:sym typeface="Calibri"/>
            </a:endParaRPr>
          </a:p>
        </p:txBody>
      </p:sp>
      <p:sp>
        <p:nvSpPr>
          <p:cNvPr id="197" name="Google Shape;197;p8"/>
          <p:cNvSpPr txBox="1"/>
          <p:nvPr/>
        </p:nvSpPr>
        <p:spPr>
          <a:xfrm>
            <a:off x="5658993" y="4660138"/>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20</a:t>
            </a:r>
            <a:endParaRPr sz="1200">
              <a:latin typeface="Calibri"/>
              <a:ea typeface="Calibri"/>
              <a:cs typeface="Calibri"/>
              <a:sym typeface="Calibri"/>
            </a:endParaRPr>
          </a:p>
        </p:txBody>
      </p:sp>
      <p:sp>
        <p:nvSpPr>
          <p:cNvPr id="198" name="Google Shape;198;p8"/>
          <p:cNvSpPr txBox="1"/>
          <p:nvPr/>
        </p:nvSpPr>
        <p:spPr>
          <a:xfrm>
            <a:off x="5316093" y="4691633"/>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19</a:t>
            </a:r>
            <a:endParaRPr sz="1200">
              <a:latin typeface="Calibri"/>
              <a:ea typeface="Calibri"/>
              <a:cs typeface="Calibri"/>
              <a:sym typeface="Calibri"/>
            </a:endParaRPr>
          </a:p>
        </p:txBody>
      </p:sp>
      <p:sp>
        <p:nvSpPr>
          <p:cNvPr id="199" name="Google Shape;199;p8"/>
          <p:cNvSpPr txBox="1"/>
          <p:nvPr/>
        </p:nvSpPr>
        <p:spPr>
          <a:xfrm>
            <a:off x="812698" y="4801870"/>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20</a:t>
            </a:r>
            <a:endParaRPr sz="1200">
              <a:latin typeface="Calibri"/>
              <a:ea typeface="Calibri"/>
              <a:cs typeface="Calibri"/>
              <a:sym typeface="Calibri"/>
            </a:endParaRPr>
          </a:p>
        </p:txBody>
      </p:sp>
      <p:sp>
        <p:nvSpPr>
          <p:cNvPr id="200" name="Google Shape;200;p8"/>
          <p:cNvSpPr txBox="1"/>
          <p:nvPr/>
        </p:nvSpPr>
        <p:spPr>
          <a:xfrm>
            <a:off x="812698" y="5114671"/>
            <a:ext cx="203657"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10</a:t>
            </a:r>
            <a:endParaRPr sz="1200">
              <a:latin typeface="Calibri"/>
              <a:ea typeface="Calibri"/>
              <a:cs typeface="Calibri"/>
              <a:sym typeface="Calibri"/>
            </a:endParaRPr>
          </a:p>
        </p:txBody>
      </p:sp>
      <p:sp>
        <p:nvSpPr>
          <p:cNvPr id="201" name="Google Shape;201;p8"/>
          <p:cNvSpPr txBox="1"/>
          <p:nvPr/>
        </p:nvSpPr>
        <p:spPr>
          <a:xfrm>
            <a:off x="1925827"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4</a:t>
            </a:r>
            <a:endParaRPr sz="1200">
              <a:latin typeface="Calibri"/>
              <a:ea typeface="Calibri"/>
              <a:cs typeface="Calibri"/>
              <a:sym typeface="Calibri"/>
            </a:endParaRPr>
          </a:p>
        </p:txBody>
      </p:sp>
      <p:sp>
        <p:nvSpPr>
          <p:cNvPr id="202" name="Google Shape;202;p8"/>
          <p:cNvSpPr txBox="1"/>
          <p:nvPr/>
        </p:nvSpPr>
        <p:spPr>
          <a:xfrm>
            <a:off x="3640074"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5</a:t>
            </a:r>
            <a:endParaRPr sz="1200">
              <a:latin typeface="Calibri"/>
              <a:ea typeface="Calibri"/>
              <a:cs typeface="Calibri"/>
              <a:sym typeface="Calibri"/>
            </a:endParaRPr>
          </a:p>
        </p:txBody>
      </p:sp>
      <p:sp>
        <p:nvSpPr>
          <p:cNvPr id="203" name="Google Shape;203;p8"/>
          <p:cNvSpPr txBox="1"/>
          <p:nvPr/>
        </p:nvSpPr>
        <p:spPr>
          <a:xfrm>
            <a:off x="5697093"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4</a:t>
            </a:r>
            <a:endParaRPr sz="1200">
              <a:latin typeface="Calibri"/>
              <a:ea typeface="Calibri"/>
              <a:cs typeface="Calibri"/>
              <a:sym typeface="Calibri"/>
            </a:endParaRPr>
          </a:p>
        </p:txBody>
      </p:sp>
      <p:sp>
        <p:nvSpPr>
          <p:cNvPr id="204" name="Google Shape;204;p8"/>
          <p:cNvSpPr txBox="1"/>
          <p:nvPr/>
        </p:nvSpPr>
        <p:spPr>
          <a:xfrm>
            <a:off x="6039739"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4</a:t>
            </a:r>
            <a:endParaRPr sz="1200">
              <a:latin typeface="Calibri"/>
              <a:ea typeface="Calibri"/>
              <a:cs typeface="Calibri"/>
              <a:sym typeface="Calibri"/>
            </a:endParaRPr>
          </a:p>
        </p:txBody>
      </p:sp>
      <p:sp>
        <p:nvSpPr>
          <p:cNvPr id="205" name="Google Shape;205;p8"/>
          <p:cNvSpPr txBox="1"/>
          <p:nvPr/>
        </p:nvSpPr>
        <p:spPr>
          <a:xfrm>
            <a:off x="6382639"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4</a:t>
            </a:r>
            <a:endParaRPr sz="1200">
              <a:latin typeface="Calibri"/>
              <a:ea typeface="Calibri"/>
              <a:cs typeface="Calibri"/>
              <a:sym typeface="Calibri"/>
            </a:endParaRPr>
          </a:p>
        </p:txBody>
      </p:sp>
      <p:sp>
        <p:nvSpPr>
          <p:cNvPr id="206" name="Google Shape;206;p8"/>
          <p:cNvSpPr txBox="1"/>
          <p:nvPr/>
        </p:nvSpPr>
        <p:spPr>
          <a:xfrm>
            <a:off x="6725539" y="5285358"/>
            <a:ext cx="125501"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5</a:t>
            </a:r>
            <a:endParaRPr sz="1200">
              <a:latin typeface="Calibri"/>
              <a:ea typeface="Calibri"/>
              <a:cs typeface="Calibri"/>
              <a:sym typeface="Calibri"/>
            </a:endParaRPr>
          </a:p>
        </p:txBody>
      </p:sp>
      <p:sp>
        <p:nvSpPr>
          <p:cNvPr id="207" name="Google Shape;207;p8"/>
          <p:cNvSpPr txBox="1"/>
          <p:nvPr/>
        </p:nvSpPr>
        <p:spPr>
          <a:xfrm>
            <a:off x="889812" y="5426862"/>
            <a:ext cx="125702" cy="178104"/>
          </a:xfrm>
          <a:prstGeom prst="rect">
            <a:avLst/>
          </a:prstGeom>
          <a:noFill/>
          <a:ln>
            <a:noFill/>
          </a:ln>
        </p:spPr>
        <p:txBody>
          <a:bodyPr anchorCtr="0" anchor="t" bIns="0" lIns="0" spcFirstLastPara="1" rIns="0" wrap="square" tIns="0">
            <a:noAutofit/>
          </a:bodyPr>
          <a:lstStyle/>
          <a:p>
            <a:pPr indent="0" lvl="0" marL="12700" marR="0" rtl="0" algn="l">
              <a:lnSpc>
                <a:spcPct val="73611"/>
              </a:lnSpc>
              <a:spcBef>
                <a:spcPts val="0"/>
              </a:spcBef>
              <a:spcAft>
                <a:spcPts val="0"/>
              </a:spcAft>
              <a:buNone/>
            </a:pPr>
            <a:r>
              <a:rPr baseline="30000" lang="en-US" sz="1800">
                <a:latin typeface="Calibri"/>
                <a:ea typeface="Calibri"/>
                <a:cs typeface="Calibri"/>
                <a:sym typeface="Calibri"/>
              </a:rPr>
              <a:t>0</a:t>
            </a:r>
            <a:endParaRPr sz="1200">
              <a:latin typeface="Calibri"/>
              <a:ea typeface="Calibri"/>
              <a:cs typeface="Calibri"/>
              <a:sym typeface="Calibri"/>
            </a:endParaRPr>
          </a:p>
        </p:txBody>
      </p:sp>
      <p:sp>
        <p:nvSpPr>
          <p:cNvPr id="208" name="Google Shape;208;p8"/>
          <p:cNvSpPr txBox="1"/>
          <p:nvPr/>
        </p:nvSpPr>
        <p:spPr>
          <a:xfrm>
            <a:off x="1138224" y="5614162"/>
            <a:ext cx="8214332" cy="165607"/>
          </a:xfrm>
          <a:prstGeom prst="rect">
            <a:avLst/>
          </a:prstGeom>
          <a:noFill/>
          <a:ln>
            <a:noFill/>
          </a:ln>
        </p:spPr>
        <p:txBody>
          <a:bodyPr anchorCtr="0" anchor="t" bIns="0" lIns="0" spcFirstLastPara="1" rIns="0" wrap="square" tIns="0">
            <a:noAutofit/>
          </a:bodyPr>
          <a:lstStyle/>
          <a:p>
            <a:pPr indent="0" lvl="0" marL="12700" marR="0" rtl="0" algn="l">
              <a:lnSpc>
                <a:spcPct val="74242"/>
              </a:lnSpc>
              <a:spcBef>
                <a:spcPts val="0"/>
              </a:spcBef>
              <a:spcAft>
                <a:spcPts val="0"/>
              </a:spcAft>
              <a:buNone/>
            </a:pPr>
            <a:r>
              <a:rPr baseline="30000" lang="en-US" sz="1650">
                <a:latin typeface="Calibri"/>
                <a:ea typeface="Calibri"/>
                <a:cs typeface="Calibri"/>
                <a:sym typeface="Calibri"/>
              </a:rPr>
              <a:t>2016 2015 2014 2013 2016 2015 2014 2013 2016 2015 2014 2013 2016 2015 2014 2013 2016 2015 2014 2013 2016 2015 2014 2013</a:t>
            </a:r>
            <a:endParaRPr sz="1100">
              <a:latin typeface="Calibri"/>
              <a:ea typeface="Calibri"/>
              <a:cs typeface="Calibri"/>
              <a:sym typeface="Calibri"/>
            </a:endParaRPr>
          </a:p>
        </p:txBody>
      </p:sp>
      <p:sp>
        <p:nvSpPr>
          <p:cNvPr id="209" name="Google Shape;209;p8"/>
          <p:cNvSpPr txBox="1"/>
          <p:nvPr/>
        </p:nvSpPr>
        <p:spPr>
          <a:xfrm>
            <a:off x="1601216" y="5980557"/>
            <a:ext cx="466800" cy="360600"/>
          </a:xfrm>
          <a:prstGeom prst="rect">
            <a:avLst/>
          </a:prstGeom>
          <a:noFill/>
          <a:ln>
            <a:noFill/>
          </a:ln>
        </p:spPr>
        <p:txBody>
          <a:bodyPr anchorCtr="0" anchor="t" bIns="0" lIns="0" spcFirstLastPara="1" rIns="0" wrap="square" tIns="0">
            <a:noAutofit/>
          </a:bodyPr>
          <a:lstStyle/>
          <a:p>
            <a:pPr indent="-3555" lvl="0" marL="41656" marR="22860" rtl="0" algn="l">
              <a:lnSpc>
                <a:spcPct val="73333"/>
              </a:lnSpc>
              <a:spcBef>
                <a:spcPts val="0"/>
              </a:spcBef>
              <a:spcAft>
                <a:spcPts val="0"/>
              </a:spcAft>
              <a:buNone/>
            </a:pPr>
            <a:r>
              <a:rPr b="1" baseline="30000" lang="en-US" sz="1800">
                <a:latin typeface="Calibri"/>
                <a:ea typeface="Calibri"/>
                <a:cs typeface="Calibri"/>
                <a:sym typeface="Calibri"/>
              </a:rPr>
              <a:t>Proxy</a:t>
            </a:r>
            <a:endParaRPr sz="1200">
              <a:latin typeface="Calibri"/>
              <a:ea typeface="Calibri"/>
              <a:cs typeface="Calibri"/>
              <a:sym typeface="Calibri"/>
            </a:endParaRPr>
          </a:p>
          <a:p>
            <a:pPr indent="0" lvl="0" marL="12700" marR="0" rtl="0" algn="l">
              <a:lnSpc>
                <a:spcPct val="80000"/>
              </a:lnSpc>
              <a:spcBef>
                <a:spcPts val="6"/>
              </a:spcBef>
              <a:spcAft>
                <a:spcPts val="0"/>
              </a:spcAft>
              <a:buNone/>
            </a:pPr>
            <a:r>
              <a:rPr b="1" baseline="30000" lang="en-US" sz="1800">
                <a:latin typeface="Calibri"/>
                <a:ea typeface="Calibri"/>
                <a:cs typeface="Calibri"/>
                <a:sym typeface="Calibri"/>
              </a:rPr>
              <a:t>Access</a:t>
            </a:r>
            <a:endParaRPr sz="1200">
              <a:latin typeface="Calibri"/>
              <a:ea typeface="Calibri"/>
              <a:cs typeface="Calibri"/>
              <a:sym typeface="Calibri"/>
            </a:endParaRPr>
          </a:p>
        </p:txBody>
      </p:sp>
      <p:sp>
        <p:nvSpPr>
          <p:cNvPr id="210" name="Google Shape;210;p8"/>
          <p:cNvSpPr txBox="1"/>
          <p:nvPr/>
        </p:nvSpPr>
        <p:spPr>
          <a:xfrm>
            <a:off x="2773172" y="5980557"/>
            <a:ext cx="852000" cy="36060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Independent</a:t>
            </a:r>
            <a:endParaRPr sz="1200">
              <a:latin typeface="Calibri"/>
              <a:ea typeface="Calibri"/>
              <a:cs typeface="Calibri"/>
              <a:sym typeface="Calibri"/>
            </a:endParaRPr>
          </a:p>
          <a:p>
            <a:pPr indent="-4063" lvl="0" marL="232663" marR="241484" rtl="0" algn="ctr">
              <a:lnSpc>
                <a:spcPct val="80000"/>
              </a:lnSpc>
              <a:spcBef>
                <a:spcPts val="6"/>
              </a:spcBef>
              <a:spcAft>
                <a:spcPts val="0"/>
              </a:spcAft>
              <a:buNone/>
            </a:pPr>
            <a:r>
              <a:rPr b="1" baseline="30000" lang="en-US" sz="1800">
                <a:latin typeface="Calibri"/>
                <a:ea typeface="Calibri"/>
                <a:cs typeface="Calibri"/>
                <a:sym typeface="Calibri"/>
              </a:rPr>
              <a:t>Chair</a:t>
            </a:r>
            <a:endParaRPr sz="1200">
              <a:latin typeface="Calibri"/>
              <a:ea typeface="Calibri"/>
              <a:cs typeface="Calibri"/>
              <a:sym typeface="Calibri"/>
            </a:endParaRPr>
          </a:p>
        </p:txBody>
      </p:sp>
      <p:sp>
        <p:nvSpPr>
          <p:cNvPr id="211" name="Google Shape;211;p8"/>
          <p:cNvSpPr txBox="1"/>
          <p:nvPr/>
        </p:nvSpPr>
        <p:spPr>
          <a:xfrm>
            <a:off x="4141978" y="5980557"/>
            <a:ext cx="858300" cy="726600"/>
          </a:xfrm>
          <a:prstGeom prst="rect">
            <a:avLst/>
          </a:prstGeom>
          <a:noFill/>
          <a:ln>
            <a:noFill/>
          </a:ln>
        </p:spPr>
        <p:txBody>
          <a:bodyPr anchorCtr="0" anchor="t" bIns="0" lIns="0" spcFirstLastPara="1" rIns="0" wrap="square" tIns="0">
            <a:noAutofit/>
          </a:bodyPr>
          <a:lstStyle/>
          <a:p>
            <a:pPr indent="-253" lvl="0" marL="12954" marR="22656" rtl="0" algn="ctr">
              <a:lnSpc>
                <a:spcPct val="73333"/>
              </a:lnSpc>
              <a:spcBef>
                <a:spcPts val="0"/>
              </a:spcBef>
              <a:spcAft>
                <a:spcPts val="0"/>
              </a:spcAft>
              <a:buNone/>
            </a:pPr>
            <a:r>
              <a:rPr b="1" baseline="30000" lang="en-US" sz="1800">
                <a:latin typeface="Calibri"/>
                <a:ea typeface="Calibri"/>
                <a:cs typeface="Calibri"/>
                <a:sym typeface="Calibri"/>
              </a:rPr>
              <a:t>Shareholder</a:t>
            </a:r>
            <a:endParaRPr sz="1200">
              <a:latin typeface="Calibri"/>
              <a:ea typeface="Calibri"/>
              <a:cs typeface="Calibri"/>
              <a:sym typeface="Calibri"/>
            </a:endParaRPr>
          </a:p>
          <a:p>
            <a:pPr indent="0" lvl="0" marL="0" marR="0" rtl="0" algn="ctr">
              <a:lnSpc>
                <a:spcPct val="80000"/>
              </a:lnSpc>
              <a:spcBef>
                <a:spcPts val="6"/>
              </a:spcBef>
              <a:spcAft>
                <a:spcPts val="0"/>
              </a:spcAft>
              <a:buNone/>
            </a:pPr>
            <a:r>
              <a:rPr b="1" baseline="30000" lang="en-US" sz="1800">
                <a:latin typeface="Calibri"/>
                <a:ea typeface="Calibri"/>
                <a:cs typeface="Calibri"/>
                <a:sym typeface="Calibri"/>
              </a:rPr>
              <a:t>Power to Act</a:t>
            </a:r>
            <a:endParaRPr sz="1200">
              <a:latin typeface="Calibri"/>
              <a:ea typeface="Calibri"/>
              <a:cs typeface="Calibri"/>
              <a:sym typeface="Calibri"/>
            </a:endParaRPr>
          </a:p>
          <a:p>
            <a:pPr indent="-6350" lvl="0" marL="57150" marR="68506" rtl="0" algn="ctr">
              <a:lnSpc>
                <a:spcPct val="80000"/>
              </a:lnSpc>
              <a:spcBef>
                <a:spcPts val="0"/>
              </a:spcBef>
              <a:spcAft>
                <a:spcPts val="0"/>
              </a:spcAft>
              <a:buNone/>
            </a:pPr>
            <a:r>
              <a:rPr b="1" baseline="30000" lang="en-US" sz="1800">
                <a:latin typeface="Calibri"/>
                <a:ea typeface="Calibri"/>
                <a:cs typeface="Calibri"/>
                <a:sym typeface="Calibri"/>
              </a:rPr>
              <a:t>by Written</a:t>
            </a:r>
            <a:endParaRPr sz="1200">
              <a:latin typeface="Calibri"/>
              <a:ea typeface="Calibri"/>
              <a:cs typeface="Calibri"/>
              <a:sym typeface="Calibri"/>
            </a:endParaRPr>
          </a:p>
          <a:p>
            <a:pPr indent="-1270" lvl="0" marL="140970" marR="151865" rtl="0" algn="ctr">
              <a:lnSpc>
                <a:spcPct val="80000"/>
              </a:lnSpc>
              <a:spcBef>
                <a:spcPts val="0"/>
              </a:spcBef>
              <a:spcAft>
                <a:spcPts val="0"/>
              </a:spcAft>
              <a:buNone/>
            </a:pPr>
            <a:r>
              <a:rPr b="1" baseline="30000" lang="en-US" sz="1800">
                <a:latin typeface="Calibri"/>
                <a:ea typeface="Calibri"/>
                <a:cs typeface="Calibri"/>
                <a:sym typeface="Calibri"/>
              </a:rPr>
              <a:t>Consent</a:t>
            </a:r>
            <a:endParaRPr sz="1200">
              <a:latin typeface="Calibri"/>
              <a:ea typeface="Calibri"/>
              <a:cs typeface="Calibri"/>
              <a:sym typeface="Calibri"/>
            </a:endParaRPr>
          </a:p>
        </p:txBody>
      </p:sp>
      <p:sp>
        <p:nvSpPr>
          <p:cNvPr id="212" name="Google Shape;212;p8"/>
          <p:cNvSpPr txBox="1"/>
          <p:nvPr/>
        </p:nvSpPr>
        <p:spPr>
          <a:xfrm>
            <a:off x="5503291" y="5980557"/>
            <a:ext cx="879600" cy="726600"/>
          </a:xfrm>
          <a:prstGeom prst="rect">
            <a:avLst/>
          </a:prstGeom>
          <a:noFill/>
          <a:ln>
            <a:noFill/>
          </a:ln>
        </p:spPr>
        <p:txBody>
          <a:bodyPr anchorCtr="0" anchor="t" bIns="0" lIns="0" spcFirstLastPara="1" rIns="0" wrap="square" tIns="0">
            <a:noAutofit/>
          </a:bodyPr>
          <a:lstStyle/>
          <a:p>
            <a:pPr indent="-10922" lvl="0" marL="23622" marR="33396" rtl="0" algn="ctr">
              <a:lnSpc>
                <a:spcPct val="73333"/>
              </a:lnSpc>
              <a:spcBef>
                <a:spcPts val="0"/>
              </a:spcBef>
              <a:spcAft>
                <a:spcPts val="0"/>
              </a:spcAft>
              <a:buNone/>
            </a:pPr>
            <a:r>
              <a:rPr b="1" baseline="30000" lang="en-US" sz="1800">
                <a:latin typeface="Calibri"/>
                <a:ea typeface="Calibri"/>
                <a:cs typeface="Calibri"/>
                <a:sym typeface="Calibri"/>
              </a:rPr>
              <a:t>Shareholder</a:t>
            </a:r>
            <a:endParaRPr sz="1200">
              <a:latin typeface="Calibri"/>
              <a:ea typeface="Calibri"/>
              <a:cs typeface="Calibri"/>
              <a:sym typeface="Calibri"/>
            </a:endParaRPr>
          </a:p>
          <a:p>
            <a:pPr indent="0" lvl="0" marL="0" marR="0" rtl="0" algn="ctr">
              <a:lnSpc>
                <a:spcPct val="80000"/>
              </a:lnSpc>
              <a:spcBef>
                <a:spcPts val="6"/>
              </a:spcBef>
              <a:spcAft>
                <a:spcPts val="0"/>
              </a:spcAft>
              <a:buNone/>
            </a:pPr>
            <a:r>
              <a:rPr b="1" baseline="30000" lang="en-US" sz="1800">
                <a:latin typeface="Calibri"/>
                <a:ea typeface="Calibri"/>
                <a:cs typeface="Calibri"/>
                <a:sym typeface="Calibri"/>
              </a:rPr>
              <a:t>Power to Call</a:t>
            </a:r>
            <a:endParaRPr sz="1200">
              <a:latin typeface="Calibri"/>
              <a:ea typeface="Calibri"/>
              <a:cs typeface="Calibri"/>
              <a:sym typeface="Calibri"/>
            </a:endParaRPr>
          </a:p>
          <a:p>
            <a:pPr indent="-10413" lvl="0" marL="188214" marR="199034" rtl="0" algn="ctr">
              <a:lnSpc>
                <a:spcPct val="80000"/>
              </a:lnSpc>
              <a:spcBef>
                <a:spcPts val="0"/>
              </a:spcBef>
              <a:spcAft>
                <a:spcPts val="0"/>
              </a:spcAft>
              <a:buNone/>
            </a:pPr>
            <a:r>
              <a:rPr b="1" baseline="30000" lang="en-US" sz="1800">
                <a:latin typeface="Calibri"/>
                <a:ea typeface="Calibri"/>
                <a:cs typeface="Calibri"/>
                <a:sym typeface="Calibri"/>
              </a:rPr>
              <a:t>Special</a:t>
            </a:r>
            <a:endParaRPr sz="1200">
              <a:latin typeface="Calibri"/>
              <a:ea typeface="Calibri"/>
              <a:cs typeface="Calibri"/>
              <a:sym typeface="Calibri"/>
            </a:endParaRPr>
          </a:p>
          <a:p>
            <a:pPr indent="-762" lvl="0" marL="115062" marR="125528" rtl="0" algn="ctr">
              <a:lnSpc>
                <a:spcPct val="80000"/>
              </a:lnSpc>
              <a:spcBef>
                <a:spcPts val="0"/>
              </a:spcBef>
              <a:spcAft>
                <a:spcPts val="0"/>
              </a:spcAft>
              <a:buNone/>
            </a:pPr>
            <a:r>
              <a:rPr b="1" baseline="30000" lang="en-US" sz="1800">
                <a:latin typeface="Calibri"/>
                <a:ea typeface="Calibri"/>
                <a:cs typeface="Calibri"/>
                <a:sym typeface="Calibri"/>
              </a:rPr>
              <a:t>Meetings</a:t>
            </a:r>
            <a:endParaRPr sz="1200">
              <a:latin typeface="Calibri"/>
              <a:ea typeface="Calibri"/>
              <a:cs typeface="Calibri"/>
              <a:sym typeface="Calibri"/>
            </a:endParaRPr>
          </a:p>
        </p:txBody>
      </p:sp>
      <p:sp>
        <p:nvSpPr>
          <p:cNvPr id="213" name="Google Shape;213;p8"/>
          <p:cNvSpPr txBox="1"/>
          <p:nvPr/>
        </p:nvSpPr>
        <p:spPr>
          <a:xfrm>
            <a:off x="6983095" y="5980557"/>
            <a:ext cx="666300" cy="36060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Declassify</a:t>
            </a:r>
            <a:endParaRPr sz="1200">
              <a:latin typeface="Calibri"/>
              <a:ea typeface="Calibri"/>
              <a:cs typeface="Calibri"/>
              <a:sym typeface="Calibri"/>
            </a:endParaRPr>
          </a:p>
          <a:p>
            <a:pPr indent="-12192" lvl="0" marL="113792" marR="125742" rtl="0" algn="ctr">
              <a:lnSpc>
                <a:spcPct val="80000"/>
              </a:lnSpc>
              <a:spcBef>
                <a:spcPts val="6"/>
              </a:spcBef>
              <a:spcAft>
                <a:spcPts val="0"/>
              </a:spcAft>
              <a:buNone/>
            </a:pPr>
            <a:r>
              <a:rPr b="1" baseline="30000" lang="en-US" sz="1800">
                <a:latin typeface="Calibri"/>
                <a:ea typeface="Calibri"/>
                <a:cs typeface="Calibri"/>
                <a:sym typeface="Calibri"/>
              </a:rPr>
              <a:t>Board</a:t>
            </a:r>
            <a:endParaRPr sz="1200">
              <a:latin typeface="Calibri"/>
              <a:ea typeface="Calibri"/>
              <a:cs typeface="Calibri"/>
              <a:sym typeface="Calibri"/>
            </a:endParaRPr>
          </a:p>
        </p:txBody>
      </p:sp>
      <p:sp>
        <p:nvSpPr>
          <p:cNvPr id="214" name="Google Shape;214;p8"/>
          <p:cNvSpPr txBox="1"/>
          <p:nvPr/>
        </p:nvSpPr>
        <p:spPr>
          <a:xfrm>
            <a:off x="8380857" y="5980557"/>
            <a:ext cx="612000" cy="543600"/>
          </a:xfrm>
          <a:prstGeom prst="rect">
            <a:avLst/>
          </a:prstGeom>
          <a:noFill/>
          <a:ln>
            <a:noFill/>
          </a:ln>
        </p:spPr>
        <p:txBody>
          <a:bodyPr anchorCtr="0" anchor="t" bIns="0" lIns="0" spcFirstLastPara="1" rIns="0" wrap="square" tIns="0">
            <a:noAutofit/>
          </a:bodyPr>
          <a:lstStyle/>
          <a:p>
            <a:pPr indent="-3810" lvl="0" marL="3810" marR="13153" rtl="0" algn="ctr">
              <a:lnSpc>
                <a:spcPct val="73333"/>
              </a:lnSpc>
              <a:spcBef>
                <a:spcPts val="0"/>
              </a:spcBef>
              <a:spcAft>
                <a:spcPts val="0"/>
              </a:spcAft>
              <a:buNone/>
            </a:pPr>
            <a:r>
              <a:rPr b="1" baseline="30000" lang="en-US" sz="1800">
                <a:latin typeface="Calibri"/>
                <a:ea typeface="Calibri"/>
                <a:cs typeface="Calibri"/>
                <a:sym typeface="Calibri"/>
              </a:rPr>
              <a:t>Majority</a:t>
            </a:r>
            <a:endParaRPr sz="1200">
              <a:latin typeface="Calibri"/>
              <a:ea typeface="Calibri"/>
              <a:cs typeface="Calibri"/>
              <a:sym typeface="Calibri"/>
            </a:endParaRPr>
          </a:p>
          <a:p>
            <a:pPr indent="-11429" lvl="0" marL="125729" marR="135819" rtl="0" algn="ctr">
              <a:lnSpc>
                <a:spcPct val="80000"/>
              </a:lnSpc>
              <a:spcBef>
                <a:spcPts val="6"/>
              </a:spcBef>
              <a:spcAft>
                <a:spcPts val="0"/>
              </a:spcAft>
              <a:buNone/>
            </a:pPr>
            <a:r>
              <a:rPr b="1" baseline="30000" lang="en-US" sz="1800">
                <a:latin typeface="Calibri"/>
                <a:ea typeface="Calibri"/>
                <a:cs typeface="Calibri"/>
                <a:sym typeface="Calibri"/>
              </a:rPr>
              <a:t>Vote</a:t>
            </a:r>
            <a:endParaRPr sz="1200">
              <a:latin typeface="Calibri"/>
              <a:ea typeface="Calibri"/>
              <a:cs typeface="Calibri"/>
              <a:sym typeface="Calibri"/>
            </a:endParaRPr>
          </a:p>
          <a:p>
            <a:pPr indent="0" lvl="0" marL="0" marR="0" rtl="0" algn="ctr">
              <a:lnSpc>
                <a:spcPct val="80000"/>
              </a:lnSpc>
              <a:spcBef>
                <a:spcPts val="0"/>
              </a:spcBef>
              <a:spcAft>
                <a:spcPts val="0"/>
              </a:spcAft>
              <a:buNone/>
            </a:pPr>
            <a:r>
              <a:rPr b="1" baseline="30000" lang="en-US" sz="1800">
                <a:latin typeface="Calibri"/>
                <a:ea typeface="Calibri"/>
                <a:cs typeface="Calibri"/>
                <a:sym typeface="Calibri"/>
              </a:rPr>
              <a:t>Standard</a:t>
            </a:r>
            <a:endParaRPr sz="1200">
              <a:latin typeface="Calibri"/>
              <a:ea typeface="Calibri"/>
              <a:cs typeface="Calibri"/>
              <a:sym typeface="Calibri"/>
            </a:endParaRPr>
          </a:p>
        </p:txBody>
      </p:sp>
      <p:sp>
        <p:nvSpPr>
          <p:cNvPr id="215" name="Google Shape;215;p8"/>
          <p:cNvSpPr txBox="1"/>
          <p:nvPr/>
        </p:nvSpPr>
        <p:spPr>
          <a:xfrm>
            <a:off x="4064635" y="7077557"/>
            <a:ext cx="1846824"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Voted Shareholder Proposals</a:t>
            </a:r>
            <a:endParaRPr sz="1200">
              <a:latin typeface="Calibri"/>
              <a:ea typeface="Calibri"/>
              <a:cs typeface="Calibri"/>
              <a:sym typeface="Calibri"/>
            </a:endParaRPr>
          </a:p>
        </p:txBody>
      </p:sp>
      <p:sp>
        <p:nvSpPr>
          <p:cNvPr id="216" name="Google Shape;216;p8"/>
          <p:cNvSpPr txBox="1"/>
          <p:nvPr/>
        </p:nvSpPr>
        <p:spPr>
          <a:xfrm>
            <a:off x="6354826" y="7077557"/>
            <a:ext cx="475500" cy="1779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800">
                <a:latin typeface="Calibri"/>
                <a:ea typeface="Calibri"/>
                <a:cs typeface="Calibri"/>
                <a:sym typeface="Calibri"/>
              </a:rPr>
              <a:t>Passed</a:t>
            </a:r>
            <a:endParaRPr sz="1200">
              <a:latin typeface="Calibri"/>
              <a:ea typeface="Calibri"/>
              <a:cs typeface="Calibri"/>
              <a:sym typeface="Calibri"/>
            </a:endParaRPr>
          </a:p>
        </p:txBody>
      </p:sp>
      <p:sp>
        <p:nvSpPr>
          <p:cNvPr id="217" name="Google Shape;217;p8"/>
          <p:cNvSpPr txBox="1"/>
          <p:nvPr/>
        </p:nvSpPr>
        <p:spPr>
          <a:xfrm>
            <a:off x="1041603" y="7262266"/>
            <a:ext cx="234560"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aseline="30000" lang="en-US" sz="1500">
                <a:latin typeface="Calibri"/>
                <a:ea typeface="Calibri"/>
                <a:cs typeface="Calibri"/>
                <a:sym typeface="Calibri"/>
              </a:rPr>
              <a:t>ISS</a:t>
            </a:r>
            <a:r>
              <a:rPr baseline="30000" lang="en-US" sz="1800">
                <a:latin typeface="Calibri"/>
                <a:ea typeface="Calibri"/>
                <a:cs typeface="Calibri"/>
                <a:sym typeface="Calibri"/>
              </a:rPr>
              <a:t>.</a:t>
            </a:r>
            <a:endParaRPr sz="1200">
              <a:latin typeface="Calibri"/>
              <a:ea typeface="Calibri"/>
              <a:cs typeface="Calibri"/>
              <a:sym typeface="Calibri"/>
            </a:endParaRPr>
          </a:p>
        </p:txBody>
      </p:sp>
      <p:sp>
        <p:nvSpPr>
          <p:cNvPr id="218" name="Google Shape;218;p8"/>
          <p:cNvSpPr txBox="1"/>
          <p:nvPr/>
        </p:nvSpPr>
        <p:spPr>
          <a:xfrm>
            <a:off x="596595" y="7281697"/>
            <a:ext cx="430121"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Source:</a:t>
            </a:r>
            <a:endParaRPr sz="1000">
              <a:latin typeface="Calibri"/>
              <a:ea typeface="Calibri"/>
              <a:cs typeface="Calibri"/>
              <a:sym typeface="Calibri"/>
            </a:endParaRPr>
          </a:p>
        </p:txBody>
      </p:sp>
      <p:sp>
        <p:nvSpPr>
          <p:cNvPr id="219" name="Google Shape;219;p8"/>
          <p:cNvSpPr txBox="1"/>
          <p:nvPr/>
        </p:nvSpPr>
        <p:spPr>
          <a:xfrm>
            <a:off x="9512046" y="7495667"/>
            <a:ext cx="172348"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11</a:t>
            </a:r>
            <a:endParaRPr sz="1000">
              <a:latin typeface="Calibri"/>
              <a:ea typeface="Calibri"/>
              <a:cs typeface="Calibri"/>
              <a:sym typeface="Calibri"/>
            </a:endParaRPr>
          </a:p>
        </p:txBody>
      </p:sp>
      <p:sp>
        <p:nvSpPr>
          <p:cNvPr id="220" name="Google Shape;220;p8"/>
          <p:cNvSpPr txBox="1"/>
          <p:nvPr/>
        </p:nvSpPr>
        <p:spPr>
          <a:xfrm rot="-5400000">
            <a:off x="330887" y="4021892"/>
            <a:ext cx="776575" cy="16764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1" baseline="30000" lang="en-US" sz="1800">
                <a:latin typeface="Calibri"/>
                <a:ea typeface="Calibri"/>
                <a:cs typeface="Calibri"/>
                <a:sym typeface="Calibri"/>
              </a:rPr>
              <a:t># Proposals</a:t>
            </a:r>
            <a:endParaRPr sz="1200">
              <a:latin typeface="Calibri"/>
              <a:ea typeface="Calibri"/>
              <a:cs typeface="Calibri"/>
              <a:sym typeface="Calibri"/>
            </a:endParaRPr>
          </a:p>
        </p:txBody>
      </p:sp>
      <p:sp>
        <p:nvSpPr>
          <p:cNvPr id="221" name="Google Shape;221;p8"/>
          <p:cNvSpPr txBox="1"/>
          <p:nvPr/>
        </p:nvSpPr>
        <p:spPr>
          <a:xfrm>
            <a:off x="6245352" y="7118604"/>
            <a:ext cx="83820" cy="838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650"/>
          </a:p>
        </p:txBody>
      </p:sp>
      <p:sp>
        <p:nvSpPr>
          <p:cNvPr id="222" name="Google Shape;222;p8"/>
          <p:cNvSpPr txBox="1"/>
          <p:nvPr/>
        </p:nvSpPr>
        <p:spPr>
          <a:xfrm>
            <a:off x="3956304" y="7118604"/>
            <a:ext cx="83820" cy="838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650"/>
          </a:p>
        </p:txBody>
      </p:sp>
      <p:sp>
        <p:nvSpPr>
          <p:cNvPr id="223" name="Google Shape;223;p8"/>
          <p:cNvSpPr txBox="1"/>
          <p:nvPr/>
        </p:nvSpPr>
        <p:spPr>
          <a:xfrm>
            <a:off x="4934712" y="4791456"/>
            <a:ext cx="257555" cy="6553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24" name="Google Shape;224;p8"/>
          <p:cNvSpPr txBox="1"/>
          <p:nvPr/>
        </p:nvSpPr>
        <p:spPr>
          <a:xfrm>
            <a:off x="4248912" y="4479036"/>
            <a:ext cx="257555" cy="96773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25" name="Google Shape;225;p8"/>
          <p:cNvSpPr txBox="1"/>
          <p:nvPr/>
        </p:nvSpPr>
        <p:spPr>
          <a:xfrm>
            <a:off x="2877312" y="3572255"/>
            <a:ext cx="257556" cy="18745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26" name="Google Shape;226;p8"/>
          <p:cNvSpPr txBox="1"/>
          <p:nvPr/>
        </p:nvSpPr>
        <p:spPr>
          <a:xfrm>
            <a:off x="1072896" y="2697479"/>
            <a:ext cx="48767" cy="28041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27" name="Google Shape;227;p8"/>
          <p:cNvSpPr txBox="1"/>
          <p:nvPr/>
        </p:nvSpPr>
        <p:spPr>
          <a:xfrm>
            <a:off x="1121664" y="2697479"/>
            <a:ext cx="1327403" cy="187451"/>
          </a:xfrm>
          <a:prstGeom prst="rect">
            <a:avLst/>
          </a:prstGeom>
          <a:noFill/>
          <a:ln>
            <a:noFill/>
          </a:ln>
        </p:spPr>
        <p:txBody>
          <a:bodyPr anchorCtr="0" anchor="t" bIns="0" lIns="0" spcFirstLastPara="1" rIns="0" wrap="square" tIns="0">
            <a:noAutofit/>
          </a:bodyPr>
          <a:lstStyle/>
          <a:p>
            <a:pPr indent="-4064" lvl="0" marL="92964" marR="0" rtl="0" algn="l">
              <a:lnSpc>
                <a:spcPct val="81944"/>
              </a:lnSpc>
              <a:spcBef>
                <a:spcPts val="0"/>
              </a:spcBef>
              <a:spcAft>
                <a:spcPts val="0"/>
              </a:spcAft>
              <a:buNone/>
            </a:pPr>
            <a:r>
              <a:rPr baseline="-25000" lang="en-US" sz="1800">
                <a:latin typeface="Calibri"/>
                <a:ea typeface="Calibri"/>
                <a:cs typeface="Calibri"/>
                <a:sym typeface="Calibri"/>
              </a:rPr>
              <a:t>81     </a:t>
            </a:r>
            <a:r>
              <a:rPr baseline="30000" lang="en-US" sz="1800">
                <a:latin typeface="Calibri"/>
                <a:ea typeface="Calibri"/>
                <a:cs typeface="Calibri"/>
                <a:sym typeface="Calibri"/>
              </a:rPr>
              <a:t>84</a:t>
            </a:r>
            <a:endParaRPr sz="1200">
              <a:latin typeface="Calibri"/>
              <a:ea typeface="Calibri"/>
              <a:cs typeface="Calibri"/>
              <a:sym typeface="Calibri"/>
            </a:endParaRPr>
          </a:p>
        </p:txBody>
      </p:sp>
      <p:sp>
        <p:nvSpPr>
          <p:cNvPr id="228" name="Google Shape;228;p8"/>
          <p:cNvSpPr txBox="1"/>
          <p:nvPr/>
        </p:nvSpPr>
        <p:spPr>
          <a:xfrm>
            <a:off x="2449067" y="2717291"/>
            <a:ext cx="1447800" cy="97993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800"/>
          </a:p>
          <a:p>
            <a:pPr indent="-9905" lvl="0" marL="479806" marR="0" rtl="0" algn="l">
              <a:lnSpc>
                <a:spcPct val="74722"/>
              </a:lnSpc>
              <a:spcBef>
                <a:spcPts val="4067"/>
              </a:spcBef>
              <a:spcAft>
                <a:spcPts val="0"/>
              </a:spcAft>
              <a:buNone/>
            </a:pPr>
            <a:r>
              <a:rPr baseline="-25000" lang="en-US" sz="1800">
                <a:latin typeface="Calibri"/>
                <a:ea typeface="Calibri"/>
                <a:cs typeface="Calibri"/>
                <a:sym typeface="Calibri"/>
              </a:rPr>
              <a:t>62</a:t>
            </a:r>
            <a:endParaRPr sz="1200">
              <a:latin typeface="Calibri"/>
              <a:ea typeface="Calibri"/>
              <a:cs typeface="Calibri"/>
              <a:sym typeface="Calibri"/>
            </a:endParaRPr>
          </a:p>
          <a:p>
            <a:pPr indent="-9905" lvl="0" marL="822706" marR="0" rtl="0" algn="l">
              <a:lnSpc>
                <a:spcPct val="86111"/>
              </a:lnSpc>
              <a:spcBef>
                <a:spcPts val="10"/>
              </a:spcBef>
              <a:spcAft>
                <a:spcPts val="0"/>
              </a:spcAft>
              <a:buNone/>
            </a:pPr>
            <a:r>
              <a:rPr baseline="30000" lang="en-US" sz="1800">
                <a:latin typeface="Calibri"/>
                <a:ea typeface="Calibri"/>
                <a:cs typeface="Calibri"/>
                <a:sym typeface="Calibri"/>
              </a:rPr>
              <a:t>58     </a:t>
            </a:r>
            <a:r>
              <a:rPr baseline="-25000" lang="en-US" sz="1800">
                <a:latin typeface="Calibri"/>
                <a:ea typeface="Calibri"/>
                <a:cs typeface="Calibri"/>
                <a:sym typeface="Calibri"/>
              </a:rPr>
              <a:t>55</a:t>
            </a:r>
            <a:endParaRPr sz="1200">
              <a:latin typeface="Calibri"/>
              <a:ea typeface="Calibri"/>
              <a:cs typeface="Calibri"/>
              <a:sym typeface="Calibri"/>
            </a:endParaRPr>
          </a:p>
        </p:txBody>
      </p:sp>
      <p:sp>
        <p:nvSpPr>
          <p:cNvPr id="229" name="Google Shape;229;p8"/>
          <p:cNvSpPr txBox="1"/>
          <p:nvPr/>
        </p:nvSpPr>
        <p:spPr>
          <a:xfrm>
            <a:off x="1121664" y="2884931"/>
            <a:ext cx="384048" cy="929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230" name="Google Shape;230;p8"/>
          <p:cNvSpPr txBox="1"/>
          <p:nvPr/>
        </p:nvSpPr>
        <p:spPr>
          <a:xfrm>
            <a:off x="1505712" y="2884931"/>
            <a:ext cx="257556" cy="9997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1" name="Google Shape;231;p8"/>
          <p:cNvSpPr txBox="1"/>
          <p:nvPr/>
        </p:nvSpPr>
        <p:spPr>
          <a:xfrm>
            <a:off x="1763268" y="2884931"/>
            <a:ext cx="685799" cy="218694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0158" lvl="0" marL="137159" marR="0" rtl="0" algn="l">
              <a:lnSpc>
                <a:spcPct val="105833"/>
              </a:lnSpc>
              <a:spcBef>
                <a:spcPts val="14409"/>
              </a:spcBef>
              <a:spcAft>
                <a:spcPts val="0"/>
              </a:spcAft>
              <a:buNone/>
            </a:pPr>
            <a:r>
              <a:rPr baseline="30000" lang="en-US" sz="1800">
                <a:latin typeface="Calibri"/>
                <a:ea typeface="Calibri"/>
                <a:cs typeface="Calibri"/>
                <a:sym typeface="Calibri"/>
              </a:rPr>
              <a:t>14     </a:t>
            </a:r>
            <a:r>
              <a:rPr baseline="-25000" lang="en-US" sz="1800">
                <a:latin typeface="Calibri"/>
                <a:ea typeface="Calibri"/>
                <a:cs typeface="Calibri"/>
                <a:sym typeface="Calibri"/>
              </a:rPr>
              <a:t>12</a:t>
            </a:r>
            <a:endParaRPr sz="1200">
              <a:latin typeface="Calibri"/>
              <a:ea typeface="Calibri"/>
              <a:cs typeface="Calibri"/>
              <a:sym typeface="Calibri"/>
            </a:endParaRPr>
          </a:p>
        </p:txBody>
      </p:sp>
      <p:sp>
        <p:nvSpPr>
          <p:cNvPr id="232" name="Google Shape;232;p8"/>
          <p:cNvSpPr txBox="1"/>
          <p:nvPr/>
        </p:nvSpPr>
        <p:spPr>
          <a:xfrm>
            <a:off x="1072896" y="2977896"/>
            <a:ext cx="48767" cy="34442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3" name="Google Shape;233;p8"/>
          <p:cNvSpPr txBox="1"/>
          <p:nvPr/>
        </p:nvSpPr>
        <p:spPr>
          <a:xfrm>
            <a:off x="1121664" y="2977896"/>
            <a:ext cx="41148" cy="128168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4" name="Google Shape;234;p8"/>
          <p:cNvSpPr txBox="1"/>
          <p:nvPr/>
        </p:nvSpPr>
        <p:spPr>
          <a:xfrm>
            <a:off x="1162812" y="2977896"/>
            <a:ext cx="259079" cy="128168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5" name="Google Shape;235;p8"/>
          <p:cNvSpPr txBox="1"/>
          <p:nvPr/>
        </p:nvSpPr>
        <p:spPr>
          <a:xfrm>
            <a:off x="1421892" y="2977896"/>
            <a:ext cx="83820" cy="25313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6" name="Google Shape;236;p8"/>
          <p:cNvSpPr txBox="1"/>
          <p:nvPr/>
        </p:nvSpPr>
        <p:spPr>
          <a:xfrm>
            <a:off x="1072896" y="3322320"/>
            <a:ext cx="48767" cy="3124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7" name="Google Shape;237;p8"/>
          <p:cNvSpPr txBox="1"/>
          <p:nvPr/>
        </p:nvSpPr>
        <p:spPr>
          <a:xfrm>
            <a:off x="1072896" y="3634740"/>
            <a:ext cx="48767" cy="3124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38" name="Google Shape;238;p8"/>
          <p:cNvSpPr txBox="1"/>
          <p:nvPr/>
        </p:nvSpPr>
        <p:spPr>
          <a:xfrm>
            <a:off x="2449067" y="3697224"/>
            <a:ext cx="771144" cy="406908"/>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200"/>
          </a:p>
          <a:p>
            <a:pPr indent="-9905" lvl="0" marL="136906" marR="0" rtl="0" algn="l">
              <a:lnSpc>
                <a:spcPct val="101725"/>
              </a:lnSpc>
              <a:spcBef>
                <a:spcPts val="0"/>
              </a:spcBef>
              <a:spcAft>
                <a:spcPts val="0"/>
              </a:spcAft>
              <a:buNone/>
            </a:pPr>
            <a:r>
              <a:rPr lang="en-US" sz="1200">
                <a:latin typeface="Calibri"/>
                <a:ea typeface="Calibri"/>
                <a:cs typeface="Calibri"/>
                <a:sym typeface="Calibri"/>
              </a:rPr>
              <a:t>45</a:t>
            </a:r>
            <a:endParaRPr sz="1200">
              <a:latin typeface="Calibri"/>
              <a:ea typeface="Calibri"/>
              <a:cs typeface="Calibri"/>
              <a:sym typeface="Calibri"/>
            </a:endParaRPr>
          </a:p>
        </p:txBody>
      </p:sp>
      <p:sp>
        <p:nvSpPr>
          <p:cNvPr id="239" name="Google Shape;239;p8"/>
          <p:cNvSpPr txBox="1"/>
          <p:nvPr/>
        </p:nvSpPr>
        <p:spPr>
          <a:xfrm>
            <a:off x="3220212" y="3697224"/>
            <a:ext cx="257555" cy="171907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2031" lvl="0" marL="65532" marR="66522" rtl="0" algn="ctr">
              <a:lnSpc>
                <a:spcPct val="65277"/>
              </a:lnSpc>
              <a:spcBef>
                <a:spcPts val="11421"/>
              </a:spcBef>
              <a:spcAft>
                <a:spcPts val="0"/>
              </a:spcAft>
              <a:buNone/>
            </a:pPr>
            <a:r>
              <a:rPr baseline="-25000" lang="en-US" sz="1800">
                <a:latin typeface="Calibri"/>
                <a:ea typeface="Calibri"/>
                <a:cs typeface="Calibri"/>
                <a:sym typeface="Calibri"/>
              </a:rPr>
              <a:t>3</a:t>
            </a:r>
            <a:endParaRPr sz="1200">
              <a:latin typeface="Calibri"/>
              <a:ea typeface="Calibri"/>
              <a:cs typeface="Calibri"/>
              <a:sym typeface="Calibri"/>
            </a:endParaRPr>
          </a:p>
        </p:txBody>
      </p:sp>
      <p:sp>
        <p:nvSpPr>
          <p:cNvPr id="240" name="Google Shape;240;p8"/>
          <p:cNvSpPr txBox="1"/>
          <p:nvPr/>
        </p:nvSpPr>
        <p:spPr>
          <a:xfrm>
            <a:off x="3477767" y="3697224"/>
            <a:ext cx="419100" cy="929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241" name="Google Shape;241;p8"/>
          <p:cNvSpPr txBox="1"/>
          <p:nvPr/>
        </p:nvSpPr>
        <p:spPr>
          <a:xfrm>
            <a:off x="3477767" y="3790188"/>
            <a:ext cx="85344" cy="171907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2" name="Google Shape;242;p8"/>
          <p:cNvSpPr txBox="1"/>
          <p:nvPr/>
        </p:nvSpPr>
        <p:spPr>
          <a:xfrm>
            <a:off x="3563112" y="3790188"/>
            <a:ext cx="257555" cy="156362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3" name="Google Shape;243;p8"/>
          <p:cNvSpPr txBox="1"/>
          <p:nvPr/>
        </p:nvSpPr>
        <p:spPr>
          <a:xfrm>
            <a:off x="3820667" y="3790188"/>
            <a:ext cx="76200" cy="171907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4" name="Google Shape;244;p8"/>
          <p:cNvSpPr txBox="1"/>
          <p:nvPr/>
        </p:nvSpPr>
        <p:spPr>
          <a:xfrm>
            <a:off x="1505712" y="3884676"/>
            <a:ext cx="257556" cy="1624584"/>
          </a:xfrm>
          <a:prstGeom prst="rect">
            <a:avLst/>
          </a:prstGeom>
          <a:noFill/>
          <a:ln>
            <a:noFill/>
          </a:ln>
        </p:spPr>
        <p:txBody>
          <a:bodyPr anchorCtr="0" anchor="t" bIns="0" lIns="0" spcFirstLastPara="1" rIns="0" wrap="square" tIns="0">
            <a:noAutofit/>
          </a:bodyPr>
          <a:lstStyle/>
          <a:p>
            <a:pPr indent="-1014" lvl="0" marL="51815" marR="0" rtl="0" algn="l">
              <a:lnSpc>
                <a:spcPct val="101725"/>
              </a:lnSpc>
              <a:spcBef>
                <a:spcPts val="0"/>
              </a:spcBef>
              <a:spcAft>
                <a:spcPts val="0"/>
              </a:spcAft>
              <a:buNone/>
            </a:pPr>
            <a:r>
              <a:rPr lang="en-US" sz="1200">
                <a:latin typeface="Calibri"/>
                <a:ea typeface="Calibri"/>
                <a:cs typeface="Calibri"/>
                <a:sym typeface="Calibri"/>
              </a:rPr>
              <a:t>52</a:t>
            </a:r>
            <a:endParaRPr sz="1200">
              <a:latin typeface="Calibri"/>
              <a:ea typeface="Calibri"/>
              <a:cs typeface="Calibri"/>
              <a:sym typeface="Calibri"/>
            </a:endParaRPr>
          </a:p>
        </p:txBody>
      </p:sp>
      <p:sp>
        <p:nvSpPr>
          <p:cNvPr id="245" name="Google Shape;245;p8"/>
          <p:cNvSpPr txBox="1"/>
          <p:nvPr/>
        </p:nvSpPr>
        <p:spPr>
          <a:xfrm>
            <a:off x="1072896" y="3947160"/>
            <a:ext cx="48767" cy="3124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6" name="Google Shape;246;p8"/>
          <p:cNvSpPr txBox="1"/>
          <p:nvPr/>
        </p:nvSpPr>
        <p:spPr>
          <a:xfrm>
            <a:off x="2449067" y="4104132"/>
            <a:ext cx="85344" cy="1405127"/>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47" name="Google Shape;247;p8"/>
          <p:cNvSpPr txBox="1"/>
          <p:nvPr/>
        </p:nvSpPr>
        <p:spPr>
          <a:xfrm>
            <a:off x="2534412" y="4104132"/>
            <a:ext cx="257556" cy="1405127"/>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2030" lvl="0" marL="65531" marR="66522" rtl="0" algn="ctr">
              <a:lnSpc>
                <a:spcPct val="101725"/>
              </a:lnSpc>
              <a:spcBef>
                <a:spcPts val="8158"/>
              </a:spcBef>
              <a:spcAft>
                <a:spcPts val="0"/>
              </a:spcAft>
              <a:buNone/>
            </a:pPr>
            <a:r>
              <a:rPr lang="en-US" sz="1200">
                <a:latin typeface="Calibri"/>
                <a:ea typeface="Calibri"/>
                <a:cs typeface="Calibri"/>
                <a:sym typeface="Calibri"/>
              </a:rPr>
              <a:t>0</a:t>
            </a:r>
            <a:endParaRPr sz="1200">
              <a:latin typeface="Calibri"/>
              <a:ea typeface="Calibri"/>
              <a:cs typeface="Calibri"/>
              <a:sym typeface="Calibri"/>
            </a:endParaRPr>
          </a:p>
        </p:txBody>
      </p:sp>
      <p:sp>
        <p:nvSpPr>
          <p:cNvPr id="248" name="Google Shape;248;p8"/>
          <p:cNvSpPr txBox="1"/>
          <p:nvPr/>
        </p:nvSpPr>
        <p:spPr>
          <a:xfrm>
            <a:off x="2791968" y="4104132"/>
            <a:ext cx="428244" cy="1405127"/>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1174" lvl="0" marL="150875" marR="151866" rtl="0" algn="ctr">
              <a:lnSpc>
                <a:spcPct val="101725"/>
              </a:lnSpc>
              <a:spcBef>
                <a:spcPts val="8158"/>
              </a:spcBef>
              <a:spcAft>
                <a:spcPts val="0"/>
              </a:spcAft>
              <a:buNone/>
            </a:pPr>
            <a:r>
              <a:rPr lang="en-US" sz="1200">
                <a:latin typeface="Calibri"/>
                <a:ea typeface="Calibri"/>
                <a:cs typeface="Calibri"/>
                <a:sym typeface="Calibri"/>
              </a:rPr>
              <a:t>2</a:t>
            </a:r>
            <a:endParaRPr sz="1200">
              <a:latin typeface="Calibri"/>
              <a:ea typeface="Calibri"/>
              <a:cs typeface="Calibri"/>
              <a:sym typeface="Calibri"/>
            </a:endParaRPr>
          </a:p>
        </p:txBody>
      </p:sp>
      <p:sp>
        <p:nvSpPr>
          <p:cNvPr id="249" name="Google Shape;249;p8"/>
          <p:cNvSpPr txBox="1"/>
          <p:nvPr/>
        </p:nvSpPr>
        <p:spPr>
          <a:xfrm>
            <a:off x="1072896" y="4259580"/>
            <a:ext cx="48767" cy="3124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0" name="Google Shape;250;p8"/>
          <p:cNvSpPr txBox="1"/>
          <p:nvPr/>
        </p:nvSpPr>
        <p:spPr>
          <a:xfrm>
            <a:off x="1121664" y="4259580"/>
            <a:ext cx="41148" cy="124968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1" name="Google Shape;251;p8"/>
          <p:cNvSpPr txBox="1"/>
          <p:nvPr/>
        </p:nvSpPr>
        <p:spPr>
          <a:xfrm>
            <a:off x="1162812" y="4259580"/>
            <a:ext cx="259079" cy="1249680"/>
          </a:xfrm>
          <a:prstGeom prst="rect">
            <a:avLst/>
          </a:prstGeom>
          <a:noFill/>
          <a:ln>
            <a:noFill/>
          </a:ln>
        </p:spPr>
        <p:txBody>
          <a:bodyPr anchorCtr="0" anchor="t" bIns="0" lIns="0" spcFirstLastPara="1" rIns="0" wrap="square" tIns="0">
            <a:noAutofit/>
          </a:bodyPr>
          <a:lstStyle/>
          <a:p>
            <a:pPr indent="-1014" lvl="0" marL="51815" marR="0" rtl="0" algn="l">
              <a:lnSpc>
                <a:spcPct val="101725"/>
              </a:lnSpc>
              <a:spcBef>
                <a:spcPts val="0"/>
              </a:spcBef>
              <a:spcAft>
                <a:spcPts val="0"/>
              </a:spcAft>
              <a:buNone/>
            </a:pPr>
            <a:r>
              <a:rPr lang="en-US" sz="1200">
                <a:latin typeface="Calibri"/>
                <a:ea typeface="Calibri"/>
                <a:cs typeface="Calibri"/>
                <a:sym typeface="Calibri"/>
              </a:rPr>
              <a:t>40</a:t>
            </a:r>
            <a:endParaRPr sz="1200">
              <a:latin typeface="Calibri"/>
              <a:ea typeface="Calibri"/>
              <a:cs typeface="Calibri"/>
              <a:sym typeface="Calibri"/>
            </a:endParaRPr>
          </a:p>
        </p:txBody>
      </p:sp>
      <p:sp>
        <p:nvSpPr>
          <p:cNvPr id="252" name="Google Shape;252;p8"/>
          <p:cNvSpPr txBox="1"/>
          <p:nvPr/>
        </p:nvSpPr>
        <p:spPr>
          <a:xfrm>
            <a:off x="1072896" y="4572000"/>
            <a:ext cx="48767" cy="3124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3" name="Google Shape;253;p8"/>
          <p:cNvSpPr txBox="1"/>
          <p:nvPr/>
        </p:nvSpPr>
        <p:spPr>
          <a:xfrm>
            <a:off x="8011668" y="4572000"/>
            <a:ext cx="1036320" cy="7848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600"/>
          </a:p>
        </p:txBody>
      </p:sp>
      <p:sp>
        <p:nvSpPr>
          <p:cNvPr id="254" name="Google Shape;254;p8"/>
          <p:cNvSpPr txBox="1"/>
          <p:nvPr/>
        </p:nvSpPr>
        <p:spPr>
          <a:xfrm>
            <a:off x="9047988" y="4572000"/>
            <a:ext cx="272795" cy="43738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5" name="Google Shape;255;p8"/>
          <p:cNvSpPr txBox="1"/>
          <p:nvPr/>
        </p:nvSpPr>
        <p:spPr>
          <a:xfrm>
            <a:off x="6640068" y="4650486"/>
            <a:ext cx="2407920" cy="437388"/>
          </a:xfrm>
          <a:prstGeom prst="rect">
            <a:avLst/>
          </a:prstGeom>
          <a:noFill/>
          <a:ln>
            <a:noFill/>
          </a:ln>
        </p:spPr>
        <p:txBody>
          <a:bodyPr anchorCtr="0" anchor="t" bIns="0" lIns="0" spcFirstLastPara="1" rIns="0" wrap="square" tIns="0">
            <a:noAutofit/>
          </a:bodyPr>
          <a:lstStyle/>
          <a:p>
            <a:pPr indent="-10160" lvl="0" marL="1407160" marR="797102" rtl="0" algn="ctr">
              <a:lnSpc>
                <a:spcPct val="71388"/>
              </a:lnSpc>
              <a:spcBef>
                <a:spcPts val="0"/>
              </a:spcBef>
              <a:spcAft>
                <a:spcPts val="0"/>
              </a:spcAft>
              <a:buNone/>
            </a:pPr>
            <a:r>
              <a:rPr baseline="-25000" lang="en-US" sz="1800">
                <a:latin typeface="Calibri"/>
                <a:ea typeface="Calibri"/>
                <a:cs typeface="Calibri"/>
                <a:sym typeface="Calibri"/>
              </a:rPr>
              <a:t>19</a:t>
            </a:r>
            <a:endParaRPr sz="1200">
              <a:latin typeface="Calibri"/>
              <a:ea typeface="Calibri"/>
              <a:cs typeface="Calibri"/>
              <a:sym typeface="Calibri"/>
            </a:endParaRPr>
          </a:p>
          <a:p>
            <a:pPr indent="-9270" lvl="0" marL="402971" marR="0" rtl="0" algn="l">
              <a:lnSpc>
                <a:spcPct val="109722"/>
              </a:lnSpc>
              <a:spcBef>
                <a:spcPts val="34"/>
              </a:spcBef>
              <a:spcAft>
                <a:spcPts val="0"/>
              </a:spcAft>
              <a:buNone/>
            </a:pPr>
            <a:r>
              <a:rPr baseline="30000" lang="en-US" sz="1800">
                <a:latin typeface="Calibri"/>
                <a:ea typeface="Calibri"/>
                <a:cs typeface="Calibri"/>
                <a:sym typeface="Calibri"/>
              </a:rPr>
              <a:t>14     15     24               </a:t>
            </a:r>
            <a:r>
              <a:rPr baseline="-25000" lang="en-US" sz="1800">
                <a:latin typeface="Calibri"/>
                <a:ea typeface="Calibri"/>
                <a:cs typeface="Calibri"/>
                <a:sym typeface="Calibri"/>
              </a:rPr>
              <a:t>11</a:t>
            </a:r>
            <a:endParaRPr sz="1200">
              <a:latin typeface="Calibri"/>
              <a:ea typeface="Calibri"/>
              <a:cs typeface="Calibri"/>
              <a:sym typeface="Calibri"/>
            </a:endParaRPr>
          </a:p>
        </p:txBody>
      </p:sp>
      <p:sp>
        <p:nvSpPr>
          <p:cNvPr id="256" name="Google Shape;256;p8"/>
          <p:cNvSpPr txBox="1"/>
          <p:nvPr/>
        </p:nvSpPr>
        <p:spPr>
          <a:xfrm>
            <a:off x="7676388" y="4650486"/>
            <a:ext cx="257555" cy="108965"/>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850"/>
          </a:p>
        </p:txBody>
      </p:sp>
      <p:sp>
        <p:nvSpPr>
          <p:cNvPr id="257" name="Google Shape;257;p8"/>
          <p:cNvSpPr txBox="1"/>
          <p:nvPr/>
        </p:nvSpPr>
        <p:spPr>
          <a:xfrm>
            <a:off x="7933944" y="4650486"/>
            <a:ext cx="77724" cy="85877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8" name="Google Shape;258;p8"/>
          <p:cNvSpPr txBox="1"/>
          <p:nvPr/>
        </p:nvSpPr>
        <p:spPr>
          <a:xfrm>
            <a:off x="8011668" y="4650486"/>
            <a:ext cx="693420" cy="26593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59" name="Google Shape;259;p8"/>
          <p:cNvSpPr txBox="1"/>
          <p:nvPr/>
        </p:nvSpPr>
        <p:spPr>
          <a:xfrm>
            <a:off x="8705088" y="4650486"/>
            <a:ext cx="257555" cy="358901"/>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0" name="Google Shape;260;p8"/>
          <p:cNvSpPr txBox="1"/>
          <p:nvPr/>
        </p:nvSpPr>
        <p:spPr>
          <a:xfrm>
            <a:off x="8962644" y="4650486"/>
            <a:ext cx="85344" cy="85877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1" name="Google Shape;261;p8"/>
          <p:cNvSpPr txBox="1"/>
          <p:nvPr/>
        </p:nvSpPr>
        <p:spPr>
          <a:xfrm>
            <a:off x="3896867" y="4666488"/>
            <a:ext cx="694944" cy="31242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00"/>
          </a:p>
          <a:p>
            <a:pPr indent="-9906" lvl="0" marL="60706" marR="0" rtl="0" algn="l">
              <a:lnSpc>
                <a:spcPct val="101725"/>
              </a:lnSpc>
              <a:spcBef>
                <a:spcPts val="0"/>
              </a:spcBef>
              <a:spcAft>
                <a:spcPts val="0"/>
              </a:spcAft>
              <a:buNone/>
            </a:pPr>
            <a:r>
              <a:rPr lang="en-US" sz="1200">
                <a:latin typeface="Calibri"/>
                <a:ea typeface="Calibri"/>
                <a:cs typeface="Calibri"/>
                <a:sym typeface="Calibri"/>
              </a:rPr>
              <a:t>17</a:t>
            </a:r>
            <a:endParaRPr sz="1200">
              <a:latin typeface="Calibri"/>
              <a:ea typeface="Calibri"/>
              <a:cs typeface="Calibri"/>
              <a:sym typeface="Calibri"/>
            </a:endParaRPr>
          </a:p>
        </p:txBody>
      </p:sp>
      <p:sp>
        <p:nvSpPr>
          <p:cNvPr id="262" name="Google Shape;262;p8"/>
          <p:cNvSpPr txBox="1"/>
          <p:nvPr/>
        </p:nvSpPr>
        <p:spPr>
          <a:xfrm>
            <a:off x="4591812" y="4666488"/>
            <a:ext cx="257555" cy="84277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1650" lvl="0" marL="65150" marR="66903" rtl="0" algn="ctr">
              <a:lnSpc>
                <a:spcPct val="101725"/>
              </a:lnSpc>
              <a:spcBef>
                <a:spcPts val="4000"/>
              </a:spcBef>
              <a:spcAft>
                <a:spcPts val="0"/>
              </a:spcAft>
              <a:buNone/>
            </a:pPr>
            <a:r>
              <a:rPr lang="en-US" sz="1200">
                <a:latin typeface="Calibri"/>
                <a:ea typeface="Calibri"/>
                <a:cs typeface="Calibri"/>
                <a:sym typeface="Calibri"/>
              </a:rPr>
              <a:t>0</a:t>
            </a:r>
            <a:endParaRPr sz="1200">
              <a:latin typeface="Calibri"/>
              <a:ea typeface="Calibri"/>
              <a:cs typeface="Calibri"/>
              <a:sym typeface="Calibri"/>
            </a:endParaRPr>
          </a:p>
        </p:txBody>
      </p:sp>
      <p:sp>
        <p:nvSpPr>
          <p:cNvPr id="263" name="Google Shape;263;p8"/>
          <p:cNvSpPr txBox="1"/>
          <p:nvPr/>
        </p:nvSpPr>
        <p:spPr>
          <a:xfrm>
            <a:off x="4849368" y="4666488"/>
            <a:ext cx="419100" cy="84277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p>
          <a:p>
            <a:pPr indent="-10795" lvl="0" marL="150495" marR="143103" rtl="0" algn="ctr">
              <a:lnSpc>
                <a:spcPct val="101725"/>
              </a:lnSpc>
              <a:spcBef>
                <a:spcPts val="4000"/>
              </a:spcBef>
              <a:spcAft>
                <a:spcPts val="0"/>
              </a:spcAft>
              <a:buNone/>
            </a:pPr>
            <a:r>
              <a:rPr lang="en-US" sz="1200">
                <a:latin typeface="Calibri"/>
                <a:ea typeface="Calibri"/>
                <a:cs typeface="Calibri"/>
                <a:sym typeface="Calibri"/>
              </a:rPr>
              <a:t>2</a:t>
            </a:r>
            <a:endParaRPr sz="1200">
              <a:latin typeface="Calibri"/>
              <a:ea typeface="Calibri"/>
              <a:cs typeface="Calibri"/>
              <a:sym typeface="Calibri"/>
            </a:endParaRPr>
          </a:p>
        </p:txBody>
      </p:sp>
      <p:sp>
        <p:nvSpPr>
          <p:cNvPr id="264" name="Google Shape;264;p8"/>
          <p:cNvSpPr txBox="1"/>
          <p:nvPr/>
        </p:nvSpPr>
        <p:spPr>
          <a:xfrm>
            <a:off x="7676388" y="4759452"/>
            <a:ext cx="257555" cy="74980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5" name="Google Shape;265;p8"/>
          <p:cNvSpPr txBox="1"/>
          <p:nvPr/>
        </p:nvSpPr>
        <p:spPr>
          <a:xfrm>
            <a:off x="1072896" y="4884420"/>
            <a:ext cx="48767" cy="3124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6" name="Google Shape;266;p8"/>
          <p:cNvSpPr txBox="1"/>
          <p:nvPr/>
        </p:nvSpPr>
        <p:spPr>
          <a:xfrm>
            <a:off x="5268468" y="4884420"/>
            <a:ext cx="266700" cy="531876"/>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0794" lvl="0" marL="74295" marR="66903" rtl="0" algn="ctr">
              <a:lnSpc>
                <a:spcPct val="65277"/>
              </a:lnSpc>
              <a:spcBef>
                <a:spcPts val="2073"/>
              </a:spcBef>
              <a:spcAft>
                <a:spcPts val="0"/>
              </a:spcAft>
              <a:buNone/>
            </a:pPr>
            <a:r>
              <a:rPr baseline="-25000" lang="en-US" sz="1800">
                <a:latin typeface="Calibri"/>
                <a:ea typeface="Calibri"/>
                <a:cs typeface="Calibri"/>
                <a:sym typeface="Calibri"/>
              </a:rPr>
              <a:t>3</a:t>
            </a:r>
            <a:endParaRPr sz="1200">
              <a:latin typeface="Calibri"/>
              <a:ea typeface="Calibri"/>
              <a:cs typeface="Calibri"/>
              <a:sym typeface="Calibri"/>
            </a:endParaRPr>
          </a:p>
        </p:txBody>
      </p:sp>
      <p:sp>
        <p:nvSpPr>
          <p:cNvPr id="267" name="Google Shape;267;p8"/>
          <p:cNvSpPr txBox="1"/>
          <p:nvPr/>
        </p:nvSpPr>
        <p:spPr>
          <a:xfrm>
            <a:off x="5620512" y="4884420"/>
            <a:ext cx="257555" cy="499872"/>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68" name="Google Shape;268;p8"/>
          <p:cNvSpPr txBox="1"/>
          <p:nvPr/>
        </p:nvSpPr>
        <p:spPr>
          <a:xfrm>
            <a:off x="5878068" y="4884420"/>
            <a:ext cx="762000" cy="234696"/>
          </a:xfrm>
          <a:prstGeom prst="rect">
            <a:avLst/>
          </a:prstGeom>
          <a:noFill/>
          <a:ln>
            <a:noFill/>
          </a:ln>
        </p:spPr>
        <p:txBody>
          <a:bodyPr anchorCtr="0" anchor="t" bIns="0" lIns="0" spcFirstLastPara="1" rIns="0" wrap="square" tIns="0">
            <a:noAutofit/>
          </a:bodyPr>
          <a:lstStyle/>
          <a:p>
            <a:pPr indent="-9652" lvl="0" marL="149352" marR="0" rtl="0" algn="l">
              <a:lnSpc>
                <a:spcPct val="99722"/>
              </a:lnSpc>
              <a:spcBef>
                <a:spcPts val="0"/>
              </a:spcBef>
              <a:spcAft>
                <a:spcPts val="0"/>
              </a:spcAft>
              <a:buNone/>
            </a:pPr>
            <a:r>
              <a:rPr baseline="30000" lang="en-US" sz="1800">
                <a:latin typeface="Calibri"/>
                <a:ea typeface="Calibri"/>
                <a:cs typeface="Calibri"/>
                <a:sym typeface="Calibri"/>
              </a:rPr>
              <a:t>12     </a:t>
            </a:r>
            <a:r>
              <a:rPr lang="en-US" sz="1200">
                <a:latin typeface="Calibri"/>
                <a:ea typeface="Calibri"/>
                <a:cs typeface="Calibri"/>
                <a:sym typeface="Calibri"/>
              </a:rPr>
              <a:t>11</a:t>
            </a:r>
            <a:endParaRPr sz="1200">
              <a:latin typeface="Calibri"/>
              <a:ea typeface="Calibri"/>
              <a:cs typeface="Calibri"/>
              <a:sym typeface="Calibri"/>
            </a:endParaRPr>
          </a:p>
        </p:txBody>
      </p:sp>
      <p:sp>
        <p:nvSpPr>
          <p:cNvPr id="269" name="Google Shape;269;p8"/>
          <p:cNvSpPr txBox="1"/>
          <p:nvPr/>
        </p:nvSpPr>
        <p:spPr>
          <a:xfrm>
            <a:off x="8011668" y="4916424"/>
            <a:ext cx="265175" cy="1249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950"/>
          </a:p>
        </p:txBody>
      </p:sp>
      <p:sp>
        <p:nvSpPr>
          <p:cNvPr id="270" name="Google Shape;270;p8"/>
          <p:cNvSpPr txBox="1"/>
          <p:nvPr/>
        </p:nvSpPr>
        <p:spPr>
          <a:xfrm>
            <a:off x="8276844" y="4916424"/>
            <a:ext cx="428244" cy="24993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1" name="Google Shape;271;p8"/>
          <p:cNvSpPr txBox="1"/>
          <p:nvPr/>
        </p:nvSpPr>
        <p:spPr>
          <a:xfrm>
            <a:off x="3896867" y="4978908"/>
            <a:ext cx="266700" cy="5303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1176" lvl="0" marL="74676" marR="66522" rtl="0" algn="ctr">
              <a:lnSpc>
                <a:spcPct val="101725"/>
              </a:lnSpc>
              <a:spcBef>
                <a:spcPts val="1270"/>
              </a:spcBef>
              <a:spcAft>
                <a:spcPts val="0"/>
              </a:spcAft>
              <a:buNone/>
            </a:pPr>
            <a:r>
              <a:rPr lang="en-US" sz="1200">
                <a:latin typeface="Calibri"/>
                <a:ea typeface="Calibri"/>
                <a:cs typeface="Calibri"/>
                <a:sym typeface="Calibri"/>
              </a:rPr>
              <a:t>0</a:t>
            </a:r>
            <a:endParaRPr sz="1200">
              <a:latin typeface="Calibri"/>
              <a:ea typeface="Calibri"/>
              <a:cs typeface="Calibri"/>
              <a:sym typeface="Calibri"/>
            </a:endParaRPr>
          </a:p>
        </p:txBody>
      </p:sp>
      <p:sp>
        <p:nvSpPr>
          <p:cNvPr id="272" name="Google Shape;272;p8"/>
          <p:cNvSpPr txBox="1"/>
          <p:nvPr/>
        </p:nvSpPr>
        <p:spPr>
          <a:xfrm>
            <a:off x="4163567" y="4978908"/>
            <a:ext cx="428244" cy="53035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10795" lvl="0" marL="150495" marR="152247" rtl="0" algn="ctr">
              <a:lnSpc>
                <a:spcPct val="101725"/>
              </a:lnSpc>
              <a:spcBef>
                <a:spcPts val="1270"/>
              </a:spcBef>
              <a:spcAft>
                <a:spcPts val="0"/>
              </a:spcAft>
              <a:buNone/>
            </a:pPr>
            <a:r>
              <a:rPr lang="en-US" sz="1200">
                <a:latin typeface="Calibri"/>
                <a:ea typeface="Calibri"/>
                <a:cs typeface="Calibri"/>
                <a:sym typeface="Calibri"/>
              </a:rPr>
              <a:t>2</a:t>
            </a:r>
            <a:endParaRPr sz="1200">
              <a:latin typeface="Calibri"/>
              <a:ea typeface="Calibri"/>
              <a:cs typeface="Calibri"/>
              <a:sym typeface="Calibri"/>
            </a:endParaRPr>
          </a:p>
        </p:txBody>
      </p:sp>
      <p:sp>
        <p:nvSpPr>
          <p:cNvPr id="273" name="Google Shape;273;p8"/>
          <p:cNvSpPr txBox="1"/>
          <p:nvPr/>
        </p:nvSpPr>
        <p:spPr>
          <a:xfrm>
            <a:off x="8705088" y="5009388"/>
            <a:ext cx="257555" cy="499872"/>
          </a:xfrm>
          <a:prstGeom prst="rect">
            <a:avLst/>
          </a:prstGeom>
          <a:noFill/>
          <a:ln>
            <a:noFill/>
          </a:ln>
        </p:spPr>
        <p:txBody>
          <a:bodyPr anchorCtr="0" anchor="t" bIns="0" lIns="0" spcFirstLastPara="1" rIns="0" wrap="square" tIns="0">
            <a:noAutofit/>
          </a:bodyPr>
          <a:lstStyle/>
          <a:p>
            <a:pPr indent="-1268" lvl="0" marL="52069" marR="0" rtl="0" algn="l">
              <a:lnSpc>
                <a:spcPct val="101725"/>
              </a:lnSpc>
              <a:spcBef>
                <a:spcPts val="0"/>
              </a:spcBef>
              <a:spcAft>
                <a:spcPts val="0"/>
              </a:spcAft>
              <a:buNone/>
            </a:pPr>
            <a:r>
              <a:rPr lang="en-US" sz="1200">
                <a:latin typeface="Calibri"/>
                <a:ea typeface="Calibri"/>
                <a:cs typeface="Calibri"/>
                <a:sym typeface="Calibri"/>
              </a:rPr>
              <a:t>16</a:t>
            </a:r>
            <a:endParaRPr sz="1200">
              <a:latin typeface="Calibri"/>
              <a:ea typeface="Calibri"/>
              <a:cs typeface="Calibri"/>
              <a:sym typeface="Calibri"/>
            </a:endParaRPr>
          </a:p>
        </p:txBody>
      </p:sp>
      <p:sp>
        <p:nvSpPr>
          <p:cNvPr id="274" name="Google Shape;274;p8"/>
          <p:cNvSpPr txBox="1"/>
          <p:nvPr/>
        </p:nvSpPr>
        <p:spPr>
          <a:xfrm>
            <a:off x="9047988" y="5009388"/>
            <a:ext cx="272795" cy="499872"/>
          </a:xfrm>
          <a:prstGeom prst="rect">
            <a:avLst/>
          </a:prstGeom>
          <a:noFill/>
          <a:ln>
            <a:noFill/>
          </a:ln>
        </p:spPr>
        <p:txBody>
          <a:bodyPr anchorCtr="0" anchor="t" bIns="0" lIns="0" spcFirstLastPara="1" rIns="0" wrap="square" tIns="0">
            <a:noAutofit/>
          </a:bodyPr>
          <a:lstStyle/>
          <a:p>
            <a:pPr indent="-1268" lvl="0" marL="52069" marR="0" rtl="0" algn="l">
              <a:lnSpc>
                <a:spcPct val="101725"/>
              </a:lnSpc>
              <a:spcBef>
                <a:spcPts val="0"/>
              </a:spcBef>
              <a:spcAft>
                <a:spcPts val="0"/>
              </a:spcAft>
              <a:buNone/>
            </a:pPr>
            <a:r>
              <a:rPr lang="en-US" sz="1200">
                <a:latin typeface="Calibri"/>
                <a:ea typeface="Calibri"/>
                <a:cs typeface="Calibri"/>
                <a:sym typeface="Calibri"/>
              </a:rPr>
              <a:t>16</a:t>
            </a:r>
            <a:endParaRPr sz="1200">
              <a:latin typeface="Calibri"/>
              <a:ea typeface="Calibri"/>
              <a:cs typeface="Calibri"/>
              <a:sym typeface="Calibri"/>
            </a:endParaRPr>
          </a:p>
        </p:txBody>
      </p:sp>
      <p:sp>
        <p:nvSpPr>
          <p:cNvPr id="275" name="Google Shape;275;p8"/>
          <p:cNvSpPr txBox="1"/>
          <p:nvPr/>
        </p:nvSpPr>
        <p:spPr>
          <a:xfrm>
            <a:off x="1763268" y="5071872"/>
            <a:ext cx="85343" cy="43738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6" name="Google Shape;276;p8"/>
          <p:cNvSpPr txBox="1"/>
          <p:nvPr/>
        </p:nvSpPr>
        <p:spPr>
          <a:xfrm>
            <a:off x="1848612" y="5071872"/>
            <a:ext cx="257556" cy="312419"/>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77" name="Google Shape;277;p8"/>
          <p:cNvSpPr txBox="1"/>
          <p:nvPr/>
        </p:nvSpPr>
        <p:spPr>
          <a:xfrm>
            <a:off x="2106168" y="5071872"/>
            <a:ext cx="342899" cy="62484"/>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8" name="Google Shape;278;p8"/>
          <p:cNvSpPr txBox="1"/>
          <p:nvPr/>
        </p:nvSpPr>
        <p:spPr>
          <a:xfrm>
            <a:off x="6640068" y="5087874"/>
            <a:ext cx="1036320" cy="3124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9" name="Google Shape;279;p8"/>
          <p:cNvSpPr txBox="1"/>
          <p:nvPr/>
        </p:nvSpPr>
        <p:spPr>
          <a:xfrm>
            <a:off x="6990588" y="5087874"/>
            <a:ext cx="257555" cy="421386"/>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50"/>
          </a:p>
          <a:p>
            <a:pPr indent="-1650" lvl="0" marL="52450" marR="0" rtl="0" algn="l">
              <a:lnSpc>
                <a:spcPct val="101725"/>
              </a:lnSpc>
              <a:spcBef>
                <a:spcPts val="0"/>
              </a:spcBef>
              <a:spcAft>
                <a:spcPts val="0"/>
              </a:spcAft>
              <a:buNone/>
            </a:pPr>
            <a:r>
              <a:rPr lang="en-US" sz="1200">
                <a:latin typeface="Calibri"/>
                <a:ea typeface="Calibri"/>
                <a:cs typeface="Calibri"/>
                <a:sym typeface="Calibri"/>
              </a:rPr>
              <a:t>13</a:t>
            </a:r>
            <a:endParaRPr sz="1200">
              <a:latin typeface="Calibri"/>
              <a:ea typeface="Calibri"/>
              <a:cs typeface="Calibri"/>
              <a:sym typeface="Calibri"/>
            </a:endParaRPr>
          </a:p>
        </p:txBody>
      </p:sp>
      <p:sp>
        <p:nvSpPr>
          <p:cNvPr id="280" name="Google Shape;280;p8"/>
          <p:cNvSpPr txBox="1"/>
          <p:nvPr/>
        </p:nvSpPr>
        <p:spPr>
          <a:xfrm>
            <a:off x="7248144" y="5087874"/>
            <a:ext cx="85344" cy="421386"/>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1" name="Google Shape;281;p8"/>
          <p:cNvSpPr txBox="1"/>
          <p:nvPr/>
        </p:nvSpPr>
        <p:spPr>
          <a:xfrm>
            <a:off x="7333488" y="5103876"/>
            <a:ext cx="257555" cy="405384"/>
          </a:xfrm>
          <a:prstGeom prst="rect">
            <a:avLst/>
          </a:prstGeom>
          <a:noFill/>
          <a:ln>
            <a:noFill/>
          </a:ln>
        </p:spPr>
        <p:txBody>
          <a:bodyPr anchorCtr="0" anchor="t" bIns="0" lIns="0" spcFirstLastPara="1" rIns="0" wrap="square" tIns="0">
            <a:noAutofit/>
          </a:bodyPr>
          <a:lstStyle/>
          <a:p>
            <a:pPr indent="-1650" lvl="0" marL="52450" marR="0" rtl="0" algn="l">
              <a:lnSpc>
                <a:spcPct val="101725"/>
              </a:lnSpc>
              <a:spcBef>
                <a:spcPts val="0"/>
              </a:spcBef>
              <a:spcAft>
                <a:spcPts val="0"/>
              </a:spcAft>
              <a:buNone/>
            </a:pPr>
            <a:r>
              <a:rPr lang="en-US" sz="1200">
                <a:latin typeface="Calibri"/>
                <a:ea typeface="Calibri"/>
                <a:cs typeface="Calibri"/>
                <a:sym typeface="Calibri"/>
              </a:rPr>
              <a:t>13</a:t>
            </a:r>
            <a:endParaRPr sz="1200">
              <a:latin typeface="Calibri"/>
              <a:ea typeface="Calibri"/>
              <a:cs typeface="Calibri"/>
              <a:sym typeface="Calibri"/>
            </a:endParaRPr>
          </a:p>
        </p:txBody>
      </p:sp>
      <p:sp>
        <p:nvSpPr>
          <p:cNvPr id="282" name="Google Shape;282;p8"/>
          <p:cNvSpPr txBox="1"/>
          <p:nvPr/>
        </p:nvSpPr>
        <p:spPr>
          <a:xfrm>
            <a:off x="8011668" y="5041392"/>
            <a:ext cx="265175" cy="467868"/>
          </a:xfrm>
          <a:prstGeom prst="rect">
            <a:avLst/>
          </a:prstGeom>
          <a:noFill/>
          <a:ln>
            <a:noFill/>
          </a:ln>
        </p:spPr>
        <p:txBody>
          <a:bodyPr anchorCtr="0" anchor="t" bIns="0" lIns="0" spcFirstLastPara="1" rIns="0" wrap="square" tIns="0">
            <a:noAutofit/>
          </a:bodyPr>
          <a:lstStyle/>
          <a:p>
            <a:pPr indent="-8888" lvl="0" marL="59689" marR="0" rtl="0" algn="l">
              <a:lnSpc>
                <a:spcPct val="101725"/>
              </a:lnSpc>
              <a:spcBef>
                <a:spcPts val="0"/>
              </a:spcBef>
              <a:spcAft>
                <a:spcPts val="0"/>
              </a:spcAft>
              <a:buNone/>
            </a:pPr>
            <a:r>
              <a:rPr lang="en-US" sz="1200">
                <a:latin typeface="Calibri"/>
                <a:ea typeface="Calibri"/>
                <a:cs typeface="Calibri"/>
                <a:sym typeface="Calibri"/>
              </a:rPr>
              <a:t>15</a:t>
            </a:r>
            <a:endParaRPr sz="1200">
              <a:latin typeface="Calibri"/>
              <a:ea typeface="Calibri"/>
              <a:cs typeface="Calibri"/>
              <a:sym typeface="Calibri"/>
            </a:endParaRPr>
          </a:p>
        </p:txBody>
      </p:sp>
      <p:sp>
        <p:nvSpPr>
          <p:cNvPr id="283" name="Google Shape;283;p8"/>
          <p:cNvSpPr txBox="1"/>
          <p:nvPr/>
        </p:nvSpPr>
        <p:spPr>
          <a:xfrm>
            <a:off x="2106168" y="5134356"/>
            <a:ext cx="85343" cy="37490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4" name="Google Shape;284;p8"/>
          <p:cNvSpPr txBox="1"/>
          <p:nvPr/>
        </p:nvSpPr>
        <p:spPr>
          <a:xfrm>
            <a:off x="2191512" y="5134356"/>
            <a:ext cx="257555" cy="281939"/>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1000"/>
          </a:p>
          <a:p>
            <a:pPr indent="-2284" lvl="0" marL="65785" marR="66268" rtl="0" algn="ctr">
              <a:lnSpc>
                <a:spcPct val="65277"/>
              </a:lnSpc>
              <a:spcBef>
                <a:spcPts val="58"/>
              </a:spcBef>
              <a:spcAft>
                <a:spcPts val="0"/>
              </a:spcAft>
              <a:buNone/>
            </a:pPr>
            <a:r>
              <a:rPr baseline="-25000" lang="en-US" sz="1800">
                <a:latin typeface="Calibri"/>
                <a:ea typeface="Calibri"/>
                <a:cs typeface="Calibri"/>
                <a:sym typeface="Calibri"/>
              </a:rPr>
              <a:t>3</a:t>
            </a:r>
            <a:endParaRPr sz="1200">
              <a:latin typeface="Calibri"/>
              <a:ea typeface="Calibri"/>
              <a:cs typeface="Calibri"/>
              <a:sym typeface="Calibri"/>
            </a:endParaRPr>
          </a:p>
        </p:txBody>
      </p:sp>
      <p:sp>
        <p:nvSpPr>
          <p:cNvPr id="285" name="Google Shape;285;p8"/>
          <p:cNvSpPr txBox="1"/>
          <p:nvPr/>
        </p:nvSpPr>
        <p:spPr>
          <a:xfrm>
            <a:off x="5878068" y="5119116"/>
            <a:ext cx="83820" cy="3901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6" name="Google Shape;286;p8"/>
          <p:cNvSpPr txBox="1"/>
          <p:nvPr/>
        </p:nvSpPr>
        <p:spPr>
          <a:xfrm>
            <a:off x="5961888" y="5119116"/>
            <a:ext cx="259079" cy="265175"/>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87" name="Google Shape;287;p8"/>
          <p:cNvSpPr txBox="1"/>
          <p:nvPr/>
        </p:nvSpPr>
        <p:spPr>
          <a:xfrm>
            <a:off x="6220968" y="5119116"/>
            <a:ext cx="419100" cy="4724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8" name="Google Shape;288;p8"/>
          <p:cNvSpPr txBox="1"/>
          <p:nvPr/>
        </p:nvSpPr>
        <p:spPr>
          <a:xfrm>
            <a:off x="6640068" y="5119116"/>
            <a:ext cx="350520" cy="218694"/>
          </a:xfrm>
          <a:prstGeom prst="rect">
            <a:avLst/>
          </a:prstGeom>
          <a:noFill/>
          <a:ln>
            <a:noFill/>
          </a:ln>
        </p:spPr>
        <p:txBody>
          <a:bodyPr anchorCtr="0" anchor="t" bIns="0" lIns="0" spcFirstLastPara="1" rIns="0" wrap="square" tIns="0">
            <a:noAutofit/>
          </a:bodyPr>
          <a:lstStyle/>
          <a:p>
            <a:pPr indent="-9271" lvl="0" marL="98171" marR="0" rtl="0" algn="l">
              <a:lnSpc>
                <a:spcPct val="64166"/>
              </a:lnSpc>
              <a:spcBef>
                <a:spcPts val="0"/>
              </a:spcBef>
              <a:spcAft>
                <a:spcPts val="0"/>
              </a:spcAft>
              <a:buNone/>
            </a:pPr>
            <a:r>
              <a:rPr baseline="30000" lang="en-US" sz="1800">
                <a:latin typeface="Calibri"/>
                <a:ea typeface="Calibri"/>
                <a:cs typeface="Calibri"/>
                <a:sym typeface="Calibri"/>
              </a:rPr>
              <a:t>6</a:t>
            </a:r>
            <a:endParaRPr sz="1200">
              <a:latin typeface="Calibri"/>
              <a:ea typeface="Calibri"/>
              <a:cs typeface="Calibri"/>
              <a:sym typeface="Calibri"/>
            </a:endParaRPr>
          </a:p>
        </p:txBody>
      </p:sp>
      <p:sp>
        <p:nvSpPr>
          <p:cNvPr id="289" name="Google Shape;289;p8"/>
          <p:cNvSpPr txBox="1"/>
          <p:nvPr/>
        </p:nvSpPr>
        <p:spPr>
          <a:xfrm>
            <a:off x="6990588" y="5119116"/>
            <a:ext cx="257555" cy="3901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0" name="Google Shape;290;p8"/>
          <p:cNvSpPr txBox="1"/>
          <p:nvPr/>
        </p:nvSpPr>
        <p:spPr>
          <a:xfrm>
            <a:off x="7248144" y="5119116"/>
            <a:ext cx="85344" cy="3901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1" name="Google Shape;291;p8"/>
          <p:cNvSpPr txBox="1"/>
          <p:nvPr/>
        </p:nvSpPr>
        <p:spPr>
          <a:xfrm>
            <a:off x="7333488" y="5119116"/>
            <a:ext cx="257555" cy="3901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2" name="Google Shape;292;p8"/>
          <p:cNvSpPr txBox="1"/>
          <p:nvPr/>
        </p:nvSpPr>
        <p:spPr>
          <a:xfrm>
            <a:off x="7591044" y="5119116"/>
            <a:ext cx="85344" cy="39014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3" name="Google Shape;293;p8"/>
          <p:cNvSpPr txBox="1"/>
          <p:nvPr/>
        </p:nvSpPr>
        <p:spPr>
          <a:xfrm>
            <a:off x="1072896" y="5196840"/>
            <a:ext cx="48767" cy="31242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4" name="Google Shape;294;p8"/>
          <p:cNvSpPr txBox="1"/>
          <p:nvPr/>
        </p:nvSpPr>
        <p:spPr>
          <a:xfrm>
            <a:off x="6220968" y="5166360"/>
            <a:ext cx="83820" cy="3429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5" name="Google Shape;295;p8"/>
          <p:cNvSpPr txBox="1"/>
          <p:nvPr/>
        </p:nvSpPr>
        <p:spPr>
          <a:xfrm>
            <a:off x="6304788" y="5166360"/>
            <a:ext cx="257556" cy="217931"/>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6" name="Google Shape;296;p8"/>
          <p:cNvSpPr txBox="1"/>
          <p:nvPr/>
        </p:nvSpPr>
        <p:spPr>
          <a:xfrm>
            <a:off x="6562344" y="5166360"/>
            <a:ext cx="77724" cy="3429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7" name="Google Shape;297;p8"/>
          <p:cNvSpPr txBox="1"/>
          <p:nvPr/>
        </p:nvSpPr>
        <p:spPr>
          <a:xfrm>
            <a:off x="8276844" y="5166360"/>
            <a:ext cx="85344" cy="3429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298" name="Google Shape;298;p8"/>
          <p:cNvSpPr txBox="1"/>
          <p:nvPr/>
        </p:nvSpPr>
        <p:spPr>
          <a:xfrm>
            <a:off x="8362188" y="5166360"/>
            <a:ext cx="257555" cy="92963"/>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299" name="Google Shape;299;p8"/>
          <p:cNvSpPr txBox="1"/>
          <p:nvPr/>
        </p:nvSpPr>
        <p:spPr>
          <a:xfrm>
            <a:off x="8619744" y="5166360"/>
            <a:ext cx="85344" cy="34290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0" name="Google Shape;300;p8"/>
          <p:cNvSpPr txBox="1"/>
          <p:nvPr/>
        </p:nvSpPr>
        <p:spPr>
          <a:xfrm>
            <a:off x="6640068" y="5337810"/>
            <a:ext cx="350520" cy="1600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1" name="Google Shape;301;p8"/>
          <p:cNvSpPr txBox="1"/>
          <p:nvPr/>
        </p:nvSpPr>
        <p:spPr>
          <a:xfrm>
            <a:off x="6905244" y="5337810"/>
            <a:ext cx="85344" cy="171450"/>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2" name="Google Shape;302;p8"/>
          <p:cNvSpPr txBox="1"/>
          <p:nvPr/>
        </p:nvSpPr>
        <p:spPr>
          <a:xfrm>
            <a:off x="8362188" y="5259324"/>
            <a:ext cx="257555" cy="249936"/>
          </a:xfrm>
          <a:prstGeom prst="rect">
            <a:avLst/>
          </a:prstGeom>
          <a:noFill/>
          <a:ln>
            <a:noFill/>
          </a:ln>
        </p:spPr>
        <p:txBody>
          <a:bodyPr anchorCtr="0" anchor="t" bIns="0" lIns="0" spcFirstLastPara="1" rIns="0" wrap="square" tIns="0">
            <a:noAutofit/>
          </a:bodyPr>
          <a:lstStyle/>
          <a:p>
            <a:pPr indent="-2538" lvl="0" marL="66039" marR="66014" rtl="0" algn="ctr">
              <a:lnSpc>
                <a:spcPct val="101725"/>
              </a:lnSpc>
              <a:spcBef>
                <a:spcPts val="0"/>
              </a:spcBef>
              <a:spcAft>
                <a:spcPts val="0"/>
              </a:spcAft>
              <a:buNone/>
            </a:pPr>
            <a:r>
              <a:rPr lang="en-US" sz="1200">
                <a:latin typeface="Calibri"/>
                <a:ea typeface="Calibri"/>
                <a:cs typeface="Calibri"/>
                <a:sym typeface="Calibri"/>
              </a:rPr>
              <a:t>8</a:t>
            </a:r>
            <a:endParaRPr sz="1200">
              <a:latin typeface="Calibri"/>
              <a:ea typeface="Calibri"/>
              <a:cs typeface="Calibri"/>
              <a:sym typeface="Calibri"/>
            </a:endParaRPr>
          </a:p>
        </p:txBody>
      </p:sp>
      <p:sp>
        <p:nvSpPr>
          <p:cNvPr id="303" name="Google Shape;303;p8"/>
          <p:cNvSpPr txBox="1"/>
          <p:nvPr/>
        </p:nvSpPr>
        <p:spPr>
          <a:xfrm>
            <a:off x="1848612" y="5384292"/>
            <a:ext cx="257556" cy="1249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950"/>
          </a:p>
        </p:txBody>
      </p:sp>
      <p:sp>
        <p:nvSpPr>
          <p:cNvPr id="304" name="Google Shape;304;p8"/>
          <p:cNvSpPr txBox="1"/>
          <p:nvPr/>
        </p:nvSpPr>
        <p:spPr>
          <a:xfrm>
            <a:off x="3563112" y="5353812"/>
            <a:ext cx="257555" cy="1554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5" name="Google Shape;305;p8"/>
          <p:cNvSpPr txBox="1"/>
          <p:nvPr/>
        </p:nvSpPr>
        <p:spPr>
          <a:xfrm>
            <a:off x="5620512" y="5384292"/>
            <a:ext cx="257555" cy="1249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950"/>
          </a:p>
        </p:txBody>
      </p:sp>
      <p:sp>
        <p:nvSpPr>
          <p:cNvPr id="306" name="Google Shape;306;p8"/>
          <p:cNvSpPr txBox="1"/>
          <p:nvPr/>
        </p:nvSpPr>
        <p:spPr>
          <a:xfrm>
            <a:off x="5961888" y="5384292"/>
            <a:ext cx="259079" cy="1249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950"/>
          </a:p>
        </p:txBody>
      </p:sp>
      <p:sp>
        <p:nvSpPr>
          <p:cNvPr id="307" name="Google Shape;307;p8"/>
          <p:cNvSpPr txBox="1"/>
          <p:nvPr/>
        </p:nvSpPr>
        <p:spPr>
          <a:xfrm>
            <a:off x="6304788" y="5384292"/>
            <a:ext cx="257556" cy="12496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950"/>
          </a:p>
        </p:txBody>
      </p:sp>
      <p:sp>
        <p:nvSpPr>
          <p:cNvPr id="308" name="Google Shape;308;p8"/>
          <p:cNvSpPr txBox="1"/>
          <p:nvPr/>
        </p:nvSpPr>
        <p:spPr>
          <a:xfrm>
            <a:off x="6640068" y="5353812"/>
            <a:ext cx="265175" cy="1554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09" name="Google Shape;309;p8"/>
          <p:cNvSpPr txBox="1"/>
          <p:nvPr/>
        </p:nvSpPr>
        <p:spPr>
          <a:xfrm>
            <a:off x="6905244" y="5353812"/>
            <a:ext cx="85344" cy="155448"/>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1000"/>
          </a:p>
        </p:txBody>
      </p:sp>
      <p:sp>
        <p:nvSpPr>
          <p:cNvPr id="310" name="Google Shape;310;p8"/>
          <p:cNvSpPr txBox="1"/>
          <p:nvPr/>
        </p:nvSpPr>
        <p:spPr>
          <a:xfrm>
            <a:off x="2191512" y="5416295"/>
            <a:ext cx="257555" cy="929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311" name="Google Shape;311;p8"/>
          <p:cNvSpPr txBox="1"/>
          <p:nvPr/>
        </p:nvSpPr>
        <p:spPr>
          <a:xfrm>
            <a:off x="3220212" y="5416296"/>
            <a:ext cx="257555" cy="929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
        <p:nvSpPr>
          <p:cNvPr id="312" name="Google Shape;312;p8"/>
          <p:cNvSpPr txBox="1"/>
          <p:nvPr/>
        </p:nvSpPr>
        <p:spPr>
          <a:xfrm>
            <a:off x="5268468" y="5416296"/>
            <a:ext cx="266700" cy="92964"/>
          </a:xfrm>
          <a:prstGeom prst="rect">
            <a:avLst/>
          </a:prstGeom>
          <a:noFill/>
          <a:ln>
            <a:noFill/>
          </a:ln>
        </p:spPr>
        <p:txBody>
          <a:bodyPr anchorCtr="0" anchor="t" bIns="0" lIns="0" spcFirstLastPara="1" rIns="0" wrap="square" tIns="0">
            <a:noAutofit/>
          </a:bodyPr>
          <a:lstStyle/>
          <a:p>
            <a:pPr indent="0" lvl="0" marL="25400" marR="0" rtl="0" algn="l">
              <a:lnSpc>
                <a:spcPct val="100000"/>
              </a:lnSpc>
              <a:spcBef>
                <a:spcPts val="0"/>
              </a:spcBef>
              <a:spcAft>
                <a:spcPts val="0"/>
              </a:spcAft>
              <a:buNone/>
            </a:pPr>
            <a:r>
              <a:t/>
            </a:r>
            <a:endParaRPr sz="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9"/>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8" name="Google Shape;318;p9"/>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9" name="Google Shape;319;p9"/>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0" name="Google Shape;320;p9"/>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1" name="Google Shape;321;p9"/>
          <p:cNvSpPr/>
          <p:nvPr/>
        </p:nvSpPr>
        <p:spPr>
          <a:xfrm>
            <a:off x="914400" y="1683956"/>
            <a:ext cx="4114800" cy="302196"/>
          </a:xfrm>
          <a:custGeom>
            <a:rect b="b" l="l" r="r" t="t"/>
            <a:pathLst>
              <a:path extrusionOk="0" h="120000" w="120000">
                <a:moveTo>
                  <a:pt x="0" y="120000"/>
                </a:moveTo>
                <a:lnTo>
                  <a:pt x="120000" y="120000"/>
                </a:lnTo>
                <a:lnTo>
                  <a:pt x="120000" y="0"/>
                </a:lnTo>
                <a:lnTo>
                  <a:pt x="0" y="0"/>
                </a:lnTo>
                <a:lnTo>
                  <a:pt x="0" y="120000"/>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2" name="Google Shape;322;p9"/>
          <p:cNvSpPr/>
          <p:nvPr/>
        </p:nvSpPr>
        <p:spPr>
          <a:xfrm>
            <a:off x="5029200" y="1683956"/>
            <a:ext cx="4114800" cy="302196"/>
          </a:xfrm>
          <a:custGeom>
            <a:rect b="b" l="l" r="r" t="t"/>
            <a:pathLst>
              <a:path extrusionOk="0" h="120000" w="120000">
                <a:moveTo>
                  <a:pt x="0" y="120000"/>
                </a:moveTo>
                <a:lnTo>
                  <a:pt x="120000" y="120000"/>
                </a:lnTo>
                <a:lnTo>
                  <a:pt x="120000" y="0"/>
                </a:lnTo>
                <a:lnTo>
                  <a:pt x="0" y="0"/>
                </a:lnTo>
                <a:lnTo>
                  <a:pt x="0" y="120000"/>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3" name="Google Shape;323;p9"/>
          <p:cNvSpPr/>
          <p:nvPr/>
        </p:nvSpPr>
        <p:spPr>
          <a:xfrm>
            <a:off x="5029200" y="1677542"/>
            <a:ext cx="0" cy="4251833"/>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4" name="Google Shape;324;p9"/>
          <p:cNvSpPr/>
          <p:nvPr/>
        </p:nvSpPr>
        <p:spPr>
          <a:xfrm>
            <a:off x="908050" y="1986152"/>
            <a:ext cx="824230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5" name="Google Shape;325;p9"/>
          <p:cNvSpPr/>
          <p:nvPr/>
        </p:nvSpPr>
        <p:spPr>
          <a:xfrm>
            <a:off x="914400" y="1677542"/>
            <a:ext cx="0" cy="4251833"/>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6" name="Google Shape;326;p9"/>
          <p:cNvSpPr/>
          <p:nvPr/>
        </p:nvSpPr>
        <p:spPr>
          <a:xfrm>
            <a:off x="9144000" y="1677542"/>
            <a:ext cx="0" cy="4251833"/>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7" name="Google Shape;327;p9"/>
          <p:cNvSpPr/>
          <p:nvPr/>
        </p:nvSpPr>
        <p:spPr>
          <a:xfrm>
            <a:off x="908050" y="1683892"/>
            <a:ext cx="824230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8" name="Google Shape;328;p9"/>
          <p:cNvSpPr/>
          <p:nvPr/>
        </p:nvSpPr>
        <p:spPr>
          <a:xfrm>
            <a:off x="908050" y="5923026"/>
            <a:ext cx="8242300" cy="0"/>
          </a:xfrm>
          <a:custGeom>
            <a:rect b="b" l="l" r="r" t="t"/>
            <a:pathLst>
              <a:path extrusionOk="0" h="120000" w="120000">
                <a:moveTo>
                  <a:pt x="0" y="0"/>
                </a:moveTo>
                <a:lnTo>
                  <a:pt x="120000" y="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29" name="Google Shape;329;p9"/>
          <p:cNvSpPr txBox="1"/>
          <p:nvPr/>
        </p:nvSpPr>
        <p:spPr>
          <a:xfrm>
            <a:off x="546608" y="353992"/>
            <a:ext cx="6238439"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Economic Shareholder Activism</a:t>
            </a:r>
            <a:endParaRPr sz="3000">
              <a:latin typeface="Lucida Sans"/>
              <a:ea typeface="Lucida Sans"/>
              <a:cs typeface="Lucida Sans"/>
              <a:sym typeface="Lucida Sans"/>
            </a:endParaRPr>
          </a:p>
        </p:txBody>
      </p:sp>
      <p:sp>
        <p:nvSpPr>
          <p:cNvPr id="330" name="Google Shape;330;p9"/>
          <p:cNvSpPr txBox="1"/>
          <p:nvPr/>
        </p:nvSpPr>
        <p:spPr>
          <a:xfrm>
            <a:off x="546608" y="1168213"/>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001F5F"/>
                </a:solidFill>
                <a:latin typeface="Arial"/>
                <a:ea typeface="Arial"/>
                <a:cs typeface="Arial"/>
                <a:sym typeface="Arial"/>
              </a:rPr>
              <a:t>●</a:t>
            </a:r>
            <a:endParaRPr sz="1500">
              <a:latin typeface="Arial"/>
              <a:ea typeface="Arial"/>
              <a:cs typeface="Arial"/>
              <a:sym typeface="Arial"/>
            </a:endParaRPr>
          </a:p>
        </p:txBody>
      </p:sp>
      <p:sp>
        <p:nvSpPr>
          <p:cNvPr id="331" name="Google Shape;331;p9"/>
          <p:cNvSpPr txBox="1"/>
          <p:nvPr/>
        </p:nvSpPr>
        <p:spPr>
          <a:xfrm>
            <a:off x="912672" y="1103502"/>
            <a:ext cx="8610000" cy="444900"/>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u="sng">
                <a:latin typeface="Calibri"/>
                <a:ea typeface="Calibri"/>
                <a:cs typeface="Calibri"/>
                <a:sym typeface="Calibri"/>
              </a:rPr>
              <a:t>Objective</a:t>
            </a:r>
            <a:r>
              <a:rPr baseline="30000" lang="en-US" sz="2250">
                <a:latin typeface="Calibri"/>
                <a:ea typeface="Calibri"/>
                <a:cs typeface="Calibri"/>
                <a:sym typeface="Calibri"/>
              </a:rPr>
              <a:t>:  to make the company engage in “value-maximizing” activity (but short-term demands often conflict</a:t>
            </a:r>
            <a:endParaRPr sz="1500">
              <a:latin typeface="Calibri"/>
              <a:ea typeface="Calibri"/>
              <a:cs typeface="Calibri"/>
              <a:sym typeface="Calibri"/>
            </a:endParaRPr>
          </a:p>
          <a:p>
            <a:pPr indent="0" lvl="0" marL="12700" marR="28575" rtl="0" algn="l">
              <a:lnSpc>
                <a:spcPct val="80222"/>
              </a:lnSpc>
              <a:spcBef>
                <a:spcPts val="8"/>
              </a:spcBef>
              <a:spcAft>
                <a:spcPts val="0"/>
              </a:spcAft>
              <a:buNone/>
            </a:pPr>
            <a:r>
              <a:rPr baseline="30000" lang="en-US" sz="2250">
                <a:latin typeface="Calibri"/>
                <a:ea typeface="Calibri"/>
                <a:cs typeface="Calibri"/>
                <a:sym typeface="Calibri"/>
              </a:rPr>
              <a:t>with long-term value creation).</a:t>
            </a:r>
            <a:endParaRPr sz="1500">
              <a:latin typeface="Calibri"/>
              <a:ea typeface="Calibri"/>
              <a:cs typeface="Calibri"/>
              <a:sym typeface="Calibri"/>
            </a:endParaRPr>
          </a:p>
        </p:txBody>
      </p:sp>
      <p:sp>
        <p:nvSpPr>
          <p:cNvPr id="332" name="Google Shape;332;p9"/>
          <p:cNvSpPr txBox="1"/>
          <p:nvPr/>
        </p:nvSpPr>
        <p:spPr>
          <a:xfrm>
            <a:off x="5111623" y="2289809"/>
            <a:ext cx="163657" cy="238760"/>
          </a:xfrm>
          <a:prstGeom prst="rect">
            <a:avLst/>
          </a:prstGeom>
          <a:noFill/>
          <a:ln>
            <a:noFill/>
          </a:ln>
        </p:spPr>
        <p:txBody>
          <a:bodyPr anchorCtr="0" anchor="t" bIns="0" lIns="0" spcFirstLastPara="1" rIns="0" wrap="square" tIns="0">
            <a:noAutofit/>
          </a:bodyPr>
          <a:lstStyle/>
          <a:p>
            <a:pPr indent="0" lvl="0" marL="12700" marR="0" rtl="0" algn="l">
              <a:lnSpc>
                <a:spcPct val="72929"/>
              </a:lnSpc>
              <a:spcBef>
                <a:spcPts val="0"/>
              </a:spcBef>
              <a:spcAft>
                <a:spcPts val="0"/>
              </a:spcAft>
              <a:buNone/>
            </a:pPr>
            <a:r>
              <a:rPr baseline="30000" lang="en-US" sz="2475">
                <a:latin typeface="Calibri"/>
                <a:ea typeface="Calibri"/>
                <a:cs typeface="Calibri"/>
                <a:sym typeface="Calibri"/>
              </a:rPr>
              <a:t>•</a:t>
            </a:r>
            <a:endParaRPr sz="1650">
              <a:latin typeface="Calibri"/>
              <a:ea typeface="Calibri"/>
              <a:cs typeface="Calibri"/>
              <a:sym typeface="Calibri"/>
            </a:endParaRPr>
          </a:p>
        </p:txBody>
      </p:sp>
      <p:sp>
        <p:nvSpPr>
          <p:cNvPr id="333" name="Google Shape;333;p9"/>
          <p:cNvSpPr txBox="1"/>
          <p:nvPr/>
        </p:nvSpPr>
        <p:spPr>
          <a:xfrm>
            <a:off x="5344795" y="2316099"/>
            <a:ext cx="1998549"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Divide board/management</a:t>
            </a:r>
            <a:endParaRPr sz="1400">
              <a:latin typeface="Calibri"/>
              <a:ea typeface="Calibri"/>
              <a:cs typeface="Calibri"/>
              <a:sym typeface="Calibri"/>
            </a:endParaRPr>
          </a:p>
        </p:txBody>
      </p:sp>
      <p:sp>
        <p:nvSpPr>
          <p:cNvPr id="334" name="Google Shape;334;p9"/>
          <p:cNvSpPr txBox="1"/>
          <p:nvPr/>
        </p:nvSpPr>
        <p:spPr>
          <a:xfrm>
            <a:off x="5111623" y="3783583"/>
            <a:ext cx="163657" cy="238760"/>
          </a:xfrm>
          <a:prstGeom prst="rect">
            <a:avLst/>
          </a:prstGeom>
          <a:noFill/>
          <a:ln>
            <a:noFill/>
          </a:ln>
        </p:spPr>
        <p:txBody>
          <a:bodyPr anchorCtr="0" anchor="t" bIns="0" lIns="0" spcFirstLastPara="1" rIns="0" wrap="square" tIns="0">
            <a:noAutofit/>
          </a:bodyPr>
          <a:lstStyle/>
          <a:p>
            <a:pPr indent="0" lvl="0" marL="12700" marR="0" rtl="0" algn="l">
              <a:lnSpc>
                <a:spcPct val="72929"/>
              </a:lnSpc>
              <a:spcBef>
                <a:spcPts val="0"/>
              </a:spcBef>
              <a:spcAft>
                <a:spcPts val="0"/>
              </a:spcAft>
              <a:buNone/>
            </a:pPr>
            <a:r>
              <a:rPr baseline="30000" lang="en-US" sz="2475">
                <a:latin typeface="Calibri"/>
                <a:ea typeface="Calibri"/>
                <a:cs typeface="Calibri"/>
                <a:sym typeface="Calibri"/>
              </a:rPr>
              <a:t>•</a:t>
            </a:r>
            <a:endParaRPr sz="1650">
              <a:latin typeface="Calibri"/>
              <a:ea typeface="Calibri"/>
              <a:cs typeface="Calibri"/>
              <a:sym typeface="Calibri"/>
            </a:endParaRPr>
          </a:p>
        </p:txBody>
      </p:sp>
      <p:sp>
        <p:nvSpPr>
          <p:cNvPr id="335" name="Google Shape;335;p9"/>
          <p:cNvSpPr txBox="1"/>
          <p:nvPr/>
        </p:nvSpPr>
        <p:spPr>
          <a:xfrm>
            <a:off x="5344795" y="3809873"/>
            <a:ext cx="2741051"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Engage in PR/social media campaigns</a:t>
            </a:r>
            <a:endParaRPr sz="1400">
              <a:latin typeface="Calibri"/>
              <a:ea typeface="Calibri"/>
              <a:cs typeface="Calibri"/>
              <a:sym typeface="Calibri"/>
            </a:endParaRPr>
          </a:p>
        </p:txBody>
      </p:sp>
      <p:sp>
        <p:nvSpPr>
          <p:cNvPr id="336" name="Google Shape;336;p9"/>
          <p:cNvSpPr txBox="1"/>
          <p:nvPr/>
        </p:nvSpPr>
        <p:spPr>
          <a:xfrm>
            <a:off x="5111623" y="4423435"/>
            <a:ext cx="163854" cy="239064"/>
          </a:xfrm>
          <a:prstGeom prst="rect">
            <a:avLst/>
          </a:prstGeom>
          <a:noFill/>
          <a:ln>
            <a:noFill/>
          </a:ln>
        </p:spPr>
        <p:txBody>
          <a:bodyPr anchorCtr="0" anchor="t" bIns="0" lIns="0" spcFirstLastPara="1" rIns="0" wrap="square" tIns="0">
            <a:noAutofit/>
          </a:bodyPr>
          <a:lstStyle/>
          <a:p>
            <a:pPr indent="0" lvl="0" marL="12700" marR="0" rtl="0" algn="l">
              <a:lnSpc>
                <a:spcPct val="72929"/>
              </a:lnSpc>
              <a:spcBef>
                <a:spcPts val="0"/>
              </a:spcBef>
              <a:spcAft>
                <a:spcPts val="0"/>
              </a:spcAft>
              <a:buNone/>
            </a:pPr>
            <a:r>
              <a:rPr baseline="30000" lang="en-US" sz="2475">
                <a:latin typeface="Calibri"/>
                <a:ea typeface="Calibri"/>
                <a:cs typeface="Calibri"/>
                <a:sym typeface="Calibri"/>
              </a:rPr>
              <a:t>•</a:t>
            </a:r>
            <a:endParaRPr sz="1650">
              <a:latin typeface="Calibri"/>
              <a:ea typeface="Calibri"/>
              <a:cs typeface="Calibri"/>
              <a:sym typeface="Calibri"/>
            </a:endParaRPr>
          </a:p>
        </p:txBody>
      </p:sp>
      <p:sp>
        <p:nvSpPr>
          <p:cNvPr id="337" name="Google Shape;337;p9"/>
          <p:cNvSpPr txBox="1"/>
          <p:nvPr/>
        </p:nvSpPr>
        <p:spPr>
          <a:xfrm>
            <a:off x="5344795" y="4449953"/>
            <a:ext cx="2133377"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Oppose strategic/M&amp;A plans</a:t>
            </a:r>
            <a:endParaRPr sz="1400">
              <a:latin typeface="Calibri"/>
              <a:ea typeface="Calibri"/>
              <a:cs typeface="Calibri"/>
              <a:sym typeface="Calibri"/>
            </a:endParaRPr>
          </a:p>
        </p:txBody>
      </p:sp>
      <p:sp>
        <p:nvSpPr>
          <p:cNvPr id="338" name="Google Shape;338;p9"/>
          <p:cNvSpPr txBox="1"/>
          <p:nvPr/>
        </p:nvSpPr>
        <p:spPr>
          <a:xfrm>
            <a:off x="912672" y="5985891"/>
            <a:ext cx="8494532" cy="978153"/>
          </a:xfrm>
          <a:prstGeom prst="rect">
            <a:avLst/>
          </a:prstGeom>
          <a:noFill/>
          <a:ln>
            <a:noFill/>
          </a:ln>
        </p:spPr>
        <p:txBody>
          <a:bodyPr anchorCtr="0" anchor="t" bIns="0" lIns="0" spcFirstLastPara="1" rIns="0" wrap="square" tIns="0">
            <a:noAutofit/>
          </a:bodyPr>
          <a:lstStyle/>
          <a:p>
            <a:pPr indent="0" lvl="0" marL="12700" marR="0" rtl="0" algn="l">
              <a:lnSpc>
                <a:spcPct val="72444"/>
              </a:lnSpc>
              <a:spcBef>
                <a:spcPts val="0"/>
              </a:spcBef>
              <a:spcAft>
                <a:spcPts val="0"/>
              </a:spcAft>
              <a:buNone/>
            </a:pPr>
            <a:r>
              <a:rPr baseline="30000" lang="en-US" sz="2250">
                <a:latin typeface="Calibri"/>
                <a:ea typeface="Calibri"/>
                <a:cs typeface="Calibri"/>
                <a:sym typeface="Calibri"/>
              </a:rPr>
              <a:t>The past decade has seen a remarkable increase in the amo</a:t>
            </a:r>
            <a:endParaRPr sz="1500">
              <a:latin typeface="Calibri"/>
              <a:ea typeface="Calibri"/>
              <a:cs typeface="Calibri"/>
              <a:sym typeface="Calibri"/>
            </a:endParaRPr>
          </a:p>
        </p:txBody>
      </p:sp>
      <p:sp>
        <p:nvSpPr>
          <p:cNvPr id="339" name="Google Shape;339;p9"/>
          <p:cNvSpPr txBox="1"/>
          <p:nvPr/>
        </p:nvSpPr>
        <p:spPr>
          <a:xfrm>
            <a:off x="912672" y="7041455"/>
            <a:ext cx="169037" cy="215900"/>
          </a:xfrm>
          <a:prstGeom prst="rect">
            <a:avLst/>
          </a:prstGeom>
          <a:noFill/>
          <a:ln>
            <a:noFill/>
          </a:ln>
        </p:spPr>
        <p:txBody>
          <a:bodyPr anchorCtr="0" anchor="t" bIns="0" lIns="0" spcFirstLastPara="1" rIns="0" wrap="square" tIns="0">
            <a:noAutofit/>
          </a:bodyPr>
          <a:lstStyle/>
          <a:p>
            <a:pPr indent="0" lvl="0" marL="12700" marR="0" rtl="0" algn="l">
              <a:lnSpc>
                <a:spcPct val="109000"/>
              </a:lnSpc>
              <a:spcBef>
                <a:spcPts val="0"/>
              </a:spcBef>
              <a:spcAft>
                <a:spcPts val="0"/>
              </a:spcAft>
              <a:buNone/>
            </a:pPr>
            <a:r>
              <a:rPr lang="en-US" sz="1500">
                <a:solidFill>
                  <a:srgbClr val="2D70AB"/>
                </a:solidFill>
                <a:latin typeface="Arial"/>
                <a:ea typeface="Arial"/>
                <a:cs typeface="Arial"/>
                <a:sym typeface="Arial"/>
              </a:rPr>
              <a:t>●</a:t>
            </a:r>
            <a:endParaRPr sz="1500">
              <a:latin typeface="Arial"/>
              <a:ea typeface="Arial"/>
              <a:cs typeface="Arial"/>
              <a:sym typeface="Arial"/>
            </a:endParaRPr>
          </a:p>
        </p:txBody>
      </p:sp>
      <p:sp>
        <p:nvSpPr>
          <p:cNvPr id="340" name="Google Shape;340;p9"/>
          <p:cNvSpPr txBox="1"/>
          <p:nvPr/>
        </p:nvSpPr>
        <p:spPr>
          <a:xfrm>
            <a:off x="641400" y="7299375"/>
            <a:ext cx="1270825"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Source: Activist Insight.</a:t>
            </a:r>
            <a:endParaRPr sz="1000">
              <a:latin typeface="Calibri"/>
              <a:ea typeface="Calibri"/>
              <a:cs typeface="Calibri"/>
              <a:sym typeface="Calibri"/>
            </a:endParaRPr>
          </a:p>
        </p:txBody>
      </p:sp>
      <p:sp>
        <p:nvSpPr>
          <p:cNvPr id="341" name="Google Shape;341;p9"/>
          <p:cNvSpPr txBox="1"/>
          <p:nvPr/>
        </p:nvSpPr>
        <p:spPr>
          <a:xfrm>
            <a:off x="9512046" y="7495667"/>
            <a:ext cx="172348"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32</a:t>
            </a:r>
            <a:endParaRPr sz="1000">
              <a:latin typeface="Calibri"/>
              <a:ea typeface="Calibri"/>
              <a:cs typeface="Calibri"/>
              <a:sym typeface="Calibri"/>
            </a:endParaRPr>
          </a:p>
        </p:txBody>
      </p:sp>
      <p:sp>
        <p:nvSpPr>
          <p:cNvPr id="342" name="Google Shape;342;p9"/>
          <p:cNvSpPr txBox="1"/>
          <p:nvPr/>
        </p:nvSpPr>
        <p:spPr>
          <a:xfrm>
            <a:off x="914400" y="1683892"/>
            <a:ext cx="4114800" cy="30226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50"/>
          </a:p>
          <a:p>
            <a:pPr indent="-6286" lvl="0" marL="1657286" marR="1657383" rtl="0" algn="ctr">
              <a:lnSpc>
                <a:spcPct val="80888"/>
              </a:lnSpc>
              <a:spcBef>
                <a:spcPts val="91"/>
              </a:spcBef>
              <a:spcAft>
                <a:spcPts val="0"/>
              </a:spcAft>
              <a:buNone/>
            </a:pPr>
            <a:r>
              <a:rPr b="1" baseline="30000" lang="en-US" sz="2250">
                <a:solidFill>
                  <a:srgbClr val="FFFFFF"/>
                </a:solidFill>
                <a:latin typeface="Calibri"/>
                <a:ea typeface="Calibri"/>
                <a:cs typeface="Calibri"/>
                <a:sym typeface="Calibri"/>
              </a:rPr>
              <a:t>Demands</a:t>
            </a:r>
            <a:endParaRPr sz="1500">
              <a:latin typeface="Calibri"/>
              <a:ea typeface="Calibri"/>
              <a:cs typeface="Calibri"/>
              <a:sym typeface="Calibri"/>
            </a:endParaRPr>
          </a:p>
        </p:txBody>
      </p:sp>
      <p:sp>
        <p:nvSpPr>
          <p:cNvPr id="343" name="Google Shape;343;p9"/>
          <p:cNvSpPr txBox="1"/>
          <p:nvPr/>
        </p:nvSpPr>
        <p:spPr>
          <a:xfrm>
            <a:off x="5029200" y="1683892"/>
            <a:ext cx="4114800" cy="30226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550"/>
          </a:p>
          <a:p>
            <a:pPr indent="-3873" lvl="0" marL="1769173" marR="1769112" rtl="0" algn="ctr">
              <a:lnSpc>
                <a:spcPct val="80888"/>
              </a:lnSpc>
              <a:spcBef>
                <a:spcPts val="91"/>
              </a:spcBef>
              <a:spcAft>
                <a:spcPts val="0"/>
              </a:spcAft>
              <a:buNone/>
            </a:pPr>
            <a:r>
              <a:rPr b="1" baseline="30000" lang="en-US" sz="2250">
                <a:solidFill>
                  <a:srgbClr val="FFFFFF"/>
                </a:solidFill>
                <a:latin typeface="Calibri"/>
                <a:ea typeface="Calibri"/>
                <a:cs typeface="Calibri"/>
                <a:sym typeface="Calibri"/>
              </a:rPr>
              <a:t>Tactics</a:t>
            </a:r>
            <a:endParaRPr sz="1500">
              <a:latin typeface="Calibri"/>
              <a:ea typeface="Calibri"/>
              <a:cs typeface="Calibri"/>
              <a:sym typeface="Calibri"/>
            </a:endParaRPr>
          </a:p>
        </p:txBody>
      </p:sp>
      <p:sp>
        <p:nvSpPr>
          <p:cNvPr id="344" name="Google Shape;344;p9"/>
          <p:cNvSpPr txBox="1"/>
          <p:nvPr/>
        </p:nvSpPr>
        <p:spPr>
          <a:xfrm>
            <a:off x="914400" y="1986149"/>
            <a:ext cx="4114800" cy="5313300"/>
          </a:xfrm>
          <a:prstGeom prst="rect">
            <a:avLst/>
          </a:prstGeom>
          <a:noFill/>
          <a:ln>
            <a:noFill/>
          </a:ln>
        </p:spPr>
        <p:txBody>
          <a:bodyPr anchorCtr="0" anchor="t" bIns="0" lIns="0" spcFirstLastPara="1" rIns="0" wrap="square" tIns="0">
            <a:noAutofit/>
          </a:bodyPr>
          <a:lstStyle/>
          <a:p>
            <a:pPr indent="-5587" lvl="0" marL="94487" marR="0" rtl="0" algn="l">
              <a:lnSpc>
                <a:spcPct val="81010"/>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Merger</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Sale of company</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Spin-off/sale of division</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Termination of transaction</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Tax optimization</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Increased merger consideration</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Appraisal rights</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New capital structure/allocation</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Increased/special dividend</a:t>
            </a:r>
            <a:endParaRPr sz="1400">
              <a:latin typeface="Calibri"/>
              <a:ea typeface="Calibri"/>
              <a:cs typeface="Calibri"/>
              <a:sym typeface="Calibri"/>
            </a:endParaRPr>
          </a:p>
          <a:p>
            <a:pPr indent="-5587" lvl="0" marL="94487"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Share buyback</a:t>
            </a:r>
            <a:endParaRPr sz="1400">
              <a:latin typeface="Calibri"/>
              <a:ea typeface="Calibri"/>
              <a:cs typeface="Calibri"/>
              <a:sym typeface="Calibri"/>
            </a:endParaRPr>
          </a:p>
          <a:p>
            <a:pPr indent="-5586" lvl="0" marL="94486" marR="0" rtl="0" algn="l">
              <a:lnSpc>
                <a:spcPct val="67878"/>
              </a:lnSpc>
              <a:spcBef>
                <a:spcPts val="0"/>
              </a:spcBef>
              <a:spcAft>
                <a:spcPts val="0"/>
              </a:spcAft>
              <a:buNone/>
            </a:pPr>
            <a:r>
              <a:t/>
            </a:r>
            <a:endParaRPr sz="1400">
              <a:latin typeface="Calibri"/>
              <a:ea typeface="Calibri"/>
              <a:cs typeface="Calibri"/>
              <a:sym typeface="Calibri"/>
            </a:endParaRPr>
          </a:p>
          <a:p>
            <a:pPr indent="-5586" lvl="0" marL="94486" marR="0" rtl="0" algn="l">
              <a:lnSpc>
                <a:spcPct val="67878"/>
              </a:lnSpc>
              <a:spcBef>
                <a:spcPts val="0"/>
              </a:spcBef>
              <a:spcAft>
                <a:spcPts val="0"/>
              </a:spcAft>
              <a:buNone/>
            </a:pPr>
            <a:r>
              <a:t/>
            </a:r>
            <a:endParaRPr sz="1400">
              <a:latin typeface="Calibri"/>
              <a:ea typeface="Calibri"/>
              <a:cs typeface="Calibri"/>
              <a:sym typeface="Calibri"/>
            </a:endParaRPr>
          </a:p>
        </p:txBody>
      </p:sp>
      <p:sp>
        <p:nvSpPr>
          <p:cNvPr id="345" name="Google Shape;345;p9"/>
          <p:cNvSpPr txBox="1"/>
          <p:nvPr/>
        </p:nvSpPr>
        <p:spPr>
          <a:xfrm>
            <a:off x="5029200" y="1986149"/>
            <a:ext cx="4114800" cy="5313300"/>
          </a:xfrm>
          <a:prstGeom prst="rect">
            <a:avLst/>
          </a:prstGeom>
          <a:noFill/>
          <a:ln>
            <a:noFill/>
          </a:ln>
        </p:spPr>
        <p:txBody>
          <a:bodyPr anchorCtr="0" anchor="t" bIns="0" lIns="0" spcFirstLastPara="1" rIns="0" wrap="square" tIns="0">
            <a:noAutofit/>
          </a:bodyPr>
          <a:lstStyle/>
          <a:p>
            <a:pPr indent="-6222" lvl="0" marL="95123" marR="0" rtl="0" algn="l">
              <a:lnSpc>
                <a:spcPct val="101725"/>
              </a:lnSpc>
              <a:spcBef>
                <a:spcPts val="0"/>
              </a:spcBef>
              <a:spcAft>
                <a:spcPts val="0"/>
              </a:spcAft>
              <a:buNone/>
            </a:pPr>
            <a:r>
              <a:rPr lang="en-US" sz="1650">
                <a:latin typeface="Calibri"/>
                <a:ea typeface="Calibri"/>
                <a:cs typeface="Calibri"/>
                <a:sym typeface="Calibri"/>
              </a:rPr>
              <a:t>•  </a:t>
            </a:r>
            <a:r>
              <a:rPr lang="en-US" sz="1400">
                <a:latin typeface="Calibri"/>
                <a:ea typeface="Calibri"/>
                <a:cs typeface="Calibri"/>
                <a:sym typeface="Calibri"/>
              </a:rPr>
              <a:t>Accumulate stake (stealthily)</a:t>
            </a:r>
            <a:endParaRPr sz="1400">
              <a:latin typeface="Calibri"/>
              <a:ea typeface="Calibri"/>
              <a:cs typeface="Calibri"/>
              <a:sym typeface="Calibri"/>
            </a:endParaRPr>
          </a:p>
          <a:p>
            <a:pPr indent="-6222" lvl="0" marL="95123" marR="0" rtl="0" algn="l">
              <a:lnSpc>
                <a:spcPct val="67878"/>
              </a:lnSpc>
              <a:spcBef>
                <a:spcPts val="0"/>
              </a:spcBef>
              <a:spcAft>
                <a:spcPts val="0"/>
              </a:spcAft>
              <a:buNone/>
            </a:pPr>
            <a:r>
              <a:t/>
            </a:r>
            <a:endParaRPr baseline="30000" sz="2475">
              <a:latin typeface="Calibri"/>
              <a:ea typeface="Calibri"/>
              <a:cs typeface="Calibri"/>
              <a:sym typeface="Calibri"/>
            </a:endParaRPr>
          </a:p>
          <a:p>
            <a:pPr indent="-6222" lvl="0" marL="95123"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Threaten public action</a:t>
            </a:r>
            <a:endParaRPr sz="1400">
              <a:latin typeface="Calibri"/>
              <a:ea typeface="Calibri"/>
              <a:cs typeface="Calibri"/>
              <a:sym typeface="Calibri"/>
            </a:endParaRPr>
          </a:p>
          <a:p>
            <a:pPr indent="-6222" lvl="0" marL="95123"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Conduct extensive/aggressive diligence</a:t>
            </a:r>
            <a:endParaRPr sz="1400">
              <a:latin typeface="Calibri"/>
              <a:ea typeface="Calibri"/>
              <a:cs typeface="Calibri"/>
              <a:sym typeface="Calibri"/>
            </a:endParaRPr>
          </a:p>
          <a:p>
            <a:pPr indent="-6222" lvl="0" marL="95123"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Behave adversarially on analyst calls</a:t>
            </a:r>
            <a:endParaRPr sz="1400">
              <a:latin typeface="Calibri"/>
              <a:ea typeface="Calibri"/>
              <a:cs typeface="Calibri"/>
              <a:sym typeface="Calibri"/>
            </a:endParaRPr>
          </a:p>
          <a:p>
            <a:pPr indent="-6222" lvl="0" marL="95123" marR="0" rtl="0" algn="l">
              <a:lnSpc>
                <a:spcPct val="81010"/>
              </a:lnSpc>
              <a:spcBef>
                <a:spcPts val="1361"/>
              </a:spcBef>
              <a:spcAft>
                <a:spcPts val="0"/>
              </a:spcAft>
              <a:buNone/>
            </a:pPr>
            <a:r>
              <a:t/>
            </a:r>
            <a:endParaRPr baseline="30000" sz="2475">
              <a:latin typeface="Calibri"/>
              <a:ea typeface="Calibri"/>
              <a:cs typeface="Calibri"/>
              <a:sym typeface="Calibri"/>
            </a:endParaRPr>
          </a:p>
          <a:p>
            <a:pPr indent="-6222" lvl="0" marL="95123" marR="0" rtl="0" algn="l">
              <a:lnSpc>
                <a:spcPct val="81010"/>
              </a:lnSpc>
              <a:spcBef>
                <a:spcPts val="1363"/>
              </a:spcBef>
              <a:spcAft>
                <a:spcPts val="0"/>
              </a:spcAft>
              <a:buNone/>
            </a:pPr>
            <a:r>
              <a:t/>
            </a:r>
            <a:endParaRPr>
              <a:latin typeface="Calibri"/>
              <a:ea typeface="Calibri"/>
              <a:cs typeface="Calibri"/>
              <a:sym typeface="Calibri"/>
            </a:endParaRPr>
          </a:p>
          <a:p>
            <a:pPr indent="-6222" lvl="0" marL="95123" marR="0" rtl="0" algn="l">
              <a:lnSpc>
                <a:spcPct val="81010"/>
              </a:lnSpc>
              <a:spcBef>
                <a:spcPts val="1363"/>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Propose precatory proxy resolution</a:t>
            </a:r>
            <a:endParaRPr sz="1400">
              <a:latin typeface="Calibri"/>
              <a:ea typeface="Calibri"/>
              <a:cs typeface="Calibri"/>
              <a:sym typeface="Calibri"/>
            </a:endParaRPr>
          </a:p>
          <a:p>
            <a:pPr indent="-6222" lvl="0" marL="95123"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Call special meeting/act by written consent</a:t>
            </a:r>
            <a:endParaRPr sz="1400">
              <a:latin typeface="Calibri"/>
              <a:ea typeface="Calibri"/>
              <a:cs typeface="Calibri"/>
              <a:sym typeface="Calibri"/>
            </a:endParaRPr>
          </a:p>
          <a:p>
            <a:pPr indent="-6222" lvl="0" marL="95123" marR="0" rtl="0" algn="l">
              <a:lnSpc>
                <a:spcPct val="67878"/>
              </a:lnSpc>
              <a:spcBef>
                <a:spcPts val="0"/>
              </a:spcBef>
              <a:spcAft>
                <a:spcPts val="0"/>
              </a:spcAft>
              <a:buNone/>
            </a:pPr>
            <a:r>
              <a:rPr baseline="30000" lang="en-US" sz="2475">
                <a:latin typeface="Calibri"/>
                <a:ea typeface="Calibri"/>
                <a:cs typeface="Calibri"/>
                <a:sym typeface="Calibri"/>
              </a:rPr>
              <a:t>•  </a:t>
            </a:r>
            <a:r>
              <a:rPr baseline="30000" lang="en-US" sz="2100">
                <a:latin typeface="Calibri"/>
                <a:ea typeface="Calibri"/>
                <a:cs typeface="Calibri"/>
                <a:sym typeface="Calibri"/>
              </a:rPr>
              <a:t>Demand books and records</a:t>
            </a:r>
            <a:endParaRPr sz="1400">
              <a:latin typeface="Calibri"/>
              <a:ea typeface="Calibri"/>
              <a:cs typeface="Calibri"/>
              <a:sym typeface="Calibri"/>
            </a:endParaRPr>
          </a:p>
          <a:p>
            <a:pPr indent="-6222" lvl="0" marL="95123" marR="0" rtl="0" algn="l">
              <a:lnSpc>
                <a:spcPct val="65050"/>
              </a:lnSpc>
              <a:spcBef>
                <a:spcPts val="0"/>
              </a:spcBef>
              <a:spcAft>
                <a:spcPts val="0"/>
              </a:spcAft>
              <a:buNone/>
            </a:pPr>
            <a:r>
              <a:t/>
            </a:r>
            <a:endParaRPr sz="14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10"/>
          <p:cNvSpPr/>
          <p:nvPr/>
        </p:nvSpPr>
        <p:spPr>
          <a:xfrm>
            <a:off x="457962" y="991361"/>
            <a:ext cx="9144000" cy="0"/>
          </a:xfrm>
          <a:custGeom>
            <a:rect b="b" l="l" r="r" t="t"/>
            <a:pathLst>
              <a:path extrusionOk="0" h="120000" w="120000">
                <a:moveTo>
                  <a:pt x="0" y="0"/>
                </a:moveTo>
                <a:lnTo>
                  <a:pt x="120000" y="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1" name="Google Shape;351;p10"/>
          <p:cNvSpPr/>
          <p:nvPr/>
        </p:nvSpPr>
        <p:spPr>
          <a:xfrm>
            <a:off x="3606546" y="7533894"/>
            <a:ext cx="5813298" cy="16167"/>
          </a:xfrm>
          <a:custGeom>
            <a:rect b="b" l="l" r="r" t="t"/>
            <a:pathLst>
              <a:path extrusionOk="0" h="120000" w="120000">
                <a:moveTo>
                  <a:pt x="0" y="0"/>
                </a:moveTo>
                <a:lnTo>
                  <a:pt x="120000" y="120000"/>
                </a:lnTo>
              </a:path>
            </a:pathLst>
          </a:custGeom>
          <a:noFill/>
          <a:ln cap="flat" cmpd="sng" w="19800">
            <a:solidFill>
              <a:srgbClr val="2D70AB"/>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2" name="Google Shape;352;p10"/>
          <p:cNvSpPr/>
          <p:nvPr/>
        </p:nvSpPr>
        <p:spPr>
          <a:xfrm>
            <a:off x="405384" y="7389876"/>
            <a:ext cx="3200400" cy="301752"/>
          </a:xfrm>
          <a:custGeom>
            <a:rect b="b" l="l" r="r" t="t"/>
            <a:pathLst>
              <a:path extrusionOk="0" h="120000" w="120000">
                <a:moveTo>
                  <a:pt x="0" y="120000"/>
                </a:moveTo>
                <a:lnTo>
                  <a:pt x="120000" y="120000"/>
                </a:lnTo>
                <a:lnTo>
                  <a:pt x="120000" y="0"/>
                </a:lnTo>
                <a:lnTo>
                  <a:pt x="0" y="0"/>
                </a:lnTo>
                <a:lnTo>
                  <a:pt x="0" y="12000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3" name="Google Shape;353;p10"/>
          <p:cNvSpPr/>
          <p:nvPr/>
        </p:nvSpPr>
        <p:spPr>
          <a:xfrm>
            <a:off x="528828" y="7467600"/>
            <a:ext cx="2953512" cy="146304"/>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4" name="Google Shape;354;p10"/>
          <p:cNvSpPr/>
          <p:nvPr/>
        </p:nvSpPr>
        <p:spPr>
          <a:xfrm>
            <a:off x="2365629" y="2249042"/>
            <a:ext cx="787653" cy="1209675"/>
          </a:xfrm>
          <a:custGeom>
            <a:rect b="b" l="l" r="r" t="t"/>
            <a:pathLst>
              <a:path extrusionOk="0" h="120000" w="120000">
                <a:moveTo>
                  <a:pt x="0" y="0"/>
                </a:moveTo>
                <a:lnTo>
                  <a:pt x="0" y="78135"/>
                </a:lnTo>
                <a:lnTo>
                  <a:pt x="101309" y="120000"/>
                </a:lnTo>
                <a:lnTo>
                  <a:pt x="104799" y="116184"/>
                </a:lnTo>
                <a:lnTo>
                  <a:pt x="107941" y="112259"/>
                </a:lnTo>
                <a:lnTo>
                  <a:pt x="110730" y="108234"/>
                </a:lnTo>
                <a:lnTo>
                  <a:pt x="113162" y="104120"/>
                </a:lnTo>
                <a:lnTo>
                  <a:pt x="115233" y="99927"/>
                </a:lnTo>
                <a:lnTo>
                  <a:pt x="116937" y="95665"/>
                </a:lnTo>
                <a:lnTo>
                  <a:pt x="118270" y="91345"/>
                </a:lnTo>
                <a:lnTo>
                  <a:pt x="119228" y="86976"/>
                </a:lnTo>
                <a:lnTo>
                  <a:pt x="119806" y="82569"/>
                </a:lnTo>
                <a:lnTo>
                  <a:pt x="120000" y="78135"/>
                </a:lnTo>
                <a:lnTo>
                  <a:pt x="119602" y="71727"/>
                </a:lnTo>
                <a:lnTo>
                  <a:pt x="118429" y="65462"/>
                </a:lnTo>
                <a:lnTo>
                  <a:pt x="116512" y="59359"/>
                </a:lnTo>
                <a:lnTo>
                  <a:pt x="113881" y="53439"/>
                </a:lnTo>
                <a:lnTo>
                  <a:pt x="110569" y="47722"/>
                </a:lnTo>
                <a:lnTo>
                  <a:pt x="106604" y="42229"/>
                </a:lnTo>
                <a:lnTo>
                  <a:pt x="102020" y="36978"/>
                </a:lnTo>
                <a:lnTo>
                  <a:pt x="96845" y="31991"/>
                </a:lnTo>
                <a:lnTo>
                  <a:pt x="91112" y="27287"/>
                </a:lnTo>
                <a:lnTo>
                  <a:pt x="84850" y="22886"/>
                </a:lnTo>
                <a:lnTo>
                  <a:pt x="78092" y="18809"/>
                </a:lnTo>
                <a:lnTo>
                  <a:pt x="70868" y="15076"/>
                </a:lnTo>
                <a:lnTo>
                  <a:pt x="63208" y="11707"/>
                </a:lnTo>
                <a:lnTo>
                  <a:pt x="55144" y="8721"/>
                </a:lnTo>
                <a:lnTo>
                  <a:pt x="46707" y="6140"/>
                </a:lnTo>
                <a:lnTo>
                  <a:pt x="37927" y="3983"/>
                </a:lnTo>
                <a:lnTo>
                  <a:pt x="28835" y="2270"/>
                </a:lnTo>
                <a:lnTo>
                  <a:pt x="19463" y="1022"/>
                </a:lnTo>
                <a:lnTo>
                  <a:pt x="9841" y="259"/>
                </a:lnTo>
                <a:lnTo>
                  <a:pt x="0" y="0"/>
                </a:lnTo>
                <a:close/>
              </a:path>
            </a:pathLst>
          </a:custGeom>
          <a:solidFill>
            <a:srgbClr val="00496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5" name="Google Shape;355;p10"/>
          <p:cNvSpPr/>
          <p:nvPr/>
        </p:nvSpPr>
        <p:spPr>
          <a:xfrm>
            <a:off x="1578141" y="2937891"/>
            <a:ext cx="1452459" cy="886415"/>
          </a:xfrm>
          <a:custGeom>
            <a:rect b="b" l="l" r="r" t="t"/>
            <a:pathLst>
              <a:path extrusionOk="0" h="120000" w="120000">
                <a:moveTo>
                  <a:pt x="120000" y="70507"/>
                </a:moveTo>
                <a:lnTo>
                  <a:pt x="65061" y="13376"/>
                </a:lnTo>
                <a:lnTo>
                  <a:pt x="510" y="0"/>
                </a:lnTo>
                <a:lnTo>
                  <a:pt x="146" y="6140"/>
                </a:lnTo>
                <a:lnTo>
                  <a:pt x="0" y="12257"/>
                </a:lnTo>
                <a:lnTo>
                  <a:pt x="66" y="18336"/>
                </a:lnTo>
                <a:lnTo>
                  <a:pt x="342" y="24366"/>
                </a:lnTo>
                <a:lnTo>
                  <a:pt x="824" y="30333"/>
                </a:lnTo>
                <a:lnTo>
                  <a:pt x="1507" y="36224"/>
                </a:lnTo>
                <a:lnTo>
                  <a:pt x="2390" y="42025"/>
                </a:lnTo>
                <a:lnTo>
                  <a:pt x="3466" y="47725"/>
                </a:lnTo>
                <a:lnTo>
                  <a:pt x="4734" y="53309"/>
                </a:lnTo>
                <a:lnTo>
                  <a:pt x="6188" y="58765"/>
                </a:lnTo>
                <a:lnTo>
                  <a:pt x="7826" y="64079"/>
                </a:lnTo>
                <a:lnTo>
                  <a:pt x="9643" y="69239"/>
                </a:lnTo>
                <a:lnTo>
                  <a:pt x="11636" y="74232"/>
                </a:lnTo>
                <a:lnTo>
                  <a:pt x="13801" y="79044"/>
                </a:lnTo>
                <a:lnTo>
                  <a:pt x="16135" y="83663"/>
                </a:lnTo>
                <a:lnTo>
                  <a:pt x="18632" y="88075"/>
                </a:lnTo>
                <a:lnTo>
                  <a:pt x="21291" y="92268"/>
                </a:lnTo>
                <a:lnTo>
                  <a:pt x="24107" y="96228"/>
                </a:lnTo>
                <a:lnTo>
                  <a:pt x="27075" y="99942"/>
                </a:lnTo>
                <a:lnTo>
                  <a:pt x="30194" y="103397"/>
                </a:lnTo>
                <a:lnTo>
                  <a:pt x="34816" y="107784"/>
                </a:lnTo>
                <a:lnTo>
                  <a:pt x="39562" y="111485"/>
                </a:lnTo>
                <a:lnTo>
                  <a:pt x="44411" y="114508"/>
                </a:lnTo>
                <a:lnTo>
                  <a:pt x="49337" y="116863"/>
                </a:lnTo>
                <a:lnTo>
                  <a:pt x="54320" y="118558"/>
                </a:lnTo>
                <a:lnTo>
                  <a:pt x="59335" y="119600"/>
                </a:lnTo>
                <a:lnTo>
                  <a:pt x="64359" y="120000"/>
                </a:lnTo>
                <a:lnTo>
                  <a:pt x="69369" y="119764"/>
                </a:lnTo>
                <a:lnTo>
                  <a:pt x="74342" y="118902"/>
                </a:lnTo>
                <a:lnTo>
                  <a:pt x="79256" y="117422"/>
                </a:lnTo>
                <a:lnTo>
                  <a:pt x="84086" y="115333"/>
                </a:lnTo>
                <a:lnTo>
                  <a:pt x="88809" y="112643"/>
                </a:lnTo>
                <a:lnTo>
                  <a:pt x="93404" y="109361"/>
                </a:lnTo>
                <a:lnTo>
                  <a:pt x="97846" y="105494"/>
                </a:lnTo>
                <a:lnTo>
                  <a:pt x="102112" y="101052"/>
                </a:lnTo>
                <a:lnTo>
                  <a:pt x="106179" y="96043"/>
                </a:lnTo>
                <a:lnTo>
                  <a:pt x="110025" y="90476"/>
                </a:lnTo>
                <a:lnTo>
                  <a:pt x="113626" y="84358"/>
                </a:lnTo>
                <a:lnTo>
                  <a:pt x="116958" y="77699"/>
                </a:lnTo>
                <a:lnTo>
                  <a:pt x="120000" y="70507"/>
                </a:lnTo>
                <a:close/>
              </a:path>
            </a:pathLst>
          </a:custGeom>
          <a:solidFill>
            <a:srgbClr val="A6A6A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6" name="Google Shape;356;p10"/>
          <p:cNvSpPr/>
          <p:nvPr/>
        </p:nvSpPr>
        <p:spPr>
          <a:xfrm>
            <a:off x="1584325" y="2249042"/>
            <a:ext cx="781304" cy="787654"/>
          </a:xfrm>
          <a:custGeom>
            <a:rect b="b" l="l" r="r" t="t"/>
            <a:pathLst>
              <a:path extrusionOk="0" h="120000" w="120000">
                <a:moveTo>
                  <a:pt x="0" y="104946"/>
                </a:moveTo>
                <a:lnTo>
                  <a:pt x="119999" y="120000"/>
                </a:lnTo>
                <a:lnTo>
                  <a:pt x="119999" y="0"/>
                </a:lnTo>
                <a:lnTo>
                  <a:pt x="110935" y="333"/>
                </a:lnTo>
                <a:lnTo>
                  <a:pt x="102038" y="1319"/>
                </a:lnTo>
                <a:lnTo>
                  <a:pt x="93335" y="2935"/>
                </a:lnTo>
                <a:lnTo>
                  <a:pt x="84852" y="5158"/>
                </a:lnTo>
                <a:lnTo>
                  <a:pt x="76614" y="7965"/>
                </a:lnTo>
                <a:lnTo>
                  <a:pt x="68648" y="11335"/>
                </a:lnTo>
                <a:lnTo>
                  <a:pt x="60978" y="15245"/>
                </a:lnTo>
                <a:lnTo>
                  <a:pt x="53632" y="19672"/>
                </a:lnTo>
                <a:lnTo>
                  <a:pt x="46633" y="24594"/>
                </a:lnTo>
                <a:lnTo>
                  <a:pt x="40008" y="29987"/>
                </a:lnTo>
                <a:lnTo>
                  <a:pt x="33784" y="35831"/>
                </a:lnTo>
                <a:lnTo>
                  <a:pt x="27985" y="42102"/>
                </a:lnTo>
                <a:lnTo>
                  <a:pt x="22637" y="48777"/>
                </a:lnTo>
                <a:lnTo>
                  <a:pt x="17766" y="55835"/>
                </a:lnTo>
                <a:lnTo>
                  <a:pt x="13398" y="63252"/>
                </a:lnTo>
                <a:lnTo>
                  <a:pt x="9558" y="71007"/>
                </a:lnTo>
                <a:lnTo>
                  <a:pt x="6273" y="79076"/>
                </a:lnTo>
                <a:lnTo>
                  <a:pt x="3567" y="87437"/>
                </a:lnTo>
                <a:lnTo>
                  <a:pt x="1468" y="96068"/>
                </a:lnTo>
                <a:lnTo>
                  <a:pt x="0" y="104946"/>
                </a:lnTo>
                <a:close/>
              </a:path>
            </a:pathLst>
          </a:custGeom>
          <a:solidFill>
            <a:srgbClr val="D9D9D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7" name="Google Shape;357;p10"/>
          <p:cNvSpPr/>
          <p:nvPr/>
        </p:nvSpPr>
        <p:spPr>
          <a:xfrm>
            <a:off x="525780" y="1761744"/>
            <a:ext cx="3657600" cy="359663"/>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8" name="Google Shape;358;p10"/>
          <p:cNvSpPr/>
          <p:nvPr/>
        </p:nvSpPr>
        <p:spPr>
          <a:xfrm>
            <a:off x="6367658" y="2261758"/>
            <a:ext cx="913124" cy="1499346"/>
          </a:xfrm>
          <a:custGeom>
            <a:rect b="b" l="l" r="r" t="t"/>
            <a:pathLst>
              <a:path extrusionOk="0" h="120000" w="120000">
                <a:moveTo>
                  <a:pt x="46180" y="120000"/>
                </a:moveTo>
                <a:lnTo>
                  <a:pt x="108300" y="65965"/>
                </a:lnTo>
                <a:lnTo>
                  <a:pt x="120000" y="384"/>
                </a:lnTo>
                <a:lnTo>
                  <a:pt x="114117" y="94"/>
                </a:lnTo>
                <a:lnTo>
                  <a:pt x="108257" y="0"/>
                </a:lnTo>
                <a:lnTo>
                  <a:pt x="102431" y="97"/>
                </a:lnTo>
                <a:lnTo>
                  <a:pt x="96651" y="383"/>
                </a:lnTo>
                <a:lnTo>
                  <a:pt x="90928" y="855"/>
                </a:lnTo>
                <a:lnTo>
                  <a:pt x="85273" y="1510"/>
                </a:lnTo>
                <a:lnTo>
                  <a:pt x="79698" y="2345"/>
                </a:lnTo>
                <a:lnTo>
                  <a:pt x="74213" y="3356"/>
                </a:lnTo>
                <a:lnTo>
                  <a:pt x="68830" y="4541"/>
                </a:lnTo>
                <a:lnTo>
                  <a:pt x="63560" y="5896"/>
                </a:lnTo>
                <a:lnTo>
                  <a:pt x="58415" y="7418"/>
                </a:lnTo>
                <a:lnTo>
                  <a:pt x="53406" y="9105"/>
                </a:lnTo>
                <a:lnTo>
                  <a:pt x="48544" y="10953"/>
                </a:lnTo>
                <a:lnTo>
                  <a:pt x="43840" y="12958"/>
                </a:lnTo>
                <a:lnTo>
                  <a:pt x="39306" y="15118"/>
                </a:lnTo>
                <a:lnTo>
                  <a:pt x="34953" y="17430"/>
                </a:lnTo>
                <a:lnTo>
                  <a:pt x="30793" y="19891"/>
                </a:lnTo>
                <a:lnTo>
                  <a:pt x="26835" y="22497"/>
                </a:lnTo>
                <a:lnTo>
                  <a:pt x="23093" y="25246"/>
                </a:lnTo>
                <a:lnTo>
                  <a:pt x="19576" y="28133"/>
                </a:lnTo>
                <a:lnTo>
                  <a:pt x="14774" y="32691"/>
                </a:lnTo>
                <a:lnTo>
                  <a:pt x="10659" y="37393"/>
                </a:lnTo>
                <a:lnTo>
                  <a:pt x="7223" y="42218"/>
                </a:lnTo>
                <a:lnTo>
                  <a:pt x="4460" y="47142"/>
                </a:lnTo>
                <a:lnTo>
                  <a:pt x="2363" y="52140"/>
                </a:lnTo>
                <a:lnTo>
                  <a:pt x="925" y="57189"/>
                </a:lnTo>
                <a:lnTo>
                  <a:pt x="140" y="62266"/>
                </a:lnTo>
                <a:lnTo>
                  <a:pt x="0" y="67347"/>
                </a:lnTo>
                <a:lnTo>
                  <a:pt x="498" y="72407"/>
                </a:lnTo>
                <a:lnTo>
                  <a:pt x="1628" y="77425"/>
                </a:lnTo>
                <a:lnTo>
                  <a:pt x="3383" y="82375"/>
                </a:lnTo>
                <a:lnTo>
                  <a:pt x="5757" y="87234"/>
                </a:lnTo>
                <a:lnTo>
                  <a:pt x="8742" y="91978"/>
                </a:lnTo>
                <a:lnTo>
                  <a:pt x="12331" y="96585"/>
                </a:lnTo>
                <a:lnTo>
                  <a:pt x="16518" y="101030"/>
                </a:lnTo>
                <a:lnTo>
                  <a:pt x="21296" y="105289"/>
                </a:lnTo>
                <a:lnTo>
                  <a:pt x="26658" y="109340"/>
                </a:lnTo>
                <a:lnTo>
                  <a:pt x="32597" y="113157"/>
                </a:lnTo>
                <a:lnTo>
                  <a:pt x="39107" y="116718"/>
                </a:lnTo>
                <a:lnTo>
                  <a:pt x="46180" y="120000"/>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59" name="Google Shape;359;p10"/>
          <p:cNvSpPr/>
          <p:nvPr/>
        </p:nvSpPr>
        <p:spPr>
          <a:xfrm>
            <a:off x="7051421" y="2266569"/>
            <a:ext cx="964321" cy="1643390"/>
          </a:xfrm>
          <a:custGeom>
            <a:rect b="b" l="l" r="r" t="t"/>
            <a:pathLst>
              <a:path extrusionOk="0" h="120000" w="120000">
                <a:moveTo>
                  <a:pt x="6384" y="119665"/>
                </a:moveTo>
                <a:lnTo>
                  <a:pt x="14783" y="120000"/>
                </a:lnTo>
                <a:lnTo>
                  <a:pt x="23067" y="119936"/>
                </a:lnTo>
                <a:lnTo>
                  <a:pt x="31208" y="119488"/>
                </a:lnTo>
                <a:lnTo>
                  <a:pt x="39176" y="118668"/>
                </a:lnTo>
                <a:lnTo>
                  <a:pt x="46943" y="117492"/>
                </a:lnTo>
                <a:lnTo>
                  <a:pt x="54478" y="115973"/>
                </a:lnTo>
                <a:lnTo>
                  <a:pt x="61754" y="114124"/>
                </a:lnTo>
                <a:lnTo>
                  <a:pt x="68740" y="111958"/>
                </a:lnTo>
                <a:lnTo>
                  <a:pt x="75408" y="109491"/>
                </a:lnTo>
                <a:lnTo>
                  <a:pt x="81729" y="106735"/>
                </a:lnTo>
                <a:lnTo>
                  <a:pt x="87674" y="103705"/>
                </a:lnTo>
                <a:lnTo>
                  <a:pt x="93212" y="100413"/>
                </a:lnTo>
                <a:lnTo>
                  <a:pt x="98316" y="96874"/>
                </a:lnTo>
                <a:lnTo>
                  <a:pt x="102957" y="93102"/>
                </a:lnTo>
                <a:lnTo>
                  <a:pt x="107104" y="89110"/>
                </a:lnTo>
                <a:lnTo>
                  <a:pt x="110730" y="84912"/>
                </a:lnTo>
                <a:lnTo>
                  <a:pt x="113804" y="80521"/>
                </a:lnTo>
                <a:lnTo>
                  <a:pt x="116298" y="75952"/>
                </a:lnTo>
                <a:lnTo>
                  <a:pt x="118183" y="71218"/>
                </a:lnTo>
                <a:lnTo>
                  <a:pt x="119429" y="66333"/>
                </a:lnTo>
                <a:lnTo>
                  <a:pt x="120000" y="61405"/>
                </a:lnTo>
                <a:lnTo>
                  <a:pt x="119891" y="56543"/>
                </a:lnTo>
                <a:lnTo>
                  <a:pt x="119127" y="51766"/>
                </a:lnTo>
                <a:lnTo>
                  <a:pt x="117731" y="47091"/>
                </a:lnTo>
                <a:lnTo>
                  <a:pt x="115727" y="42534"/>
                </a:lnTo>
                <a:lnTo>
                  <a:pt x="113137" y="38112"/>
                </a:lnTo>
                <a:lnTo>
                  <a:pt x="109986" y="33843"/>
                </a:lnTo>
                <a:lnTo>
                  <a:pt x="106296" y="29743"/>
                </a:lnTo>
                <a:lnTo>
                  <a:pt x="102091" y="25830"/>
                </a:lnTo>
                <a:lnTo>
                  <a:pt x="97395" y="22121"/>
                </a:lnTo>
                <a:lnTo>
                  <a:pt x="92230" y="18633"/>
                </a:lnTo>
                <a:lnTo>
                  <a:pt x="86621" y="15383"/>
                </a:lnTo>
                <a:lnTo>
                  <a:pt x="80590" y="12388"/>
                </a:lnTo>
                <a:lnTo>
                  <a:pt x="74161" y="9665"/>
                </a:lnTo>
                <a:lnTo>
                  <a:pt x="67358" y="7232"/>
                </a:lnTo>
                <a:lnTo>
                  <a:pt x="60203" y="5104"/>
                </a:lnTo>
                <a:lnTo>
                  <a:pt x="52721" y="3300"/>
                </a:lnTo>
                <a:lnTo>
                  <a:pt x="44934" y="1837"/>
                </a:lnTo>
                <a:lnTo>
                  <a:pt x="36867" y="731"/>
                </a:lnTo>
                <a:lnTo>
                  <a:pt x="28541" y="0"/>
                </a:lnTo>
                <a:lnTo>
                  <a:pt x="17463" y="59832"/>
                </a:lnTo>
                <a:lnTo>
                  <a:pt x="0" y="119136"/>
                </a:lnTo>
                <a:lnTo>
                  <a:pt x="124" y="119149"/>
                </a:lnTo>
                <a:lnTo>
                  <a:pt x="1684" y="119302"/>
                </a:lnTo>
                <a:lnTo>
                  <a:pt x="3249" y="119437"/>
                </a:lnTo>
                <a:lnTo>
                  <a:pt x="4816" y="119557"/>
                </a:lnTo>
                <a:lnTo>
                  <a:pt x="6384" y="119665"/>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0" name="Google Shape;360;p10"/>
          <p:cNvSpPr/>
          <p:nvPr/>
        </p:nvSpPr>
        <p:spPr>
          <a:xfrm>
            <a:off x="6719061" y="3085973"/>
            <a:ext cx="472694" cy="812164"/>
          </a:xfrm>
          <a:custGeom>
            <a:rect b="b" l="l" r="r" t="t"/>
            <a:pathLst>
              <a:path extrusionOk="0" h="120000" w="120000">
                <a:moveTo>
                  <a:pt x="84373" y="120000"/>
                </a:moveTo>
                <a:lnTo>
                  <a:pt x="120000" y="0"/>
                </a:lnTo>
                <a:lnTo>
                  <a:pt x="0" y="99752"/>
                </a:lnTo>
                <a:lnTo>
                  <a:pt x="3808" y="101270"/>
                </a:lnTo>
                <a:lnTo>
                  <a:pt x="7669" y="102736"/>
                </a:lnTo>
                <a:lnTo>
                  <a:pt x="11582" y="104151"/>
                </a:lnTo>
                <a:lnTo>
                  <a:pt x="15543" y="105515"/>
                </a:lnTo>
                <a:lnTo>
                  <a:pt x="19553" y="106827"/>
                </a:lnTo>
                <a:lnTo>
                  <a:pt x="23609" y="108086"/>
                </a:lnTo>
                <a:lnTo>
                  <a:pt x="27710" y="109293"/>
                </a:lnTo>
                <a:lnTo>
                  <a:pt x="31853" y="110446"/>
                </a:lnTo>
                <a:lnTo>
                  <a:pt x="36039" y="111546"/>
                </a:lnTo>
                <a:lnTo>
                  <a:pt x="40264" y="112592"/>
                </a:lnTo>
                <a:lnTo>
                  <a:pt x="44528" y="113584"/>
                </a:lnTo>
                <a:lnTo>
                  <a:pt x="48829" y="114521"/>
                </a:lnTo>
                <a:lnTo>
                  <a:pt x="53165" y="115403"/>
                </a:lnTo>
                <a:lnTo>
                  <a:pt x="57534" y="116229"/>
                </a:lnTo>
                <a:lnTo>
                  <a:pt x="61936" y="117000"/>
                </a:lnTo>
                <a:lnTo>
                  <a:pt x="66369" y="117714"/>
                </a:lnTo>
                <a:lnTo>
                  <a:pt x="70830" y="118371"/>
                </a:lnTo>
                <a:lnTo>
                  <a:pt x="75319" y="118972"/>
                </a:lnTo>
                <a:lnTo>
                  <a:pt x="79834" y="119515"/>
                </a:lnTo>
                <a:lnTo>
                  <a:pt x="84373" y="120000"/>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1" name="Google Shape;361;p10"/>
          <p:cNvSpPr/>
          <p:nvPr/>
        </p:nvSpPr>
        <p:spPr>
          <a:xfrm>
            <a:off x="5277612" y="1752600"/>
            <a:ext cx="3657599" cy="356615"/>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2" name="Google Shape;362;p10"/>
          <p:cNvSpPr/>
          <p:nvPr/>
        </p:nvSpPr>
        <p:spPr>
          <a:xfrm>
            <a:off x="2421636" y="5214366"/>
            <a:ext cx="772794" cy="1116075"/>
          </a:xfrm>
          <a:custGeom>
            <a:rect b="b" l="l" r="r" t="t"/>
            <a:pathLst>
              <a:path extrusionOk="0" h="120000" w="120000">
                <a:moveTo>
                  <a:pt x="0" y="0"/>
                </a:moveTo>
                <a:lnTo>
                  <a:pt x="0" y="83090"/>
                </a:lnTo>
                <a:lnTo>
                  <a:pt x="107516" y="119999"/>
                </a:lnTo>
                <a:lnTo>
                  <a:pt x="110948" y="114763"/>
                </a:lnTo>
                <a:lnTo>
                  <a:pt x="113839" y="109389"/>
                </a:lnTo>
                <a:lnTo>
                  <a:pt x="116183" y="103899"/>
                </a:lnTo>
                <a:lnTo>
                  <a:pt x="117974" y="98312"/>
                </a:lnTo>
                <a:lnTo>
                  <a:pt x="119206" y="92648"/>
                </a:lnTo>
                <a:lnTo>
                  <a:pt x="119872" y="86926"/>
                </a:lnTo>
                <a:lnTo>
                  <a:pt x="120000" y="83090"/>
                </a:lnTo>
                <a:lnTo>
                  <a:pt x="119602" y="76277"/>
                </a:lnTo>
                <a:lnTo>
                  <a:pt x="118429" y="69614"/>
                </a:lnTo>
                <a:lnTo>
                  <a:pt x="116513" y="63125"/>
                </a:lnTo>
                <a:lnTo>
                  <a:pt x="113883" y="56830"/>
                </a:lnTo>
                <a:lnTo>
                  <a:pt x="110570" y="50751"/>
                </a:lnTo>
                <a:lnTo>
                  <a:pt x="106607" y="44909"/>
                </a:lnTo>
                <a:lnTo>
                  <a:pt x="102022" y="39325"/>
                </a:lnTo>
                <a:lnTo>
                  <a:pt x="96849" y="34022"/>
                </a:lnTo>
                <a:lnTo>
                  <a:pt x="91116" y="29019"/>
                </a:lnTo>
                <a:lnTo>
                  <a:pt x="84855" y="24339"/>
                </a:lnTo>
                <a:lnTo>
                  <a:pt x="78097" y="20004"/>
                </a:lnTo>
                <a:lnTo>
                  <a:pt x="70873" y="16034"/>
                </a:lnTo>
                <a:lnTo>
                  <a:pt x="63213" y="12450"/>
                </a:lnTo>
                <a:lnTo>
                  <a:pt x="55149" y="9276"/>
                </a:lnTo>
                <a:lnTo>
                  <a:pt x="46712" y="6530"/>
                </a:lnTo>
                <a:lnTo>
                  <a:pt x="37931" y="4236"/>
                </a:lnTo>
                <a:lnTo>
                  <a:pt x="28839" y="2415"/>
                </a:lnTo>
                <a:lnTo>
                  <a:pt x="19466" y="1087"/>
                </a:lnTo>
                <a:lnTo>
                  <a:pt x="9842" y="275"/>
                </a:lnTo>
                <a:lnTo>
                  <a:pt x="0" y="0"/>
                </a:lnTo>
                <a:close/>
              </a:path>
            </a:pathLst>
          </a:custGeom>
          <a:solidFill>
            <a:srgbClr val="004963"/>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3" name="Google Shape;363;p10"/>
          <p:cNvSpPr/>
          <p:nvPr/>
        </p:nvSpPr>
        <p:spPr>
          <a:xfrm>
            <a:off x="1648916" y="5853049"/>
            <a:ext cx="1465123" cy="907040"/>
          </a:xfrm>
          <a:custGeom>
            <a:rect b="b" l="l" r="r" t="t"/>
            <a:pathLst>
              <a:path extrusionOk="0" h="120000" w="120000">
                <a:moveTo>
                  <a:pt x="120000" y="63158"/>
                </a:moveTo>
                <a:lnTo>
                  <a:pt x="63289" y="17742"/>
                </a:lnTo>
                <a:lnTo>
                  <a:pt x="950" y="0"/>
                </a:lnTo>
                <a:lnTo>
                  <a:pt x="359" y="6697"/>
                </a:lnTo>
                <a:lnTo>
                  <a:pt x="44" y="13374"/>
                </a:lnTo>
                <a:lnTo>
                  <a:pt x="0" y="20012"/>
                </a:lnTo>
                <a:lnTo>
                  <a:pt x="220" y="26594"/>
                </a:lnTo>
                <a:lnTo>
                  <a:pt x="701" y="33101"/>
                </a:lnTo>
                <a:lnTo>
                  <a:pt x="1435" y="39515"/>
                </a:lnTo>
                <a:lnTo>
                  <a:pt x="2418" y="45818"/>
                </a:lnTo>
                <a:lnTo>
                  <a:pt x="3643" y="51991"/>
                </a:lnTo>
                <a:lnTo>
                  <a:pt x="5105" y="58017"/>
                </a:lnTo>
                <a:lnTo>
                  <a:pt x="6797" y="63877"/>
                </a:lnTo>
                <a:lnTo>
                  <a:pt x="8716" y="69553"/>
                </a:lnTo>
                <a:lnTo>
                  <a:pt x="10853" y="75027"/>
                </a:lnTo>
                <a:lnTo>
                  <a:pt x="13205" y="80281"/>
                </a:lnTo>
                <a:lnTo>
                  <a:pt x="15765" y="85296"/>
                </a:lnTo>
                <a:lnTo>
                  <a:pt x="18528" y="90054"/>
                </a:lnTo>
                <a:lnTo>
                  <a:pt x="21488" y="94538"/>
                </a:lnTo>
                <a:lnTo>
                  <a:pt x="24639" y="98728"/>
                </a:lnTo>
                <a:lnTo>
                  <a:pt x="27976" y="102608"/>
                </a:lnTo>
                <a:lnTo>
                  <a:pt x="31492" y="106158"/>
                </a:lnTo>
                <a:lnTo>
                  <a:pt x="35183" y="109360"/>
                </a:lnTo>
                <a:lnTo>
                  <a:pt x="39927" y="112780"/>
                </a:lnTo>
                <a:lnTo>
                  <a:pt x="44749" y="115525"/>
                </a:lnTo>
                <a:lnTo>
                  <a:pt x="49628" y="117608"/>
                </a:lnTo>
                <a:lnTo>
                  <a:pt x="54541" y="119040"/>
                </a:lnTo>
                <a:lnTo>
                  <a:pt x="59466" y="119833"/>
                </a:lnTo>
                <a:lnTo>
                  <a:pt x="64382" y="119999"/>
                </a:lnTo>
                <a:lnTo>
                  <a:pt x="69267" y="119551"/>
                </a:lnTo>
                <a:lnTo>
                  <a:pt x="74099" y="118499"/>
                </a:lnTo>
                <a:lnTo>
                  <a:pt x="78856" y="116855"/>
                </a:lnTo>
                <a:lnTo>
                  <a:pt x="83516" y="114633"/>
                </a:lnTo>
                <a:lnTo>
                  <a:pt x="88058" y="111843"/>
                </a:lnTo>
                <a:lnTo>
                  <a:pt x="92460" y="108497"/>
                </a:lnTo>
                <a:lnTo>
                  <a:pt x="96699" y="104607"/>
                </a:lnTo>
                <a:lnTo>
                  <a:pt x="100754" y="100186"/>
                </a:lnTo>
                <a:lnTo>
                  <a:pt x="104604" y="95245"/>
                </a:lnTo>
                <a:lnTo>
                  <a:pt x="108226" y="89796"/>
                </a:lnTo>
                <a:lnTo>
                  <a:pt x="111598" y="83851"/>
                </a:lnTo>
                <a:lnTo>
                  <a:pt x="114699" y="77422"/>
                </a:lnTo>
                <a:lnTo>
                  <a:pt x="117507" y="70520"/>
                </a:lnTo>
                <a:lnTo>
                  <a:pt x="120000" y="63158"/>
                </a:lnTo>
                <a:close/>
              </a:path>
            </a:pathLst>
          </a:custGeom>
          <a:solidFill>
            <a:srgbClr val="A6A6A6"/>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4" name="Google Shape;364;p10"/>
          <p:cNvSpPr/>
          <p:nvPr/>
        </p:nvSpPr>
        <p:spPr>
          <a:xfrm>
            <a:off x="1660525" y="5215890"/>
            <a:ext cx="761111" cy="771271"/>
          </a:xfrm>
          <a:custGeom>
            <a:rect b="b" l="l" r="r" t="t"/>
            <a:pathLst>
              <a:path extrusionOk="0" h="120000" w="120000">
                <a:moveTo>
                  <a:pt x="0" y="99133"/>
                </a:moveTo>
                <a:lnTo>
                  <a:pt x="120000" y="120000"/>
                </a:lnTo>
                <a:lnTo>
                  <a:pt x="112270" y="0"/>
                </a:lnTo>
                <a:lnTo>
                  <a:pt x="103931" y="805"/>
                </a:lnTo>
                <a:lnTo>
                  <a:pt x="95757" y="2154"/>
                </a:lnTo>
                <a:lnTo>
                  <a:pt x="87769" y="4030"/>
                </a:lnTo>
                <a:lnTo>
                  <a:pt x="79988" y="6413"/>
                </a:lnTo>
                <a:lnTo>
                  <a:pt x="72433" y="9287"/>
                </a:lnTo>
                <a:lnTo>
                  <a:pt x="65124" y="12634"/>
                </a:lnTo>
                <a:lnTo>
                  <a:pt x="58082" y="16435"/>
                </a:lnTo>
                <a:lnTo>
                  <a:pt x="51328" y="20673"/>
                </a:lnTo>
                <a:lnTo>
                  <a:pt x="44880" y="25331"/>
                </a:lnTo>
                <a:lnTo>
                  <a:pt x="38760" y="30390"/>
                </a:lnTo>
                <a:lnTo>
                  <a:pt x="32987" y="35832"/>
                </a:lnTo>
                <a:lnTo>
                  <a:pt x="27582" y="41640"/>
                </a:lnTo>
                <a:lnTo>
                  <a:pt x="22564" y="47796"/>
                </a:lnTo>
                <a:lnTo>
                  <a:pt x="17955" y="54282"/>
                </a:lnTo>
                <a:lnTo>
                  <a:pt x="13774" y="61081"/>
                </a:lnTo>
                <a:lnTo>
                  <a:pt x="10042" y="68174"/>
                </a:lnTo>
                <a:lnTo>
                  <a:pt x="6778" y="75543"/>
                </a:lnTo>
                <a:lnTo>
                  <a:pt x="4003" y="83171"/>
                </a:lnTo>
                <a:lnTo>
                  <a:pt x="1736" y="91041"/>
                </a:lnTo>
                <a:lnTo>
                  <a:pt x="0" y="99133"/>
                </a:lnTo>
                <a:close/>
              </a:path>
            </a:pathLst>
          </a:custGeom>
          <a:solidFill>
            <a:srgbClr val="D9D9D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5" name="Google Shape;365;p10"/>
          <p:cNvSpPr/>
          <p:nvPr/>
        </p:nvSpPr>
        <p:spPr>
          <a:xfrm>
            <a:off x="2372614" y="5214366"/>
            <a:ext cx="49022" cy="772794"/>
          </a:xfrm>
          <a:custGeom>
            <a:rect b="b" l="l" r="r" t="t"/>
            <a:pathLst>
              <a:path extrusionOk="0" h="120000" w="120000">
                <a:moveTo>
                  <a:pt x="0" y="236"/>
                </a:moveTo>
                <a:lnTo>
                  <a:pt x="120000" y="119999"/>
                </a:lnTo>
                <a:lnTo>
                  <a:pt x="120000" y="0"/>
                </a:lnTo>
                <a:lnTo>
                  <a:pt x="93188" y="11"/>
                </a:lnTo>
                <a:lnTo>
                  <a:pt x="62141" y="54"/>
                </a:lnTo>
                <a:lnTo>
                  <a:pt x="31100" y="129"/>
                </a:lnTo>
                <a:lnTo>
                  <a:pt x="0" y="236"/>
                </a:lnTo>
                <a:close/>
              </a:path>
            </a:pathLst>
          </a:custGeom>
          <a:solidFill>
            <a:srgbClr val="F1F1F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6" name="Google Shape;366;p10"/>
          <p:cNvSpPr/>
          <p:nvPr/>
        </p:nvSpPr>
        <p:spPr>
          <a:xfrm>
            <a:off x="569976" y="4657344"/>
            <a:ext cx="3657600" cy="365760"/>
          </a:xfrm>
          <a:custGeom>
            <a:rect b="b" l="l" r="r" t="t"/>
            <a:pathLst>
              <a:path extrusionOk="0" h="120000" w="120000">
                <a:moveTo>
                  <a:pt x="0" y="119999"/>
                </a:moveTo>
                <a:lnTo>
                  <a:pt x="120000" y="119999"/>
                </a:lnTo>
                <a:lnTo>
                  <a:pt x="120000" y="0"/>
                </a:lnTo>
                <a:lnTo>
                  <a:pt x="0" y="0"/>
                </a:lnTo>
                <a:lnTo>
                  <a:pt x="0" y="119999"/>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7" name="Google Shape;367;p10"/>
          <p:cNvSpPr/>
          <p:nvPr/>
        </p:nvSpPr>
        <p:spPr>
          <a:xfrm>
            <a:off x="6455671" y="5897499"/>
            <a:ext cx="1067173" cy="868411"/>
          </a:xfrm>
          <a:custGeom>
            <a:rect b="b" l="l" r="r" t="t"/>
            <a:pathLst>
              <a:path extrusionOk="0" h="120000" w="120000">
                <a:moveTo>
                  <a:pt x="120000" y="112173"/>
                </a:moveTo>
                <a:lnTo>
                  <a:pt x="87297" y="12705"/>
                </a:lnTo>
                <a:lnTo>
                  <a:pt x="613" y="0"/>
                </a:lnTo>
                <a:lnTo>
                  <a:pt x="201" y="5390"/>
                </a:lnTo>
                <a:lnTo>
                  <a:pt x="11" y="10785"/>
                </a:lnTo>
                <a:lnTo>
                  <a:pt x="0" y="13481"/>
                </a:lnTo>
                <a:lnTo>
                  <a:pt x="42" y="16174"/>
                </a:lnTo>
                <a:lnTo>
                  <a:pt x="293" y="21547"/>
                </a:lnTo>
                <a:lnTo>
                  <a:pt x="763" y="26894"/>
                </a:lnTo>
                <a:lnTo>
                  <a:pt x="1450" y="32205"/>
                </a:lnTo>
                <a:lnTo>
                  <a:pt x="2353" y="37470"/>
                </a:lnTo>
                <a:lnTo>
                  <a:pt x="3472" y="42680"/>
                </a:lnTo>
                <a:lnTo>
                  <a:pt x="4806" y="47824"/>
                </a:lnTo>
                <a:lnTo>
                  <a:pt x="6354" y="52893"/>
                </a:lnTo>
                <a:lnTo>
                  <a:pt x="9304" y="60918"/>
                </a:lnTo>
                <a:lnTo>
                  <a:pt x="12719" y="68501"/>
                </a:lnTo>
                <a:lnTo>
                  <a:pt x="16566" y="75628"/>
                </a:lnTo>
                <a:lnTo>
                  <a:pt x="20819" y="82284"/>
                </a:lnTo>
                <a:lnTo>
                  <a:pt x="25446" y="88452"/>
                </a:lnTo>
                <a:lnTo>
                  <a:pt x="30420" y="94119"/>
                </a:lnTo>
                <a:lnTo>
                  <a:pt x="35710" y="99268"/>
                </a:lnTo>
                <a:lnTo>
                  <a:pt x="41288" y="103884"/>
                </a:lnTo>
                <a:lnTo>
                  <a:pt x="47124" y="107952"/>
                </a:lnTo>
                <a:lnTo>
                  <a:pt x="53189" y="111457"/>
                </a:lnTo>
                <a:lnTo>
                  <a:pt x="59454" y="114383"/>
                </a:lnTo>
                <a:lnTo>
                  <a:pt x="65889" y="116716"/>
                </a:lnTo>
                <a:lnTo>
                  <a:pt x="72466" y="118440"/>
                </a:lnTo>
                <a:lnTo>
                  <a:pt x="79154" y="119539"/>
                </a:lnTo>
                <a:lnTo>
                  <a:pt x="85925" y="120000"/>
                </a:lnTo>
                <a:lnTo>
                  <a:pt x="92750" y="119805"/>
                </a:lnTo>
                <a:lnTo>
                  <a:pt x="99599" y="118940"/>
                </a:lnTo>
                <a:lnTo>
                  <a:pt x="106443" y="117390"/>
                </a:lnTo>
                <a:lnTo>
                  <a:pt x="113253" y="115139"/>
                </a:lnTo>
                <a:lnTo>
                  <a:pt x="120000" y="112173"/>
                </a:lnTo>
                <a:close/>
              </a:path>
            </a:pathLst>
          </a:custGeom>
          <a:solidFill>
            <a:srgbClr val="006FC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8" name="Google Shape;368;p10"/>
          <p:cNvSpPr/>
          <p:nvPr/>
        </p:nvSpPr>
        <p:spPr>
          <a:xfrm>
            <a:off x="6461125" y="5213569"/>
            <a:ext cx="1546767" cy="1428454"/>
          </a:xfrm>
          <a:custGeom>
            <a:rect b="b" l="l" r="r" t="t"/>
            <a:pathLst>
              <a:path extrusionOk="0" h="120000" w="120000">
                <a:moveTo>
                  <a:pt x="92429" y="120000"/>
                </a:moveTo>
                <a:lnTo>
                  <a:pt x="96800" y="116643"/>
                </a:lnTo>
                <a:lnTo>
                  <a:pt x="100848" y="112911"/>
                </a:lnTo>
                <a:lnTo>
                  <a:pt x="104555" y="108831"/>
                </a:lnTo>
                <a:lnTo>
                  <a:pt x="107905" y="104431"/>
                </a:lnTo>
                <a:lnTo>
                  <a:pt x="110883" y="99740"/>
                </a:lnTo>
                <a:lnTo>
                  <a:pt x="113472" y="94786"/>
                </a:lnTo>
                <a:lnTo>
                  <a:pt x="115655" y="89597"/>
                </a:lnTo>
                <a:lnTo>
                  <a:pt x="117417" y="84201"/>
                </a:lnTo>
                <a:lnTo>
                  <a:pt x="118742" y="78627"/>
                </a:lnTo>
                <a:lnTo>
                  <a:pt x="119613" y="72903"/>
                </a:lnTo>
                <a:lnTo>
                  <a:pt x="120000" y="67565"/>
                </a:lnTo>
                <a:lnTo>
                  <a:pt x="119987" y="62295"/>
                </a:lnTo>
                <a:lnTo>
                  <a:pt x="119589" y="57113"/>
                </a:lnTo>
                <a:lnTo>
                  <a:pt x="118818" y="52036"/>
                </a:lnTo>
                <a:lnTo>
                  <a:pt x="117689" y="47084"/>
                </a:lnTo>
                <a:lnTo>
                  <a:pt x="116215" y="42275"/>
                </a:lnTo>
                <a:lnTo>
                  <a:pt x="114410" y="37628"/>
                </a:lnTo>
                <a:lnTo>
                  <a:pt x="112286" y="33160"/>
                </a:lnTo>
                <a:lnTo>
                  <a:pt x="109858" y="28892"/>
                </a:lnTo>
                <a:lnTo>
                  <a:pt x="107139" y="24842"/>
                </a:lnTo>
                <a:lnTo>
                  <a:pt x="104143" y="21028"/>
                </a:lnTo>
                <a:lnTo>
                  <a:pt x="100883" y="17469"/>
                </a:lnTo>
                <a:lnTo>
                  <a:pt x="97373" y="14184"/>
                </a:lnTo>
                <a:lnTo>
                  <a:pt x="93626" y="11191"/>
                </a:lnTo>
                <a:lnTo>
                  <a:pt x="89657" y="8509"/>
                </a:lnTo>
                <a:lnTo>
                  <a:pt x="85478" y="6157"/>
                </a:lnTo>
                <a:lnTo>
                  <a:pt x="81103" y="4153"/>
                </a:lnTo>
                <a:lnTo>
                  <a:pt x="76546" y="2517"/>
                </a:lnTo>
                <a:lnTo>
                  <a:pt x="71820" y="1265"/>
                </a:lnTo>
                <a:lnTo>
                  <a:pt x="66939" y="418"/>
                </a:lnTo>
                <a:lnTo>
                  <a:pt x="62010" y="0"/>
                </a:lnTo>
                <a:lnTo>
                  <a:pt x="57143" y="13"/>
                </a:lnTo>
                <a:lnTo>
                  <a:pt x="52357" y="444"/>
                </a:lnTo>
                <a:lnTo>
                  <a:pt x="47669" y="1278"/>
                </a:lnTo>
                <a:lnTo>
                  <a:pt x="43096" y="2501"/>
                </a:lnTo>
                <a:lnTo>
                  <a:pt x="38654" y="4097"/>
                </a:lnTo>
                <a:lnTo>
                  <a:pt x="34362" y="6052"/>
                </a:lnTo>
                <a:lnTo>
                  <a:pt x="30237" y="8352"/>
                </a:lnTo>
                <a:lnTo>
                  <a:pt x="26295" y="10981"/>
                </a:lnTo>
                <a:lnTo>
                  <a:pt x="22555" y="13925"/>
                </a:lnTo>
                <a:lnTo>
                  <a:pt x="19033" y="17170"/>
                </a:lnTo>
                <a:lnTo>
                  <a:pt x="15746" y="20699"/>
                </a:lnTo>
                <a:lnTo>
                  <a:pt x="12712" y="24500"/>
                </a:lnTo>
                <a:lnTo>
                  <a:pt x="9948" y="28557"/>
                </a:lnTo>
                <a:lnTo>
                  <a:pt x="7472" y="32855"/>
                </a:lnTo>
                <a:lnTo>
                  <a:pt x="5299" y="37380"/>
                </a:lnTo>
                <a:lnTo>
                  <a:pt x="3449" y="42117"/>
                </a:lnTo>
                <a:lnTo>
                  <a:pt x="1937" y="47052"/>
                </a:lnTo>
                <a:lnTo>
                  <a:pt x="782" y="52169"/>
                </a:lnTo>
                <a:lnTo>
                  <a:pt x="0" y="57454"/>
                </a:lnTo>
                <a:lnTo>
                  <a:pt x="59806" y="65179"/>
                </a:lnTo>
                <a:lnTo>
                  <a:pt x="92429" y="120000"/>
                </a:lnTo>
                <a:close/>
              </a:path>
            </a:pathLst>
          </a:custGeom>
          <a:solidFill>
            <a:srgbClr val="C3F1F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69" name="Google Shape;369;p10"/>
          <p:cNvSpPr/>
          <p:nvPr/>
        </p:nvSpPr>
        <p:spPr>
          <a:xfrm>
            <a:off x="7232015" y="5989447"/>
            <a:ext cx="420496" cy="719823"/>
          </a:xfrm>
          <a:custGeom>
            <a:rect b="b" l="l" r="r" t="t"/>
            <a:pathLst>
              <a:path extrusionOk="0" h="120000" w="120000">
                <a:moveTo>
                  <a:pt x="119999" y="108789"/>
                </a:moveTo>
                <a:lnTo>
                  <a:pt x="0" y="0"/>
                </a:lnTo>
                <a:lnTo>
                  <a:pt x="82995" y="120000"/>
                </a:lnTo>
                <a:lnTo>
                  <a:pt x="84680" y="119597"/>
                </a:lnTo>
                <a:lnTo>
                  <a:pt x="88022" y="118770"/>
                </a:lnTo>
                <a:lnTo>
                  <a:pt x="91340" y="117911"/>
                </a:lnTo>
                <a:lnTo>
                  <a:pt x="94633" y="117020"/>
                </a:lnTo>
                <a:lnTo>
                  <a:pt x="97901" y="116099"/>
                </a:lnTo>
                <a:lnTo>
                  <a:pt x="101142" y="115146"/>
                </a:lnTo>
                <a:lnTo>
                  <a:pt x="104357" y="114163"/>
                </a:lnTo>
                <a:lnTo>
                  <a:pt x="107543" y="113148"/>
                </a:lnTo>
                <a:lnTo>
                  <a:pt x="110702" y="112104"/>
                </a:lnTo>
                <a:lnTo>
                  <a:pt x="113831" y="111029"/>
                </a:lnTo>
                <a:lnTo>
                  <a:pt x="116931" y="109924"/>
                </a:lnTo>
                <a:lnTo>
                  <a:pt x="119999" y="10878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0" name="Google Shape;370;p10"/>
          <p:cNvSpPr/>
          <p:nvPr/>
        </p:nvSpPr>
        <p:spPr>
          <a:xfrm>
            <a:off x="5277612" y="4648200"/>
            <a:ext cx="3657599" cy="365760"/>
          </a:xfrm>
          <a:custGeom>
            <a:rect b="b" l="l" r="r" t="t"/>
            <a:pathLst>
              <a:path extrusionOk="0" h="120000" w="120000">
                <a:moveTo>
                  <a:pt x="0" y="120000"/>
                </a:moveTo>
                <a:lnTo>
                  <a:pt x="120000" y="120000"/>
                </a:lnTo>
                <a:lnTo>
                  <a:pt x="120000" y="0"/>
                </a:lnTo>
                <a:lnTo>
                  <a:pt x="0" y="0"/>
                </a:lnTo>
                <a:lnTo>
                  <a:pt x="0" y="120000"/>
                </a:lnTo>
                <a:close/>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1" name="Google Shape;371;p10"/>
          <p:cNvSpPr/>
          <p:nvPr/>
        </p:nvSpPr>
        <p:spPr>
          <a:xfrm>
            <a:off x="3849624" y="2775204"/>
            <a:ext cx="1335024" cy="320040"/>
          </a:xfrm>
          <a:custGeom>
            <a:rect b="b" l="l" r="r" t="t"/>
            <a:pathLst>
              <a:path extrusionOk="0" h="120000" w="120000">
                <a:moveTo>
                  <a:pt x="105616" y="90000"/>
                </a:moveTo>
                <a:lnTo>
                  <a:pt x="105616" y="120000"/>
                </a:lnTo>
                <a:lnTo>
                  <a:pt x="120000" y="60000"/>
                </a:lnTo>
                <a:lnTo>
                  <a:pt x="105616" y="0"/>
                </a:lnTo>
                <a:lnTo>
                  <a:pt x="105616" y="30000"/>
                </a:lnTo>
                <a:lnTo>
                  <a:pt x="0" y="30000"/>
                </a:lnTo>
                <a:lnTo>
                  <a:pt x="0" y="90000"/>
                </a:lnTo>
                <a:lnTo>
                  <a:pt x="105616" y="90000"/>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2" name="Google Shape;372;p10"/>
          <p:cNvSpPr/>
          <p:nvPr/>
        </p:nvSpPr>
        <p:spPr>
          <a:xfrm>
            <a:off x="3849624" y="5698236"/>
            <a:ext cx="1335024" cy="321563"/>
          </a:xfrm>
          <a:custGeom>
            <a:rect b="b" l="l" r="r" t="t"/>
            <a:pathLst>
              <a:path extrusionOk="0" h="120000" w="120000">
                <a:moveTo>
                  <a:pt x="105547" y="89999"/>
                </a:moveTo>
                <a:lnTo>
                  <a:pt x="105547" y="120000"/>
                </a:lnTo>
                <a:lnTo>
                  <a:pt x="120000" y="59999"/>
                </a:lnTo>
                <a:lnTo>
                  <a:pt x="105547" y="0"/>
                </a:lnTo>
                <a:lnTo>
                  <a:pt x="105547" y="29999"/>
                </a:lnTo>
                <a:lnTo>
                  <a:pt x="0" y="29999"/>
                </a:lnTo>
                <a:lnTo>
                  <a:pt x="0" y="89999"/>
                </a:lnTo>
                <a:lnTo>
                  <a:pt x="105547" y="89999"/>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73" name="Google Shape;373;p10"/>
          <p:cNvSpPr txBox="1"/>
          <p:nvPr/>
        </p:nvSpPr>
        <p:spPr>
          <a:xfrm>
            <a:off x="546608" y="353992"/>
            <a:ext cx="3026918" cy="406704"/>
          </a:xfrm>
          <a:prstGeom prst="rect">
            <a:avLst/>
          </a:prstGeom>
          <a:noFill/>
          <a:ln>
            <a:noFill/>
          </a:ln>
        </p:spPr>
        <p:txBody>
          <a:bodyPr anchorCtr="0" anchor="t" bIns="0" lIns="0" spcFirstLastPara="1" rIns="0" wrap="square" tIns="0">
            <a:noAutofit/>
          </a:bodyPr>
          <a:lstStyle/>
          <a:p>
            <a:pPr indent="0" lvl="0" marL="12700" marR="0" rtl="0" algn="l">
              <a:lnSpc>
                <a:spcPct val="105999"/>
              </a:lnSpc>
              <a:spcBef>
                <a:spcPts val="0"/>
              </a:spcBef>
              <a:spcAft>
                <a:spcPts val="0"/>
              </a:spcAft>
              <a:buNone/>
            </a:pPr>
            <a:r>
              <a:rPr lang="en-US" sz="3000">
                <a:latin typeface="Lucida Sans"/>
                <a:ea typeface="Lucida Sans"/>
                <a:cs typeface="Lucida Sans"/>
                <a:sym typeface="Lucida Sans"/>
              </a:rPr>
              <a:t>Proxy Contests</a:t>
            </a:r>
            <a:endParaRPr sz="3000">
              <a:latin typeface="Lucida Sans"/>
              <a:ea typeface="Lucida Sans"/>
              <a:cs typeface="Lucida Sans"/>
              <a:sym typeface="Lucida Sans"/>
            </a:endParaRPr>
          </a:p>
        </p:txBody>
      </p:sp>
      <p:sp>
        <p:nvSpPr>
          <p:cNvPr id="374" name="Google Shape;374;p10"/>
          <p:cNvSpPr txBox="1"/>
          <p:nvPr/>
        </p:nvSpPr>
        <p:spPr>
          <a:xfrm>
            <a:off x="9014841" y="733551"/>
            <a:ext cx="608823"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aseline="30000" lang="en-US" sz="2100">
                <a:latin typeface="Calibri"/>
                <a:ea typeface="Calibri"/>
                <a:cs typeface="Calibri"/>
                <a:sym typeface="Calibri"/>
              </a:rPr>
              <a:t>(cont’d)</a:t>
            </a:r>
            <a:endParaRPr sz="1400">
              <a:latin typeface="Calibri"/>
              <a:ea typeface="Calibri"/>
              <a:cs typeface="Calibri"/>
              <a:sym typeface="Calibri"/>
            </a:endParaRPr>
          </a:p>
        </p:txBody>
      </p:sp>
      <p:sp>
        <p:nvSpPr>
          <p:cNvPr id="375" name="Google Shape;375;p10"/>
          <p:cNvSpPr txBox="1"/>
          <p:nvPr/>
        </p:nvSpPr>
        <p:spPr>
          <a:xfrm>
            <a:off x="546608" y="1172718"/>
            <a:ext cx="2117753" cy="228091"/>
          </a:xfrm>
          <a:prstGeom prst="rect">
            <a:avLst/>
          </a:prstGeom>
          <a:noFill/>
          <a:ln>
            <a:noFill/>
          </a:ln>
        </p:spPr>
        <p:txBody>
          <a:bodyPr anchorCtr="0" anchor="t" bIns="0" lIns="0" spcFirstLastPara="1" rIns="0" wrap="square" tIns="0">
            <a:noAutofit/>
          </a:bodyPr>
          <a:lstStyle/>
          <a:p>
            <a:pPr indent="0" lvl="0" marL="12700" marR="0" rtl="0" algn="l">
              <a:lnSpc>
                <a:spcPct val="71875"/>
              </a:lnSpc>
              <a:spcBef>
                <a:spcPts val="0"/>
              </a:spcBef>
              <a:spcAft>
                <a:spcPts val="0"/>
              </a:spcAft>
              <a:buNone/>
            </a:pPr>
            <a:r>
              <a:rPr b="1" baseline="30000" lang="en-US" sz="2400">
                <a:latin typeface="Calibri"/>
                <a:ea typeface="Calibri"/>
                <a:cs typeface="Calibri"/>
                <a:sym typeface="Calibri"/>
              </a:rPr>
              <a:t>Proxy Contest Outcomes</a:t>
            </a:r>
            <a:endParaRPr sz="1600">
              <a:latin typeface="Calibri"/>
              <a:ea typeface="Calibri"/>
              <a:cs typeface="Calibri"/>
              <a:sym typeface="Calibri"/>
            </a:endParaRPr>
          </a:p>
        </p:txBody>
      </p:sp>
      <p:sp>
        <p:nvSpPr>
          <p:cNvPr id="376" name="Google Shape;376;p10"/>
          <p:cNvSpPr txBox="1"/>
          <p:nvPr/>
        </p:nvSpPr>
        <p:spPr>
          <a:xfrm>
            <a:off x="2407158" y="2505202"/>
            <a:ext cx="666300" cy="54360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solidFill>
                  <a:srgbClr val="FFFFFF"/>
                </a:solidFill>
                <a:latin typeface="Calibri"/>
                <a:ea typeface="Calibri"/>
                <a:cs typeface="Calibri"/>
                <a:sym typeface="Calibri"/>
              </a:rPr>
              <a:t>Went to a</a:t>
            </a:r>
            <a:endParaRPr sz="1200">
              <a:latin typeface="Calibri"/>
              <a:ea typeface="Calibri"/>
              <a:cs typeface="Calibri"/>
              <a:sym typeface="Calibri"/>
            </a:endParaRPr>
          </a:p>
          <a:p>
            <a:pPr indent="-762" lvl="0" marL="153162" marR="162646" rtl="0" algn="ctr">
              <a:lnSpc>
                <a:spcPct val="80000"/>
              </a:lnSpc>
              <a:spcBef>
                <a:spcPts val="6"/>
              </a:spcBef>
              <a:spcAft>
                <a:spcPts val="0"/>
              </a:spcAft>
              <a:buNone/>
            </a:pPr>
            <a:r>
              <a:rPr b="1" baseline="30000" lang="en-US" sz="1800">
                <a:solidFill>
                  <a:srgbClr val="FFFFFF"/>
                </a:solidFill>
                <a:latin typeface="Calibri"/>
                <a:ea typeface="Calibri"/>
                <a:cs typeface="Calibri"/>
                <a:sym typeface="Calibri"/>
              </a:rPr>
              <a:t>Vote</a:t>
            </a:r>
            <a:endParaRPr sz="1200">
              <a:latin typeface="Calibri"/>
              <a:ea typeface="Calibri"/>
              <a:cs typeface="Calibri"/>
              <a:sym typeface="Calibri"/>
            </a:endParaRPr>
          </a:p>
          <a:p>
            <a:pPr indent="-4824" lvl="0" marL="169925" marR="181047" rtl="0" algn="ctr">
              <a:lnSpc>
                <a:spcPct val="80000"/>
              </a:lnSpc>
              <a:spcBef>
                <a:spcPts val="0"/>
              </a:spcBef>
              <a:spcAft>
                <a:spcPts val="0"/>
              </a:spcAft>
              <a:buNone/>
            </a:pPr>
            <a:r>
              <a:rPr b="1" baseline="30000" lang="en-US" sz="1800">
                <a:solidFill>
                  <a:srgbClr val="FFFFFF"/>
                </a:solidFill>
                <a:latin typeface="Calibri"/>
                <a:ea typeface="Calibri"/>
                <a:cs typeface="Calibri"/>
                <a:sym typeface="Calibri"/>
              </a:rPr>
              <a:t>34%</a:t>
            </a:r>
            <a:endParaRPr sz="1200">
              <a:latin typeface="Calibri"/>
              <a:ea typeface="Calibri"/>
              <a:cs typeface="Calibri"/>
              <a:sym typeface="Calibri"/>
            </a:endParaRPr>
          </a:p>
        </p:txBody>
      </p:sp>
      <p:sp>
        <p:nvSpPr>
          <p:cNvPr id="377" name="Google Shape;377;p10"/>
          <p:cNvSpPr txBox="1"/>
          <p:nvPr/>
        </p:nvSpPr>
        <p:spPr>
          <a:xfrm>
            <a:off x="1577721" y="2534539"/>
            <a:ext cx="756300" cy="36060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Withdrawn</a:t>
            </a:r>
            <a:endParaRPr sz="1200">
              <a:latin typeface="Calibri"/>
              <a:ea typeface="Calibri"/>
              <a:cs typeface="Calibri"/>
              <a:sym typeface="Calibri"/>
            </a:endParaRPr>
          </a:p>
          <a:p>
            <a:pPr indent="-12445" lvl="0" marL="215646" marR="225390" rtl="0" algn="ctr">
              <a:lnSpc>
                <a:spcPct val="80000"/>
              </a:lnSpc>
              <a:spcBef>
                <a:spcPts val="6"/>
              </a:spcBef>
              <a:spcAft>
                <a:spcPts val="0"/>
              </a:spcAft>
              <a:buNone/>
            </a:pPr>
            <a:r>
              <a:rPr b="1" baseline="30000" lang="en-US" sz="1800">
                <a:latin typeface="Calibri"/>
                <a:ea typeface="Calibri"/>
                <a:cs typeface="Calibri"/>
                <a:sym typeface="Calibri"/>
              </a:rPr>
              <a:t>23%</a:t>
            </a:r>
            <a:endParaRPr sz="1200">
              <a:latin typeface="Calibri"/>
              <a:ea typeface="Calibri"/>
              <a:cs typeface="Calibri"/>
              <a:sym typeface="Calibri"/>
            </a:endParaRPr>
          </a:p>
        </p:txBody>
      </p:sp>
      <p:sp>
        <p:nvSpPr>
          <p:cNvPr id="378" name="Google Shape;378;p10"/>
          <p:cNvSpPr txBox="1"/>
          <p:nvPr/>
        </p:nvSpPr>
        <p:spPr>
          <a:xfrm>
            <a:off x="6518909" y="2837179"/>
            <a:ext cx="519382" cy="177800"/>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1" baseline="30000" lang="en-US" sz="1800">
                <a:solidFill>
                  <a:srgbClr val="FFFFFF"/>
                </a:solidFill>
                <a:latin typeface="Calibri"/>
                <a:ea typeface="Calibri"/>
                <a:cs typeface="Calibri"/>
                <a:sym typeface="Calibri"/>
              </a:rPr>
              <a:t>Activist</a:t>
            </a:r>
            <a:endParaRPr sz="1200">
              <a:latin typeface="Calibri"/>
              <a:ea typeface="Calibri"/>
              <a:cs typeface="Calibri"/>
              <a:sym typeface="Calibri"/>
            </a:endParaRPr>
          </a:p>
        </p:txBody>
      </p:sp>
      <p:sp>
        <p:nvSpPr>
          <p:cNvPr id="379" name="Google Shape;379;p10"/>
          <p:cNvSpPr txBox="1"/>
          <p:nvPr/>
        </p:nvSpPr>
        <p:spPr>
          <a:xfrm>
            <a:off x="7177278" y="2967609"/>
            <a:ext cx="883363" cy="360679"/>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Management</a:t>
            </a:r>
            <a:endParaRPr sz="1200">
              <a:latin typeface="Calibri"/>
              <a:ea typeface="Calibri"/>
              <a:cs typeface="Calibri"/>
              <a:sym typeface="Calibri"/>
            </a:endParaRPr>
          </a:p>
          <a:p>
            <a:pPr indent="-252" lvl="0" marL="279653" marR="288493" rtl="0" algn="ctr">
              <a:lnSpc>
                <a:spcPct val="80000"/>
              </a:lnSpc>
              <a:spcBef>
                <a:spcPts val="6"/>
              </a:spcBef>
              <a:spcAft>
                <a:spcPts val="0"/>
              </a:spcAft>
              <a:buNone/>
            </a:pPr>
            <a:r>
              <a:rPr b="1" baseline="30000" lang="en-US" sz="1800">
                <a:latin typeface="Calibri"/>
                <a:ea typeface="Calibri"/>
                <a:cs typeface="Calibri"/>
                <a:sym typeface="Calibri"/>
              </a:rPr>
              <a:t>51%</a:t>
            </a:r>
            <a:endParaRPr sz="1200">
              <a:latin typeface="Calibri"/>
              <a:ea typeface="Calibri"/>
              <a:cs typeface="Calibri"/>
              <a:sym typeface="Calibri"/>
            </a:endParaRPr>
          </a:p>
        </p:txBody>
      </p:sp>
      <p:sp>
        <p:nvSpPr>
          <p:cNvPr id="380" name="Google Shape;380;p10"/>
          <p:cNvSpPr txBox="1"/>
          <p:nvPr/>
        </p:nvSpPr>
        <p:spPr>
          <a:xfrm>
            <a:off x="1938908" y="3263011"/>
            <a:ext cx="487114" cy="360679"/>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Settled</a:t>
            </a:r>
            <a:endParaRPr sz="1200">
              <a:latin typeface="Calibri"/>
              <a:ea typeface="Calibri"/>
              <a:cs typeface="Calibri"/>
              <a:sym typeface="Calibri"/>
            </a:endParaRPr>
          </a:p>
          <a:p>
            <a:pPr indent="-4190" lvl="0" marL="80391" marR="91507" rtl="0" algn="ctr">
              <a:lnSpc>
                <a:spcPct val="80000"/>
              </a:lnSpc>
              <a:spcBef>
                <a:spcPts val="6"/>
              </a:spcBef>
              <a:spcAft>
                <a:spcPts val="0"/>
              </a:spcAft>
              <a:buNone/>
            </a:pPr>
            <a:r>
              <a:rPr b="1" baseline="30000" lang="en-US" sz="1800">
                <a:latin typeface="Calibri"/>
                <a:ea typeface="Calibri"/>
                <a:cs typeface="Calibri"/>
                <a:sym typeface="Calibri"/>
              </a:rPr>
              <a:t>43%</a:t>
            </a:r>
            <a:endParaRPr sz="1200">
              <a:latin typeface="Calibri"/>
              <a:ea typeface="Calibri"/>
              <a:cs typeface="Calibri"/>
              <a:sym typeface="Calibri"/>
            </a:endParaRPr>
          </a:p>
        </p:txBody>
      </p:sp>
      <p:sp>
        <p:nvSpPr>
          <p:cNvPr id="381" name="Google Shape;381;p10"/>
          <p:cNvSpPr txBox="1"/>
          <p:nvPr/>
        </p:nvSpPr>
        <p:spPr>
          <a:xfrm>
            <a:off x="6846570" y="3491611"/>
            <a:ext cx="330913" cy="360679"/>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1" baseline="30000" lang="en-US" sz="1800">
                <a:latin typeface="Calibri"/>
                <a:ea typeface="Calibri"/>
                <a:cs typeface="Calibri"/>
                <a:sym typeface="Calibri"/>
              </a:rPr>
              <a:t>Split</a:t>
            </a:r>
            <a:endParaRPr sz="1200">
              <a:latin typeface="Calibri"/>
              <a:ea typeface="Calibri"/>
              <a:cs typeface="Calibri"/>
              <a:sym typeface="Calibri"/>
            </a:endParaRPr>
          </a:p>
          <a:p>
            <a:pPr indent="-9143" lvl="0" marL="59943" marR="22859" rtl="0" algn="l">
              <a:lnSpc>
                <a:spcPct val="80000"/>
              </a:lnSpc>
              <a:spcBef>
                <a:spcPts val="6"/>
              </a:spcBef>
              <a:spcAft>
                <a:spcPts val="0"/>
              </a:spcAft>
              <a:buNone/>
            </a:pPr>
            <a:r>
              <a:rPr b="1" baseline="30000" lang="en-US" sz="1800">
                <a:latin typeface="Calibri"/>
                <a:ea typeface="Calibri"/>
                <a:cs typeface="Calibri"/>
                <a:sym typeface="Calibri"/>
              </a:rPr>
              <a:t>7%</a:t>
            </a:r>
            <a:endParaRPr sz="1200">
              <a:latin typeface="Calibri"/>
              <a:ea typeface="Calibri"/>
              <a:cs typeface="Calibri"/>
              <a:sym typeface="Calibri"/>
            </a:endParaRPr>
          </a:p>
        </p:txBody>
      </p:sp>
      <p:sp>
        <p:nvSpPr>
          <p:cNvPr id="382" name="Google Shape;382;p10"/>
          <p:cNvSpPr txBox="1"/>
          <p:nvPr/>
        </p:nvSpPr>
        <p:spPr>
          <a:xfrm>
            <a:off x="5842254" y="4097909"/>
            <a:ext cx="2559456" cy="41706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1" baseline="30000" lang="en-US" sz="2100">
                <a:latin typeface="Calibri"/>
                <a:ea typeface="Calibri"/>
                <a:cs typeface="Calibri"/>
                <a:sym typeface="Calibri"/>
              </a:rPr>
              <a:t>Total: 152 Votes (77 Management</a:t>
            </a:r>
            <a:endParaRPr sz="1400">
              <a:latin typeface="Calibri"/>
              <a:ea typeface="Calibri"/>
              <a:cs typeface="Calibri"/>
              <a:sym typeface="Calibri"/>
            </a:endParaRPr>
          </a:p>
          <a:p>
            <a:pPr indent="-12192" lvl="0" marL="62992" marR="26746" rtl="0" algn="l">
              <a:lnSpc>
                <a:spcPct val="80000"/>
              </a:lnSpc>
              <a:spcBef>
                <a:spcPts val="7"/>
              </a:spcBef>
              <a:spcAft>
                <a:spcPts val="0"/>
              </a:spcAft>
              <a:buNone/>
            </a:pPr>
            <a:r>
              <a:rPr b="1" baseline="30000" lang="en-US" sz="2100">
                <a:latin typeface="Calibri"/>
                <a:ea typeface="Calibri"/>
                <a:cs typeface="Calibri"/>
                <a:sym typeface="Calibri"/>
              </a:rPr>
              <a:t>Wins, 64 Activist Wins, 11 Splits)</a:t>
            </a:r>
            <a:endParaRPr sz="1400">
              <a:latin typeface="Calibri"/>
              <a:ea typeface="Calibri"/>
              <a:cs typeface="Calibri"/>
              <a:sym typeface="Calibri"/>
            </a:endParaRPr>
          </a:p>
        </p:txBody>
      </p:sp>
      <p:sp>
        <p:nvSpPr>
          <p:cNvPr id="383" name="Google Shape;383;p10"/>
          <p:cNvSpPr txBox="1"/>
          <p:nvPr/>
        </p:nvSpPr>
        <p:spPr>
          <a:xfrm>
            <a:off x="1460754" y="4123563"/>
            <a:ext cx="1725731" cy="203707"/>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1" baseline="30000" lang="en-US" sz="2100">
                <a:latin typeface="Calibri"/>
                <a:ea typeface="Calibri"/>
                <a:cs typeface="Calibri"/>
                <a:sym typeface="Calibri"/>
              </a:rPr>
              <a:t>Total: 452 Proxy Fights</a:t>
            </a:r>
            <a:endParaRPr sz="1400">
              <a:latin typeface="Calibri"/>
              <a:ea typeface="Calibri"/>
              <a:cs typeface="Calibri"/>
              <a:sym typeface="Calibri"/>
            </a:endParaRPr>
          </a:p>
        </p:txBody>
      </p:sp>
      <p:sp>
        <p:nvSpPr>
          <p:cNvPr id="384" name="Google Shape;384;p10"/>
          <p:cNvSpPr txBox="1"/>
          <p:nvPr/>
        </p:nvSpPr>
        <p:spPr>
          <a:xfrm>
            <a:off x="2181225" y="5046345"/>
            <a:ext cx="915345" cy="1021207"/>
          </a:xfrm>
          <a:prstGeom prst="rect">
            <a:avLst/>
          </a:prstGeom>
          <a:noFill/>
          <a:ln>
            <a:noFill/>
          </a:ln>
        </p:spPr>
        <p:txBody>
          <a:bodyPr anchorCtr="0" anchor="t" bIns="0" lIns="0" spcFirstLastPara="1" rIns="0" wrap="square" tIns="0">
            <a:noAutofit/>
          </a:bodyPr>
          <a:lstStyle/>
          <a:p>
            <a:pPr indent="0" lvl="0" marL="0" marR="364909" rtl="0" algn="ctr">
              <a:lnSpc>
                <a:spcPct val="73333"/>
              </a:lnSpc>
              <a:spcBef>
                <a:spcPts val="0"/>
              </a:spcBef>
              <a:spcAft>
                <a:spcPts val="0"/>
              </a:spcAft>
              <a:buNone/>
            </a:pPr>
            <a:r>
              <a:rPr b="1" baseline="30000" lang="en-US" sz="1800">
                <a:latin typeface="Calibri"/>
                <a:ea typeface="Calibri"/>
                <a:cs typeface="Calibri"/>
                <a:sym typeface="Calibri"/>
              </a:rPr>
              <a:t>Pending</a:t>
            </a:r>
            <a:endParaRPr sz="1200">
              <a:latin typeface="Calibri"/>
              <a:ea typeface="Calibri"/>
              <a:cs typeface="Calibri"/>
              <a:sym typeface="Calibri"/>
            </a:endParaRPr>
          </a:p>
          <a:p>
            <a:pPr indent="-10413" lvl="0" marL="150113" marR="528147" rtl="0" algn="ctr">
              <a:lnSpc>
                <a:spcPct val="80000"/>
              </a:lnSpc>
              <a:spcBef>
                <a:spcPts val="6"/>
              </a:spcBef>
              <a:spcAft>
                <a:spcPts val="0"/>
              </a:spcAft>
              <a:buNone/>
            </a:pPr>
            <a:r>
              <a:rPr b="1" baseline="30000" lang="en-US" sz="1800">
                <a:latin typeface="Calibri"/>
                <a:ea typeface="Calibri"/>
                <a:cs typeface="Calibri"/>
                <a:sym typeface="Calibri"/>
              </a:rPr>
              <a:t>1%</a:t>
            </a:r>
            <a:endParaRPr sz="1200">
              <a:latin typeface="Calibri"/>
              <a:ea typeface="Calibri"/>
              <a:cs typeface="Calibri"/>
              <a:sym typeface="Calibri"/>
            </a:endParaRPr>
          </a:p>
          <a:p>
            <a:pPr indent="-4081" lvl="0" marL="232681" marR="0" rtl="0" algn="ctr">
              <a:lnSpc>
                <a:spcPct val="101725"/>
              </a:lnSpc>
              <a:spcBef>
                <a:spcPts val="784"/>
              </a:spcBef>
              <a:spcAft>
                <a:spcPts val="0"/>
              </a:spcAft>
              <a:buNone/>
            </a:pPr>
            <a:r>
              <a:rPr b="1" lang="en-US" sz="1200">
                <a:solidFill>
                  <a:srgbClr val="FFFFFF"/>
                </a:solidFill>
                <a:latin typeface="Calibri"/>
                <a:ea typeface="Calibri"/>
                <a:cs typeface="Calibri"/>
                <a:sym typeface="Calibri"/>
              </a:rPr>
              <a:t>Went to a</a:t>
            </a:r>
            <a:endParaRPr sz="1200">
              <a:latin typeface="Calibri"/>
              <a:ea typeface="Calibri"/>
              <a:cs typeface="Calibri"/>
              <a:sym typeface="Calibri"/>
            </a:endParaRPr>
          </a:p>
          <a:p>
            <a:pPr indent="-6095" lvl="0" marL="399795" marR="165169" rtl="0" algn="ctr">
              <a:lnSpc>
                <a:spcPct val="80000"/>
              </a:lnSpc>
              <a:spcBef>
                <a:spcPts val="72"/>
              </a:spcBef>
              <a:spcAft>
                <a:spcPts val="0"/>
              </a:spcAft>
              <a:buNone/>
            </a:pPr>
            <a:r>
              <a:rPr b="1" baseline="30000" lang="en-US" sz="1800">
                <a:solidFill>
                  <a:srgbClr val="FFFFFF"/>
                </a:solidFill>
                <a:latin typeface="Calibri"/>
                <a:ea typeface="Calibri"/>
                <a:cs typeface="Calibri"/>
                <a:sym typeface="Calibri"/>
              </a:rPr>
              <a:t>Vote</a:t>
            </a:r>
            <a:endParaRPr sz="1200">
              <a:latin typeface="Calibri"/>
              <a:ea typeface="Calibri"/>
              <a:cs typeface="Calibri"/>
              <a:sym typeface="Calibri"/>
            </a:endParaRPr>
          </a:p>
          <a:p>
            <a:pPr indent="-10159" lvl="0" marL="416559" marR="183570" rtl="0" algn="ctr">
              <a:lnSpc>
                <a:spcPct val="80000"/>
              </a:lnSpc>
              <a:spcBef>
                <a:spcPts val="0"/>
              </a:spcBef>
              <a:spcAft>
                <a:spcPts val="0"/>
              </a:spcAft>
              <a:buNone/>
            </a:pPr>
            <a:r>
              <a:rPr b="1" baseline="30000" lang="en-US" sz="1800">
                <a:solidFill>
                  <a:srgbClr val="FFFFFF"/>
                </a:solidFill>
                <a:latin typeface="Calibri"/>
                <a:ea typeface="Calibri"/>
                <a:cs typeface="Calibri"/>
                <a:sym typeface="Calibri"/>
              </a:rPr>
              <a:t>32%</a:t>
            </a:r>
            <a:endParaRPr sz="1200">
              <a:latin typeface="Calibri"/>
              <a:ea typeface="Calibri"/>
              <a:cs typeface="Calibri"/>
              <a:sym typeface="Calibri"/>
            </a:endParaRPr>
          </a:p>
        </p:txBody>
      </p:sp>
      <p:sp>
        <p:nvSpPr>
          <p:cNvPr id="385" name="Google Shape;385;p10"/>
          <p:cNvSpPr txBox="1"/>
          <p:nvPr/>
        </p:nvSpPr>
        <p:spPr>
          <a:xfrm>
            <a:off x="1594485" y="5540756"/>
            <a:ext cx="756252" cy="36068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Withdrawn</a:t>
            </a:r>
            <a:endParaRPr sz="1200">
              <a:latin typeface="Calibri"/>
              <a:ea typeface="Calibri"/>
              <a:cs typeface="Calibri"/>
              <a:sym typeface="Calibri"/>
            </a:endParaRPr>
          </a:p>
          <a:p>
            <a:pPr indent="-12445" lvl="0" marL="215646" marR="225390" rtl="0" algn="ctr">
              <a:lnSpc>
                <a:spcPct val="80000"/>
              </a:lnSpc>
              <a:spcBef>
                <a:spcPts val="6"/>
              </a:spcBef>
              <a:spcAft>
                <a:spcPts val="0"/>
              </a:spcAft>
              <a:buNone/>
            </a:pPr>
            <a:r>
              <a:rPr b="1" baseline="30000" lang="en-US" sz="1800">
                <a:latin typeface="Calibri"/>
                <a:ea typeface="Calibri"/>
                <a:cs typeface="Calibri"/>
                <a:sym typeface="Calibri"/>
              </a:rPr>
              <a:t>21%</a:t>
            </a:r>
            <a:endParaRPr sz="1200">
              <a:latin typeface="Calibri"/>
              <a:ea typeface="Calibri"/>
              <a:cs typeface="Calibri"/>
              <a:sym typeface="Calibri"/>
            </a:endParaRPr>
          </a:p>
        </p:txBody>
      </p:sp>
      <p:sp>
        <p:nvSpPr>
          <p:cNvPr id="386" name="Google Shape;386;p10"/>
          <p:cNvSpPr txBox="1"/>
          <p:nvPr/>
        </p:nvSpPr>
        <p:spPr>
          <a:xfrm>
            <a:off x="6820661" y="5552948"/>
            <a:ext cx="883363" cy="360679"/>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latin typeface="Calibri"/>
                <a:ea typeface="Calibri"/>
                <a:cs typeface="Calibri"/>
                <a:sym typeface="Calibri"/>
              </a:rPr>
              <a:t>Management</a:t>
            </a:r>
            <a:endParaRPr sz="1200">
              <a:latin typeface="Calibri"/>
              <a:ea typeface="Calibri"/>
              <a:cs typeface="Calibri"/>
              <a:sym typeface="Calibri"/>
            </a:endParaRPr>
          </a:p>
          <a:p>
            <a:pPr indent="-11429" lvl="0" marL="278130" marR="290017" rtl="0" algn="ctr">
              <a:lnSpc>
                <a:spcPct val="80000"/>
              </a:lnSpc>
              <a:spcBef>
                <a:spcPts val="6"/>
              </a:spcBef>
              <a:spcAft>
                <a:spcPts val="0"/>
              </a:spcAft>
              <a:buNone/>
            </a:pPr>
            <a:r>
              <a:rPr b="1" baseline="30000" lang="en-US" sz="1800">
                <a:latin typeface="Calibri"/>
                <a:ea typeface="Calibri"/>
                <a:cs typeface="Calibri"/>
                <a:sym typeface="Calibri"/>
              </a:rPr>
              <a:t>64%</a:t>
            </a:r>
            <a:endParaRPr sz="1200">
              <a:latin typeface="Calibri"/>
              <a:ea typeface="Calibri"/>
              <a:cs typeface="Calibri"/>
              <a:sym typeface="Calibri"/>
            </a:endParaRPr>
          </a:p>
        </p:txBody>
      </p:sp>
      <p:sp>
        <p:nvSpPr>
          <p:cNvPr id="387" name="Google Shape;387;p10"/>
          <p:cNvSpPr txBox="1"/>
          <p:nvPr/>
        </p:nvSpPr>
        <p:spPr>
          <a:xfrm>
            <a:off x="6667246" y="6083046"/>
            <a:ext cx="507952" cy="360679"/>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solidFill>
                  <a:srgbClr val="FFFFFF"/>
                </a:solidFill>
                <a:latin typeface="Calibri"/>
                <a:ea typeface="Calibri"/>
                <a:cs typeface="Calibri"/>
                <a:sym typeface="Calibri"/>
              </a:rPr>
              <a:t>Activist</a:t>
            </a:r>
            <a:endParaRPr sz="1200">
              <a:latin typeface="Calibri"/>
              <a:ea typeface="Calibri"/>
              <a:cs typeface="Calibri"/>
              <a:sym typeface="Calibri"/>
            </a:endParaRPr>
          </a:p>
          <a:p>
            <a:pPr indent="-1776" lvl="0" marL="90677" marR="102058" rtl="0" algn="ctr">
              <a:lnSpc>
                <a:spcPct val="80000"/>
              </a:lnSpc>
              <a:spcBef>
                <a:spcPts val="6"/>
              </a:spcBef>
              <a:spcAft>
                <a:spcPts val="0"/>
              </a:spcAft>
              <a:buNone/>
            </a:pPr>
            <a:r>
              <a:rPr b="1" baseline="30000" lang="en-US" sz="1800">
                <a:solidFill>
                  <a:srgbClr val="FFFFFF"/>
                </a:solidFill>
                <a:latin typeface="Calibri"/>
                <a:ea typeface="Calibri"/>
                <a:cs typeface="Calibri"/>
                <a:sym typeface="Calibri"/>
              </a:rPr>
              <a:t>33%</a:t>
            </a:r>
            <a:endParaRPr sz="1200">
              <a:latin typeface="Calibri"/>
              <a:ea typeface="Calibri"/>
              <a:cs typeface="Calibri"/>
              <a:sym typeface="Calibri"/>
            </a:endParaRPr>
          </a:p>
        </p:txBody>
      </p:sp>
      <p:sp>
        <p:nvSpPr>
          <p:cNvPr id="388" name="Google Shape;388;p10"/>
          <p:cNvSpPr txBox="1"/>
          <p:nvPr/>
        </p:nvSpPr>
        <p:spPr>
          <a:xfrm>
            <a:off x="2126361" y="6245098"/>
            <a:ext cx="487114" cy="360730"/>
          </a:xfrm>
          <a:prstGeom prst="rect">
            <a:avLst/>
          </a:prstGeom>
          <a:noFill/>
          <a:ln>
            <a:noFill/>
          </a:ln>
        </p:spPr>
        <p:txBody>
          <a:bodyPr anchorCtr="0" anchor="t" bIns="0" lIns="0" spcFirstLastPara="1" rIns="0" wrap="square" tIns="0">
            <a:noAutofit/>
          </a:bodyPr>
          <a:lstStyle/>
          <a:p>
            <a:pPr indent="0" lvl="0" marL="0" marR="0" rtl="0" algn="ctr">
              <a:lnSpc>
                <a:spcPct val="73333"/>
              </a:lnSpc>
              <a:spcBef>
                <a:spcPts val="0"/>
              </a:spcBef>
              <a:spcAft>
                <a:spcPts val="0"/>
              </a:spcAft>
              <a:buNone/>
            </a:pPr>
            <a:r>
              <a:rPr b="1" baseline="30000" lang="en-US" sz="1800">
                <a:solidFill>
                  <a:srgbClr val="FFFFFF"/>
                </a:solidFill>
                <a:latin typeface="Calibri"/>
                <a:ea typeface="Calibri"/>
                <a:cs typeface="Calibri"/>
                <a:sym typeface="Calibri"/>
              </a:rPr>
              <a:t>Settled</a:t>
            </a:r>
            <a:endParaRPr sz="1200">
              <a:latin typeface="Calibri"/>
              <a:ea typeface="Calibri"/>
              <a:cs typeface="Calibri"/>
              <a:sym typeface="Calibri"/>
            </a:endParaRPr>
          </a:p>
          <a:p>
            <a:pPr indent="-5333" lvl="0" marL="81533" marR="90364" rtl="0" algn="ctr">
              <a:lnSpc>
                <a:spcPct val="80000"/>
              </a:lnSpc>
              <a:spcBef>
                <a:spcPts val="6"/>
              </a:spcBef>
              <a:spcAft>
                <a:spcPts val="0"/>
              </a:spcAft>
              <a:buNone/>
            </a:pPr>
            <a:r>
              <a:rPr b="1" baseline="30000" lang="en-US" sz="1800">
                <a:solidFill>
                  <a:srgbClr val="FFFFFF"/>
                </a:solidFill>
                <a:latin typeface="Calibri"/>
                <a:ea typeface="Calibri"/>
                <a:cs typeface="Calibri"/>
                <a:sym typeface="Calibri"/>
              </a:rPr>
              <a:t>45%</a:t>
            </a:r>
            <a:endParaRPr sz="1200">
              <a:latin typeface="Calibri"/>
              <a:ea typeface="Calibri"/>
              <a:cs typeface="Calibri"/>
              <a:sym typeface="Calibri"/>
            </a:endParaRPr>
          </a:p>
        </p:txBody>
      </p:sp>
      <p:sp>
        <p:nvSpPr>
          <p:cNvPr id="389" name="Google Shape;389;p10"/>
          <p:cNvSpPr txBox="1"/>
          <p:nvPr/>
        </p:nvSpPr>
        <p:spPr>
          <a:xfrm>
            <a:off x="7371080" y="6311646"/>
            <a:ext cx="330913" cy="360629"/>
          </a:xfrm>
          <a:prstGeom prst="rect">
            <a:avLst/>
          </a:prstGeom>
          <a:noFill/>
          <a:ln>
            <a:noFill/>
          </a:ln>
        </p:spPr>
        <p:txBody>
          <a:bodyPr anchorCtr="0" anchor="t" bIns="0" lIns="0" spcFirstLastPara="1" rIns="0" wrap="square" tIns="0">
            <a:noAutofit/>
          </a:bodyPr>
          <a:lstStyle/>
          <a:p>
            <a:pPr indent="0" lvl="0" marL="12700" marR="0" rtl="0" algn="l">
              <a:lnSpc>
                <a:spcPct val="73333"/>
              </a:lnSpc>
              <a:spcBef>
                <a:spcPts val="0"/>
              </a:spcBef>
              <a:spcAft>
                <a:spcPts val="0"/>
              </a:spcAft>
              <a:buNone/>
            </a:pPr>
            <a:r>
              <a:rPr b="1" baseline="30000" lang="en-US" sz="1800">
                <a:latin typeface="Calibri"/>
                <a:ea typeface="Calibri"/>
                <a:cs typeface="Calibri"/>
                <a:sym typeface="Calibri"/>
              </a:rPr>
              <a:t>Split</a:t>
            </a:r>
            <a:endParaRPr sz="1200">
              <a:latin typeface="Calibri"/>
              <a:ea typeface="Calibri"/>
              <a:cs typeface="Calibri"/>
              <a:sym typeface="Calibri"/>
            </a:endParaRPr>
          </a:p>
          <a:p>
            <a:pPr indent="-9143" lvl="0" marL="59943" marR="22859" rtl="0" algn="l">
              <a:lnSpc>
                <a:spcPct val="80000"/>
              </a:lnSpc>
              <a:spcBef>
                <a:spcPts val="6"/>
              </a:spcBef>
              <a:spcAft>
                <a:spcPts val="0"/>
              </a:spcAft>
              <a:buNone/>
            </a:pPr>
            <a:r>
              <a:rPr b="1" baseline="30000" lang="en-US" sz="1800">
                <a:latin typeface="Calibri"/>
                <a:ea typeface="Calibri"/>
                <a:cs typeface="Calibri"/>
                <a:sym typeface="Calibri"/>
              </a:rPr>
              <a:t>3%</a:t>
            </a:r>
            <a:endParaRPr sz="1200">
              <a:latin typeface="Calibri"/>
              <a:ea typeface="Calibri"/>
              <a:cs typeface="Calibri"/>
              <a:sym typeface="Calibri"/>
            </a:endParaRPr>
          </a:p>
        </p:txBody>
      </p:sp>
      <p:sp>
        <p:nvSpPr>
          <p:cNvPr id="390" name="Google Shape;390;p10"/>
          <p:cNvSpPr txBox="1"/>
          <p:nvPr/>
        </p:nvSpPr>
        <p:spPr>
          <a:xfrm>
            <a:off x="5997067" y="6973697"/>
            <a:ext cx="2469300" cy="417000"/>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1" baseline="30000" lang="en-US" sz="2100">
                <a:latin typeface="Calibri"/>
                <a:ea typeface="Calibri"/>
                <a:cs typeface="Calibri"/>
                <a:sym typeface="Calibri"/>
              </a:rPr>
              <a:t>Total: 69 Votes (44 Management</a:t>
            </a:r>
            <a:endParaRPr sz="1400">
              <a:latin typeface="Calibri"/>
              <a:ea typeface="Calibri"/>
              <a:cs typeface="Calibri"/>
              <a:sym typeface="Calibri"/>
            </a:endParaRPr>
          </a:p>
          <a:p>
            <a:pPr indent="-12192" lvl="0" marL="62992" marR="26746" rtl="0" algn="l">
              <a:lnSpc>
                <a:spcPct val="80000"/>
              </a:lnSpc>
              <a:spcBef>
                <a:spcPts val="7"/>
              </a:spcBef>
              <a:spcAft>
                <a:spcPts val="0"/>
              </a:spcAft>
              <a:buNone/>
            </a:pPr>
            <a:r>
              <a:rPr b="1" baseline="30000" lang="en-US" sz="2100">
                <a:latin typeface="Calibri"/>
                <a:ea typeface="Calibri"/>
                <a:cs typeface="Calibri"/>
                <a:sym typeface="Calibri"/>
              </a:rPr>
              <a:t>Wins, 23 Activist Wins, 2 Splits)</a:t>
            </a:r>
            <a:endParaRPr sz="1400">
              <a:latin typeface="Calibri"/>
              <a:ea typeface="Calibri"/>
              <a:cs typeface="Calibri"/>
              <a:sym typeface="Calibri"/>
            </a:endParaRPr>
          </a:p>
        </p:txBody>
      </p:sp>
      <p:sp>
        <p:nvSpPr>
          <p:cNvPr id="391" name="Google Shape;391;p10"/>
          <p:cNvSpPr txBox="1"/>
          <p:nvPr/>
        </p:nvSpPr>
        <p:spPr>
          <a:xfrm>
            <a:off x="1542034" y="6968286"/>
            <a:ext cx="1725423" cy="204012"/>
          </a:xfrm>
          <a:prstGeom prst="rect">
            <a:avLst/>
          </a:prstGeom>
          <a:noFill/>
          <a:ln>
            <a:noFill/>
          </a:ln>
        </p:spPr>
        <p:txBody>
          <a:bodyPr anchorCtr="0" anchor="t" bIns="0" lIns="0" spcFirstLastPara="1" rIns="0" wrap="square" tIns="0">
            <a:noAutofit/>
          </a:bodyPr>
          <a:lstStyle/>
          <a:p>
            <a:pPr indent="0" lvl="0" marL="12700" marR="0" rtl="0" algn="l">
              <a:lnSpc>
                <a:spcPct val="72857"/>
              </a:lnSpc>
              <a:spcBef>
                <a:spcPts val="0"/>
              </a:spcBef>
              <a:spcAft>
                <a:spcPts val="0"/>
              </a:spcAft>
              <a:buNone/>
            </a:pPr>
            <a:r>
              <a:rPr b="1" baseline="30000" lang="en-US" sz="2100">
                <a:latin typeface="Calibri"/>
                <a:ea typeface="Calibri"/>
                <a:cs typeface="Calibri"/>
                <a:sym typeface="Calibri"/>
              </a:rPr>
              <a:t>Total: 214 Proxy Fights</a:t>
            </a:r>
            <a:endParaRPr sz="1400">
              <a:latin typeface="Calibri"/>
              <a:ea typeface="Calibri"/>
              <a:cs typeface="Calibri"/>
              <a:sym typeface="Calibri"/>
            </a:endParaRPr>
          </a:p>
        </p:txBody>
      </p:sp>
      <p:sp>
        <p:nvSpPr>
          <p:cNvPr id="392" name="Google Shape;392;p10"/>
          <p:cNvSpPr txBox="1"/>
          <p:nvPr/>
        </p:nvSpPr>
        <p:spPr>
          <a:xfrm>
            <a:off x="9512046" y="7495667"/>
            <a:ext cx="172348" cy="151892"/>
          </a:xfrm>
          <a:prstGeom prst="rect">
            <a:avLst/>
          </a:prstGeom>
          <a:noFill/>
          <a:ln>
            <a:noFill/>
          </a:ln>
        </p:spPr>
        <p:txBody>
          <a:bodyPr anchorCtr="0" anchor="t" bIns="0" lIns="0" spcFirstLastPara="1" rIns="0" wrap="square" tIns="0">
            <a:noAutofit/>
          </a:bodyPr>
          <a:lstStyle/>
          <a:p>
            <a:pPr indent="0" lvl="0" marL="12700" marR="0" rtl="0" algn="l">
              <a:lnSpc>
                <a:spcPct val="74333"/>
              </a:lnSpc>
              <a:spcBef>
                <a:spcPts val="0"/>
              </a:spcBef>
              <a:spcAft>
                <a:spcPts val="0"/>
              </a:spcAft>
              <a:buNone/>
            </a:pPr>
            <a:r>
              <a:rPr baseline="30000" lang="en-US" sz="1500">
                <a:latin typeface="Calibri"/>
                <a:ea typeface="Calibri"/>
                <a:cs typeface="Calibri"/>
                <a:sym typeface="Calibri"/>
              </a:rPr>
              <a:t>34</a:t>
            </a:r>
            <a:endParaRPr sz="1000">
              <a:latin typeface="Calibri"/>
              <a:ea typeface="Calibri"/>
              <a:cs typeface="Calibri"/>
              <a:sym typeface="Calibri"/>
            </a:endParaRPr>
          </a:p>
        </p:txBody>
      </p:sp>
      <p:sp>
        <p:nvSpPr>
          <p:cNvPr id="393" name="Google Shape;393;p10"/>
          <p:cNvSpPr txBox="1"/>
          <p:nvPr/>
        </p:nvSpPr>
        <p:spPr>
          <a:xfrm>
            <a:off x="5277612" y="4648200"/>
            <a:ext cx="3657599" cy="365760"/>
          </a:xfrm>
          <a:prstGeom prst="rect">
            <a:avLst/>
          </a:prstGeom>
          <a:noFill/>
          <a:ln>
            <a:noFill/>
          </a:ln>
        </p:spPr>
        <p:txBody>
          <a:bodyPr anchorCtr="0" anchor="t" bIns="0" lIns="0" spcFirstLastPara="1" rIns="0" wrap="square" tIns="0">
            <a:noAutofit/>
          </a:bodyPr>
          <a:lstStyle/>
          <a:p>
            <a:pPr indent="-9905" lvl="0" marL="1051305" marR="0" rtl="0" algn="l">
              <a:lnSpc>
                <a:spcPct val="101725"/>
              </a:lnSpc>
              <a:spcBef>
                <a:spcPts val="0"/>
              </a:spcBef>
              <a:spcAft>
                <a:spcPts val="0"/>
              </a:spcAft>
              <a:buNone/>
            </a:pPr>
            <a:r>
              <a:rPr b="1" lang="en-US" sz="1600">
                <a:latin typeface="Calibri"/>
                <a:ea typeface="Calibri"/>
                <a:cs typeface="Calibri"/>
                <a:sym typeface="Calibri"/>
              </a:rPr>
              <a:t>Winner After Vote</a:t>
            </a:r>
            <a:endParaRPr sz="1600">
              <a:latin typeface="Calibri"/>
              <a:ea typeface="Calibri"/>
              <a:cs typeface="Calibri"/>
              <a:sym typeface="Calibri"/>
            </a:endParaRPr>
          </a:p>
        </p:txBody>
      </p:sp>
      <p:sp>
        <p:nvSpPr>
          <p:cNvPr id="394" name="Google Shape;394;p10"/>
          <p:cNvSpPr txBox="1"/>
          <p:nvPr/>
        </p:nvSpPr>
        <p:spPr>
          <a:xfrm>
            <a:off x="569976" y="4657344"/>
            <a:ext cx="3657600" cy="365700"/>
          </a:xfrm>
          <a:prstGeom prst="rect">
            <a:avLst/>
          </a:prstGeom>
          <a:noFill/>
          <a:ln>
            <a:noFill/>
          </a:ln>
        </p:spPr>
        <p:txBody>
          <a:bodyPr anchorCtr="0" anchor="t" bIns="0" lIns="0" spcFirstLastPara="1" rIns="0" wrap="square" tIns="0">
            <a:noAutofit/>
          </a:bodyPr>
          <a:lstStyle/>
          <a:p>
            <a:pPr indent="-12598" lvl="0" marL="558698" marR="0" rtl="0" algn="l">
              <a:lnSpc>
                <a:spcPct val="101725"/>
              </a:lnSpc>
              <a:spcBef>
                <a:spcPts val="0"/>
              </a:spcBef>
              <a:spcAft>
                <a:spcPts val="0"/>
              </a:spcAft>
              <a:buNone/>
            </a:pPr>
            <a:r>
              <a:rPr b="1" lang="en-US" sz="1600">
                <a:latin typeface="Calibri"/>
                <a:ea typeface="Calibri"/>
                <a:cs typeface="Calibri"/>
                <a:sym typeface="Calibri"/>
              </a:rPr>
              <a:t>Proxy Campaigns (2015–2016)</a:t>
            </a:r>
            <a:endParaRPr sz="1600">
              <a:latin typeface="Calibri"/>
              <a:ea typeface="Calibri"/>
              <a:cs typeface="Calibri"/>
              <a:sym typeface="Calibri"/>
            </a:endParaRPr>
          </a:p>
        </p:txBody>
      </p:sp>
      <p:sp>
        <p:nvSpPr>
          <p:cNvPr id="395" name="Google Shape;395;p10"/>
          <p:cNvSpPr txBox="1"/>
          <p:nvPr/>
        </p:nvSpPr>
        <p:spPr>
          <a:xfrm>
            <a:off x="5277612" y="1752600"/>
            <a:ext cx="3657599" cy="356615"/>
          </a:xfrm>
          <a:prstGeom prst="rect">
            <a:avLst/>
          </a:prstGeom>
          <a:noFill/>
          <a:ln>
            <a:noFill/>
          </a:ln>
        </p:spPr>
        <p:txBody>
          <a:bodyPr anchorCtr="0" anchor="t" bIns="0" lIns="0" spcFirstLastPara="1" rIns="0" wrap="square" tIns="0">
            <a:noAutofit/>
          </a:bodyPr>
          <a:lstStyle/>
          <a:p>
            <a:pPr indent="-9905" lvl="0" marL="1051305" marR="0" rtl="0" algn="l">
              <a:lnSpc>
                <a:spcPct val="101725"/>
              </a:lnSpc>
              <a:spcBef>
                <a:spcPts val="0"/>
              </a:spcBef>
              <a:spcAft>
                <a:spcPts val="0"/>
              </a:spcAft>
              <a:buNone/>
            </a:pPr>
            <a:r>
              <a:rPr b="1" lang="en-US" sz="1600">
                <a:latin typeface="Calibri"/>
                <a:ea typeface="Calibri"/>
                <a:cs typeface="Calibri"/>
                <a:sym typeface="Calibri"/>
              </a:rPr>
              <a:t>Winner After Vote</a:t>
            </a:r>
            <a:endParaRPr sz="1600">
              <a:latin typeface="Calibri"/>
              <a:ea typeface="Calibri"/>
              <a:cs typeface="Calibri"/>
              <a:sym typeface="Calibri"/>
            </a:endParaRPr>
          </a:p>
        </p:txBody>
      </p:sp>
      <p:sp>
        <p:nvSpPr>
          <p:cNvPr id="396" name="Google Shape;396;p10"/>
          <p:cNvSpPr txBox="1"/>
          <p:nvPr/>
        </p:nvSpPr>
        <p:spPr>
          <a:xfrm>
            <a:off x="525780" y="1761744"/>
            <a:ext cx="3657600" cy="359663"/>
          </a:xfrm>
          <a:prstGeom prst="rect">
            <a:avLst/>
          </a:prstGeom>
          <a:noFill/>
          <a:ln>
            <a:noFill/>
          </a:ln>
        </p:spPr>
        <p:txBody>
          <a:bodyPr anchorCtr="0" anchor="t" bIns="0" lIns="0" spcFirstLastPara="1" rIns="0" wrap="square" tIns="0">
            <a:noAutofit/>
          </a:bodyPr>
          <a:lstStyle/>
          <a:p>
            <a:pPr indent="-12293" lvl="0" marL="558393" marR="0" rtl="0" algn="l">
              <a:lnSpc>
                <a:spcPct val="101725"/>
              </a:lnSpc>
              <a:spcBef>
                <a:spcPts val="0"/>
              </a:spcBef>
              <a:spcAft>
                <a:spcPts val="0"/>
              </a:spcAft>
              <a:buNone/>
            </a:pPr>
            <a:r>
              <a:rPr b="1" lang="en-US" sz="1600">
                <a:latin typeface="Calibri"/>
                <a:ea typeface="Calibri"/>
                <a:cs typeface="Calibri"/>
                <a:sym typeface="Calibri"/>
              </a:rPr>
              <a:t>Proxy Campaigns (2010–2014)</a:t>
            </a:r>
            <a:endParaRPr sz="16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