
<file path=[Content_Types].xml><?xml version="1.0" encoding="utf-8"?>
<Types xmlns="http://schemas.openxmlformats.org/package/2006/content-types">
  <Default Extension="jpeg" ContentType="image/jpeg"/>
  <Default Extension="JPG" ContentType="image/.jpg"/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4" r:id="rId11"/>
    <p:sldId id="285" r:id="rId12"/>
    <p:sldId id="276" r:id="rId13"/>
    <p:sldId id="275" r:id="rId14"/>
    <p:sldId id="274" r:id="rId15"/>
    <p:sldId id="284" r:id="rId16"/>
    <p:sldId id="268" r:id="rId17"/>
    <p:sldId id="270" r:id="rId18"/>
    <p:sldId id="272" r:id="rId19"/>
    <p:sldId id="277" r:id="rId20"/>
    <p:sldId id="279" r:id="rId21"/>
    <p:sldId id="280" r:id="rId22"/>
    <p:sldId id="281" r:id="rId23"/>
    <p:sldId id="282" r:id="rId24"/>
    <p:sldId id="290" r:id="rId25"/>
    <p:sldId id="289" r:id="rId26"/>
    <p:sldId id="283" r:id="rId27"/>
    <p:sldId id="286" r:id="rId28"/>
    <p:sldId id="287" r:id="rId29"/>
    <p:sldId id="288" r:id="rId30"/>
    <p:sldId id="292" r:id="rId31"/>
    <p:sldId id="293" r:id="rId32"/>
    <p:sldId id="294" r:id="rId33"/>
    <p:sldId id="296" r:id="rId34"/>
    <p:sldId id="297" r:id="rId35"/>
    <p:sldId id="295" r:id="rId36"/>
    <p:sldId id="298" r:id="rId37"/>
    <p:sldId id="299" r:id="rId38"/>
    <p:sldId id="300" r:id="rId39"/>
    <p:sldId id="301" r:id="rId40"/>
    <p:sldId id="302" r:id="rId41"/>
    <p:sldId id="304" r:id="rId42"/>
    <p:sldId id="305" r:id="rId43"/>
    <p:sldId id="306" r:id="rId44"/>
    <p:sldId id="307" r:id="rId4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16DA210-FB5B-4158-B5E0-FEB733F419BA}" styleName="浅色样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3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8" Type="http://schemas.openxmlformats.org/officeDocument/2006/relationships/tableStyles" Target="tableStyles.xml"/><Relationship Id="rId47" Type="http://schemas.openxmlformats.org/officeDocument/2006/relationships/viewProps" Target="viewProps.xml"/><Relationship Id="rId46" Type="http://schemas.openxmlformats.org/officeDocument/2006/relationships/presProps" Target="presProps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FFAA5-C985-4277-A7B3-1B7A3FFAE64C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96FE5-491E-4677-8A99-F6B07DB369F6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FFAA5-C985-4277-A7B3-1B7A3FFAE64C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96FE5-491E-4677-8A99-F6B07DB369F6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FFAA5-C985-4277-A7B3-1B7A3FFAE64C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96FE5-491E-4677-8A99-F6B07DB369F6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FFAA5-C985-4277-A7B3-1B7A3FFAE64C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96FE5-491E-4677-8A99-F6B07DB369F6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FFAA5-C985-4277-A7B3-1B7A3FFAE64C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96FE5-491E-4677-8A99-F6B07DB369F6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FFAA5-C985-4277-A7B3-1B7A3FFAE64C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96FE5-491E-4677-8A99-F6B07DB369F6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FFAA5-C985-4277-A7B3-1B7A3FFAE64C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96FE5-491E-4677-8A99-F6B07DB369F6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FFAA5-C985-4277-A7B3-1B7A3FFAE64C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96FE5-491E-4677-8A99-F6B07DB369F6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FFAA5-C985-4277-A7B3-1B7A3FFAE64C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96FE5-491E-4677-8A99-F6B07DB369F6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FFAA5-C985-4277-A7B3-1B7A3FFAE64C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96FE5-491E-4677-8A99-F6B07DB369F6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FFAA5-C985-4277-A7B3-1B7A3FFAE64C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96FE5-491E-4677-8A99-F6B07DB369F6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EFFAA5-C985-4277-A7B3-1B7A3FFAE64C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696FE5-491E-4677-8A99-F6B07DB369F6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GI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jpeg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9.jpeg"/><Relationship Id="rId2" Type="http://schemas.openxmlformats.org/officeDocument/2006/relationships/hyperlink" Target="https://en.wikipedia.org/wiki/Nicholas_Edward_Brown" TargetMode="External"/><Relationship Id="rId1" Type="http://schemas.openxmlformats.org/officeDocument/2006/relationships/hyperlink" Target="https://en.wikipedia.org/wiki/Carl_Linnaeus" TargetMode="Externa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GI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4.GIF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19200"/>
            <a:ext cx="7772400" cy="2514599"/>
          </a:xfrm>
        </p:spPr>
        <p:txBody>
          <a:bodyPr>
            <a:normAutofit/>
          </a:bodyPr>
          <a:lstStyle/>
          <a:p>
            <a:r>
              <a:rPr lang="en-US" sz="8000" dirty="0" smtClean="0"/>
              <a:t>GLYCOSIDES</a:t>
            </a:r>
            <a:endParaRPr lang="en-US" sz="8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724400"/>
            <a:ext cx="6400800" cy="914400"/>
          </a:xfrm>
        </p:spPr>
        <p:txBody>
          <a:bodyPr/>
          <a:lstStyle/>
          <a:p>
            <a:r>
              <a:rPr lang="en-US" dirty="0" smtClean="0"/>
              <a:t>OKPAKO ESEOGHENE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pPr algn="l"/>
            <a:r>
              <a:rPr lang="en-US" sz="2800" dirty="0" smtClean="0"/>
              <a:t>WHAT ARE GLYCOSIDES?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791200"/>
          </a:xfrm>
        </p:spPr>
        <p:txBody>
          <a:bodyPr>
            <a:normAutofit fontScale="70000" lnSpcReduction="20000"/>
          </a:bodyPr>
          <a:lstStyle/>
          <a:p>
            <a:r>
              <a:rPr lang="en-US" sz="3400" dirty="0" smtClean="0"/>
              <a:t>They are organic compounds from plants or animal sources which on enzymatic or acid hydrolysis give one or more sugar moieties (</a:t>
            </a:r>
            <a:r>
              <a:rPr lang="en-US" sz="3400" dirty="0" err="1" smtClean="0"/>
              <a:t>glycone</a:t>
            </a:r>
            <a:r>
              <a:rPr lang="en-US" sz="3400" dirty="0" smtClean="0"/>
              <a:t>) along with the non-sugar moiety (</a:t>
            </a:r>
            <a:r>
              <a:rPr lang="en-US" sz="3400" dirty="0" err="1" smtClean="0"/>
              <a:t>aglycone</a:t>
            </a:r>
            <a:r>
              <a:rPr lang="en-US" sz="3400" dirty="0" smtClean="0"/>
              <a:t> / </a:t>
            </a:r>
            <a:r>
              <a:rPr lang="en-US" sz="3400" dirty="0" err="1" smtClean="0"/>
              <a:t>genin</a:t>
            </a:r>
            <a:r>
              <a:rPr lang="en-US" sz="3400" dirty="0" smtClean="0"/>
              <a:t>)</a:t>
            </a:r>
            <a:endParaRPr lang="en-US" sz="3400" dirty="0" smtClean="0"/>
          </a:p>
          <a:p>
            <a:r>
              <a:rPr lang="en-US" sz="3400" dirty="0" smtClean="0"/>
              <a:t>Chemically they are  </a:t>
            </a:r>
            <a:r>
              <a:rPr lang="en-US" sz="3400" dirty="0" err="1" smtClean="0"/>
              <a:t>acetals</a:t>
            </a:r>
            <a:r>
              <a:rPr lang="en-US" sz="3400" dirty="0" smtClean="0"/>
              <a:t>  or sugar ethers formed by the interaction of hydroxyl group of each of non-sugar and sugar moiety with the loss of water molecule</a:t>
            </a:r>
            <a:endParaRPr lang="en-US" sz="3400" dirty="0" smtClean="0"/>
          </a:p>
          <a:p>
            <a:pPr>
              <a:buNone/>
            </a:pPr>
            <a:r>
              <a:rPr lang="en-US" sz="3400" b="1" dirty="0" smtClean="0"/>
              <a:t>	R.OH+H.OX ↔ R.OX + H2O</a:t>
            </a:r>
            <a:endParaRPr lang="en-US" sz="3400" b="1" dirty="0" smtClean="0"/>
          </a:p>
          <a:p>
            <a:r>
              <a:rPr lang="en-US" sz="3400" dirty="0" smtClean="0"/>
              <a:t>the hydroxyl group of the </a:t>
            </a:r>
            <a:r>
              <a:rPr lang="en-US" sz="3400" dirty="0" err="1" smtClean="0"/>
              <a:t>aglycone</a:t>
            </a:r>
            <a:r>
              <a:rPr lang="en-US" sz="3400" dirty="0" smtClean="0"/>
              <a:t> may be alcoholic  or </a:t>
            </a:r>
            <a:r>
              <a:rPr lang="en-US" sz="3400" dirty="0" err="1" smtClean="0"/>
              <a:t>phenolic</a:t>
            </a:r>
            <a:r>
              <a:rPr lang="en-US" sz="3400" dirty="0" smtClean="0"/>
              <a:t> or amines</a:t>
            </a:r>
            <a:endParaRPr lang="en-US" sz="3400" dirty="0" smtClean="0"/>
          </a:p>
          <a:p>
            <a:r>
              <a:rPr lang="en-US" sz="3400" dirty="0" smtClean="0"/>
              <a:t>the sugar mainly involved is glucose among many others; it facilitates the </a:t>
            </a:r>
            <a:r>
              <a:rPr lang="en-US" sz="3400" dirty="0" err="1" smtClean="0"/>
              <a:t>aglycone</a:t>
            </a:r>
            <a:r>
              <a:rPr lang="en-US" sz="3400" dirty="0" smtClean="0"/>
              <a:t> to the site </a:t>
            </a:r>
            <a:r>
              <a:rPr lang="en-US" sz="3400" dirty="0"/>
              <a:t>o</a:t>
            </a:r>
            <a:r>
              <a:rPr lang="en-US" sz="3400" dirty="0" smtClean="0"/>
              <a:t>f action</a:t>
            </a:r>
            <a:endParaRPr lang="en-US" sz="3400" dirty="0" smtClean="0"/>
          </a:p>
          <a:p>
            <a:r>
              <a:rPr lang="en-US" sz="3400" dirty="0" smtClean="0"/>
              <a:t>The </a:t>
            </a:r>
            <a:r>
              <a:rPr lang="en-US" sz="3400" dirty="0" err="1" smtClean="0"/>
              <a:t>glycone</a:t>
            </a:r>
            <a:r>
              <a:rPr lang="en-US" sz="3400" dirty="0" smtClean="0"/>
              <a:t> and </a:t>
            </a:r>
            <a:r>
              <a:rPr lang="en-US" sz="3400" dirty="0" err="1" smtClean="0"/>
              <a:t>aglycone</a:t>
            </a:r>
            <a:r>
              <a:rPr lang="en-US" sz="3400" dirty="0" smtClean="0"/>
              <a:t> are linked by a </a:t>
            </a:r>
            <a:r>
              <a:rPr lang="en-US" sz="3400" dirty="0" err="1" smtClean="0"/>
              <a:t>glycosidic</a:t>
            </a:r>
            <a:r>
              <a:rPr lang="en-US" sz="3400" dirty="0" smtClean="0"/>
              <a:t> linkage, this reaction is reversible </a:t>
            </a:r>
            <a:endParaRPr lang="en-US" sz="3400" dirty="0" smtClean="0"/>
          </a:p>
          <a:p>
            <a:r>
              <a:rPr lang="en-US" sz="3400" dirty="0" smtClean="0"/>
              <a:t>in plants are synthesized and </a:t>
            </a:r>
            <a:r>
              <a:rPr lang="en-US" sz="3400" dirty="0" err="1" smtClean="0"/>
              <a:t>hydrolysed</a:t>
            </a:r>
            <a:r>
              <a:rPr lang="en-US" sz="3400" dirty="0" smtClean="0"/>
              <a:t> under the influence of more or less specific enzymes thus will reduce Fehling’s solution under hydrolysis with the precipitation of red cuprous oxide</a:t>
            </a:r>
            <a:endParaRPr lang="en-US" sz="3400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304800"/>
            <a:ext cx="8229600" cy="487362"/>
          </a:xfrm>
        </p:spPr>
        <p:txBody>
          <a:bodyPr>
            <a:noAutofit/>
          </a:bodyPr>
          <a:lstStyle/>
          <a:p>
            <a:pPr algn="l"/>
            <a:r>
              <a:rPr lang="en-US" sz="3200" dirty="0" smtClean="0"/>
              <a:t>NAMING GLYCOSIDES</a:t>
            </a:r>
            <a:endParaRPr lang="en-US" sz="32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28600" y="762000"/>
            <a:ext cx="8763000" cy="57912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/>
              <a:t>	The old system just requires using the termination of “-in” the “ –</a:t>
            </a:r>
            <a:r>
              <a:rPr lang="en-US" dirty="0" err="1" smtClean="0"/>
              <a:t>oside</a:t>
            </a:r>
            <a:r>
              <a:rPr lang="en-US" dirty="0" smtClean="0"/>
              <a:t>” is however a modern method of naming since other compounds like </a:t>
            </a:r>
            <a:r>
              <a:rPr lang="en-US" dirty="0" err="1" smtClean="0"/>
              <a:t>inulin</a:t>
            </a:r>
            <a:r>
              <a:rPr lang="en-US" dirty="0" smtClean="0"/>
              <a:t> and pectin end with in</a:t>
            </a:r>
            <a:endParaRPr lang="en-US" dirty="0" smtClean="0"/>
          </a:p>
          <a:p>
            <a:pPr>
              <a:buNone/>
            </a:pPr>
            <a:r>
              <a:rPr lang="en-US" sz="4600" dirty="0" smtClean="0"/>
              <a:t>CLASSIFICATION OF GLYCOSIDES</a:t>
            </a:r>
            <a:endParaRPr lang="en-US" sz="46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Based on the type of </a:t>
            </a:r>
            <a:r>
              <a:rPr lang="en-US" dirty="0" err="1" smtClean="0"/>
              <a:t>aglycone</a:t>
            </a:r>
            <a:r>
              <a:rPr lang="en-US" dirty="0" smtClean="0"/>
              <a:t> in glycoside</a:t>
            </a:r>
            <a:endParaRPr lang="en-US" dirty="0" smtClean="0"/>
          </a:p>
          <a:p>
            <a:r>
              <a:rPr lang="en-US" dirty="0" err="1" smtClean="0"/>
              <a:t>E.g</a:t>
            </a:r>
            <a:r>
              <a:rPr lang="en-US" dirty="0" smtClean="0"/>
              <a:t> </a:t>
            </a:r>
            <a:r>
              <a:rPr lang="en-US" dirty="0" err="1" smtClean="0"/>
              <a:t>anthraquinone</a:t>
            </a:r>
            <a:r>
              <a:rPr lang="en-US" dirty="0" smtClean="0"/>
              <a:t>, sterols and </a:t>
            </a:r>
            <a:r>
              <a:rPr lang="en-US" dirty="0" err="1" smtClean="0"/>
              <a:t>saponin</a:t>
            </a:r>
            <a:r>
              <a:rPr lang="en-US" dirty="0" smtClean="0"/>
              <a:t> glycosides</a:t>
            </a: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Based on the type of sugar (</a:t>
            </a:r>
            <a:r>
              <a:rPr lang="en-US" dirty="0" err="1" smtClean="0"/>
              <a:t>aglycone</a:t>
            </a:r>
            <a:r>
              <a:rPr lang="en-US" dirty="0" smtClean="0"/>
              <a:t> part)</a:t>
            </a:r>
            <a:endParaRPr lang="en-US" dirty="0" smtClean="0"/>
          </a:p>
          <a:p>
            <a:r>
              <a:rPr lang="en-US" dirty="0" err="1" smtClean="0"/>
              <a:t>E.g</a:t>
            </a:r>
            <a:r>
              <a:rPr lang="en-US" dirty="0" smtClean="0"/>
              <a:t> glucose-</a:t>
            </a:r>
            <a:r>
              <a:rPr lang="en-US" dirty="0" err="1" smtClean="0"/>
              <a:t>glucoside</a:t>
            </a:r>
            <a:r>
              <a:rPr lang="en-US" dirty="0" smtClean="0"/>
              <a:t>, </a:t>
            </a:r>
            <a:r>
              <a:rPr lang="en-US" dirty="0" err="1" smtClean="0"/>
              <a:t>rhamnose</a:t>
            </a:r>
            <a:r>
              <a:rPr lang="en-US" dirty="0" smtClean="0"/>
              <a:t> </a:t>
            </a:r>
            <a:r>
              <a:rPr lang="en-US" dirty="0" err="1" smtClean="0"/>
              <a:t>rhamnoside</a:t>
            </a: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Based on the type of linkage between </a:t>
            </a:r>
            <a:r>
              <a:rPr lang="en-US" dirty="0" err="1" smtClean="0"/>
              <a:t>glycone</a:t>
            </a:r>
            <a:r>
              <a:rPr lang="en-US" dirty="0" smtClean="0"/>
              <a:t> and </a:t>
            </a:r>
            <a:r>
              <a:rPr lang="en-US" dirty="0" err="1" smtClean="0"/>
              <a:t>aglycone</a:t>
            </a:r>
            <a:endParaRPr lang="en-US" dirty="0" smtClean="0"/>
          </a:p>
          <a:p>
            <a:r>
              <a:rPr lang="en-US" dirty="0" smtClean="0"/>
              <a:t>i.e. the linkage between the –OH-group of the </a:t>
            </a:r>
            <a:r>
              <a:rPr lang="en-US" dirty="0" err="1" smtClean="0"/>
              <a:t>glycone</a:t>
            </a:r>
            <a:r>
              <a:rPr lang="en-US" dirty="0" smtClean="0"/>
              <a:t> and the H- group of radicals like –CH, -OH, -SH, -NH of the </a:t>
            </a:r>
            <a:r>
              <a:rPr lang="en-US" dirty="0" err="1" smtClean="0"/>
              <a:t>aglycone</a:t>
            </a:r>
            <a:r>
              <a:rPr lang="en-US" dirty="0" smtClean="0"/>
              <a:t> glycoside is named by prefix like C, O, S and N- glycosides respectively</a:t>
            </a: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Based on the therapeutic effect</a:t>
            </a:r>
            <a:endParaRPr lang="en-US" dirty="0" smtClean="0"/>
          </a:p>
          <a:p>
            <a:r>
              <a:rPr lang="en-US" dirty="0" smtClean="0"/>
              <a:t>E. g Cathartics, </a:t>
            </a:r>
            <a:r>
              <a:rPr lang="en-US" dirty="0" err="1" smtClean="0"/>
              <a:t>cardiotonics</a:t>
            </a:r>
            <a:r>
              <a:rPr lang="en-US" dirty="0" smtClean="0"/>
              <a:t>, </a:t>
            </a:r>
            <a:r>
              <a:rPr lang="en-US" dirty="0" err="1" smtClean="0"/>
              <a:t>anlgesics</a:t>
            </a:r>
            <a:r>
              <a:rPr lang="en-US" dirty="0" smtClean="0"/>
              <a:t>, rheumatics etc</a:t>
            </a: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Botanical source</a:t>
            </a:r>
            <a:endParaRPr lang="en-US" dirty="0" smtClean="0"/>
          </a:p>
          <a:p>
            <a:r>
              <a:rPr lang="en-US" dirty="0" smtClean="0"/>
              <a:t>Digitalis glycoside and </a:t>
            </a:r>
            <a:r>
              <a:rPr lang="en-US" dirty="0" err="1" smtClean="0"/>
              <a:t>Senna</a:t>
            </a:r>
            <a:r>
              <a:rPr lang="en-US" dirty="0" smtClean="0"/>
              <a:t> glycosides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81000"/>
            <a:ext cx="8229600" cy="7620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8580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Nature of Glycosides</a:t>
            </a:r>
            <a:endParaRPr lang="en-US" dirty="0" smtClean="0"/>
          </a:p>
          <a:p>
            <a:r>
              <a:rPr lang="en-US" dirty="0" smtClean="0"/>
              <a:t>1</a:t>
            </a:r>
            <a:r>
              <a:rPr lang="en-US" baseline="30000" dirty="0" smtClean="0"/>
              <a:t>o</a:t>
            </a:r>
            <a:r>
              <a:rPr lang="en-US" dirty="0" smtClean="0"/>
              <a:t> glycoside: originally present in the plant</a:t>
            </a:r>
            <a:endParaRPr lang="en-US" dirty="0" smtClean="0"/>
          </a:p>
          <a:p>
            <a:r>
              <a:rPr lang="en-US" dirty="0" smtClean="0"/>
              <a:t>2</a:t>
            </a:r>
            <a:r>
              <a:rPr lang="en-US" baseline="30000" dirty="0" smtClean="0"/>
              <a:t>o</a:t>
            </a:r>
            <a:r>
              <a:rPr lang="en-US" dirty="0" smtClean="0"/>
              <a:t> glycoside: resulted from the removal of one sugar from the primary glycoside e.g. </a:t>
            </a:r>
            <a:r>
              <a:rPr lang="en-US" dirty="0" err="1" smtClean="0"/>
              <a:t>digitoxin</a:t>
            </a: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Type of glycoside linkage</a:t>
            </a:r>
            <a:endParaRPr lang="en-US" dirty="0" smtClean="0"/>
          </a:p>
          <a:p>
            <a:r>
              <a:rPr lang="en-US" dirty="0" smtClean="0"/>
              <a:t>α- glycoside</a:t>
            </a:r>
            <a:endParaRPr lang="en-US" dirty="0" smtClean="0"/>
          </a:p>
          <a:p>
            <a:r>
              <a:rPr lang="el-GR" dirty="0" smtClean="0"/>
              <a:t>β</a:t>
            </a:r>
            <a:r>
              <a:rPr lang="en-US" dirty="0" smtClean="0"/>
              <a:t> - glycoside</a:t>
            </a: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Number of sugars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4628745"/>
          <a:ext cx="7162800" cy="2153056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1752600"/>
                <a:gridCol w="3022600"/>
                <a:gridCol w="2387600"/>
              </a:tblGrid>
              <a:tr h="446824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One sugar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/>
                        <a:t>Holosides</a:t>
                      </a:r>
                      <a:r>
                        <a:rPr lang="en-US" sz="1800" dirty="0" smtClean="0"/>
                        <a:t>/</a:t>
                      </a:r>
                      <a:r>
                        <a:rPr lang="en-US" sz="1800" dirty="0" err="1" smtClean="0"/>
                        <a:t>monosides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salicin</a:t>
                      </a:r>
                      <a:endParaRPr lang="en-US" sz="1800" dirty="0"/>
                    </a:p>
                  </a:txBody>
                  <a:tcPr/>
                </a:tc>
              </a:tr>
              <a:tr h="446824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Two sugars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/>
                        <a:t>Biosides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diosmin</a:t>
                      </a:r>
                      <a:endParaRPr lang="en-US" sz="1800" dirty="0"/>
                    </a:p>
                  </a:txBody>
                  <a:tcPr/>
                </a:tc>
              </a:tr>
              <a:tr h="446824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Three sugars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/>
                        <a:t>Triosides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/>
                        <a:t>digoxin</a:t>
                      </a:r>
                      <a:endParaRPr lang="en-US" sz="1800" dirty="0"/>
                    </a:p>
                  </a:txBody>
                  <a:tcPr/>
                </a:tc>
              </a:tr>
              <a:tr h="446824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</a:t>
                      </a:r>
                      <a:r>
                        <a:rPr lang="en-US" sz="1800" baseline="0" dirty="0" smtClean="0"/>
                        <a:t> – 7 sugars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/>
                        <a:t>Oligosides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/>
                        <a:t>digoxin</a:t>
                      </a:r>
                      <a:endParaRPr lang="en-US" sz="1800" dirty="0"/>
                    </a:p>
                  </a:txBody>
                  <a:tcPr/>
                </a:tc>
              </a:tr>
              <a:tr h="346302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polysaccharides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/>
                        <a:t>polysides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PHYSICAL AND CHEMICAL PROPERTIES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38200"/>
            <a:ext cx="8686800" cy="5791200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They are </a:t>
            </a:r>
            <a:r>
              <a:rPr lang="en-US" dirty="0" err="1" smtClean="0"/>
              <a:t>colourless</a:t>
            </a:r>
            <a:r>
              <a:rPr lang="en-US" dirty="0" smtClean="0"/>
              <a:t>, solids, amorphous, non-volatile; </a:t>
            </a:r>
            <a:r>
              <a:rPr lang="en-US" dirty="0" err="1" smtClean="0"/>
              <a:t>flavonoids</a:t>
            </a:r>
            <a:r>
              <a:rPr lang="en-US" dirty="0" smtClean="0"/>
              <a:t> and </a:t>
            </a:r>
            <a:r>
              <a:rPr lang="en-US" dirty="0" err="1" smtClean="0"/>
              <a:t>anthraquinones</a:t>
            </a:r>
            <a:r>
              <a:rPr lang="en-US" dirty="0" smtClean="0"/>
              <a:t> may be yellow, red/orange respectively</a:t>
            </a:r>
            <a:endParaRPr lang="en-US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Give positive </a:t>
            </a:r>
            <a:endParaRPr lang="en-US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reaction to </a:t>
            </a:r>
            <a:r>
              <a:rPr lang="en-US" dirty="0" err="1" smtClean="0"/>
              <a:t>Molisch’s</a:t>
            </a:r>
            <a:r>
              <a:rPr lang="en-US" dirty="0" smtClean="0"/>
              <a:t> and Fehling’s test after hydrolysis</a:t>
            </a:r>
            <a:endParaRPr lang="en-US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 </a:t>
            </a:r>
            <a:r>
              <a:rPr lang="en-US" dirty="0" smtClean="0"/>
              <a:t>they are water soluble in polar organic solvents/compounds though insoluble in organic solvents</a:t>
            </a:r>
            <a:endParaRPr lang="en-US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Most of them have bitter taste except </a:t>
            </a:r>
            <a:r>
              <a:rPr lang="en-US" dirty="0" err="1" smtClean="0"/>
              <a:t>populin</a:t>
            </a:r>
            <a:r>
              <a:rPr lang="en-US" dirty="0" smtClean="0"/>
              <a:t>, glycyrrhizin, </a:t>
            </a:r>
            <a:r>
              <a:rPr lang="en-US" dirty="0" err="1" smtClean="0"/>
              <a:t>steroside</a:t>
            </a:r>
            <a:endParaRPr lang="en-US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en-US" dirty="0" err="1" smtClean="0"/>
              <a:t>Odourless</a:t>
            </a:r>
            <a:r>
              <a:rPr lang="en-US" dirty="0" smtClean="0"/>
              <a:t> except </a:t>
            </a:r>
            <a:r>
              <a:rPr lang="en-US" dirty="0" err="1" smtClean="0"/>
              <a:t>saponin</a:t>
            </a:r>
            <a:r>
              <a:rPr lang="en-US" dirty="0" smtClean="0"/>
              <a:t> (glycyrrhizin)</a:t>
            </a:r>
            <a:endParaRPr lang="en-US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When a glycoside has a lot of sugars its solubility in water decreases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04800"/>
            <a:ext cx="8229600" cy="15240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"/>
            <a:ext cx="8229600" cy="655320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u="sng" dirty="0" smtClean="0"/>
              <a:t>Stability of Glycosides</a:t>
            </a:r>
            <a:endParaRPr lang="en-US" u="sng" dirty="0" smtClean="0"/>
          </a:p>
          <a:p>
            <a:r>
              <a:rPr lang="en-US" dirty="0" smtClean="0"/>
              <a:t>Effect of acid hydrolysis: acids splits sugars from the </a:t>
            </a:r>
            <a:r>
              <a:rPr lang="en-US" dirty="0" err="1" smtClean="0"/>
              <a:t>aglycone</a:t>
            </a:r>
            <a:r>
              <a:rPr lang="en-US" dirty="0" smtClean="0"/>
              <a:t>, the </a:t>
            </a:r>
            <a:r>
              <a:rPr lang="en-US" dirty="0" err="1" smtClean="0"/>
              <a:t>acetal</a:t>
            </a:r>
            <a:r>
              <a:rPr lang="en-US" dirty="0" smtClean="0"/>
              <a:t> linkage is more readily cleaved than the sugar chain. C- glycosides are resistant to acid hydrolysis</a:t>
            </a:r>
            <a:endParaRPr lang="en-US" dirty="0" smtClean="0"/>
          </a:p>
          <a:p>
            <a:r>
              <a:rPr lang="en-US" dirty="0" smtClean="0"/>
              <a:t>Effect of alkaline hydrolysis: strong and mild  alkalis </a:t>
            </a:r>
            <a:r>
              <a:rPr lang="en-US" dirty="0" err="1" smtClean="0"/>
              <a:t>hydrolyse</a:t>
            </a:r>
            <a:r>
              <a:rPr lang="en-US" dirty="0" smtClean="0"/>
              <a:t> ester groups (</a:t>
            </a:r>
            <a:r>
              <a:rPr lang="en-US" dirty="0" err="1" smtClean="0"/>
              <a:t>lanatoside</a:t>
            </a:r>
            <a:r>
              <a:rPr lang="en-US" dirty="0" smtClean="0"/>
              <a:t> A to </a:t>
            </a:r>
            <a:r>
              <a:rPr lang="en-US" i="1" dirty="0" err="1" smtClean="0"/>
              <a:t>Purpurea</a:t>
            </a:r>
            <a:r>
              <a:rPr lang="en-US" i="1" dirty="0" smtClean="0"/>
              <a:t> </a:t>
            </a:r>
            <a:r>
              <a:rPr lang="en-US" dirty="0" smtClean="0"/>
              <a:t>A and opening of </a:t>
            </a:r>
            <a:r>
              <a:rPr lang="en-US" dirty="0" err="1" smtClean="0"/>
              <a:t>lactone</a:t>
            </a:r>
            <a:r>
              <a:rPr lang="en-US" dirty="0" smtClean="0"/>
              <a:t> rings (cardiac glycosides)</a:t>
            </a:r>
            <a:endParaRPr lang="en-US" dirty="0" smtClean="0"/>
          </a:p>
          <a:p>
            <a:r>
              <a:rPr lang="en-US" dirty="0" smtClean="0"/>
              <a:t>Enzymatic hydrolysis: split the sugars stepwise, starting from terminal sugars. All plants have enzymes that can </a:t>
            </a:r>
            <a:r>
              <a:rPr lang="en-US" dirty="0" err="1" smtClean="0"/>
              <a:t>hydrolyse</a:t>
            </a:r>
            <a:r>
              <a:rPr lang="en-US" dirty="0" smtClean="0"/>
              <a:t> their glycosides. Enzymes are specific for the type of </a:t>
            </a:r>
            <a:r>
              <a:rPr lang="en-US" dirty="0" err="1" smtClean="0"/>
              <a:t>glycosidic</a:t>
            </a:r>
            <a:r>
              <a:rPr lang="en-US" dirty="0" smtClean="0"/>
              <a:t> linkages; </a:t>
            </a:r>
            <a:r>
              <a:rPr lang="en-US" dirty="0" err="1" smtClean="0"/>
              <a:t>emulsin</a:t>
            </a:r>
            <a:r>
              <a:rPr lang="en-US" dirty="0" smtClean="0"/>
              <a:t>, </a:t>
            </a:r>
            <a:r>
              <a:rPr lang="en-US" dirty="0" err="1" smtClean="0"/>
              <a:t>invertase</a:t>
            </a:r>
            <a:r>
              <a:rPr lang="en-US" dirty="0" smtClean="0"/>
              <a:t> and </a:t>
            </a:r>
            <a:r>
              <a:rPr lang="en-US" dirty="0" err="1" smtClean="0"/>
              <a:t>myrosin</a:t>
            </a:r>
            <a:r>
              <a:rPr lang="en-US" dirty="0" smtClean="0"/>
              <a:t> can </a:t>
            </a:r>
            <a:r>
              <a:rPr lang="en-US" dirty="0" err="1" smtClean="0"/>
              <a:t>hydrolyse</a:t>
            </a:r>
            <a:r>
              <a:rPr lang="en-US" dirty="0" smtClean="0"/>
              <a:t> </a:t>
            </a:r>
            <a:r>
              <a:rPr lang="el-GR" dirty="0" smtClean="0"/>
              <a:t>α</a:t>
            </a:r>
            <a:r>
              <a:rPr lang="en-US" dirty="0" smtClean="0"/>
              <a:t>, </a:t>
            </a:r>
            <a:r>
              <a:rPr lang="el-GR" dirty="0" smtClean="0"/>
              <a:t>β</a:t>
            </a:r>
            <a:r>
              <a:rPr lang="en-US" dirty="0"/>
              <a:t> </a:t>
            </a:r>
            <a:r>
              <a:rPr lang="en-US" dirty="0" smtClean="0"/>
              <a:t>and S - glycosides respectively 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/>
          <a:lstStyle/>
          <a:p>
            <a:pPr algn="l"/>
            <a:r>
              <a:rPr lang="en-US" dirty="0" smtClean="0"/>
              <a:t>EXTRACTION  AND ISOLATION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r>
              <a:rPr lang="en-US" dirty="0" smtClean="0"/>
              <a:t>Since glycosides have a wide range of physical and chemical properties and other constituents associated with them , no common general method for their isolation is recommended</a:t>
            </a:r>
            <a:endParaRPr lang="en-US" dirty="0" smtClean="0"/>
          </a:p>
          <a:p>
            <a:r>
              <a:rPr lang="en-US" dirty="0" smtClean="0"/>
              <a:t>Water, methanol, water-ethanol and ethanol are the most  common solvents for extraction of glycosides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457200" y="-533400"/>
            <a:ext cx="8229600" cy="30480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4" name="Content Placeholder 3" descr="glycosides.gif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28600" y="685800"/>
            <a:ext cx="8534400" cy="54102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/>
          <a:lstStyle/>
          <a:p>
            <a:r>
              <a:rPr lang="en-US" dirty="0" smtClean="0"/>
              <a:t>ANTHRAQUINONES/ANTHRACENE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486400"/>
          </a:xfrm>
        </p:spPr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aglycone</a:t>
            </a:r>
            <a:r>
              <a:rPr lang="en-US" dirty="0" smtClean="0"/>
              <a:t> part of these glycosides is formed by the head to tail condensation of acetate units. Consists of three fused benzene rings.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 err="1" smtClean="0"/>
              <a:t>anthraquinone</a:t>
            </a:r>
            <a:r>
              <a:rPr lang="en-US" dirty="0" smtClean="0"/>
              <a:t> moieties are 5 general groups and these are derived from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4" name="Content Placeholder 3" descr="maxresdefault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800" y="4191000"/>
            <a:ext cx="4800600" cy="19351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078162"/>
          </a:xfrm>
        </p:spPr>
        <p:txBody>
          <a:bodyPr>
            <a:normAutofit fontScale="90000"/>
          </a:bodyPr>
          <a:lstStyle/>
          <a:p>
            <a:pPr algn="l"/>
            <a:br>
              <a:rPr lang="en-US" sz="5300" dirty="0" smtClean="0"/>
            </a:br>
            <a:r>
              <a:rPr lang="en-US" sz="5300" dirty="0" smtClean="0"/>
              <a:t>Biosynthesis</a:t>
            </a:r>
            <a:br>
              <a:rPr lang="en-US" sz="5300" dirty="0" smtClean="0"/>
            </a:br>
            <a:r>
              <a:rPr lang="en-US" sz="3600" dirty="0" smtClean="0"/>
              <a:t>They </a:t>
            </a:r>
            <a:r>
              <a:rPr lang="en-US" sz="3600" dirty="0" smtClean="0"/>
              <a:t>are derived from the acetate pathway which usually starts from the acetic acid units which will form acetyl co-enzyme A which will form </a:t>
            </a:r>
            <a:r>
              <a:rPr lang="en-US" sz="3600" dirty="0" err="1" smtClean="0"/>
              <a:t>malonyl</a:t>
            </a:r>
            <a:r>
              <a:rPr lang="en-US" sz="3600" dirty="0" smtClean="0"/>
              <a:t> co-enzyme A by the addition of another acetate unit.</a:t>
            </a:r>
            <a:br>
              <a:rPr lang="en-US" sz="3600" dirty="0" smtClean="0"/>
            </a:br>
            <a:br>
              <a:rPr lang="en-US" sz="2800" dirty="0" smtClean="0"/>
            </a:br>
            <a:endParaRPr lang="en-US" sz="2800" dirty="0"/>
          </a:p>
        </p:txBody>
      </p:sp>
      <p:pic>
        <p:nvPicPr>
          <p:cNvPr id="1024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1"/>
          <a:srcRect/>
          <a:stretch>
            <a:fillRect/>
          </a:stretch>
        </p:blipFill>
        <p:spPr bwMode="auto">
          <a:xfrm>
            <a:off x="304800" y="3505200"/>
            <a:ext cx="86868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Types of </a:t>
            </a:r>
            <a:r>
              <a:rPr lang="en-US" dirty="0" err="1" smtClean="0"/>
              <a:t>anthaquinone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Aloe - </a:t>
            </a:r>
            <a:r>
              <a:rPr lang="en-US" dirty="0" err="1" smtClean="0"/>
              <a:t>emodin</a:t>
            </a:r>
            <a:endParaRPr lang="en-US" dirty="0"/>
          </a:p>
        </p:txBody>
      </p:sp>
      <p:pic>
        <p:nvPicPr>
          <p:cNvPr id="11" name="Content Placeholder 10" descr="aloe-emodin-481-72-1_09_66_b_96644.jpg"/>
          <p:cNvPicPr>
            <a:picLocks noGrp="1"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457200" y="2438400"/>
            <a:ext cx="3733800" cy="3200399"/>
          </a:xfrm>
        </p:spPr>
      </p:pic>
      <p:sp>
        <p:nvSpPr>
          <p:cNvPr id="9" name="Text Placeholder 8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err="1" smtClean="0"/>
              <a:t>emodin</a:t>
            </a:r>
            <a:endParaRPr lang="en-U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181600" y="2971800"/>
            <a:ext cx="31242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457200" y="-152400"/>
            <a:ext cx="8229600" cy="15240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8800"/>
            <a:ext cx="4040188" cy="533400"/>
          </a:xfrm>
        </p:spPr>
        <p:txBody>
          <a:bodyPr>
            <a:normAutofit/>
          </a:bodyPr>
          <a:lstStyle/>
          <a:p>
            <a:r>
              <a:rPr lang="en-US" dirty="0" err="1" smtClean="0"/>
              <a:t>rhein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76400"/>
            <a:ext cx="4041775" cy="685799"/>
          </a:xfrm>
        </p:spPr>
        <p:txBody>
          <a:bodyPr/>
          <a:lstStyle/>
          <a:p>
            <a:r>
              <a:rPr lang="en-US" dirty="0" err="1" smtClean="0"/>
              <a:t>chrysophanol</a:t>
            </a:r>
            <a:endParaRPr lang="en-US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1"/>
          <a:srcRect/>
          <a:stretch>
            <a:fillRect/>
          </a:stretch>
        </p:blipFill>
        <p:spPr bwMode="auto">
          <a:xfrm>
            <a:off x="0" y="2971800"/>
            <a:ext cx="43434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5025" y="2840310"/>
            <a:ext cx="4041775" cy="2620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457200" y="-228600"/>
            <a:ext cx="8229600" cy="22860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897563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The free </a:t>
            </a:r>
            <a:r>
              <a:rPr lang="en-US" dirty="0" err="1" smtClean="0"/>
              <a:t>anthraquinone</a:t>
            </a:r>
            <a:r>
              <a:rPr lang="en-US" dirty="0" smtClean="0"/>
              <a:t> </a:t>
            </a:r>
            <a:r>
              <a:rPr lang="en-US" dirty="0" err="1" smtClean="0"/>
              <a:t>aglycone</a:t>
            </a:r>
            <a:r>
              <a:rPr lang="en-US" dirty="0" smtClean="0"/>
              <a:t> exhibit little therapeutic activity; the reduced ones are more active and are present in the fresh drug  but are </a:t>
            </a:r>
            <a:r>
              <a:rPr lang="en-US" dirty="0" err="1" smtClean="0"/>
              <a:t>hydrolysed</a:t>
            </a:r>
            <a:r>
              <a:rPr lang="en-US" dirty="0" smtClean="0"/>
              <a:t> and </a:t>
            </a:r>
            <a:r>
              <a:rPr lang="en-US" dirty="0" err="1" smtClean="0"/>
              <a:t>oxidised</a:t>
            </a:r>
            <a:r>
              <a:rPr lang="en-US" dirty="0" smtClean="0"/>
              <a:t> during storage</a:t>
            </a:r>
            <a:endParaRPr lang="en-US" dirty="0" smtClean="0"/>
          </a:p>
          <a:p>
            <a:r>
              <a:rPr lang="en-US" dirty="0" smtClean="0"/>
              <a:t>They are present with sugars like glucose, </a:t>
            </a:r>
            <a:r>
              <a:rPr lang="en-US" dirty="0" err="1" smtClean="0"/>
              <a:t>rhamnose</a:t>
            </a:r>
            <a:r>
              <a:rPr lang="en-US" dirty="0" smtClean="0"/>
              <a:t>, </a:t>
            </a:r>
            <a:r>
              <a:rPr lang="en-US" dirty="0" err="1" smtClean="0"/>
              <a:t>arabinose</a:t>
            </a:r>
            <a:r>
              <a:rPr lang="en-US" dirty="0" smtClean="0"/>
              <a:t>, </a:t>
            </a:r>
            <a:r>
              <a:rPr lang="en-US" dirty="0" err="1" smtClean="0"/>
              <a:t>primeverose</a:t>
            </a:r>
            <a:r>
              <a:rPr lang="en-US" dirty="0" smtClean="0"/>
              <a:t>. The sugar residue facilitates absorption and translocation of the  </a:t>
            </a:r>
            <a:r>
              <a:rPr lang="en-US" dirty="0" err="1" smtClean="0"/>
              <a:t>aglycone</a:t>
            </a:r>
            <a:r>
              <a:rPr lang="en-US" dirty="0" smtClean="0"/>
              <a:t> to the site of action.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 err="1" smtClean="0"/>
              <a:t>anthraquinone</a:t>
            </a:r>
            <a:r>
              <a:rPr lang="en-US" dirty="0" smtClean="0"/>
              <a:t> and related glycosides are stimulant cathartic and exert their action by increasing the tone of the muscle in the wall of the large intestine.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458200" cy="5334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  Drugs containing Glycosides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914400"/>
          <a:ext cx="89154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668"/>
                <a:gridCol w="2424363"/>
                <a:gridCol w="1564105"/>
                <a:gridCol w="2267953"/>
                <a:gridCol w="1642311"/>
              </a:tblGrid>
              <a:tr h="627675">
                <a:tc>
                  <a:txBody>
                    <a:bodyPr/>
                    <a:lstStyle/>
                    <a:p>
                      <a:r>
                        <a:rPr lang="en-US" dirty="0" smtClean="0"/>
                        <a:t>DRUG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BOTANICAL SOURCE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FAMILY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ANTHRAQUINONE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TYPE OF GLYCOSIDE</a:t>
                      </a:r>
                      <a:endParaRPr lang="en-US" dirty="0"/>
                    </a:p>
                  </a:txBody>
                  <a:tcPr/>
                </a:tc>
              </a:tr>
              <a:tr h="627675">
                <a:tc>
                  <a:txBody>
                    <a:bodyPr/>
                    <a:lstStyle/>
                    <a:p>
                      <a:r>
                        <a:rPr lang="en-US" dirty="0" smtClean="0"/>
                        <a:t>cascara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Cascara </a:t>
                      </a:r>
                      <a:r>
                        <a:rPr lang="en-US" i="1" dirty="0" err="1" smtClean="0"/>
                        <a:t>purshina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rhamnaceae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Cascarosides</a:t>
                      </a:r>
                      <a:r>
                        <a:rPr lang="en-US" dirty="0" smtClean="0"/>
                        <a:t> A, B, C and</a:t>
                      </a:r>
                      <a:r>
                        <a:rPr lang="en-US" baseline="0" dirty="0" smtClean="0"/>
                        <a:t> 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O&amp;C</a:t>
                      </a:r>
                      <a:r>
                        <a:rPr lang="en-US" baseline="0" dirty="0" smtClean="0"/>
                        <a:t> glycosides Aloe </a:t>
                      </a:r>
                      <a:r>
                        <a:rPr lang="en-US" baseline="0" dirty="0" err="1" smtClean="0"/>
                        <a:t>emodin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</a:tr>
              <a:tr h="358672">
                <a:tc>
                  <a:txBody>
                    <a:bodyPr/>
                    <a:lstStyle/>
                    <a:p>
                      <a:r>
                        <a:rPr lang="en-US" dirty="0" smtClean="0"/>
                        <a:t>Rhubarb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Rheum</a:t>
                      </a:r>
                      <a:r>
                        <a:rPr lang="en-US" i="1" baseline="0" dirty="0" smtClean="0"/>
                        <a:t> </a:t>
                      </a:r>
                      <a:r>
                        <a:rPr lang="en-US" i="1" baseline="0" dirty="0" err="1" smtClean="0"/>
                        <a:t>officinale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polygonaceae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rhein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 - glycoside</a:t>
                      </a:r>
                      <a:endParaRPr lang="en-US" dirty="0"/>
                    </a:p>
                  </a:txBody>
                  <a:tcPr/>
                </a:tc>
              </a:tr>
              <a:tr h="896679">
                <a:tc>
                  <a:txBody>
                    <a:bodyPr/>
                    <a:lstStyle/>
                    <a:p>
                      <a:r>
                        <a:rPr lang="en-US" dirty="0" smtClean="0"/>
                        <a:t>Aloe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Aloe </a:t>
                      </a:r>
                      <a:r>
                        <a:rPr lang="en-US" i="1" dirty="0" err="1" smtClean="0"/>
                        <a:t>barbadensis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Liliaceae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Barbaloin</a:t>
                      </a:r>
                      <a:endParaRPr lang="en-US" dirty="0" smtClean="0"/>
                    </a:p>
                    <a:p>
                      <a:r>
                        <a:rPr lang="en-US" dirty="0" err="1" smtClean="0"/>
                        <a:t>Alloinoside</a:t>
                      </a:r>
                      <a:r>
                        <a:rPr lang="en-US" baseline="0" dirty="0" smtClean="0"/>
                        <a:t> A&amp;B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C-glycoside</a:t>
                      </a:r>
                      <a:endParaRPr lang="en-US" dirty="0" smtClean="0"/>
                    </a:p>
                    <a:p>
                      <a:r>
                        <a:rPr lang="en-US" dirty="0" smtClean="0"/>
                        <a:t>O-</a:t>
                      </a:r>
                      <a:r>
                        <a:rPr lang="en-US" baseline="0" dirty="0" smtClean="0"/>
                        <a:t> glycoside  of </a:t>
                      </a:r>
                      <a:r>
                        <a:rPr lang="en-US" baseline="0" dirty="0" err="1" smtClean="0"/>
                        <a:t>barbaloin</a:t>
                      </a:r>
                      <a:endParaRPr lang="en-US" dirty="0"/>
                    </a:p>
                  </a:txBody>
                  <a:tcPr/>
                </a:tc>
              </a:tr>
              <a:tr h="627675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Senna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err="1" smtClean="0"/>
                        <a:t>Senna</a:t>
                      </a:r>
                      <a:r>
                        <a:rPr lang="en-US" i="1" dirty="0" smtClean="0"/>
                        <a:t> </a:t>
                      </a:r>
                      <a:r>
                        <a:rPr lang="en-US" i="1" dirty="0" err="1" smtClean="0"/>
                        <a:t>alexandrina</a:t>
                      </a:r>
                      <a:r>
                        <a:rPr lang="en-US" i="1" dirty="0" smtClean="0"/>
                        <a:t> </a:t>
                      </a:r>
                      <a:r>
                        <a:rPr lang="en-US" i="0" dirty="0" smtClean="0"/>
                        <a:t>Mill.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fabaceae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Sennosides</a:t>
                      </a:r>
                      <a:r>
                        <a:rPr lang="en-US" dirty="0" smtClean="0"/>
                        <a:t> A – D</a:t>
                      </a:r>
                      <a:endParaRPr lang="en-US" dirty="0" smtClean="0"/>
                    </a:p>
                    <a:p>
                      <a:r>
                        <a:rPr lang="en-US" dirty="0" smtClean="0"/>
                        <a:t>(aloe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emodin</a:t>
                      </a:r>
                      <a:r>
                        <a:rPr lang="en-US" baseline="0" dirty="0" smtClean="0"/>
                        <a:t> &amp; </a:t>
                      </a:r>
                      <a:r>
                        <a:rPr lang="en-US" baseline="0" dirty="0" err="1" smtClean="0"/>
                        <a:t>rhein</a:t>
                      </a:r>
                      <a:r>
                        <a:rPr lang="en-US" baseline="0" dirty="0" smtClean="0"/>
                        <a:t>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</a:t>
                      </a:r>
                      <a:r>
                        <a:rPr lang="en-US" baseline="0" dirty="0" smtClean="0"/>
                        <a:t> - glycoside</a:t>
                      </a:r>
                      <a:endParaRPr lang="en-US" dirty="0"/>
                    </a:p>
                  </a:txBody>
                  <a:tcPr/>
                </a:tc>
              </a:tr>
              <a:tr h="358672">
                <a:tc>
                  <a:txBody>
                    <a:bodyPr/>
                    <a:lstStyle/>
                    <a:p>
                      <a:r>
                        <a:rPr lang="en-US" dirty="0" smtClean="0"/>
                        <a:t>John </a:t>
                      </a:r>
                      <a:r>
                        <a:rPr lang="en-US" dirty="0" err="1" smtClean="0"/>
                        <a:t>Wort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err="1" smtClean="0"/>
                        <a:t>Hyperium</a:t>
                      </a:r>
                      <a:r>
                        <a:rPr lang="en-US" i="1" baseline="0" dirty="0" smtClean="0"/>
                        <a:t> </a:t>
                      </a:r>
                      <a:r>
                        <a:rPr lang="en-US" i="1" baseline="0" dirty="0" err="1" smtClean="0"/>
                        <a:t>perforatum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clusiaceae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Hypericin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 molecules of </a:t>
                      </a:r>
                      <a:r>
                        <a:rPr lang="en-US" dirty="0" err="1" smtClean="0"/>
                        <a:t>emodin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anthrone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Test for </a:t>
            </a:r>
            <a:r>
              <a:rPr lang="en-US" dirty="0" err="1" smtClean="0"/>
              <a:t>Anthraquinone</a:t>
            </a:r>
            <a:r>
              <a:rPr lang="en-US" dirty="0" smtClean="0"/>
              <a:t> Glycosides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1"/>
          <a:srcRect/>
          <a:stretch>
            <a:fillRect/>
          </a:stretch>
        </p:blipFill>
        <p:spPr bwMode="auto">
          <a:xfrm>
            <a:off x="381000" y="1143000"/>
            <a:ext cx="80772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STEROLS &amp; CARDIAC GLYCOSIDES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762000"/>
            <a:ext cx="8839200" cy="5943600"/>
          </a:xfrm>
        </p:spPr>
        <p:txBody>
          <a:bodyPr/>
          <a:lstStyle/>
          <a:p>
            <a:r>
              <a:rPr lang="en-US" sz="2400" dirty="0" err="1" smtClean="0"/>
              <a:t>Aglycone</a:t>
            </a:r>
            <a:r>
              <a:rPr lang="en-US" sz="2400" dirty="0" smtClean="0"/>
              <a:t> part of cardiac glycosides is a </a:t>
            </a:r>
            <a:r>
              <a:rPr lang="en-US" sz="2400" dirty="0" err="1" smtClean="0"/>
              <a:t>steriodal</a:t>
            </a:r>
            <a:r>
              <a:rPr lang="en-US" sz="2400" dirty="0" smtClean="0"/>
              <a:t> moiety i.e. 5-membered or 6-membered </a:t>
            </a:r>
            <a:r>
              <a:rPr lang="en-US" sz="2400" dirty="0" err="1" smtClean="0"/>
              <a:t>lactone</a:t>
            </a:r>
            <a:r>
              <a:rPr lang="en-US" sz="2400" dirty="0" smtClean="0"/>
              <a:t> rings (</a:t>
            </a:r>
            <a:r>
              <a:rPr lang="en-US" sz="2400" dirty="0" err="1" smtClean="0"/>
              <a:t>cardenolides</a:t>
            </a:r>
            <a:r>
              <a:rPr lang="en-US" sz="2400" dirty="0" smtClean="0"/>
              <a:t> &amp; </a:t>
            </a:r>
            <a:r>
              <a:rPr lang="en-US" sz="2400" dirty="0" err="1" smtClean="0"/>
              <a:t>bufadenolides</a:t>
            </a:r>
            <a:r>
              <a:rPr lang="en-US" sz="2400" dirty="0" smtClean="0"/>
              <a:t> respectively)</a:t>
            </a:r>
            <a:endParaRPr lang="en-US" sz="2400" dirty="0" smtClean="0"/>
          </a:p>
          <a:p>
            <a:r>
              <a:rPr lang="en-US" sz="2400" dirty="0" smtClean="0"/>
              <a:t>The  sugar moieties are attached to the sugar moiety which may be mono, </a:t>
            </a:r>
            <a:r>
              <a:rPr lang="en-US" sz="2400" dirty="0" err="1" smtClean="0"/>
              <a:t>di</a:t>
            </a:r>
            <a:r>
              <a:rPr lang="en-US" sz="2400" dirty="0" smtClean="0"/>
              <a:t>, tri or tetra </a:t>
            </a:r>
            <a:r>
              <a:rPr lang="en-US" sz="2400" dirty="0" err="1" smtClean="0"/>
              <a:t>saccharide</a:t>
            </a:r>
            <a:endParaRPr lang="en-US" sz="2400" dirty="0" smtClean="0"/>
          </a:p>
          <a:p>
            <a:r>
              <a:rPr lang="en-US" sz="2400" dirty="0" smtClean="0"/>
              <a:t>The most sugars that are found in cardiac glycosides are the uncommon </a:t>
            </a:r>
            <a:r>
              <a:rPr lang="en-US" sz="2400" dirty="0" err="1" smtClean="0"/>
              <a:t>deoxy</a:t>
            </a:r>
            <a:r>
              <a:rPr lang="en-US" sz="2400" dirty="0" smtClean="0"/>
              <a:t> sugars e.g. </a:t>
            </a:r>
            <a:r>
              <a:rPr lang="en-US" sz="2400" dirty="0" err="1" smtClean="0"/>
              <a:t>digitoxose</a:t>
            </a:r>
            <a:r>
              <a:rPr lang="en-US" sz="2400" dirty="0" smtClean="0"/>
              <a:t>, </a:t>
            </a:r>
            <a:r>
              <a:rPr lang="en-US" sz="2400" dirty="0" err="1" smtClean="0"/>
              <a:t>cymarose</a:t>
            </a:r>
            <a:endParaRPr lang="en-US" sz="2400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990600" y="3810000"/>
            <a:ext cx="68580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err="1" smtClean="0"/>
              <a:t>Cardenolides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They are more prevalent in nature, they are </a:t>
            </a:r>
            <a:r>
              <a:rPr lang="en-US" dirty="0" err="1" smtClean="0"/>
              <a:t>are</a:t>
            </a:r>
            <a:r>
              <a:rPr lang="en-US" dirty="0" smtClean="0"/>
              <a:t> C</a:t>
            </a:r>
            <a:r>
              <a:rPr lang="en-US" baseline="-25000" dirty="0" smtClean="0"/>
              <a:t>23</a:t>
            </a:r>
            <a:r>
              <a:rPr lang="en-US" dirty="0" smtClean="0"/>
              <a:t> </a:t>
            </a:r>
            <a:r>
              <a:rPr lang="en-US" dirty="0" err="1" smtClean="0"/>
              <a:t>steriods</a:t>
            </a:r>
            <a:r>
              <a:rPr lang="en-US" dirty="0" smtClean="0"/>
              <a:t> have an </a:t>
            </a:r>
            <a:r>
              <a:rPr lang="el-GR" dirty="0" smtClean="0"/>
              <a:t>α</a:t>
            </a:r>
            <a:r>
              <a:rPr lang="en-US" dirty="0" smtClean="0"/>
              <a:t>, </a:t>
            </a:r>
            <a:r>
              <a:rPr lang="el-GR" dirty="0" smtClean="0"/>
              <a:t>β</a:t>
            </a:r>
            <a:r>
              <a:rPr lang="en-US" dirty="0" smtClean="0"/>
              <a:t> – unsaturated 5-membered </a:t>
            </a:r>
            <a:r>
              <a:rPr lang="en-US" dirty="0" err="1" smtClean="0"/>
              <a:t>lactone</a:t>
            </a:r>
            <a:r>
              <a:rPr lang="en-US" dirty="0" smtClean="0"/>
              <a:t> ring in position C</a:t>
            </a:r>
            <a:r>
              <a:rPr lang="en-US" baseline="-25000" dirty="0" smtClean="0"/>
              <a:t>17 .</a:t>
            </a:r>
            <a:endParaRPr lang="en-US" baseline="-25000" dirty="0" smtClean="0"/>
          </a:p>
          <a:p>
            <a:r>
              <a:rPr lang="en-US" dirty="0" smtClean="0"/>
              <a:t>They are of two main types </a:t>
            </a:r>
            <a:r>
              <a:rPr lang="en-US" dirty="0" err="1" smtClean="0"/>
              <a:t>viz</a:t>
            </a:r>
            <a:r>
              <a:rPr lang="en-US" dirty="0" smtClean="0"/>
              <a:t>:</a:t>
            </a:r>
            <a:endParaRPr lang="en-US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Digitalis glycosides from </a:t>
            </a:r>
            <a:r>
              <a:rPr lang="en-US" i="1" dirty="0" smtClean="0"/>
              <a:t>Digitalis </a:t>
            </a:r>
            <a:r>
              <a:rPr lang="en-US" i="1" dirty="0" err="1" smtClean="0"/>
              <a:t>sp.,</a:t>
            </a:r>
            <a:r>
              <a:rPr lang="en-US" dirty="0" err="1" smtClean="0"/>
              <a:t>Plantinginaceae</a:t>
            </a:r>
            <a:endParaRPr lang="en-US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en-US" dirty="0" err="1" smtClean="0"/>
              <a:t>Strophanthus</a:t>
            </a:r>
            <a:r>
              <a:rPr lang="en-US" dirty="0" smtClean="0"/>
              <a:t> glycosides</a:t>
            </a:r>
            <a:endParaRPr lang="en-US" dirty="0" smtClean="0"/>
          </a:p>
          <a:p>
            <a:r>
              <a:rPr lang="en-US" dirty="0" smtClean="0"/>
              <a:t>From the structure given previously where at 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C</a:t>
            </a:r>
            <a:r>
              <a:rPr lang="en-US" baseline="-25000" dirty="0" smtClean="0"/>
              <a:t>10</a:t>
            </a:r>
            <a:r>
              <a:rPr lang="en-US" dirty="0" smtClean="0"/>
              <a:t>: R = CH</a:t>
            </a:r>
            <a:r>
              <a:rPr lang="en-US" baseline="-25000" dirty="0" smtClean="0"/>
              <a:t>3</a:t>
            </a:r>
            <a:r>
              <a:rPr lang="en-US" dirty="0" smtClean="0"/>
              <a:t>, C</a:t>
            </a:r>
            <a:r>
              <a:rPr lang="en-US" baseline="-25000" dirty="0" smtClean="0"/>
              <a:t>3</a:t>
            </a:r>
            <a:r>
              <a:rPr lang="en-US" dirty="0" smtClean="0"/>
              <a:t> = O, C</a:t>
            </a:r>
            <a:r>
              <a:rPr lang="en-US" baseline="-25000" dirty="0" smtClean="0"/>
              <a:t>11</a:t>
            </a:r>
            <a:r>
              <a:rPr lang="en-US" dirty="0" smtClean="0"/>
              <a:t>= OH, C</a:t>
            </a:r>
            <a:r>
              <a:rPr lang="en-US" baseline="-25000" dirty="0" smtClean="0"/>
              <a:t>13</a:t>
            </a:r>
            <a:r>
              <a:rPr lang="en-US" dirty="0" smtClean="0"/>
              <a:t> = CH</a:t>
            </a:r>
            <a:r>
              <a:rPr lang="en-US" baseline="-25000" dirty="0" smtClean="0"/>
              <a:t>3</a:t>
            </a:r>
            <a:r>
              <a:rPr lang="en-US" dirty="0" smtClean="0"/>
              <a:t>, C</a:t>
            </a:r>
            <a:r>
              <a:rPr lang="en-US" baseline="-25000" dirty="0" smtClean="0"/>
              <a:t>14</a:t>
            </a:r>
            <a:r>
              <a:rPr lang="en-US" dirty="0" smtClean="0"/>
              <a:t> = OH (Digitalis glycosides)</a:t>
            </a:r>
            <a:endParaRPr lang="en-US" dirty="0" smtClean="0"/>
          </a:p>
          <a:p>
            <a:r>
              <a:rPr lang="en-US" dirty="0" smtClean="0"/>
              <a:t>But where C</a:t>
            </a:r>
            <a:r>
              <a:rPr lang="en-US" baseline="-25000" dirty="0" smtClean="0"/>
              <a:t>10</a:t>
            </a:r>
            <a:r>
              <a:rPr lang="en-US" dirty="0" smtClean="0"/>
              <a:t>, R = CHO or CH</a:t>
            </a:r>
            <a:r>
              <a:rPr lang="en-US" baseline="-25000" dirty="0" smtClean="0"/>
              <a:t>2</a:t>
            </a:r>
            <a:r>
              <a:rPr lang="en-US" dirty="0" smtClean="0"/>
              <a:t>OH (</a:t>
            </a:r>
            <a:r>
              <a:rPr lang="en-US" dirty="0" err="1" smtClean="0"/>
              <a:t>Strophanthus</a:t>
            </a:r>
            <a:r>
              <a:rPr lang="en-US" dirty="0" smtClean="0"/>
              <a:t> glycosides) all others remaining constant</a:t>
            </a:r>
            <a:endParaRPr lang="en-US" dirty="0" smtClean="0"/>
          </a:p>
          <a:p>
            <a:r>
              <a:rPr lang="en-US" dirty="0" smtClean="0"/>
              <a:t>Chemical constituents of </a:t>
            </a:r>
            <a:r>
              <a:rPr lang="en-US" dirty="0" err="1" smtClean="0"/>
              <a:t>cardenolides</a:t>
            </a:r>
            <a:r>
              <a:rPr lang="en-US" dirty="0" smtClean="0"/>
              <a:t> include: </a:t>
            </a:r>
            <a:r>
              <a:rPr lang="en-US" dirty="0" err="1" smtClean="0"/>
              <a:t>digitoxin</a:t>
            </a:r>
            <a:r>
              <a:rPr lang="en-US" dirty="0" smtClean="0"/>
              <a:t>, </a:t>
            </a:r>
            <a:r>
              <a:rPr lang="en-US" dirty="0" err="1" smtClean="0"/>
              <a:t>gitoxin</a:t>
            </a:r>
            <a:r>
              <a:rPr lang="en-US" dirty="0" smtClean="0"/>
              <a:t>, </a:t>
            </a:r>
            <a:r>
              <a:rPr lang="en-US" dirty="0" err="1" smtClean="0"/>
              <a:t>digoxin</a:t>
            </a:r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err="1" smtClean="0"/>
              <a:t>Bufadenolides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715000"/>
          </a:xfrm>
        </p:spPr>
        <p:txBody>
          <a:bodyPr>
            <a:normAutofit/>
          </a:bodyPr>
          <a:lstStyle/>
          <a:p>
            <a:r>
              <a:rPr lang="en-US" dirty="0" smtClean="0"/>
              <a:t>They include the following:</a:t>
            </a:r>
            <a:endParaRPr lang="en-US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en-US" dirty="0" err="1" smtClean="0"/>
              <a:t>squill</a:t>
            </a:r>
            <a:r>
              <a:rPr lang="en-US" dirty="0" smtClean="0"/>
              <a:t> glycosides (</a:t>
            </a:r>
            <a:r>
              <a:rPr lang="en-US" dirty="0" err="1" smtClean="0"/>
              <a:t>scillarins</a:t>
            </a:r>
            <a:r>
              <a:rPr lang="en-US" dirty="0" smtClean="0"/>
              <a:t>); from the bulb and varieties of </a:t>
            </a:r>
            <a:r>
              <a:rPr lang="en-US" dirty="0" err="1" smtClean="0"/>
              <a:t>squill</a:t>
            </a:r>
            <a:r>
              <a:rPr lang="en-US" dirty="0" smtClean="0"/>
              <a:t>; Family </a:t>
            </a:r>
            <a:r>
              <a:rPr lang="en-US" dirty="0" err="1" smtClean="0"/>
              <a:t>Liliaceae</a:t>
            </a:r>
            <a:endParaRPr lang="en-US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 toad poison (</a:t>
            </a:r>
            <a:r>
              <a:rPr lang="en-US" dirty="0" err="1" smtClean="0"/>
              <a:t>bufotoxin</a:t>
            </a:r>
            <a:r>
              <a:rPr lang="en-US" dirty="0" smtClean="0"/>
              <a:t>); derives name from the generic name from toad </a:t>
            </a:r>
            <a:r>
              <a:rPr lang="en-US" dirty="0" err="1" smtClean="0"/>
              <a:t>bufo</a:t>
            </a:r>
            <a:r>
              <a:rPr lang="en-US" dirty="0" smtClean="0"/>
              <a:t>. It possesses doubly unsaturated 6-membered ring in position C</a:t>
            </a:r>
            <a:r>
              <a:rPr lang="en-US" baseline="-25000" dirty="0" smtClean="0"/>
              <a:t>17</a:t>
            </a:r>
            <a:r>
              <a:rPr lang="en-US" dirty="0" smtClean="0"/>
              <a:t>, They are C</a:t>
            </a:r>
            <a:r>
              <a:rPr lang="en-US" baseline="-25000" dirty="0" smtClean="0"/>
              <a:t>24</a:t>
            </a:r>
            <a:r>
              <a:rPr lang="en-US" dirty="0" smtClean="0"/>
              <a:t> </a:t>
            </a:r>
            <a:r>
              <a:rPr lang="en-US" dirty="0" err="1" smtClean="0"/>
              <a:t>steriod</a:t>
            </a:r>
            <a:endParaRPr lang="en-US" dirty="0" smtClean="0"/>
          </a:p>
          <a:p>
            <a:r>
              <a:rPr lang="en-US" dirty="0" smtClean="0"/>
              <a:t>Where C</a:t>
            </a:r>
            <a:r>
              <a:rPr lang="en-US" baseline="-25000" dirty="0" smtClean="0"/>
              <a:t>11</a:t>
            </a:r>
            <a:r>
              <a:rPr lang="en-US" dirty="0" smtClean="0"/>
              <a:t>=OH, C</a:t>
            </a:r>
            <a:r>
              <a:rPr lang="en-US" baseline="-25000" dirty="0" smtClean="0"/>
              <a:t>14</a:t>
            </a:r>
            <a:r>
              <a:rPr lang="en-US" dirty="0" smtClean="0"/>
              <a:t>=OH,C</a:t>
            </a:r>
            <a:r>
              <a:rPr lang="en-US" baseline="-25000" dirty="0" smtClean="0"/>
              <a:t>15</a:t>
            </a:r>
            <a:r>
              <a:rPr lang="en-US" dirty="0" smtClean="0"/>
              <a:t> =H (</a:t>
            </a:r>
            <a:r>
              <a:rPr lang="en-US" dirty="0" err="1" smtClean="0"/>
              <a:t>squill</a:t>
            </a:r>
            <a:r>
              <a:rPr lang="en-US" dirty="0" smtClean="0"/>
              <a:t> glycoside) </a:t>
            </a:r>
            <a:r>
              <a:rPr lang="en-US" dirty="0" err="1" smtClean="0"/>
              <a:t>e.g</a:t>
            </a:r>
            <a:r>
              <a:rPr lang="en-US" dirty="0" smtClean="0"/>
              <a:t> </a:t>
            </a:r>
            <a:r>
              <a:rPr lang="en-US" dirty="0" err="1" smtClean="0"/>
              <a:t>Scillarin</a:t>
            </a:r>
            <a:r>
              <a:rPr lang="en-US" dirty="0" smtClean="0"/>
              <a:t> A and </a:t>
            </a:r>
            <a:r>
              <a:rPr lang="en-US" dirty="0" err="1" smtClean="0"/>
              <a:t>Scillarin</a:t>
            </a:r>
            <a:r>
              <a:rPr lang="en-US" dirty="0" smtClean="0"/>
              <a:t> B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smtClean="0"/>
              <a:t>C</a:t>
            </a:r>
            <a:r>
              <a:rPr lang="en-US" baseline="-25000" dirty="0" smtClean="0"/>
              <a:t>11</a:t>
            </a:r>
            <a:r>
              <a:rPr lang="en-US" dirty="0" smtClean="0"/>
              <a:t>=OH, C</a:t>
            </a:r>
            <a:r>
              <a:rPr lang="en-US" baseline="-25000" dirty="0" smtClean="0"/>
              <a:t>14</a:t>
            </a:r>
            <a:r>
              <a:rPr lang="en-US" dirty="0" smtClean="0"/>
              <a:t>&amp;C</a:t>
            </a:r>
            <a:r>
              <a:rPr lang="en-US" baseline="-25000" dirty="0" smtClean="0"/>
              <a:t>15</a:t>
            </a:r>
            <a:r>
              <a:rPr lang="en-US" dirty="0" smtClean="0"/>
              <a:t>= ester </a:t>
            </a:r>
            <a:r>
              <a:rPr lang="en-US" dirty="0" err="1" smtClean="0"/>
              <a:t>grp</a:t>
            </a:r>
            <a:r>
              <a:rPr lang="en-US" dirty="0" smtClean="0"/>
              <a:t>. (</a:t>
            </a:r>
            <a:r>
              <a:rPr lang="en-US" dirty="0" err="1" smtClean="0"/>
              <a:t>bufotoxin</a:t>
            </a:r>
            <a:r>
              <a:rPr lang="en-US" dirty="0" smtClean="0"/>
              <a:t>)</a:t>
            </a: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457200" y="-533400"/>
            <a:ext cx="8229600" cy="22860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8600"/>
            <a:ext cx="8839200" cy="63246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u="sng" dirty="0" smtClean="0"/>
              <a:t>Uses of </a:t>
            </a:r>
            <a:r>
              <a:rPr lang="en-US" u="sng" dirty="0" smtClean="0"/>
              <a:t>Cardiac glycosides:-</a:t>
            </a:r>
            <a:r>
              <a:rPr lang="en-US" dirty="0" smtClean="0"/>
              <a:t> 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smtClean="0"/>
              <a:t>potent </a:t>
            </a:r>
            <a:r>
              <a:rPr lang="en-US" dirty="0" err="1" smtClean="0"/>
              <a:t>cardiotonic</a:t>
            </a:r>
            <a:r>
              <a:rPr lang="en-US" dirty="0" smtClean="0"/>
              <a:t>, an expectorant especially in chronic bronchitis, stimulant, may possess anti-cancer, produces </a:t>
            </a:r>
            <a:r>
              <a:rPr lang="en-US" dirty="0" err="1" smtClean="0"/>
              <a:t>diuresis</a:t>
            </a:r>
            <a:r>
              <a:rPr lang="en-US" dirty="0" smtClean="0"/>
              <a:t>, causes emesis in relatively high </a:t>
            </a:r>
            <a:r>
              <a:rPr lang="en-US" dirty="0" smtClean="0"/>
              <a:t>doses</a:t>
            </a:r>
            <a:endParaRPr lang="en-US" dirty="0" smtClean="0"/>
          </a:p>
          <a:p>
            <a:pPr>
              <a:buNone/>
            </a:pPr>
            <a:r>
              <a:rPr lang="en-US" u="sng" dirty="0" smtClean="0"/>
              <a:t>Test for cardiac glycosides</a:t>
            </a:r>
            <a:endParaRPr lang="en-US" u="sng" dirty="0" smtClean="0"/>
          </a:p>
          <a:p>
            <a:pPr>
              <a:buNone/>
            </a:pPr>
            <a:r>
              <a:rPr lang="en-US" dirty="0" smtClean="0"/>
              <a:t>Keller-</a:t>
            </a:r>
            <a:r>
              <a:rPr lang="en-US" dirty="0" err="1" smtClean="0"/>
              <a:t>killani</a:t>
            </a:r>
            <a:r>
              <a:rPr lang="en-US" dirty="0" smtClean="0"/>
              <a:t>, </a:t>
            </a:r>
            <a:r>
              <a:rPr lang="en-US" dirty="0" err="1" smtClean="0"/>
              <a:t>Kedde’s</a:t>
            </a:r>
            <a:r>
              <a:rPr lang="en-US" dirty="0" smtClean="0"/>
              <a:t> test etc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(refer to PCG341 manual)</a:t>
            </a:r>
            <a:endParaRPr lang="en-US" dirty="0" smtClean="0"/>
          </a:p>
          <a:p>
            <a:pPr>
              <a:buNone/>
            </a:pPr>
            <a:r>
              <a:rPr lang="en-US" u="sng" dirty="0" smtClean="0"/>
              <a:t>Medicinal importance of cardiac glycosides</a:t>
            </a:r>
            <a:endParaRPr lang="en-US" u="sng" dirty="0" smtClean="0"/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Cardiotonics</a:t>
            </a:r>
            <a:r>
              <a:rPr lang="en-US" dirty="0" smtClean="0"/>
              <a:t>, CHF, rheumatic heart </a:t>
            </a:r>
            <a:r>
              <a:rPr lang="en-US" dirty="0" err="1" smtClean="0"/>
              <a:t>dx</a:t>
            </a:r>
            <a:r>
              <a:rPr lang="en-US" dirty="0" smtClean="0"/>
              <a:t>, atherosclerosis, diuretics</a:t>
            </a:r>
            <a:endParaRPr lang="en-US" dirty="0" smtClean="0"/>
          </a:p>
          <a:p>
            <a:pPr>
              <a:buNone/>
            </a:pPr>
            <a:r>
              <a:rPr lang="en-US" u="sng" dirty="0" smtClean="0"/>
              <a:t>Official cardiac drugs</a:t>
            </a:r>
            <a:endParaRPr lang="en-US" u="sng" dirty="0" smtClean="0"/>
          </a:p>
          <a:p>
            <a:pPr>
              <a:buNone/>
            </a:pPr>
            <a:r>
              <a:rPr lang="en-US" dirty="0" smtClean="0"/>
              <a:t>Digitalis leaf (tablets), </a:t>
            </a:r>
            <a:r>
              <a:rPr lang="en-US" dirty="0" err="1" smtClean="0"/>
              <a:t>digitoxin</a:t>
            </a:r>
            <a:r>
              <a:rPr lang="en-US" dirty="0" smtClean="0"/>
              <a:t> tablets, </a:t>
            </a:r>
            <a:r>
              <a:rPr lang="en-US" dirty="0" err="1" smtClean="0"/>
              <a:t>digoxin</a:t>
            </a:r>
            <a:r>
              <a:rPr lang="en-US" dirty="0" smtClean="0"/>
              <a:t> injection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SAPONIN GLYCOSIDES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762000"/>
            <a:ext cx="8763000" cy="6096000"/>
          </a:xfrm>
        </p:spPr>
        <p:txBody>
          <a:bodyPr>
            <a:normAutofit fontScale="55000" lnSpcReduction="20000"/>
          </a:bodyPr>
          <a:lstStyle/>
          <a:p>
            <a:r>
              <a:rPr lang="en-US" dirty="0" smtClean="0"/>
              <a:t>Derived from the </a:t>
            </a:r>
            <a:r>
              <a:rPr lang="en-US" dirty="0" err="1" smtClean="0"/>
              <a:t>latin</a:t>
            </a:r>
            <a:r>
              <a:rPr lang="en-US" dirty="0" smtClean="0"/>
              <a:t> name soap</a:t>
            </a:r>
            <a:endParaRPr lang="en-US" dirty="0" smtClean="0"/>
          </a:p>
          <a:p>
            <a:r>
              <a:rPr lang="en-US" dirty="0" smtClean="0"/>
              <a:t>Plants containing </a:t>
            </a:r>
            <a:r>
              <a:rPr lang="en-US" dirty="0" err="1" smtClean="0"/>
              <a:t>saponin</a:t>
            </a:r>
            <a:r>
              <a:rPr lang="en-US" dirty="0" smtClean="0"/>
              <a:t> and </a:t>
            </a:r>
            <a:r>
              <a:rPr lang="en-US" dirty="0" err="1" smtClean="0"/>
              <a:t>saponins</a:t>
            </a:r>
            <a:r>
              <a:rPr lang="en-US" dirty="0" smtClean="0"/>
              <a:t> as such produce frothing in aqueous solution known as natural detergents</a:t>
            </a:r>
            <a:endParaRPr lang="en-US" dirty="0" smtClean="0"/>
          </a:p>
          <a:p>
            <a:r>
              <a:rPr lang="en-US" dirty="0" smtClean="0"/>
              <a:t>Their </a:t>
            </a:r>
            <a:r>
              <a:rPr lang="en-US" dirty="0" err="1" smtClean="0"/>
              <a:t>aglycones</a:t>
            </a:r>
            <a:r>
              <a:rPr lang="en-US" dirty="0" smtClean="0"/>
              <a:t> are known as </a:t>
            </a:r>
            <a:r>
              <a:rPr lang="en-US" dirty="0" err="1" smtClean="0"/>
              <a:t>sapogenins</a:t>
            </a:r>
            <a:endParaRPr lang="en-US" dirty="0" smtClean="0"/>
          </a:p>
          <a:p>
            <a:pPr>
              <a:buNone/>
            </a:pPr>
            <a:r>
              <a:rPr lang="en-US" u="sng" dirty="0" smtClean="0"/>
              <a:t>Characteristics / Properties</a:t>
            </a:r>
            <a:endParaRPr lang="en-US" u="sng" dirty="0" smtClean="0"/>
          </a:p>
          <a:p>
            <a:r>
              <a:rPr lang="en-US" dirty="0" smtClean="0"/>
              <a:t>have bitter and pungent taste so limited </a:t>
            </a:r>
            <a:r>
              <a:rPr lang="en-US" dirty="0" err="1" smtClean="0"/>
              <a:t>utilisation</a:t>
            </a:r>
            <a:r>
              <a:rPr lang="en-US" dirty="0" smtClean="0"/>
              <a:t> takes place as feed by animals</a:t>
            </a:r>
            <a:endParaRPr lang="en-US" dirty="0" smtClean="0"/>
          </a:p>
          <a:p>
            <a:r>
              <a:rPr lang="en-US" dirty="0" smtClean="0"/>
              <a:t>Drugs containing </a:t>
            </a:r>
            <a:r>
              <a:rPr lang="en-US" dirty="0" err="1" smtClean="0"/>
              <a:t>saponins</a:t>
            </a:r>
            <a:r>
              <a:rPr lang="en-US" dirty="0" smtClean="0"/>
              <a:t> are stimulatory and cause irritation of mucous membrane</a:t>
            </a:r>
            <a:endParaRPr lang="en-US" dirty="0" smtClean="0"/>
          </a:p>
          <a:p>
            <a:r>
              <a:rPr lang="en-US" dirty="0" smtClean="0"/>
              <a:t>They cause </a:t>
            </a:r>
            <a:r>
              <a:rPr lang="en-US" dirty="0" err="1" smtClean="0"/>
              <a:t>haemolysis</a:t>
            </a:r>
            <a:r>
              <a:rPr lang="en-US" dirty="0" smtClean="0"/>
              <a:t> of blood</a:t>
            </a:r>
            <a:endParaRPr lang="en-US" dirty="0" smtClean="0"/>
          </a:p>
          <a:p>
            <a:r>
              <a:rPr lang="en-US" dirty="0" smtClean="0"/>
              <a:t>Taken by mouth and are harmless</a:t>
            </a:r>
            <a:endParaRPr lang="en-US" dirty="0" smtClean="0"/>
          </a:p>
          <a:p>
            <a:r>
              <a:rPr lang="en-US" dirty="0" smtClean="0"/>
              <a:t>They have high molecular weight thus  their isolation poses difficulties</a:t>
            </a:r>
            <a:endParaRPr lang="en-US" dirty="0" smtClean="0"/>
          </a:p>
          <a:p>
            <a:r>
              <a:rPr lang="en-US" dirty="0" smtClean="0"/>
              <a:t>They give precipitates with alcoholic solutions , emulsify oils and cause complex formation with cholesterol</a:t>
            </a:r>
            <a:endParaRPr lang="en-US" dirty="0" smtClean="0"/>
          </a:p>
          <a:p>
            <a:r>
              <a:rPr lang="en-US" dirty="0" smtClean="0"/>
              <a:t>They are responsible for producing toxicity in lower organisms</a:t>
            </a:r>
            <a:endParaRPr lang="en-US" dirty="0" smtClean="0"/>
          </a:p>
          <a:p>
            <a:r>
              <a:rPr lang="en-US" dirty="0" smtClean="0"/>
              <a:t>They produce colloidal solution s in water, soluble in alcohol, but insoluble in </a:t>
            </a:r>
            <a:r>
              <a:rPr lang="en-US" dirty="0" err="1" smtClean="0"/>
              <a:t>ether&amp;petroleum</a:t>
            </a:r>
            <a:endParaRPr lang="en-US" dirty="0" smtClean="0"/>
          </a:p>
          <a:p>
            <a:pPr>
              <a:buNone/>
            </a:pPr>
            <a:r>
              <a:rPr lang="en-US" u="sng" dirty="0" smtClean="0"/>
              <a:t>Biological Importance</a:t>
            </a:r>
            <a:endParaRPr lang="en-US" u="sng" dirty="0" smtClean="0"/>
          </a:p>
          <a:p>
            <a:r>
              <a:rPr lang="en-US" dirty="0" smtClean="0"/>
              <a:t>Possess strong biological activity</a:t>
            </a:r>
            <a:endParaRPr lang="en-US" dirty="0" smtClean="0"/>
          </a:p>
          <a:p>
            <a:r>
              <a:rPr lang="en-US" dirty="0" smtClean="0"/>
              <a:t>They are the plant active immune system</a:t>
            </a:r>
            <a:endParaRPr lang="en-US" dirty="0" smtClean="0"/>
          </a:p>
          <a:p>
            <a:r>
              <a:rPr lang="en-US" dirty="0" err="1" smtClean="0"/>
              <a:t>Saponins</a:t>
            </a:r>
            <a:r>
              <a:rPr lang="en-US" dirty="0" smtClean="0"/>
              <a:t> act as toxins</a:t>
            </a:r>
            <a:endParaRPr lang="en-US" dirty="0" smtClean="0"/>
          </a:p>
          <a:p>
            <a:pPr>
              <a:buNone/>
            </a:pPr>
            <a:r>
              <a:rPr lang="en-US" u="sng" dirty="0" smtClean="0"/>
              <a:t>Chemistry</a:t>
            </a:r>
            <a:endParaRPr lang="en-US" u="sng" dirty="0" smtClean="0"/>
          </a:p>
          <a:p>
            <a:r>
              <a:rPr lang="en-US" dirty="0" smtClean="0"/>
              <a:t>They consist of a polycyclic </a:t>
            </a:r>
            <a:r>
              <a:rPr lang="en-US" dirty="0" err="1" smtClean="0"/>
              <a:t>aglycone</a:t>
            </a:r>
            <a:r>
              <a:rPr lang="en-US" dirty="0" smtClean="0"/>
              <a:t> (steroid/</a:t>
            </a:r>
            <a:r>
              <a:rPr lang="en-US" dirty="0" err="1" smtClean="0"/>
              <a:t>triterpenoid</a:t>
            </a:r>
            <a:r>
              <a:rPr lang="en-US" dirty="0" smtClean="0"/>
              <a:t>) attached via a C</a:t>
            </a:r>
            <a:r>
              <a:rPr lang="en-US" baseline="-25000" dirty="0" smtClean="0"/>
              <a:t>3</a:t>
            </a:r>
            <a:r>
              <a:rPr lang="en-US" dirty="0" smtClean="0"/>
              <a:t> to sugar  side chain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610600" cy="1143000"/>
          </a:xfrm>
        </p:spPr>
        <p:txBody>
          <a:bodyPr>
            <a:noAutofit/>
          </a:bodyPr>
          <a:lstStyle/>
          <a:p>
            <a:pPr algn="l"/>
            <a:r>
              <a:rPr lang="en-US" sz="2800" u="sng" dirty="0" smtClean="0"/>
              <a:t>Types</a:t>
            </a:r>
            <a:br>
              <a:rPr lang="en-US" sz="2800" u="sng" dirty="0" smtClean="0"/>
            </a:br>
            <a:r>
              <a:rPr lang="en-US" sz="2800" dirty="0" smtClean="0"/>
              <a:t>steroidal </a:t>
            </a:r>
            <a:r>
              <a:rPr lang="en-US" sz="2800" dirty="0" err="1" smtClean="0"/>
              <a:t>saponins</a:t>
            </a:r>
            <a:br>
              <a:rPr lang="en-US" sz="2800" dirty="0" smtClean="0"/>
            </a:br>
            <a:r>
              <a:rPr lang="en-US" sz="2800" dirty="0" err="1" smtClean="0"/>
              <a:t>triterpenoid</a:t>
            </a:r>
            <a:r>
              <a:rPr lang="en-US" sz="2800" dirty="0" smtClean="0"/>
              <a:t> </a:t>
            </a:r>
            <a:r>
              <a:rPr lang="en-US" sz="2800" dirty="0" err="1" smtClean="0"/>
              <a:t>saponins</a:t>
            </a:r>
            <a:endParaRPr lang="en-US" sz="28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257800"/>
          </a:xfrm>
        </p:spPr>
        <p:txBody>
          <a:bodyPr>
            <a:normAutofit fontScale="70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u="sng" dirty="0" smtClean="0"/>
              <a:t>Steroidal </a:t>
            </a:r>
            <a:r>
              <a:rPr lang="en-US" u="sng" dirty="0" err="1" smtClean="0"/>
              <a:t>Saponins</a:t>
            </a:r>
            <a:endParaRPr lang="en-US" u="sng" dirty="0" smtClean="0"/>
          </a:p>
          <a:p>
            <a:pPr marL="514350" indent="-514350"/>
            <a:r>
              <a:rPr lang="en-US" dirty="0" smtClean="0"/>
              <a:t>They are </a:t>
            </a:r>
            <a:r>
              <a:rPr lang="en-US" dirty="0" err="1" smtClean="0"/>
              <a:t>tetracyclic</a:t>
            </a:r>
            <a:r>
              <a:rPr lang="en-US" dirty="0" smtClean="0"/>
              <a:t>, </a:t>
            </a:r>
            <a:r>
              <a:rPr lang="en-US" dirty="0" err="1" smtClean="0"/>
              <a:t>cyclopentano</a:t>
            </a:r>
            <a:r>
              <a:rPr lang="en-US" dirty="0" smtClean="0"/>
              <a:t> derivatives</a:t>
            </a:r>
            <a:endParaRPr lang="en-US" dirty="0" smtClean="0"/>
          </a:p>
          <a:p>
            <a:pPr marL="514350" indent="-514350"/>
            <a:r>
              <a:rPr lang="en-US" dirty="0" smtClean="0"/>
              <a:t>Occur less commonly in nature </a:t>
            </a:r>
            <a:endParaRPr lang="en-US" dirty="0" smtClean="0"/>
          </a:p>
          <a:p>
            <a:pPr marL="514350" indent="-514350"/>
            <a:r>
              <a:rPr lang="en-US" dirty="0" smtClean="0"/>
              <a:t>useful starting material for chemical conversion to steroidal drugs (hormones) </a:t>
            </a:r>
            <a:r>
              <a:rPr lang="en-US" dirty="0" err="1" smtClean="0"/>
              <a:t>e.g</a:t>
            </a:r>
            <a:r>
              <a:rPr lang="en-US" dirty="0" smtClean="0"/>
              <a:t> progesterone, cortisone etc are obtained from these glycosides by partial hydrolysis</a:t>
            </a:r>
            <a:endParaRPr lang="en-US" dirty="0" smtClean="0"/>
          </a:p>
          <a:p>
            <a:pPr marL="514350" indent="-514350"/>
            <a:r>
              <a:rPr lang="en-US" dirty="0" smtClean="0"/>
              <a:t>Examples: </a:t>
            </a:r>
            <a:r>
              <a:rPr lang="en-US" dirty="0" err="1" smtClean="0"/>
              <a:t>dioscin</a:t>
            </a:r>
            <a:r>
              <a:rPr lang="en-US" dirty="0" smtClean="0"/>
              <a:t>, O-glycoside from </a:t>
            </a:r>
            <a:r>
              <a:rPr lang="en-US" i="1" dirty="0" err="1" smtClean="0"/>
              <a:t>Dioscorea</a:t>
            </a:r>
            <a:r>
              <a:rPr lang="en-US" i="1" dirty="0" smtClean="0"/>
              <a:t> sp, </a:t>
            </a:r>
            <a:r>
              <a:rPr lang="en-US" dirty="0" err="1" smtClean="0"/>
              <a:t>Dioscoreaceae</a:t>
            </a:r>
            <a:r>
              <a:rPr lang="en-US" dirty="0" smtClean="0"/>
              <a:t>, roots and rhizome </a:t>
            </a:r>
            <a:endParaRPr lang="en-US" dirty="0" smtClean="0"/>
          </a:p>
          <a:p>
            <a:pPr marL="514350" indent="-514350">
              <a:buAutoNum type="arabicPeriod" startAt="2"/>
            </a:pPr>
            <a:r>
              <a:rPr lang="en-US" u="sng" dirty="0" err="1" smtClean="0"/>
              <a:t>Triterpenoid</a:t>
            </a:r>
            <a:r>
              <a:rPr lang="en-US" u="sng" dirty="0" smtClean="0"/>
              <a:t> </a:t>
            </a:r>
            <a:r>
              <a:rPr lang="en-US" u="sng" dirty="0" err="1" smtClean="0"/>
              <a:t>saponin</a:t>
            </a:r>
            <a:endParaRPr lang="en-US" u="sng" dirty="0" smtClean="0"/>
          </a:p>
          <a:p>
            <a:pPr marL="514350" indent="-514350"/>
            <a:r>
              <a:rPr lang="en-US" dirty="0" smtClean="0"/>
              <a:t>They are </a:t>
            </a:r>
            <a:r>
              <a:rPr lang="en-US" dirty="0" err="1" smtClean="0"/>
              <a:t>pentacyclic</a:t>
            </a:r>
            <a:r>
              <a:rPr lang="en-US" dirty="0" smtClean="0"/>
              <a:t> linked with either sugar/</a:t>
            </a:r>
            <a:r>
              <a:rPr lang="en-US" dirty="0" err="1" smtClean="0"/>
              <a:t>uronic</a:t>
            </a:r>
            <a:r>
              <a:rPr lang="en-US" dirty="0" smtClean="0"/>
              <a:t> acid (</a:t>
            </a:r>
            <a:r>
              <a:rPr lang="en-US" dirty="0" err="1" smtClean="0"/>
              <a:t>glucouronic</a:t>
            </a:r>
            <a:r>
              <a:rPr lang="en-US" dirty="0" smtClean="0"/>
              <a:t> acid)</a:t>
            </a:r>
            <a:endParaRPr lang="en-US" dirty="0" smtClean="0"/>
          </a:p>
          <a:p>
            <a:pPr marL="514350" indent="-514350"/>
            <a:r>
              <a:rPr lang="en-US" dirty="0" smtClean="0"/>
              <a:t>They are used as sweetening agents, bronchial agents, anti-TB, reduce chronic inflammation, anti-pyretic etc</a:t>
            </a:r>
            <a:endParaRPr lang="en-US" dirty="0" smtClean="0"/>
          </a:p>
          <a:p>
            <a:pPr marL="514350" indent="-514350"/>
            <a:r>
              <a:rPr lang="en-US" dirty="0" smtClean="0"/>
              <a:t>Examples: </a:t>
            </a:r>
            <a:r>
              <a:rPr lang="en-US" dirty="0" err="1" smtClean="0"/>
              <a:t>glycyrrhizic</a:t>
            </a:r>
            <a:r>
              <a:rPr lang="en-US" dirty="0" smtClean="0"/>
              <a:t> acid, </a:t>
            </a:r>
            <a:r>
              <a:rPr lang="en-US" i="1" dirty="0" err="1" smtClean="0"/>
              <a:t>Glycyrrhiza</a:t>
            </a:r>
            <a:r>
              <a:rPr lang="en-US" i="1" dirty="0" smtClean="0"/>
              <a:t> </a:t>
            </a:r>
            <a:r>
              <a:rPr lang="en-US" i="1" dirty="0" err="1" smtClean="0"/>
              <a:t>glabra</a:t>
            </a:r>
            <a:r>
              <a:rPr lang="en-US" dirty="0" smtClean="0"/>
              <a:t> </a:t>
            </a:r>
            <a:r>
              <a:rPr lang="en-US" i="1" dirty="0" smtClean="0"/>
              <a:t> </a:t>
            </a:r>
            <a:r>
              <a:rPr lang="en-US" dirty="0" err="1" smtClean="0"/>
              <a:t>Fabaceae</a:t>
            </a:r>
            <a:endParaRPr lang="en-US" dirty="0" smtClean="0"/>
          </a:p>
          <a:p>
            <a:pPr marL="514350" indent="-514350">
              <a:buNone/>
            </a:pPr>
            <a:r>
              <a:rPr lang="en-US" u="sng" dirty="0" smtClean="0"/>
              <a:t>Test for </a:t>
            </a:r>
            <a:r>
              <a:rPr lang="en-US" u="sng" dirty="0" err="1" smtClean="0"/>
              <a:t>Saponins</a:t>
            </a:r>
            <a:endParaRPr lang="en-US" u="sng" dirty="0" smtClean="0"/>
          </a:p>
          <a:p>
            <a:pPr marL="514350" indent="-514350"/>
            <a:r>
              <a:rPr lang="en-US" dirty="0" smtClean="0"/>
              <a:t>Refer to the PCG 341 manual</a:t>
            </a:r>
            <a:endParaRPr lang="en-US" dirty="0" smtClean="0"/>
          </a:p>
          <a:p>
            <a:pPr marL="514350" indent="-514350">
              <a:buNone/>
            </a:pPr>
            <a:endParaRPr lang="en-US" dirty="0" smtClean="0"/>
          </a:p>
          <a:p>
            <a:pPr marL="514350" indent="-514350">
              <a:buNone/>
            </a:pPr>
            <a:endParaRPr lang="en-US" dirty="0" smtClean="0"/>
          </a:p>
          <a:p>
            <a:pPr marL="514350" indent="-514350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pPr algn="l"/>
            <a:br>
              <a:rPr lang="en-US" dirty="0" smtClean="0"/>
            </a:br>
            <a:r>
              <a:rPr lang="en-US" dirty="0" smtClean="0"/>
              <a:t>CYANOGENETIC GLYCOSIDES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38200"/>
            <a:ext cx="8763000" cy="5867400"/>
          </a:xfrm>
        </p:spPr>
        <p:txBody>
          <a:bodyPr>
            <a:normAutofit fontScale="77500" lnSpcReduction="20000"/>
          </a:bodyPr>
          <a:lstStyle/>
          <a:p>
            <a:r>
              <a:rPr lang="en-US" dirty="0" err="1" smtClean="0"/>
              <a:t>Cyanogenesis</a:t>
            </a:r>
            <a:r>
              <a:rPr lang="en-US" dirty="0" smtClean="0"/>
              <a:t> is the ability of certain living organisms to produce HCN; in plants it is a chemical </a:t>
            </a:r>
            <a:r>
              <a:rPr lang="en-US" dirty="0" err="1" smtClean="0"/>
              <a:t>defence</a:t>
            </a:r>
            <a:r>
              <a:rPr lang="en-US" dirty="0" smtClean="0"/>
              <a:t> mechanism against organisms damaging or feeding on plant tissue</a:t>
            </a:r>
            <a:endParaRPr lang="en-US" dirty="0" smtClean="0"/>
          </a:p>
          <a:p>
            <a:r>
              <a:rPr lang="en-US" dirty="0" smtClean="0"/>
              <a:t>These compounds in the presence of enzymes(</a:t>
            </a:r>
            <a:r>
              <a:rPr lang="el-GR" dirty="0" smtClean="0"/>
              <a:t>β</a:t>
            </a:r>
            <a:r>
              <a:rPr lang="en-US" dirty="0" smtClean="0"/>
              <a:t>-</a:t>
            </a:r>
            <a:r>
              <a:rPr lang="en-US" dirty="0" err="1" smtClean="0"/>
              <a:t>glucosidase</a:t>
            </a:r>
            <a:r>
              <a:rPr lang="en-US" dirty="0" smtClean="0"/>
              <a:t>) loose their sugar portion to form </a:t>
            </a:r>
            <a:r>
              <a:rPr lang="en-US" dirty="0" err="1" smtClean="0"/>
              <a:t>cyanohydrinwhich</a:t>
            </a:r>
            <a:r>
              <a:rPr lang="en-US" dirty="0" smtClean="0"/>
              <a:t> in the presence of water </a:t>
            </a:r>
            <a:r>
              <a:rPr lang="en-US" dirty="0" err="1" smtClean="0"/>
              <a:t>hydroxynitrile</a:t>
            </a:r>
            <a:r>
              <a:rPr lang="en-US" dirty="0" smtClean="0"/>
              <a:t> </a:t>
            </a:r>
            <a:r>
              <a:rPr lang="en-US" dirty="0" err="1" smtClean="0"/>
              <a:t>lyase</a:t>
            </a:r>
            <a:r>
              <a:rPr lang="en-US" dirty="0" smtClean="0"/>
              <a:t> can undergo hydrolysis to give </a:t>
            </a:r>
            <a:r>
              <a:rPr lang="en-US" dirty="0" err="1" smtClean="0"/>
              <a:t>benzaldehyde</a:t>
            </a:r>
            <a:r>
              <a:rPr lang="en-US" dirty="0" smtClean="0"/>
              <a:t> &amp; the highly toxic HCN.</a:t>
            </a:r>
            <a:endParaRPr lang="en-US" dirty="0" smtClean="0"/>
          </a:p>
          <a:p>
            <a:r>
              <a:rPr lang="en-US" dirty="0" smtClean="0"/>
              <a:t>The sugar portion may be a mono, </a:t>
            </a:r>
            <a:r>
              <a:rPr lang="en-US" dirty="0" err="1" smtClean="0"/>
              <a:t>di</a:t>
            </a:r>
            <a:r>
              <a:rPr lang="en-US" dirty="0" smtClean="0"/>
              <a:t> such as </a:t>
            </a:r>
            <a:r>
              <a:rPr lang="en-US" dirty="0" err="1" smtClean="0"/>
              <a:t>gentiobiose</a:t>
            </a:r>
            <a:r>
              <a:rPr lang="en-US" dirty="0" smtClean="0"/>
              <a:t>. If </a:t>
            </a:r>
            <a:r>
              <a:rPr lang="en-US" dirty="0" err="1" smtClean="0"/>
              <a:t>di</a:t>
            </a:r>
            <a:r>
              <a:rPr lang="en-US" dirty="0" smtClean="0"/>
              <a:t>-, enzyme present in the plant may bring about hydrolysis in two stages as in the case of </a:t>
            </a:r>
            <a:r>
              <a:rPr lang="en-US" dirty="0" err="1" smtClean="0"/>
              <a:t>amygdalin</a:t>
            </a:r>
            <a:r>
              <a:rPr lang="en-US" dirty="0" smtClean="0"/>
              <a:t>. </a:t>
            </a:r>
            <a:endParaRPr lang="en-US" dirty="0" smtClean="0"/>
          </a:p>
          <a:p>
            <a:r>
              <a:rPr lang="en-US" dirty="0" smtClean="0"/>
              <a:t>They are derivatives of </a:t>
            </a:r>
            <a:r>
              <a:rPr lang="el-GR" dirty="0" smtClean="0"/>
              <a:t>α</a:t>
            </a:r>
            <a:r>
              <a:rPr lang="en-US" dirty="0" smtClean="0"/>
              <a:t> – </a:t>
            </a:r>
            <a:r>
              <a:rPr lang="en-US" dirty="0" err="1" smtClean="0"/>
              <a:t>hydroxynitrile</a:t>
            </a:r>
            <a:r>
              <a:rPr lang="en-US" dirty="0" smtClean="0"/>
              <a:t> or 2- </a:t>
            </a:r>
            <a:r>
              <a:rPr lang="en-US" dirty="0" err="1" smtClean="0"/>
              <a:t>hydroxynitrile</a:t>
            </a:r>
            <a:r>
              <a:rPr lang="en-US" dirty="0" smtClean="0"/>
              <a:t>(cyanohydrins)</a:t>
            </a:r>
            <a:endParaRPr lang="en-US" dirty="0" smtClean="0"/>
          </a:p>
          <a:p>
            <a:r>
              <a:rPr lang="en-US" dirty="0" smtClean="0"/>
              <a:t>In all cases the </a:t>
            </a:r>
            <a:r>
              <a:rPr lang="en-US" dirty="0" err="1" smtClean="0"/>
              <a:t>Ist</a:t>
            </a:r>
            <a:r>
              <a:rPr lang="en-US" dirty="0" smtClean="0"/>
              <a:t> sugar attached to the </a:t>
            </a:r>
            <a:r>
              <a:rPr lang="en-US" dirty="0" err="1" smtClean="0"/>
              <a:t>aglycone</a:t>
            </a:r>
            <a:r>
              <a:rPr lang="en-US" dirty="0" smtClean="0"/>
              <a:t> is the </a:t>
            </a:r>
            <a:r>
              <a:rPr lang="el-GR" dirty="0" smtClean="0"/>
              <a:t>β</a:t>
            </a:r>
            <a:r>
              <a:rPr lang="en-US" dirty="0" smtClean="0"/>
              <a:t>-D glucose</a:t>
            </a:r>
            <a:endParaRPr lang="en-US" dirty="0" smtClean="0"/>
          </a:p>
          <a:p>
            <a:r>
              <a:rPr lang="en-US" dirty="0" smtClean="0"/>
              <a:t>They are biosynthetically derived from amino acids </a:t>
            </a:r>
            <a:r>
              <a:rPr lang="en-US" dirty="0" err="1" smtClean="0"/>
              <a:t>viz</a:t>
            </a:r>
            <a:r>
              <a:rPr lang="en-US" dirty="0" smtClean="0"/>
              <a:t> </a:t>
            </a:r>
            <a:r>
              <a:rPr lang="en-US" dirty="0" err="1" smtClean="0"/>
              <a:t>valine</a:t>
            </a:r>
            <a:r>
              <a:rPr lang="en-US" dirty="0" smtClean="0"/>
              <a:t>, </a:t>
            </a:r>
            <a:r>
              <a:rPr lang="en-US" dirty="0" err="1" smtClean="0"/>
              <a:t>leucine</a:t>
            </a:r>
            <a:r>
              <a:rPr lang="en-US" dirty="0" smtClean="0"/>
              <a:t>, tyrosine, </a:t>
            </a:r>
            <a:r>
              <a:rPr lang="en-US" dirty="0" err="1" smtClean="0"/>
              <a:t>isoleucine</a:t>
            </a:r>
            <a:r>
              <a:rPr lang="en-US" dirty="0" smtClean="0"/>
              <a:t> and phenylalanine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04800"/>
            <a:ext cx="8763000" cy="2133600"/>
          </a:xfrm>
        </p:spPr>
        <p:txBody>
          <a:bodyPr>
            <a:normAutofit/>
          </a:bodyPr>
          <a:lstStyle/>
          <a:p>
            <a:pPr algn="l"/>
            <a:endParaRPr lang="en-US" sz="2800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228600" y="2514600"/>
            <a:ext cx="8686800" cy="3611563"/>
          </a:xfrm>
        </p:spPr>
        <p:txBody>
          <a:bodyPr/>
          <a:lstStyle/>
          <a:p>
            <a:pPr>
              <a:buNone/>
            </a:pPr>
            <a:r>
              <a:rPr lang="en-US" u="sng" dirty="0" smtClean="0"/>
              <a:t>Examples</a:t>
            </a:r>
            <a:endParaRPr lang="en-US" u="sng" dirty="0" smtClean="0"/>
          </a:p>
          <a:p>
            <a:r>
              <a:rPr lang="en-US" dirty="0" err="1" smtClean="0"/>
              <a:t>Amygdalin</a:t>
            </a:r>
            <a:r>
              <a:rPr lang="en-US" dirty="0" smtClean="0"/>
              <a:t>, </a:t>
            </a:r>
            <a:r>
              <a:rPr lang="en-US" i="1" dirty="0" err="1" smtClean="0"/>
              <a:t>Prunus</a:t>
            </a:r>
            <a:r>
              <a:rPr lang="en-US" i="1" dirty="0" smtClean="0"/>
              <a:t> </a:t>
            </a:r>
            <a:r>
              <a:rPr lang="en-US" i="1" dirty="0" err="1" smtClean="0"/>
              <a:t>amygdalus</a:t>
            </a:r>
            <a:r>
              <a:rPr lang="en-US" i="1" dirty="0" smtClean="0"/>
              <a:t>, </a:t>
            </a:r>
            <a:r>
              <a:rPr lang="en-US" dirty="0" err="1" smtClean="0"/>
              <a:t>Rosaceae</a:t>
            </a:r>
            <a:endParaRPr lang="en-US" dirty="0" smtClean="0"/>
          </a:p>
          <a:p>
            <a:r>
              <a:rPr lang="en-US" dirty="0" err="1" smtClean="0"/>
              <a:t>Prunasin</a:t>
            </a:r>
            <a:r>
              <a:rPr lang="en-US" dirty="0" smtClean="0"/>
              <a:t>, </a:t>
            </a:r>
            <a:r>
              <a:rPr lang="en-US" i="1" dirty="0" err="1" smtClean="0"/>
              <a:t>Prunus</a:t>
            </a:r>
            <a:r>
              <a:rPr lang="en-US" i="1" dirty="0" smtClean="0"/>
              <a:t> </a:t>
            </a:r>
            <a:r>
              <a:rPr lang="en-US" i="1" dirty="0" err="1" smtClean="0"/>
              <a:t>serotina</a:t>
            </a:r>
            <a:r>
              <a:rPr lang="en-US" i="1" dirty="0" smtClean="0"/>
              <a:t>, </a:t>
            </a:r>
            <a:r>
              <a:rPr lang="en-US" dirty="0" err="1" smtClean="0"/>
              <a:t>Rosaceae</a:t>
            </a:r>
            <a:endParaRPr lang="en-US" dirty="0" smtClean="0"/>
          </a:p>
          <a:p>
            <a:pPr>
              <a:buNone/>
            </a:pPr>
            <a:r>
              <a:rPr lang="en-US" u="sng" dirty="0" smtClean="0"/>
              <a:t>Test</a:t>
            </a:r>
            <a:endParaRPr lang="en-US" u="sng" dirty="0" smtClean="0"/>
          </a:p>
          <a:p>
            <a:pPr>
              <a:buNone/>
            </a:pPr>
            <a:r>
              <a:rPr lang="en-US" dirty="0" smtClean="0"/>
              <a:t>Refer to lab manual</a:t>
            </a:r>
            <a:endParaRPr lang="en-US" dirty="0" smtClean="0"/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228600"/>
            <a:ext cx="8991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ISOTHIOCYNATE GLYCOSIDES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762000"/>
            <a:ext cx="8763000" cy="57912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These glycosides upon hydrolysis yield mustard oil (</a:t>
            </a:r>
            <a:r>
              <a:rPr lang="en-US" sz="2400" dirty="0" err="1" smtClean="0"/>
              <a:t>allylisothiocynate</a:t>
            </a:r>
            <a:r>
              <a:rPr lang="en-US" sz="2400" dirty="0" smtClean="0"/>
              <a:t>)</a:t>
            </a:r>
            <a:endParaRPr lang="en-US" sz="2400" dirty="0" smtClean="0"/>
          </a:p>
          <a:p>
            <a:r>
              <a:rPr lang="en-US" sz="2400" dirty="0" smtClean="0"/>
              <a:t>Plants containing these glycosides possess non-specific resistance against infection</a:t>
            </a:r>
            <a:endParaRPr lang="en-US" sz="2400" dirty="0" smtClean="0"/>
          </a:p>
          <a:p>
            <a:r>
              <a:rPr lang="en-US" sz="2400" dirty="0" smtClean="0"/>
              <a:t>They possess properties such as </a:t>
            </a:r>
            <a:r>
              <a:rPr lang="en-US" sz="2400" dirty="0" err="1" smtClean="0"/>
              <a:t>vessicant</a:t>
            </a:r>
            <a:r>
              <a:rPr lang="en-US" sz="2400" dirty="0" smtClean="0"/>
              <a:t> and </a:t>
            </a:r>
            <a:r>
              <a:rPr lang="en-US" sz="2400" dirty="0" err="1" smtClean="0"/>
              <a:t>rubefacient</a:t>
            </a:r>
            <a:endParaRPr lang="en-US" sz="2400" dirty="0" smtClean="0"/>
          </a:p>
          <a:p>
            <a:pPr>
              <a:buNone/>
            </a:pPr>
            <a:r>
              <a:rPr lang="en-US" sz="2400" u="sng" dirty="0" smtClean="0"/>
              <a:t>Example</a:t>
            </a:r>
            <a:r>
              <a:rPr lang="en-US" sz="2400" dirty="0" smtClean="0"/>
              <a:t>: </a:t>
            </a:r>
            <a:r>
              <a:rPr lang="en-US" sz="2400" dirty="0" err="1" smtClean="0"/>
              <a:t>sinigrin</a:t>
            </a:r>
            <a:r>
              <a:rPr lang="en-US" sz="2400" dirty="0" smtClean="0"/>
              <a:t> from the dried seeds of </a:t>
            </a:r>
            <a:r>
              <a:rPr lang="en-US" sz="2400" i="1" dirty="0" err="1" smtClean="0"/>
              <a:t>Brassica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nigra</a:t>
            </a:r>
            <a:r>
              <a:rPr lang="en-US" sz="2400" i="1" dirty="0" smtClean="0"/>
              <a:t>/</a:t>
            </a:r>
            <a:r>
              <a:rPr lang="en-US" sz="2400" i="1" dirty="0" err="1" smtClean="0"/>
              <a:t>juncea</a:t>
            </a:r>
            <a:r>
              <a:rPr lang="en-US" sz="2400" i="1" dirty="0" smtClean="0"/>
              <a:t>, </a:t>
            </a:r>
            <a:r>
              <a:rPr lang="en-US" sz="2400" dirty="0" err="1" smtClean="0"/>
              <a:t>Brassiaceae</a:t>
            </a:r>
            <a:endParaRPr lang="en-US" sz="2400" dirty="0" smtClean="0"/>
          </a:p>
          <a:p>
            <a:pPr>
              <a:buNone/>
            </a:pPr>
            <a:endParaRPr lang="en-US" u="sng" dirty="0" smtClean="0"/>
          </a:p>
          <a:p>
            <a:pPr>
              <a:buNone/>
            </a:pPr>
            <a:endParaRPr lang="en-US" u="sng" dirty="0" smtClean="0"/>
          </a:p>
          <a:p>
            <a:pPr>
              <a:buNone/>
            </a:pPr>
            <a:endParaRPr lang="en-US" u="sng" dirty="0" smtClean="0"/>
          </a:p>
          <a:p>
            <a:pPr>
              <a:buNone/>
            </a:pPr>
            <a:endParaRPr lang="en-US" u="sng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838200" y="3886200"/>
            <a:ext cx="71628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COUMARINS/FURANOCOUMARINS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1112837"/>
            <a:ext cx="8763000" cy="55165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1800" u="sng" dirty="0" err="1" smtClean="0"/>
              <a:t>Coumarins</a:t>
            </a:r>
            <a:endParaRPr lang="en-US" sz="1800" u="sng" dirty="0" smtClean="0"/>
          </a:p>
          <a:p>
            <a:r>
              <a:rPr lang="en-US" sz="1800" dirty="0" smtClean="0"/>
              <a:t>A </a:t>
            </a:r>
            <a:r>
              <a:rPr lang="en-US" sz="1800" dirty="0" err="1" smtClean="0"/>
              <a:t>coumarin</a:t>
            </a:r>
            <a:r>
              <a:rPr lang="en-US" sz="1800" dirty="0" smtClean="0"/>
              <a:t> is a derivative of </a:t>
            </a:r>
            <a:r>
              <a:rPr lang="en-US" sz="1800" dirty="0" err="1" smtClean="0"/>
              <a:t>benzo</a:t>
            </a:r>
            <a:r>
              <a:rPr lang="en-US" sz="1800" dirty="0" smtClean="0"/>
              <a:t>-</a:t>
            </a:r>
            <a:r>
              <a:rPr lang="el-GR" sz="1800" dirty="0" smtClean="0"/>
              <a:t>α</a:t>
            </a:r>
            <a:r>
              <a:rPr lang="en-US" sz="1800" dirty="0" smtClean="0"/>
              <a:t>-</a:t>
            </a:r>
            <a:r>
              <a:rPr lang="en-US" sz="1800" dirty="0" err="1" smtClean="0"/>
              <a:t>pyrone</a:t>
            </a:r>
            <a:r>
              <a:rPr lang="en-US" sz="1800" dirty="0" smtClean="0"/>
              <a:t>, a </a:t>
            </a:r>
            <a:r>
              <a:rPr lang="en-US" sz="1800" dirty="0" err="1" smtClean="0"/>
              <a:t>phytochemical</a:t>
            </a:r>
            <a:r>
              <a:rPr lang="en-US" sz="1800" dirty="0" smtClean="0"/>
              <a:t> with a vanilla like </a:t>
            </a:r>
            <a:r>
              <a:rPr lang="en-US" sz="1800" dirty="0" err="1" smtClean="0"/>
              <a:t>flavour</a:t>
            </a:r>
            <a:r>
              <a:rPr lang="en-US" sz="1800" dirty="0" smtClean="0"/>
              <a:t>, </a:t>
            </a:r>
            <a:endParaRPr lang="en-US" sz="1800" dirty="0" smtClean="0"/>
          </a:p>
          <a:p>
            <a:r>
              <a:rPr lang="en-US" sz="1800" dirty="0" smtClean="0"/>
              <a:t>it is a oxygen </a:t>
            </a:r>
            <a:r>
              <a:rPr lang="en-US" sz="1800" dirty="0" err="1" smtClean="0"/>
              <a:t>heterocycle</a:t>
            </a:r>
            <a:endParaRPr lang="en-US" sz="1800" dirty="0" smtClean="0"/>
          </a:p>
          <a:p>
            <a:r>
              <a:rPr lang="en-US" sz="1800" dirty="0" smtClean="0"/>
              <a:t>Occurs freely or as a glycoside</a:t>
            </a:r>
            <a:endParaRPr lang="en-US" sz="1800" dirty="0" smtClean="0"/>
          </a:p>
          <a:p>
            <a:r>
              <a:rPr lang="en-US" sz="1800" dirty="0" smtClean="0"/>
              <a:t>They are used as </a:t>
            </a:r>
            <a:r>
              <a:rPr lang="en-US" sz="1800" dirty="0" err="1" smtClean="0"/>
              <a:t>anticogulants</a:t>
            </a:r>
            <a:r>
              <a:rPr lang="en-US" sz="1800" dirty="0" smtClean="0"/>
              <a:t>, antifungal, antitumor, anti-inflammatory, </a:t>
            </a:r>
            <a:r>
              <a:rPr lang="en-US" sz="1800" dirty="0" err="1" smtClean="0"/>
              <a:t>skimmin</a:t>
            </a:r>
            <a:r>
              <a:rPr lang="en-US" sz="1800" dirty="0" smtClean="0"/>
              <a:t> protects the skin from U.V light, food additive, treat skin </a:t>
            </a:r>
            <a:r>
              <a:rPr lang="en-US" sz="1800" dirty="0" err="1" smtClean="0"/>
              <a:t>dxs</a:t>
            </a:r>
            <a:r>
              <a:rPr lang="en-US" sz="1800" dirty="0" smtClean="0"/>
              <a:t> </a:t>
            </a:r>
            <a:r>
              <a:rPr lang="en-US" sz="1800" dirty="0" smtClean="0"/>
              <a:t>and ingredients in perfume </a:t>
            </a:r>
            <a:endParaRPr lang="en-US" sz="1800" dirty="0" smtClean="0"/>
          </a:p>
          <a:p>
            <a:pPr>
              <a:buNone/>
            </a:pPr>
            <a:r>
              <a:rPr lang="en-US" sz="1800" u="sng" dirty="0" err="1" smtClean="0"/>
              <a:t>Furanocoumarins</a:t>
            </a:r>
            <a:endParaRPr lang="en-US" sz="1800" u="sng" dirty="0" smtClean="0"/>
          </a:p>
          <a:p>
            <a:r>
              <a:rPr lang="en-US" sz="1800" dirty="0" smtClean="0"/>
              <a:t> derivatives of </a:t>
            </a:r>
            <a:r>
              <a:rPr lang="en-US" sz="1800" dirty="0" err="1" smtClean="0"/>
              <a:t>coumarins</a:t>
            </a:r>
            <a:r>
              <a:rPr lang="en-US" sz="1800" dirty="0" smtClean="0"/>
              <a:t>; the parent compound is </a:t>
            </a:r>
            <a:r>
              <a:rPr lang="en-US" sz="1800" dirty="0" err="1" smtClean="0"/>
              <a:t>psoralene</a:t>
            </a:r>
            <a:endParaRPr lang="en-US" sz="1800" dirty="0" smtClean="0"/>
          </a:p>
          <a:p>
            <a:r>
              <a:rPr lang="en-US" sz="1800" dirty="0" smtClean="0"/>
              <a:t>They are resistant to alkalis</a:t>
            </a:r>
            <a:endParaRPr lang="en-US" sz="1800" u="sng" dirty="0" smtClean="0"/>
          </a:p>
          <a:p>
            <a:pPr>
              <a:buNone/>
            </a:pPr>
            <a:r>
              <a:rPr lang="en-US" sz="1800" u="sng" dirty="0" smtClean="0"/>
              <a:t>Examples</a:t>
            </a:r>
            <a:endParaRPr lang="en-US" sz="1800" u="sng" dirty="0" smtClean="0"/>
          </a:p>
          <a:p>
            <a:pPr>
              <a:buNone/>
            </a:pPr>
            <a:r>
              <a:rPr lang="en-US" sz="1800" dirty="0" err="1" smtClean="0"/>
              <a:t>Xanthonin</a:t>
            </a:r>
            <a:r>
              <a:rPr lang="en-US" sz="1800" dirty="0" smtClean="0"/>
              <a:t> </a:t>
            </a:r>
            <a:r>
              <a:rPr lang="en-US" sz="1800" dirty="0" smtClean="0"/>
              <a:t> and </a:t>
            </a:r>
            <a:r>
              <a:rPr lang="en-US" sz="1800" dirty="0" err="1" smtClean="0"/>
              <a:t>khellin</a:t>
            </a:r>
            <a:r>
              <a:rPr lang="en-US" sz="1800" dirty="0" smtClean="0"/>
              <a:t>  </a:t>
            </a:r>
            <a:r>
              <a:rPr lang="en-US" sz="1800" i="1" dirty="0" err="1" smtClean="0"/>
              <a:t>Ammi</a:t>
            </a:r>
            <a:r>
              <a:rPr lang="en-US" sz="1800" i="1" dirty="0" smtClean="0"/>
              <a:t> sp.  </a:t>
            </a:r>
            <a:r>
              <a:rPr lang="en-US" sz="1800" u="sng" dirty="0" err="1" smtClean="0"/>
              <a:t>Apiaceae</a:t>
            </a:r>
            <a:endParaRPr lang="en-US" sz="1800" u="sng" dirty="0" smtClean="0"/>
          </a:p>
          <a:p>
            <a:pPr>
              <a:buNone/>
            </a:pPr>
            <a:endParaRPr lang="en-US" sz="1800" u="sng" dirty="0" smtClean="0"/>
          </a:p>
          <a:p>
            <a:pPr>
              <a:buNone/>
            </a:pPr>
            <a:endParaRPr lang="en-US" sz="1800" u="sng" dirty="0" smtClean="0"/>
          </a:p>
          <a:p>
            <a:pPr>
              <a:buNone/>
            </a:pPr>
            <a:r>
              <a:rPr lang="en-US" sz="1800" dirty="0" smtClean="0"/>
              <a:t>		</a:t>
            </a:r>
            <a:endParaRPr lang="en-US" sz="1800" dirty="0" smtClean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5791200" y="4114800"/>
            <a:ext cx="28956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ALDEHYDE GLYCOSIDE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14400"/>
            <a:ext cx="8534400" cy="5638800"/>
          </a:xfrm>
        </p:spPr>
        <p:txBody>
          <a:bodyPr/>
          <a:lstStyle/>
          <a:p>
            <a:r>
              <a:rPr lang="en-US" dirty="0" smtClean="0"/>
              <a:t>E.g. vanillin, </a:t>
            </a:r>
            <a:r>
              <a:rPr lang="en-US" i="1" dirty="0" smtClean="0"/>
              <a:t>Vanilla </a:t>
            </a:r>
            <a:r>
              <a:rPr lang="en-US" i="1" dirty="0" err="1" smtClean="0"/>
              <a:t>plantifolia</a:t>
            </a:r>
            <a:r>
              <a:rPr lang="en-US" i="1" dirty="0" smtClean="0"/>
              <a:t>,  </a:t>
            </a:r>
            <a:r>
              <a:rPr lang="en-US" dirty="0" err="1" smtClean="0"/>
              <a:t>Orchidaceae</a:t>
            </a:r>
            <a:endParaRPr lang="en-US" dirty="0" smtClean="0"/>
          </a:p>
          <a:p>
            <a:r>
              <a:rPr lang="en-US" dirty="0" smtClean="0"/>
              <a:t>It contains 2 glycosides </a:t>
            </a:r>
            <a:r>
              <a:rPr lang="en-US" dirty="0" err="1" smtClean="0"/>
              <a:t>viz</a:t>
            </a:r>
            <a:r>
              <a:rPr lang="en-US" dirty="0" smtClean="0"/>
              <a:t>: </a:t>
            </a:r>
            <a:r>
              <a:rPr lang="en-US" dirty="0" err="1" smtClean="0"/>
              <a:t>glucovanillin</a:t>
            </a:r>
            <a:r>
              <a:rPr lang="en-US" dirty="0" smtClean="0"/>
              <a:t>, </a:t>
            </a:r>
            <a:r>
              <a:rPr lang="en-US" dirty="0" err="1" smtClean="0"/>
              <a:t>glucovallic</a:t>
            </a:r>
            <a:r>
              <a:rPr lang="en-US" dirty="0" smtClean="0"/>
              <a:t> acid both on hydrolysis yield vanillin</a:t>
            </a:r>
            <a:endParaRPr lang="en-US" dirty="0" smtClean="0"/>
          </a:p>
          <a:p>
            <a:r>
              <a:rPr lang="en-US" dirty="0" smtClean="0"/>
              <a:t>It is commonly used as a </a:t>
            </a:r>
            <a:r>
              <a:rPr lang="en-US" dirty="0" err="1" smtClean="0"/>
              <a:t>flavouring</a:t>
            </a:r>
            <a:r>
              <a:rPr lang="en-US" dirty="0" smtClean="0"/>
              <a:t> agent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 err="1" smtClean="0"/>
              <a:t>aglcone</a:t>
            </a:r>
            <a:r>
              <a:rPr lang="en-US" dirty="0" smtClean="0"/>
              <a:t> part is </a:t>
            </a:r>
            <a:r>
              <a:rPr lang="en-US" dirty="0" err="1" smtClean="0"/>
              <a:t>aldehydic</a:t>
            </a:r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		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3124200" y="3657600"/>
            <a:ext cx="2819399" cy="2362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LACTONE GLYCOSIDE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486400"/>
          </a:xfrm>
        </p:spPr>
        <p:txBody>
          <a:bodyPr/>
          <a:lstStyle/>
          <a:p>
            <a:r>
              <a:rPr lang="en-US" dirty="0" err="1" smtClean="0"/>
              <a:t>E.g</a:t>
            </a:r>
            <a:r>
              <a:rPr lang="en-US" dirty="0" smtClean="0"/>
              <a:t> </a:t>
            </a:r>
            <a:r>
              <a:rPr lang="en-US" dirty="0" err="1" smtClean="0"/>
              <a:t>cantharidin</a:t>
            </a:r>
            <a:r>
              <a:rPr lang="en-US" dirty="0" smtClean="0"/>
              <a:t>, </a:t>
            </a:r>
            <a:r>
              <a:rPr lang="en-US" i="1" dirty="0" err="1" smtClean="0"/>
              <a:t>Lytta</a:t>
            </a:r>
            <a:r>
              <a:rPr lang="en-US" i="1" dirty="0" smtClean="0"/>
              <a:t> </a:t>
            </a:r>
            <a:r>
              <a:rPr lang="en-US" i="1" dirty="0" err="1" smtClean="0"/>
              <a:t>vesicatoria</a:t>
            </a:r>
            <a:r>
              <a:rPr lang="en-US" i="1" dirty="0" smtClean="0"/>
              <a:t>, </a:t>
            </a:r>
            <a:r>
              <a:rPr lang="en-US" dirty="0" err="1" smtClean="0"/>
              <a:t>Meloidae</a:t>
            </a:r>
            <a:endParaRPr lang="en-US" dirty="0" smtClean="0"/>
          </a:p>
          <a:p>
            <a:r>
              <a:rPr lang="en-US" dirty="0" smtClean="0"/>
              <a:t>It is used as a </a:t>
            </a:r>
            <a:r>
              <a:rPr lang="en-US" dirty="0" err="1" smtClean="0"/>
              <a:t>vessicant</a:t>
            </a:r>
            <a:r>
              <a:rPr lang="en-US" dirty="0" smtClean="0"/>
              <a:t>, a </a:t>
            </a:r>
            <a:r>
              <a:rPr lang="en-US" dirty="0" err="1" smtClean="0"/>
              <a:t>rubeficiant</a:t>
            </a:r>
            <a:r>
              <a:rPr lang="en-US" dirty="0" smtClean="0"/>
              <a:t> and counter irritant in </a:t>
            </a:r>
            <a:r>
              <a:rPr lang="en-US" dirty="0" err="1" smtClean="0"/>
              <a:t>vetinary</a:t>
            </a:r>
            <a:r>
              <a:rPr lang="en-US" dirty="0" smtClean="0"/>
              <a:t> practice</a:t>
            </a:r>
            <a:endParaRPr lang="en-US" dirty="0" smtClean="0"/>
          </a:p>
          <a:p>
            <a:endParaRPr lang="en-US" dirty="0" smtClean="0"/>
          </a:p>
          <a:p>
            <a:pPr lvl="2"/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2895600" y="2971800"/>
            <a:ext cx="2590800" cy="183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 algn="l"/>
            <a:r>
              <a:rPr lang="en-US" dirty="0" smtClean="0"/>
              <a:t>PHENOL GLYCOSIDE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864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The </a:t>
            </a:r>
            <a:r>
              <a:rPr lang="en-US" sz="2400" dirty="0" err="1" smtClean="0"/>
              <a:t>aglycone</a:t>
            </a:r>
            <a:r>
              <a:rPr lang="en-US" sz="2400" dirty="0" smtClean="0"/>
              <a:t> part is a phenol</a:t>
            </a:r>
            <a:endParaRPr lang="en-US" sz="2400" dirty="0" smtClean="0"/>
          </a:p>
          <a:p>
            <a:r>
              <a:rPr lang="en-US" sz="2400" dirty="0" err="1" smtClean="0"/>
              <a:t>E.g</a:t>
            </a:r>
            <a:r>
              <a:rPr lang="en-US" sz="2400" dirty="0" smtClean="0"/>
              <a:t> </a:t>
            </a:r>
            <a:r>
              <a:rPr lang="en-US" sz="2400" dirty="0" err="1" smtClean="0"/>
              <a:t>arbutin</a:t>
            </a:r>
            <a:r>
              <a:rPr lang="en-US" sz="2400" dirty="0" smtClean="0"/>
              <a:t>,  </a:t>
            </a:r>
            <a:r>
              <a:rPr lang="en-US" sz="2400" i="1" dirty="0" err="1" smtClean="0"/>
              <a:t>Acrostaphylos</a:t>
            </a:r>
            <a:r>
              <a:rPr lang="en-US" sz="2400" i="1" dirty="0" smtClean="0"/>
              <a:t> sp, </a:t>
            </a:r>
            <a:r>
              <a:rPr lang="en-US" sz="2400" dirty="0" err="1" smtClean="0"/>
              <a:t>Ericaceae</a:t>
            </a:r>
            <a:endParaRPr lang="en-US" sz="2400" dirty="0" smtClean="0"/>
          </a:p>
          <a:p>
            <a:r>
              <a:rPr lang="en-US" sz="2400" dirty="0" smtClean="0"/>
              <a:t>A </a:t>
            </a:r>
            <a:r>
              <a:rPr lang="en-US" sz="2400" dirty="0" err="1" smtClean="0"/>
              <a:t>glycosylated</a:t>
            </a:r>
            <a:r>
              <a:rPr lang="en-US" sz="2400" dirty="0" smtClean="0"/>
              <a:t> hydroquinone extracted from Bearberry plant</a:t>
            </a:r>
            <a:endParaRPr lang="en-US" sz="2400" dirty="0" smtClean="0"/>
          </a:p>
          <a:p>
            <a:r>
              <a:rPr lang="en-US" sz="2400" dirty="0" smtClean="0"/>
              <a:t>It is used for UTI and as a skin lightening agent</a:t>
            </a:r>
            <a:endParaRPr lang="en-US" sz="2400" dirty="0" smtClean="0"/>
          </a:p>
          <a:p>
            <a:pPr lvl="4"/>
            <a:endParaRPr lang="en-US" sz="1200" dirty="0" smtClean="0"/>
          </a:p>
          <a:p>
            <a:pPr lvl="4"/>
            <a:endParaRPr lang="en-US" sz="1200" dirty="0" smtClean="0"/>
          </a:p>
          <a:p>
            <a:pPr lvl="4"/>
            <a:endParaRPr lang="en-US" sz="1200" dirty="0" smtClean="0"/>
          </a:p>
          <a:p>
            <a:pPr lvl="4"/>
            <a:endParaRPr lang="en-US" sz="1200" dirty="0" smtClean="0"/>
          </a:p>
          <a:p>
            <a:pPr lvl="4">
              <a:buNone/>
            </a:pPr>
            <a:endParaRPr lang="en-US" sz="1200" dirty="0" smtClean="0"/>
          </a:p>
          <a:p>
            <a:pPr lvl="4">
              <a:buNone/>
            </a:pPr>
            <a:endParaRPr lang="en-US" sz="1200" dirty="0" smtClean="0"/>
          </a:p>
          <a:p>
            <a:pPr lvl="4">
              <a:buNone/>
            </a:pPr>
            <a:endParaRPr lang="en-US" sz="1200" dirty="0" smtClean="0"/>
          </a:p>
          <a:p>
            <a:pPr>
              <a:buNone/>
            </a:pPr>
            <a:r>
              <a:rPr lang="en-US" sz="2400" dirty="0" smtClean="0"/>
              <a:t>	</a:t>
            </a:r>
            <a:r>
              <a:rPr lang="en-US" sz="2400" dirty="0" smtClean="0"/>
              <a:t>		</a:t>
            </a:r>
            <a:endParaRPr lang="en-US" sz="24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3352800" y="3428999"/>
            <a:ext cx="2590800" cy="2209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 algn="l"/>
            <a:r>
              <a:rPr lang="en-US" dirty="0" smtClean="0"/>
              <a:t>FLAVONOID GLYCOSIDE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486400"/>
          </a:xfrm>
        </p:spPr>
        <p:txBody>
          <a:bodyPr>
            <a:normAutofit/>
          </a:bodyPr>
          <a:lstStyle/>
          <a:p>
            <a:r>
              <a:rPr lang="en-US" sz="1800" dirty="0" smtClean="0"/>
              <a:t>They are 2-phenylchroman derivatives</a:t>
            </a:r>
            <a:endParaRPr lang="en-US" sz="1800" dirty="0" smtClean="0"/>
          </a:p>
          <a:p>
            <a:r>
              <a:rPr lang="en-US" sz="1800" dirty="0" smtClean="0"/>
              <a:t>Universal plant pigments responsible for the </a:t>
            </a:r>
            <a:r>
              <a:rPr lang="en-US" sz="1800" dirty="0" err="1" smtClean="0"/>
              <a:t>colours</a:t>
            </a:r>
            <a:r>
              <a:rPr lang="en-US" sz="1800" dirty="0" smtClean="0"/>
              <a:t> of flowers, fruits and sometimes leaves</a:t>
            </a:r>
            <a:endParaRPr lang="en-US" sz="1800" dirty="0" smtClean="0"/>
          </a:p>
          <a:p>
            <a:r>
              <a:rPr lang="en-US" sz="1800" dirty="0" smtClean="0"/>
              <a:t>The sugar moiety may be mono, bi, tri/ linear or branched</a:t>
            </a:r>
            <a:endParaRPr lang="en-US" sz="1800" dirty="0" smtClean="0"/>
          </a:p>
          <a:p>
            <a:r>
              <a:rPr lang="en-US" sz="1800" dirty="0" smtClean="0"/>
              <a:t>Mono; D-glucose, </a:t>
            </a:r>
            <a:r>
              <a:rPr lang="en-US" sz="1800" dirty="0" err="1" smtClean="0"/>
              <a:t>galactose</a:t>
            </a:r>
            <a:r>
              <a:rPr lang="en-US" sz="1800" dirty="0" smtClean="0"/>
              <a:t>, </a:t>
            </a:r>
            <a:r>
              <a:rPr lang="en-US" sz="1800" dirty="0" err="1" smtClean="0"/>
              <a:t>allose</a:t>
            </a:r>
            <a:r>
              <a:rPr lang="en-US" sz="1800" dirty="0" smtClean="0"/>
              <a:t>, </a:t>
            </a:r>
            <a:r>
              <a:rPr lang="en-US" sz="1800" dirty="0" err="1" smtClean="0"/>
              <a:t>rhamnose</a:t>
            </a:r>
            <a:r>
              <a:rPr lang="en-US" sz="1800" dirty="0" smtClean="0"/>
              <a:t>, </a:t>
            </a:r>
            <a:r>
              <a:rPr lang="en-US" sz="1800" dirty="0" err="1" smtClean="0"/>
              <a:t>glucuronic</a:t>
            </a:r>
            <a:r>
              <a:rPr lang="en-US" sz="1800" dirty="0" smtClean="0"/>
              <a:t>, </a:t>
            </a:r>
            <a:r>
              <a:rPr lang="en-US" sz="1800" dirty="0" err="1" smtClean="0"/>
              <a:t>galacturonic</a:t>
            </a:r>
            <a:endParaRPr lang="en-US" sz="1800" dirty="0" smtClean="0"/>
          </a:p>
          <a:p>
            <a:r>
              <a:rPr lang="en-US" sz="1800" dirty="0" err="1" smtClean="0"/>
              <a:t>Glycosidic</a:t>
            </a:r>
            <a:r>
              <a:rPr lang="en-US" sz="1800" dirty="0" smtClean="0"/>
              <a:t> bond may be established </a:t>
            </a:r>
            <a:r>
              <a:rPr lang="en-US" sz="1800" dirty="0" err="1" smtClean="0"/>
              <a:t>throgh</a:t>
            </a:r>
            <a:r>
              <a:rPr lang="en-US" sz="1800" dirty="0" smtClean="0"/>
              <a:t> any of the </a:t>
            </a:r>
            <a:r>
              <a:rPr lang="en-US" sz="1800" dirty="0" err="1" smtClean="0"/>
              <a:t>phenolic</a:t>
            </a:r>
            <a:r>
              <a:rPr lang="en-US" sz="1800" dirty="0" smtClean="0"/>
              <a:t> OH-group on the </a:t>
            </a:r>
            <a:r>
              <a:rPr lang="en-US" sz="1800" dirty="0" err="1" smtClean="0"/>
              <a:t>aglycone</a:t>
            </a:r>
            <a:endParaRPr lang="en-US" sz="1800" dirty="0" smtClean="0"/>
          </a:p>
          <a:p>
            <a:r>
              <a:rPr lang="en-US" sz="1800" dirty="0" smtClean="0"/>
              <a:t>C-</a:t>
            </a:r>
            <a:r>
              <a:rPr lang="en-US" sz="1800" dirty="0" err="1" smtClean="0"/>
              <a:t>glycosidic</a:t>
            </a:r>
            <a:r>
              <a:rPr lang="en-US" sz="1800" dirty="0" smtClean="0"/>
              <a:t> bonds can be established also between the </a:t>
            </a:r>
            <a:r>
              <a:rPr lang="en-US" sz="1800" dirty="0" err="1" smtClean="0"/>
              <a:t>assymetric</a:t>
            </a:r>
            <a:r>
              <a:rPr lang="en-US" sz="1800" dirty="0" smtClean="0"/>
              <a:t> carbon on the sugar and C-6, C-8 of the </a:t>
            </a:r>
            <a:r>
              <a:rPr lang="en-US" sz="1800" dirty="0" err="1" smtClean="0"/>
              <a:t>aglycone</a:t>
            </a: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E.G  </a:t>
            </a:r>
            <a:r>
              <a:rPr lang="en-US" sz="1800" dirty="0" err="1" smtClean="0"/>
              <a:t>rutin</a:t>
            </a:r>
            <a:r>
              <a:rPr lang="en-US" sz="1800" dirty="0" smtClean="0"/>
              <a:t>  </a:t>
            </a:r>
            <a:r>
              <a:rPr lang="en-US" sz="1800" b="1" i="1" dirty="0" err="1" smtClean="0"/>
              <a:t>Carpobrotus</a:t>
            </a:r>
            <a:r>
              <a:rPr lang="en-US" sz="1800" b="1" i="1" dirty="0" smtClean="0"/>
              <a:t> </a:t>
            </a:r>
            <a:r>
              <a:rPr lang="en-US" sz="1800" b="1" i="1" dirty="0" err="1" smtClean="0"/>
              <a:t>edulis</a:t>
            </a:r>
            <a:r>
              <a:rPr lang="en-US" sz="1800" b="1" i="1" dirty="0" smtClean="0"/>
              <a:t> </a:t>
            </a:r>
            <a:r>
              <a:rPr lang="en-US" sz="1800" dirty="0" smtClean="0"/>
              <a:t>(</a:t>
            </a:r>
            <a:r>
              <a:rPr lang="en-US" sz="1800" dirty="0" smtClean="0">
                <a:hlinkClick r:id="rId1" tooltip="Carl Linnaeus"/>
              </a:rPr>
              <a:t>L.</a:t>
            </a:r>
            <a:r>
              <a:rPr lang="en-US" sz="1800" dirty="0" smtClean="0"/>
              <a:t>) </a:t>
            </a:r>
            <a:r>
              <a:rPr lang="en-US" sz="1800" dirty="0" smtClean="0">
                <a:hlinkClick r:id="rId2" tooltip="Nicholas Edward Brown"/>
              </a:rPr>
              <a:t>N.E. </a:t>
            </a:r>
            <a:r>
              <a:rPr lang="en-US" sz="1800" dirty="0" smtClean="0">
                <a:hlinkClick r:id="rId2" tooltip="Nicholas Edward Brown"/>
              </a:rPr>
              <a:t>Br</a:t>
            </a:r>
            <a:r>
              <a:rPr lang="en-US" sz="1800" dirty="0" smtClean="0"/>
              <a:t>, </a:t>
            </a:r>
            <a:r>
              <a:rPr lang="en-US" sz="1800" dirty="0" err="1" smtClean="0"/>
              <a:t>Aizoaceae</a:t>
            </a: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 </a:t>
            </a:r>
            <a:br>
              <a:rPr lang="en-US" sz="1800" dirty="0" smtClean="0"/>
            </a:br>
            <a:endParaRPr lang="en-US" sz="1800" dirty="0" smtClean="0"/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smtClean="0"/>
              <a:t>				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3810000"/>
            <a:ext cx="3810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563562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STEROIDAL ALKALOIDS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9144000" cy="54864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These are alkaloids with a steroidal nucleus and N-atom. The steroidal nucleus refers to the carbon skeleton of 4 rings (</a:t>
            </a:r>
            <a:r>
              <a:rPr lang="en-US" dirty="0" err="1" smtClean="0"/>
              <a:t>cyclopentano</a:t>
            </a:r>
            <a:r>
              <a:rPr lang="en-US" dirty="0" smtClean="0"/>
              <a:t> per </a:t>
            </a:r>
            <a:r>
              <a:rPr lang="en-US" dirty="0" err="1" smtClean="0"/>
              <a:t>hydrophenanthrene</a:t>
            </a:r>
            <a:r>
              <a:rPr lang="en-US" dirty="0" smtClean="0"/>
              <a:t> ring)</a:t>
            </a:r>
            <a:endParaRPr lang="en-US" dirty="0" smtClean="0"/>
          </a:p>
          <a:p>
            <a:r>
              <a:rPr lang="en-US" dirty="0" smtClean="0"/>
              <a:t>N-atom in the alkaloids may be in closed ring or as side chain substituent ; they occur in the plant kingdom as </a:t>
            </a:r>
            <a:r>
              <a:rPr lang="en-US" dirty="0" err="1" smtClean="0"/>
              <a:t>glycosidal</a:t>
            </a:r>
            <a:r>
              <a:rPr lang="en-US" dirty="0" smtClean="0"/>
              <a:t> combination with CHO moieties aka </a:t>
            </a:r>
            <a:r>
              <a:rPr lang="en-US" b="1" dirty="0" err="1" smtClean="0"/>
              <a:t>glycoalkaloids</a:t>
            </a:r>
            <a:endParaRPr lang="en-US" b="1" dirty="0" smtClean="0"/>
          </a:p>
          <a:p>
            <a:r>
              <a:rPr lang="en-US" dirty="0" smtClean="0"/>
              <a:t>E.G </a:t>
            </a:r>
            <a:r>
              <a:rPr lang="en-US" dirty="0" err="1" smtClean="0"/>
              <a:t>Cervaratrum</a:t>
            </a:r>
            <a:r>
              <a:rPr lang="en-US" dirty="0" smtClean="0"/>
              <a:t> &amp; </a:t>
            </a:r>
            <a:r>
              <a:rPr lang="en-US" dirty="0" err="1" smtClean="0"/>
              <a:t>jervaratrum</a:t>
            </a:r>
            <a:r>
              <a:rPr lang="en-US" dirty="0" smtClean="0"/>
              <a:t> alkaloids though not found yet.  </a:t>
            </a:r>
            <a:r>
              <a:rPr lang="en-US" dirty="0" err="1" smtClean="0"/>
              <a:t>Glycoalkaloids</a:t>
            </a:r>
            <a:r>
              <a:rPr lang="en-US" dirty="0" smtClean="0"/>
              <a:t> of the </a:t>
            </a:r>
            <a:r>
              <a:rPr lang="en-US" dirty="0" err="1" smtClean="0"/>
              <a:t>solanaceae</a:t>
            </a:r>
            <a:r>
              <a:rPr lang="en-US" dirty="0" smtClean="0"/>
              <a:t> family. </a:t>
            </a:r>
            <a:r>
              <a:rPr lang="en-US" i="1" dirty="0" err="1" smtClean="0"/>
              <a:t>Lycoperisicum</a:t>
            </a:r>
            <a:r>
              <a:rPr lang="en-US" i="1" dirty="0" smtClean="0"/>
              <a:t> </a:t>
            </a:r>
            <a:r>
              <a:rPr lang="en-US" dirty="0" smtClean="0"/>
              <a:t>and </a:t>
            </a:r>
            <a:r>
              <a:rPr lang="en-US" i="1" dirty="0" err="1" smtClean="0"/>
              <a:t>Solanum</a:t>
            </a:r>
            <a:r>
              <a:rPr lang="en-US" i="1" dirty="0" smtClean="0"/>
              <a:t> </a:t>
            </a:r>
            <a:r>
              <a:rPr lang="en-US" dirty="0" smtClean="0"/>
              <a:t>genus however have been isolated.</a:t>
            </a:r>
            <a:endParaRPr lang="en-US" dirty="0" smtClean="0"/>
          </a:p>
          <a:p>
            <a:r>
              <a:rPr lang="en-US" dirty="0" smtClean="0"/>
              <a:t>They are used as </a:t>
            </a:r>
            <a:r>
              <a:rPr lang="en-US" dirty="0" err="1" smtClean="0"/>
              <a:t>antihypertensives</a:t>
            </a:r>
            <a:r>
              <a:rPr lang="en-US" dirty="0" smtClean="0"/>
              <a:t>, emetics and treatment of toxemia in pregnancy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</a:t>
            </a:r>
            <a:endParaRPr lang="en-US" dirty="0" smtClean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991600" cy="838200"/>
          </a:xfrm>
        </p:spPr>
        <p:txBody>
          <a:bodyPr>
            <a:noAutofit/>
          </a:bodyPr>
          <a:lstStyle/>
          <a:p>
            <a:pPr algn="l"/>
            <a:r>
              <a:rPr lang="en-US" sz="3200" dirty="0" smtClean="0"/>
              <a:t>Types of </a:t>
            </a:r>
            <a:r>
              <a:rPr lang="en-US" sz="3200" dirty="0" err="1" smtClean="0"/>
              <a:t>glycoalkaloids</a:t>
            </a:r>
            <a:r>
              <a:rPr lang="en-US" sz="3200" dirty="0" smtClean="0"/>
              <a:t> from the </a:t>
            </a:r>
            <a:r>
              <a:rPr lang="en-US" sz="3200" dirty="0" err="1" smtClean="0"/>
              <a:t>S</a:t>
            </a:r>
            <a:r>
              <a:rPr lang="en-US" sz="3200" dirty="0" err="1" smtClean="0"/>
              <a:t>olanaceae</a:t>
            </a:r>
            <a:r>
              <a:rPr lang="en-US" sz="3200" dirty="0" smtClean="0"/>
              <a:t> family</a:t>
            </a:r>
            <a:endParaRPr lang="en-US" sz="3200" dirty="0"/>
          </a:p>
        </p:txBody>
      </p:sp>
      <p:pic>
        <p:nvPicPr>
          <p:cNvPr id="17413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1"/>
          <a:srcRect/>
          <a:stretch>
            <a:fillRect/>
          </a:stretch>
        </p:blipFill>
        <p:spPr bwMode="auto">
          <a:xfrm>
            <a:off x="228600" y="914400"/>
            <a:ext cx="85344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GLYCOSIDAL BITTERS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610600" cy="54864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They are glycosides of </a:t>
            </a:r>
            <a:r>
              <a:rPr lang="en-US" sz="2800" dirty="0" err="1" smtClean="0"/>
              <a:t>monterpenes</a:t>
            </a:r>
            <a:r>
              <a:rPr lang="en-US" sz="2800" dirty="0" smtClean="0"/>
              <a:t>  and </a:t>
            </a:r>
            <a:r>
              <a:rPr lang="en-US" sz="2800" dirty="0" err="1" smtClean="0"/>
              <a:t>iridoids</a:t>
            </a:r>
            <a:r>
              <a:rPr lang="en-US" sz="2800" dirty="0" smtClean="0"/>
              <a:t> </a:t>
            </a:r>
            <a:endParaRPr lang="en-US" sz="2800" dirty="0" smtClean="0"/>
          </a:p>
          <a:p>
            <a:r>
              <a:rPr lang="en-US" sz="2800" dirty="0" smtClean="0"/>
              <a:t>They act as digestive stomachic, febrifuge, used as anti-tumor and anti-malarial agents</a:t>
            </a:r>
            <a:endParaRPr lang="en-US" sz="2800" dirty="0" smtClean="0"/>
          </a:p>
          <a:p>
            <a:r>
              <a:rPr lang="en-US" sz="2800" dirty="0" err="1" smtClean="0"/>
              <a:t>E.g</a:t>
            </a:r>
            <a:r>
              <a:rPr lang="en-US" sz="2800" dirty="0" smtClean="0"/>
              <a:t> </a:t>
            </a:r>
            <a:r>
              <a:rPr lang="en-US" sz="2800" dirty="0" err="1" smtClean="0"/>
              <a:t>gentiopicrin</a:t>
            </a:r>
            <a:r>
              <a:rPr lang="en-US" sz="2800" dirty="0" smtClean="0"/>
              <a:t>, </a:t>
            </a:r>
            <a:r>
              <a:rPr lang="en-US" sz="2800" i="1" dirty="0" err="1" smtClean="0"/>
              <a:t>Gentiana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lutea</a:t>
            </a:r>
            <a:r>
              <a:rPr lang="en-US" sz="2800" dirty="0" smtClean="0"/>
              <a:t> L., </a:t>
            </a:r>
            <a:r>
              <a:rPr lang="en-US" sz="2800" dirty="0" err="1" smtClean="0"/>
              <a:t>Gentianaceae</a:t>
            </a:r>
            <a:endParaRPr lang="en-US" sz="2800" dirty="0" smtClean="0"/>
          </a:p>
          <a:p>
            <a:pPr lvl="3"/>
            <a:endParaRPr lang="en-US" sz="1600" dirty="0" smtClean="0"/>
          </a:p>
          <a:p>
            <a:pPr lvl="3"/>
            <a:endParaRPr lang="en-US" sz="1600" dirty="0" smtClean="0"/>
          </a:p>
          <a:p>
            <a:pPr lvl="3"/>
            <a:endParaRPr lang="en-US" sz="1600" dirty="0" smtClean="0"/>
          </a:p>
          <a:p>
            <a:pPr lvl="3"/>
            <a:endParaRPr lang="en-US" sz="1600" dirty="0" smtClean="0"/>
          </a:p>
          <a:p>
            <a:pPr lvl="3"/>
            <a:endParaRPr lang="en-US" sz="1600" dirty="0" smtClean="0"/>
          </a:p>
          <a:p>
            <a:pPr lvl="3"/>
            <a:endParaRPr lang="en-US" sz="1600" dirty="0" smtClean="0"/>
          </a:p>
          <a:p>
            <a:pPr lvl="3"/>
            <a:endParaRPr lang="en-US" sz="1600" dirty="0" smtClean="0"/>
          </a:p>
          <a:p>
            <a:pPr lvl="3"/>
            <a:endParaRPr lang="en-US" sz="1600" dirty="0" smtClean="0"/>
          </a:p>
          <a:p>
            <a:pPr lvl="3"/>
            <a:endParaRPr lang="en-US" sz="1600" dirty="0" smtClean="0"/>
          </a:p>
          <a:p>
            <a:pPr lvl="3"/>
            <a:endParaRPr lang="en-US" sz="16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2438400" y="3429000"/>
            <a:ext cx="37338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ALCOHOL GLYCOSIDES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86400"/>
          </a:xfrm>
        </p:spPr>
        <p:txBody>
          <a:bodyPr/>
          <a:lstStyle/>
          <a:p>
            <a:r>
              <a:rPr lang="en-US" sz="2400" dirty="0" smtClean="0"/>
              <a:t>The </a:t>
            </a:r>
            <a:r>
              <a:rPr lang="en-US" sz="2400" dirty="0" err="1" smtClean="0"/>
              <a:t>aglycone</a:t>
            </a:r>
            <a:r>
              <a:rPr lang="en-US" sz="2400" dirty="0" smtClean="0"/>
              <a:t> part is an alcohol</a:t>
            </a:r>
            <a:endParaRPr lang="en-US" sz="2400" dirty="0" smtClean="0"/>
          </a:p>
          <a:p>
            <a:r>
              <a:rPr lang="en-US" sz="2400" dirty="0" err="1" smtClean="0"/>
              <a:t>E.g</a:t>
            </a:r>
            <a:r>
              <a:rPr lang="en-US" sz="2400" dirty="0" smtClean="0"/>
              <a:t> </a:t>
            </a:r>
            <a:r>
              <a:rPr lang="en-US" sz="2400" dirty="0" err="1" smtClean="0"/>
              <a:t>salicin</a:t>
            </a:r>
            <a:r>
              <a:rPr lang="en-US" sz="2400" dirty="0" smtClean="0"/>
              <a:t> </a:t>
            </a:r>
            <a:r>
              <a:rPr lang="en-US" sz="2400" i="1" dirty="0" smtClean="0"/>
              <a:t>Salix alba </a:t>
            </a:r>
            <a:r>
              <a:rPr lang="en-US" sz="2400" dirty="0" smtClean="0"/>
              <a:t>L.; </a:t>
            </a:r>
            <a:r>
              <a:rPr lang="en-US" sz="2400" dirty="0" err="1" smtClean="0"/>
              <a:t>Saliaceae</a:t>
            </a:r>
            <a:endParaRPr lang="en-US" sz="2400" dirty="0" smtClean="0"/>
          </a:p>
          <a:p>
            <a:r>
              <a:rPr lang="en-US" sz="2400" dirty="0" smtClean="0"/>
              <a:t>an alcoholic </a:t>
            </a:r>
            <a:r>
              <a:rPr lang="el-GR" sz="2400" dirty="0" smtClean="0"/>
              <a:t>β</a:t>
            </a:r>
            <a:r>
              <a:rPr lang="en-US" sz="2400" dirty="0" smtClean="0"/>
              <a:t>-</a:t>
            </a:r>
            <a:r>
              <a:rPr lang="en-US" sz="2400" dirty="0" err="1" smtClean="0"/>
              <a:t>glucoside</a:t>
            </a:r>
            <a:r>
              <a:rPr lang="en-US" sz="2400" dirty="0" smtClean="0"/>
              <a:t> which on oxidation of the alcohol functional group yields salicylic acid</a:t>
            </a:r>
            <a:endParaRPr lang="en-US" sz="2400" dirty="0" smtClean="0"/>
          </a:p>
          <a:p>
            <a:r>
              <a:rPr lang="en-US" sz="2400" dirty="0" smtClean="0"/>
              <a:t>Used as an analgesic, anti-inflammatory and antipyretic</a:t>
            </a:r>
            <a:endParaRPr lang="en-US" sz="2400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			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2590800" y="3657600"/>
            <a:ext cx="36576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AMINO SUGAR DERIVED DRUGS</a:t>
            </a:r>
            <a:endParaRPr lang="en-US" dirty="0"/>
          </a:p>
        </p:txBody>
      </p:sp>
      <p:sp>
        <p:nvSpPr>
          <p:cNvPr id="10" name="Subtitle 9"/>
          <p:cNvSpPr>
            <a:spLocks noGrp="1"/>
          </p:cNvSpPr>
          <p:nvPr>
            <p:ph type="subTitle" idx="1"/>
          </p:nvPr>
        </p:nvSpPr>
        <p:spPr>
          <a:xfrm flipV="1">
            <a:off x="1371600" y="7010400"/>
            <a:ext cx="6400800" cy="228600"/>
          </a:xfrm>
        </p:spPr>
        <p:txBody>
          <a:bodyPr>
            <a:normAutofit fontScale="32500" lnSpcReduction="20000"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an amino sugar?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</a:t>
            </a:r>
            <a:r>
              <a:rPr lang="en-US" dirty="0" smtClean="0"/>
              <a:t> </a:t>
            </a:r>
            <a:r>
              <a:rPr lang="en-US" b="1" dirty="0" smtClean="0"/>
              <a:t>amino sugar</a:t>
            </a:r>
            <a:r>
              <a:rPr lang="en-US" dirty="0" smtClean="0"/>
              <a:t> (or more technically a </a:t>
            </a:r>
            <a:r>
              <a:rPr lang="en-US" b="1" dirty="0" smtClean="0"/>
              <a:t>2-amino-2-deoxysugar</a:t>
            </a:r>
            <a:r>
              <a:rPr lang="en-US" dirty="0" smtClean="0"/>
              <a:t>) is a sugar molecule in which a hydroxyl group has been replaced with an amine </a:t>
            </a:r>
            <a:r>
              <a:rPr lang="en-US" dirty="0" smtClean="0"/>
              <a:t>group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smtClean="0"/>
              <a:t>				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2819400" y="4038600"/>
            <a:ext cx="3657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457200" y="-304800"/>
            <a:ext cx="8229600" cy="7620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52400" y="0"/>
            <a:ext cx="8839200" cy="66294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Derivatives of amine containing sugars, such as </a:t>
            </a:r>
            <a:r>
              <a:rPr lang="en-US" i="1" dirty="0" smtClean="0"/>
              <a:t>N</a:t>
            </a:r>
            <a:r>
              <a:rPr lang="en-US" dirty="0" smtClean="0"/>
              <a:t>-</a:t>
            </a:r>
            <a:r>
              <a:rPr lang="en-US" dirty="0" err="1" smtClean="0"/>
              <a:t>acetylglucosamine</a:t>
            </a:r>
            <a:r>
              <a:rPr lang="en-US" dirty="0" smtClean="0"/>
              <a:t> and sialic acid, whose nitrogens are part of more complex functional groups rather than formally being amines, are also considered amino </a:t>
            </a:r>
            <a:r>
              <a:rPr lang="en-US" dirty="0" smtClean="0"/>
              <a:t>sugars</a:t>
            </a:r>
            <a:endParaRPr lang="en-US" dirty="0" smtClean="0"/>
          </a:p>
          <a:p>
            <a:r>
              <a:rPr lang="en-US" dirty="0" smtClean="0"/>
              <a:t>Aminoglycosides</a:t>
            </a:r>
            <a:r>
              <a:rPr lang="en-US" dirty="0" smtClean="0"/>
              <a:t> </a:t>
            </a:r>
            <a:r>
              <a:rPr lang="en-US" dirty="0" smtClean="0"/>
              <a:t> are gram negative antibacterial compounds </a:t>
            </a:r>
            <a:r>
              <a:rPr lang="en-US" dirty="0" smtClean="0"/>
              <a:t>that inhibit bacterial protein </a:t>
            </a:r>
            <a:r>
              <a:rPr lang="en-US" dirty="0" smtClean="0"/>
              <a:t>synthesis and are </a:t>
            </a:r>
            <a:r>
              <a:rPr lang="en-US" dirty="0" smtClean="0"/>
              <a:t>conjugates of amino sugars and </a:t>
            </a:r>
            <a:r>
              <a:rPr lang="en-US" dirty="0" err="1" smtClean="0"/>
              <a:t>aminocyclitols</a:t>
            </a:r>
            <a:r>
              <a:rPr lang="en-US" dirty="0" smtClean="0"/>
              <a:t>.</a:t>
            </a:r>
            <a:endParaRPr lang="en-US" dirty="0" smtClean="0"/>
          </a:p>
          <a:p>
            <a:r>
              <a:rPr lang="en-US" dirty="0" smtClean="0"/>
              <a:t>Aminoglycosides that are derived from bacteria of the </a:t>
            </a:r>
            <a:r>
              <a:rPr lang="en-US" i="1" dirty="0" smtClean="0"/>
              <a:t>Streptomyces</a:t>
            </a:r>
            <a:r>
              <a:rPr lang="en-US" dirty="0" smtClean="0"/>
              <a:t> genus are named with the suffix </a:t>
            </a:r>
            <a:r>
              <a:rPr lang="en-US" i="1" dirty="0" smtClean="0"/>
              <a:t>-</a:t>
            </a:r>
            <a:r>
              <a:rPr lang="en-US" i="1" dirty="0" err="1" smtClean="0"/>
              <a:t>mycin</a:t>
            </a:r>
            <a:r>
              <a:rPr lang="en-US" dirty="0" smtClean="0"/>
              <a:t>, whereas those that are derived from </a:t>
            </a:r>
            <a:r>
              <a:rPr lang="en-US" i="1" dirty="0" err="1" smtClean="0"/>
              <a:t>Micromonospora</a:t>
            </a:r>
            <a:r>
              <a:rPr lang="en-US" dirty="0" smtClean="0"/>
              <a:t> are named with the suffix </a:t>
            </a:r>
            <a:r>
              <a:rPr lang="en-US" i="1" dirty="0" smtClean="0"/>
              <a:t>-</a:t>
            </a:r>
            <a:r>
              <a:rPr lang="en-US" i="1" dirty="0" err="1" smtClean="0"/>
              <a:t>micin</a:t>
            </a:r>
            <a:r>
              <a:rPr lang="en-US" dirty="0" smtClean="0"/>
              <a:t>.</a:t>
            </a:r>
            <a:endParaRPr lang="en-US" dirty="0" smtClean="0"/>
          </a:p>
          <a:p>
            <a:r>
              <a:rPr lang="en-US" dirty="0" smtClean="0"/>
              <a:t>Examples of </a:t>
            </a:r>
            <a:r>
              <a:rPr lang="en-US" dirty="0" err="1" smtClean="0"/>
              <a:t>aminoglycosides</a:t>
            </a:r>
            <a:r>
              <a:rPr lang="en-US" dirty="0" smtClean="0"/>
              <a:t> include: </a:t>
            </a:r>
            <a:r>
              <a:rPr lang="en-US" dirty="0" err="1" smtClean="0"/>
              <a:t>amikacin</a:t>
            </a:r>
            <a:r>
              <a:rPr lang="en-US" dirty="0" smtClean="0"/>
              <a:t>, </a:t>
            </a:r>
            <a:r>
              <a:rPr lang="en-US" dirty="0" err="1" smtClean="0"/>
              <a:t>gentamicin</a:t>
            </a:r>
            <a:r>
              <a:rPr lang="en-US" dirty="0" smtClean="0"/>
              <a:t>, </a:t>
            </a:r>
            <a:r>
              <a:rPr lang="en-US" dirty="0" err="1" smtClean="0"/>
              <a:t>kanamycin</a:t>
            </a:r>
            <a:r>
              <a:rPr lang="en-US" dirty="0" smtClean="0"/>
              <a:t> </a:t>
            </a:r>
            <a:r>
              <a:rPr lang="en-US" dirty="0" smtClean="0"/>
              <a:t>and streptomycin</a:t>
            </a:r>
            <a:endParaRPr lang="en-U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Properties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All are used as sulfate salts which are highly soluble in water which is stable</a:t>
            </a:r>
            <a:endParaRPr lang="en-US" dirty="0" smtClean="0"/>
          </a:p>
          <a:p>
            <a:r>
              <a:rPr lang="en-US" dirty="0" smtClean="0"/>
              <a:t>Do not inhibit anaerobes</a:t>
            </a:r>
            <a:endParaRPr lang="en-US" dirty="0" smtClean="0"/>
          </a:p>
          <a:p>
            <a:r>
              <a:rPr lang="en-US" dirty="0" smtClean="0"/>
              <a:t>They ionize in solution</a:t>
            </a:r>
            <a:endParaRPr lang="en-US" dirty="0" smtClean="0"/>
          </a:p>
          <a:p>
            <a:r>
              <a:rPr lang="en-US" dirty="0" smtClean="0"/>
              <a:t>Excreted unchanged in urine</a:t>
            </a:r>
            <a:endParaRPr lang="en-US" dirty="0" smtClean="0"/>
          </a:p>
          <a:p>
            <a:r>
              <a:rPr lang="en-US" dirty="0" smtClean="0"/>
              <a:t>More active in alkaline environments</a:t>
            </a:r>
            <a:endParaRPr lang="en-US" dirty="0" smtClean="0"/>
          </a:p>
          <a:p>
            <a:r>
              <a:rPr lang="en-US" dirty="0" smtClean="0"/>
              <a:t>Partial cross resistance among them</a:t>
            </a:r>
            <a:endParaRPr lang="en-US" dirty="0" smtClean="0"/>
          </a:p>
          <a:p>
            <a:r>
              <a:rPr lang="en-US" dirty="0" smtClean="0"/>
              <a:t>Low margin of safety</a:t>
            </a:r>
            <a:endParaRPr lang="en-US" dirty="0" smtClean="0"/>
          </a:p>
          <a:p>
            <a:r>
              <a:rPr lang="en-US" dirty="0" smtClean="0"/>
              <a:t>Exhibit </a:t>
            </a:r>
            <a:r>
              <a:rPr lang="en-US" dirty="0" err="1" smtClean="0"/>
              <a:t>ototoxicity</a:t>
            </a:r>
            <a:r>
              <a:rPr lang="en-US" dirty="0" smtClean="0"/>
              <a:t> and </a:t>
            </a:r>
            <a:r>
              <a:rPr lang="en-US" dirty="0" err="1" smtClean="0"/>
              <a:t>nephrotoxicity</a:t>
            </a:r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Classification of Aminoglycosides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Systemic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Streptomycin</a:t>
            </a:r>
            <a:endParaRPr lang="en-US" dirty="0" smtClean="0"/>
          </a:p>
          <a:p>
            <a:r>
              <a:rPr lang="en-US" dirty="0" err="1" smtClean="0"/>
              <a:t>Amikacin</a:t>
            </a:r>
            <a:r>
              <a:rPr lang="en-US" dirty="0" smtClean="0"/>
              <a:t>*</a:t>
            </a:r>
            <a:endParaRPr lang="en-US" dirty="0" smtClean="0"/>
          </a:p>
          <a:p>
            <a:r>
              <a:rPr lang="en-US" dirty="0" err="1" smtClean="0"/>
              <a:t>Gentamicin</a:t>
            </a:r>
            <a:endParaRPr lang="en-US" dirty="0" smtClean="0"/>
          </a:p>
          <a:p>
            <a:r>
              <a:rPr lang="en-US" dirty="0" err="1" smtClean="0"/>
              <a:t>Kanamycin</a:t>
            </a:r>
            <a:endParaRPr lang="en-US" dirty="0" smtClean="0"/>
          </a:p>
          <a:p>
            <a:r>
              <a:rPr lang="en-US" dirty="0" err="1" smtClean="0"/>
              <a:t>Netilmicin</a:t>
            </a:r>
            <a:r>
              <a:rPr lang="en-US" dirty="0" smtClean="0"/>
              <a:t>*</a:t>
            </a:r>
            <a:endParaRPr lang="en-US" dirty="0" smtClean="0"/>
          </a:p>
          <a:p>
            <a:r>
              <a:rPr lang="en-US" dirty="0" err="1" smtClean="0"/>
              <a:t>Tobramycin</a:t>
            </a:r>
            <a:endParaRPr lang="en-US" dirty="0" smtClean="0"/>
          </a:p>
          <a:p>
            <a:r>
              <a:rPr lang="en-US" dirty="0" err="1" smtClean="0"/>
              <a:t>Sisimicin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Topical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Neomycin</a:t>
            </a:r>
            <a:endParaRPr lang="en-US" dirty="0" smtClean="0"/>
          </a:p>
          <a:p>
            <a:r>
              <a:rPr lang="en-US" dirty="0" err="1" smtClean="0"/>
              <a:t>Framycetin</a:t>
            </a:r>
            <a:endParaRPr lang="en-US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685800" y="228600"/>
            <a:ext cx="7848600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33600"/>
            <a:ext cx="8229600" cy="2057400"/>
          </a:xfrm>
        </p:spPr>
        <p:txBody>
          <a:bodyPr>
            <a:normAutofit/>
          </a:bodyPr>
          <a:lstStyle/>
          <a:p>
            <a:r>
              <a:rPr lang="en-US" sz="8800" dirty="0" smtClean="0"/>
              <a:t>THE END</a:t>
            </a:r>
            <a:endParaRPr lang="en-US" sz="8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13728</Words>
  <Application>WPS Presentation</Application>
  <PresentationFormat>On-screen Show (4:3)</PresentationFormat>
  <Paragraphs>439</Paragraphs>
  <Slides>43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43</vt:i4>
      </vt:variant>
    </vt:vector>
  </HeadingPairs>
  <TitlesOfParts>
    <vt:vector size="50" baseType="lpstr">
      <vt:lpstr>Arial</vt:lpstr>
      <vt:lpstr>SimSun</vt:lpstr>
      <vt:lpstr>Wingdings</vt:lpstr>
      <vt:lpstr>Calibri</vt:lpstr>
      <vt:lpstr>Microsoft YaHei</vt:lpstr>
      <vt:lpstr>Arial Unicode MS</vt:lpstr>
      <vt:lpstr>Office Theme</vt:lpstr>
      <vt:lpstr>GLYCOSIDES</vt:lpstr>
      <vt:lpstr>WHAT ARE GLYCOSIDES?</vt:lpstr>
      <vt:lpstr>NAMING GLYCOSIDES</vt:lpstr>
      <vt:lpstr>PowerPoint 演示文稿</vt:lpstr>
      <vt:lpstr>PHYSICAL AND CHEMICAL PROPERTIES</vt:lpstr>
      <vt:lpstr>PowerPoint 演示文稿</vt:lpstr>
      <vt:lpstr>EXTRACTION  AND ISOLATION</vt:lpstr>
      <vt:lpstr>PowerPoint 演示文稿</vt:lpstr>
      <vt:lpstr>ANTHRAQUINONES/ANTHRACENE</vt:lpstr>
      <vt:lpstr> Biosynthesis They are derived from the acetate pathway which usually starts from the acetic acid units which will form acetyl co-enzyme A which will form malonyl co-enzyme A by the addition of another acetate unit.  </vt:lpstr>
      <vt:lpstr>PowerPoint 演示文稿</vt:lpstr>
      <vt:lpstr>PowerPoint 演示文稿</vt:lpstr>
      <vt:lpstr>Types of anthaquinone</vt:lpstr>
      <vt:lpstr>PowerPoint 演示文稿</vt:lpstr>
      <vt:lpstr>PowerPoint 演示文稿</vt:lpstr>
      <vt:lpstr>  Drugs containing Glycosides</vt:lpstr>
      <vt:lpstr>Test for Anthraquinone Glycosides</vt:lpstr>
      <vt:lpstr>STEROLS &amp; CARDIAC GLYCOSIDES</vt:lpstr>
      <vt:lpstr>Cardenolides</vt:lpstr>
      <vt:lpstr>Bufadenolides</vt:lpstr>
      <vt:lpstr>PowerPoint 演示文稿</vt:lpstr>
      <vt:lpstr>SAPONIN GLYCOSIDES</vt:lpstr>
      <vt:lpstr>PowerPoint 演示文稿</vt:lpstr>
      <vt:lpstr>Types steroidal saponins triterpenoid saponins</vt:lpstr>
      <vt:lpstr> CYANOGENETIC GLYCOSIDES </vt:lpstr>
      <vt:lpstr>PowerPoint 演示文稿</vt:lpstr>
      <vt:lpstr>ISOTHIOCYNATE GLYCOSIDES </vt:lpstr>
      <vt:lpstr>COUMARINS/FURANOCOUMARINS</vt:lpstr>
      <vt:lpstr>ALDEHYDE GLYCOSIDE</vt:lpstr>
      <vt:lpstr>LACTONE GLYCOSIDE</vt:lpstr>
      <vt:lpstr>PHENOL GLYCOSIDE</vt:lpstr>
      <vt:lpstr>FLAVONOID GLYCOSIDE</vt:lpstr>
      <vt:lpstr>STEROIDAL ALKALOIDS</vt:lpstr>
      <vt:lpstr>Types of glycoalkaloids from the Solanaceae family</vt:lpstr>
      <vt:lpstr>GLYCOSIDAL BITTERS</vt:lpstr>
      <vt:lpstr>ALCOHOL GLYCOSIDES</vt:lpstr>
      <vt:lpstr>AMINO SUGAR DERIVED DRUGS</vt:lpstr>
      <vt:lpstr>What is an amino sugar?</vt:lpstr>
      <vt:lpstr>PowerPoint 演示文稿</vt:lpstr>
      <vt:lpstr>Properties</vt:lpstr>
      <vt:lpstr>Classification of Aminoglycosides</vt:lpstr>
      <vt:lpstr>PowerPoint 演示文稿</vt:lpstr>
      <vt:lpstr>THE END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GLYCOSIDES</dc:title>
  <dc:creator>USER</dc:creator>
  <cp:lastModifiedBy>Dovieme Darlington</cp:lastModifiedBy>
  <cp:revision>169</cp:revision>
  <dcterms:created xsi:type="dcterms:W3CDTF">2021-06-29T05:29:00Z</dcterms:created>
  <dcterms:modified xsi:type="dcterms:W3CDTF">2023-01-18T05:23:27Z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577A4BE1181049A396AF75288C483D74</vt:lpwstr>
  </property>
  <property fmtid="{D5CDD505-2E9C-101B-9397-08002B2CF9AE}" pid="3" name="KSOProductBuildVer">
    <vt:lpwstr>1033-11.2.0.11214</vt:lpwstr>
  </property>
</Properties>
</file>