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3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2" r:id="rId18"/>
  </p:sldMasterIdLst>
  <p:notesMasterIdLst>
    <p:notesMasterId r:id="rId39"/>
  </p:notesMasterIdLst>
  <p:sldIdLst>
    <p:sldId id="256" r:id="rId19"/>
    <p:sldId id="798" r:id="rId20"/>
    <p:sldId id="1256" r:id="rId21"/>
    <p:sldId id="1255" r:id="rId22"/>
    <p:sldId id="1264" r:id="rId23"/>
    <p:sldId id="1273" r:id="rId24"/>
    <p:sldId id="1274" r:id="rId25"/>
    <p:sldId id="1275" r:id="rId26"/>
    <p:sldId id="1276" r:id="rId27"/>
    <p:sldId id="1261" r:id="rId28"/>
    <p:sldId id="1233" r:id="rId29"/>
    <p:sldId id="1265" r:id="rId30"/>
    <p:sldId id="1267" r:id="rId31"/>
    <p:sldId id="1266" r:id="rId32"/>
    <p:sldId id="1268" r:id="rId33"/>
    <p:sldId id="1269" r:id="rId34"/>
    <p:sldId id="1270" r:id="rId35"/>
    <p:sldId id="1271" r:id="rId36"/>
    <p:sldId id="1272" r:id="rId37"/>
    <p:sldId id="689" r:id="rId38"/>
  </p:sldIdLst>
  <p:sldSz cx="9144000" cy="6858000" type="screen4x3"/>
  <p:notesSz cx="6735763" cy="9866313"/>
  <p:embeddedFontLst>
    <p:embeddedFont>
      <p:font typeface="Dosis" pitchFamily="2" charset="0"/>
      <p:regular r:id="rId40"/>
      <p:bold r:id="rId41"/>
    </p:embeddedFont>
    <p:embeddedFont>
      <p:font typeface="Dosis ExtraBold" pitchFamily="2" charset="0"/>
      <p:bold r:id="rId42"/>
    </p:embeddedFont>
    <p:embeddedFont>
      <p:font typeface="Dosis Medium" pitchFamily="2" charset="0"/>
      <p:regular r:id="rId43"/>
      <p:bold r:id="rId44"/>
    </p:embeddedFont>
    <p:embeddedFont>
      <p:font typeface="Dosis SemiBold" pitchFamily="2" charset="0"/>
      <p:regular r:id="rId45"/>
      <p:bold r:id="rId46"/>
    </p:embeddedFont>
    <p:embeddedFont>
      <p:font typeface="Mistral" panose="03090702030407020403" pitchFamily="66" charset="0"/>
      <p:regular r:id="rId4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EBE6EC"/>
    <a:srgbClr val="565F88"/>
    <a:srgbClr val="2196B1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75" d="100"/>
          <a:sy n="75" d="100"/>
        </p:scale>
        <p:origin x="784" y="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8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font" Target="fonts/font5.fntdata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font" Target="fonts/font4.fntdata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font" Target="fonts/font7.fntdata"/><Relationship Id="rId20" Type="http://schemas.openxmlformats.org/officeDocument/2006/relationships/slide" Target="slides/slide2.xml"/><Relationship Id="rId41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05/12/2025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9357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5470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388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234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036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5605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752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072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499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828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255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437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189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178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theme" Target="../theme/theme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6999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3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86C0AB-E2D1-5842-E6BA-D6194D537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47" name="TextBox 9">
            <a:extLst>
              <a:ext uri="{FF2B5EF4-FFF2-40B4-BE49-F238E27FC236}">
                <a16:creationId xmlns:a16="http://schemas.microsoft.com/office/drawing/2014/main" id="{8F402D47-7BB1-3EE5-D92D-0A6B369E1B0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9737" y="1500989"/>
            <a:ext cx="822452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199"/>
              </a:lnSpc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Objectif de la semaine</a:t>
            </a:r>
            <a:endParaRPr lang="ar-MA" sz="3600" b="1" dirty="0">
              <a:solidFill>
                <a:srgbClr val="4BACC6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3026"/>
              </a:lnSpc>
              <a:spcAft>
                <a:spcPts val="6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Évaluer les acquis de </a:t>
            </a:r>
            <a:r>
              <a:rPr lang="fr-FR" sz="3600" b="1" dirty="0">
                <a:solidFill>
                  <a:srgbClr val="C00000"/>
                </a:solidFill>
                <a:latin typeface="Dosis SemiBold" pitchFamily="2" charset="0"/>
              </a:rPr>
              <a:t>la période 1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1071279" y="990020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3026"/>
              </a:lnSpc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50AC4AF-65C1-0790-9725-6F2C1900FEF7}"/>
              </a:ext>
            </a:extLst>
          </p:cNvPr>
          <p:cNvSpPr txBox="1"/>
          <p:nvPr/>
        </p:nvSpPr>
        <p:spPr>
          <a:xfrm>
            <a:off x="555733" y="1602020"/>
            <a:ext cx="8032531" cy="4518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Comprendre, à l’oral,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Comprendre, à l’oral, des phrases.</a:t>
            </a:r>
          </a:p>
          <a:p>
            <a:pPr marR="0" lvl="0" indent="0" fontAlgn="auto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Produire, à l’oral,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Participer à un dialogue en mobilisant les actes de parole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Prendre la parole pour me présenter devant les autres.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Identifier et lire les graphèmes étudiés.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Lire des mots contenant les graphèmes étudiés.</a:t>
            </a:r>
          </a:p>
          <a:p>
            <a:pPr>
              <a:lnSpc>
                <a:spcPct val="150000"/>
              </a:lnSpc>
              <a:defRPr/>
            </a:pPr>
            <a:r>
              <a:rPr lang="fr-FR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et comprendre des mots et des phrases simples.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correctement des mots.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</a:t>
            </a:r>
            <a:r>
              <a:rPr lang="fr-FR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Ecrire des phrases.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Utiliser les outils de langue pour produire des énoncés oraux ou écrits</a:t>
            </a:r>
            <a:r>
              <a:rPr lang="fr-FR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68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01249-1A21-1A5E-9A63-968609E25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9EB957A6-9B9F-C7CC-84C3-8569F2669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90" y="850434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d’évaluation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560E6A9-2F71-DEEE-34E3-8E6C823D42A9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0476059-E23F-1912-1F34-3ECF54AC5C9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405B79-071B-C81A-6130-570DFCF5D7D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3CB6B1FE-22DB-4333-B27C-407418A7B01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6B8CD7-4136-7800-DDF4-336D2E2FF1F2}"/>
              </a:ext>
            </a:extLst>
          </p:cNvPr>
          <p:cNvSpPr/>
          <p:nvPr/>
        </p:nvSpPr>
        <p:spPr>
          <a:xfrm>
            <a:off x="4866199" y="194843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F212138A-4A6B-E291-2E7A-6C61CE7F55D7}"/>
              </a:ext>
            </a:extLst>
          </p:cNvPr>
          <p:cNvSpPr/>
          <p:nvPr/>
        </p:nvSpPr>
        <p:spPr>
          <a:xfrm>
            <a:off x="5082199" y="1696434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407A89F-1B70-A462-170C-A9F6D6D285E0}"/>
              </a:ext>
            </a:extLst>
          </p:cNvPr>
          <p:cNvSpPr/>
          <p:nvPr/>
        </p:nvSpPr>
        <p:spPr>
          <a:xfrm>
            <a:off x="3156199" y="5085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F03EBF7B-B811-ADFB-1F7E-0B3186C9F5A4}"/>
              </a:ext>
            </a:extLst>
          </p:cNvPr>
          <p:cNvSpPr/>
          <p:nvPr/>
        </p:nvSpPr>
        <p:spPr>
          <a:xfrm>
            <a:off x="3372199" y="4833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FF7FFD7C-620C-8063-4EC7-6485BBC5EEAB}"/>
              </a:ext>
            </a:extLst>
          </p:cNvPr>
          <p:cNvSpPr txBox="1">
            <a:spLocks/>
          </p:cNvSpPr>
          <p:nvPr/>
        </p:nvSpPr>
        <p:spPr>
          <a:xfrm>
            <a:off x="5136258" y="2092434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 LF1 – LF2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21802068-15AC-0AA2-E49C-9D74AE23B44D}"/>
              </a:ext>
            </a:extLst>
          </p:cNvPr>
          <p:cNvSpPr txBox="1">
            <a:spLocks/>
          </p:cNvSpPr>
          <p:nvPr/>
        </p:nvSpPr>
        <p:spPr>
          <a:xfrm>
            <a:off x="3336199" y="5273726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Compilation et renseignement des livrets de compétences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23A238F-5528-2F5B-6C41-A5A011472494}"/>
              </a:ext>
            </a:extLst>
          </p:cNvPr>
          <p:cNvSpPr/>
          <p:nvPr/>
        </p:nvSpPr>
        <p:spPr>
          <a:xfrm>
            <a:off x="756629" y="195254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1844F714-B493-3029-A03A-471278204C50}"/>
              </a:ext>
            </a:extLst>
          </p:cNvPr>
          <p:cNvSpPr/>
          <p:nvPr/>
        </p:nvSpPr>
        <p:spPr>
          <a:xfrm>
            <a:off x="972629" y="170054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0CD9BE5B-B47E-E719-EE2F-FDB5CA2DBDAA}"/>
              </a:ext>
            </a:extLst>
          </p:cNvPr>
          <p:cNvSpPr txBox="1">
            <a:spLocks/>
          </p:cNvSpPr>
          <p:nvPr/>
        </p:nvSpPr>
        <p:spPr>
          <a:xfrm>
            <a:off x="972629" y="2143487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 CO1 – CO2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C439213-86BE-AB77-F33D-5D0404CBCA9A}"/>
              </a:ext>
            </a:extLst>
          </p:cNvPr>
          <p:cNvSpPr/>
          <p:nvPr/>
        </p:nvSpPr>
        <p:spPr>
          <a:xfrm>
            <a:off x="756629" y="3505047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Terminateur 13">
            <a:extLst>
              <a:ext uri="{FF2B5EF4-FFF2-40B4-BE49-F238E27FC236}">
                <a16:creationId xmlns:a16="http://schemas.microsoft.com/office/drawing/2014/main" id="{EB404DDC-D6EB-449D-4320-C30988606063}"/>
              </a:ext>
            </a:extLst>
          </p:cNvPr>
          <p:cNvSpPr/>
          <p:nvPr/>
        </p:nvSpPr>
        <p:spPr>
          <a:xfrm>
            <a:off x="972629" y="325304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0F99BA5-5891-D9DF-0ECD-2ABA3882A2D2}"/>
              </a:ext>
            </a:extLst>
          </p:cNvPr>
          <p:cNvSpPr txBox="1">
            <a:spLocks/>
          </p:cNvSpPr>
          <p:nvPr/>
        </p:nvSpPr>
        <p:spPr>
          <a:xfrm>
            <a:off x="1026688" y="3687159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 PO1- PO2 – PO3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3E1B518-00AF-127A-874D-50AC09A2D09F}"/>
              </a:ext>
            </a:extLst>
          </p:cNvPr>
          <p:cNvSpPr/>
          <p:nvPr/>
        </p:nvSpPr>
        <p:spPr>
          <a:xfrm>
            <a:off x="4866199" y="3487827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90C83E4-11FC-9CE0-D3C9-7D82FCB562B5}"/>
              </a:ext>
            </a:extLst>
          </p:cNvPr>
          <p:cNvSpPr/>
          <p:nvPr/>
        </p:nvSpPr>
        <p:spPr>
          <a:xfrm>
            <a:off x="5082199" y="3235827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F9A6304-CACB-FFFD-BB20-3B783E36DFB1}"/>
              </a:ext>
            </a:extLst>
          </p:cNvPr>
          <p:cNvSpPr/>
          <p:nvPr/>
        </p:nvSpPr>
        <p:spPr>
          <a:xfrm>
            <a:off x="5018810" y="3665736"/>
            <a:ext cx="3420000" cy="79200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5476FF9E-9A30-65E6-6C5B-5145B9EE77C4}"/>
              </a:ext>
            </a:extLst>
          </p:cNvPr>
          <p:cNvSpPr txBox="1">
            <a:spLocks/>
          </p:cNvSpPr>
          <p:nvPr/>
        </p:nvSpPr>
        <p:spPr>
          <a:xfrm>
            <a:off x="5082199" y="368711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</a:t>
            </a:r>
            <a:r>
              <a:rPr lang="fr-FR" dirty="0"/>
              <a:t>des compétences : LC1-  PE1 – PE2 - OL1 </a:t>
            </a:r>
          </a:p>
        </p:txBody>
      </p:sp>
    </p:spTree>
    <p:extLst>
      <p:ext uri="{BB962C8B-B14F-4D97-AF65-F5344CB8AC3E}">
        <p14:creationId xmlns:p14="http://schemas.microsoft.com/office/powerpoint/2010/main" val="153934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31946-526A-E96E-0776-8D8C9D7B8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8855B72D-45D4-3A0E-7C68-8A5FD3AAC5B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F3A0160-0539-B4BF-743A-FB76F8533CDD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6B01453-83B0-E647-C5E3-08DAE5708AA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009771C-F12D-19C6-F3C8-DD86A205929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8550024-8C4F-D0C7-4C1E-AEA6A78B96C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41661" y="1800921"/>
            <a:ext cx="518167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685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séance 4 </a:t>
            </a:r>
            <a:r>
              <a:rPr kumimoji="0" lang="fr-FR" sz="180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est consacrée à l’évaluation des compétences suivantes 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 LC1, PE1, PE2 et OL1  </a:t>
            </a:r>
          </a:p>
          <a:p>
            <a:pPr marL="0" marR="0" lvl="0" indent="0" algn="just" defTabSz="685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685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</a:t>
            </a: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manière collective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sur </a:t>
            </a: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copies des épreuves.</a:t>
            </a:r>
          </a:p>
          <a:p>
            <a:pPr marL="0" marR="0" lvl="0" indent="0" algn="just" defTabSz="685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u="sng" dirty="0">
              <a:solidFill>
                <a:srgbClr val="4B5377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0" indent="0" algn="just" defTabSz="685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Il y a </a:t>
            </a:r>
            <a:r>
              <a:rPr lang="fr-FR" b="1" u="sng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deux modèles d’épreuves. Le premier modèle </a:t>
            </a:r>
            <a:r>
              <a:rPr lang="fr-FR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est destiné au groupe de</a:t>
            </a:r>
            <a:r>
              <a:rPr lang="fr-FR" b="1" u="sng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 la matinée </a:t>
            </a:r>
            <a:r>
              <a:rPr lang="fr-FR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tandis que </a:t>
            </a:r>
            <a:r>
              <a:rPr lang="fr-FR" b="1" u="sng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le deuxième </a:t>
            </a:r>
            <a:r>
              <a:rPr lang="fr-FR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est destiné au groupe de </a:t>
            </a:r>
            <a:r>
              <a:rPr lang="fr-FR" b="1" u="sng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l’après-midi.</a:t>
            </a:r>
            <a:endParaRPr kumimoji="0" lang="fr-FR" sz="1800" b="1" i="0" u="sng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685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685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explique chaque consigne et demande aux élèves d’effectuer l’exercice.</a:t>
            </a:r>
          </a:p>
          <a:p>
            <a:pPr marL="0" marR="0" lvl="0" indent="0" algn="just" defTabSz="685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685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circule entre les rangs pour s’assurer que tous les élèves ont compris la consigne.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00C695A-01E1-F60C-05FC-0F658D255AA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665484" y="1051899"/>
            <a:ext cx="3813031" cy="612000"/>
            <a:chOff x="2403987" y="1096335"/>
            <a:chExt cx="3528511" cy="408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3FB621A-2504-E870-B298-72A5FB1CD172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623268" y="1096335"/>
              <a:ext cx="3195019" cy="408000"/>
            </a:xfrm>
            <a:prstGeom prst="roundRect">
              <a:avLst>
                <a:gd name="adj" fmla="val 32324"/>
              </a:avLst>
            </a:prstGeom>
            <a:solidFill>
              <a:srgbClr val="424D7B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608F8E90-EB79-2A6F-F89A-6F05433A4428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2403987" y="1169530"/>
              <a:ext cx="3528511" cy="2385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5" rtl="0" eaLnBrk="1" fontAlgn="auto" latinLnBrk="0" hangingPunct="1">
                <a:lnSpc>
                  <a:spcPts val="302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Séance  4</a:t>
              </a:r>
              <a:endPara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9BD2CDC-4204-1872-F508-54174A855B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662" y="2875584"/>
            <a:ext cx="1991324" cy="132754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5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1638232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Lire et comprendre des mots et des phrases simples.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BD861DA-3453-F97C-1ED3-A2D80C8C197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772478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collective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4CCF67B-8F09-9495-A3C5-A593FA58D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375" y="3042745"/>
            <a:ext cx="2634492" cy="175632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8773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la copie de l’épreuve à la page 1. Vous allez répondre à l’exercice 1.  Regardez les images, lisez les mots et reliez chaque mot à l’image qui correspond.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E2DD9AD-4455-7FB3-BDE5-0D9A336EB76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3182778"/>
            <a:ext cx="819900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Relie chaque mot à l’image qui correspond 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AA3D2111-152A-9C94-ED8D-C63BAC64E66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94826" y="4213913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Exercice 1 page 1 </a:t>
            </a:r>
          </a:p>
        </p:txBody>
      </p:sp>
    </p:spTree>
    <p:extLst>
      <p:ext uri="{BB962C8B-B14F-4D97-AF65-F5344CB8AC3E}">
        <p14:creationId xmlns:p14="http://schemas.microsoft.com/office/powerpoint/2010/main" val="252652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5EF43-C2A6-DD09-37DA-8E0F12E7A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4D103F-2F17-1461-CA64-FA55926D6C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7EA29FF8-8692-D5AA-D439-1AB9E02BA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la copie de l’épreuve à la page 1. Vous allez répondre à l’exercice 2.  Regardez l’image, lisez les phrases et mettez le numéro  sur l’image qui correspond.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430935E-18D3-706C-91FD-317D47428C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3182778"/>
            <a:ext cx="8199009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. Lis les phrases et mets le numéro sur l’image correspondante.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4CCA9BDD-1160-65B2-252E-C95471E5943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94826" y="4497692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Exercice 2 page 1 </a:t>
            </a:r>
          </a:p>
        </p:txBody>
      </p:sp>
    </p:spTree>
    <p:extLst>
      <p:ext uri="{BB962C8B-B14F-4D97-AF65-F5344CB8AC3E}">
        <p14:creationId xmlns:p14="http://schemas.microsoft.com/office/powerpoint/2010/main" val="129550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599E3-7DE6-74D4-2B42-D210D93EF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886892-B755-8C9F-4C28-465C65AE2A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C3E99B9A-9C55-DDD9-D43A-B049E21B1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la copie de l’épreuve à la page 1. Vous allez répondre à l’exercice 3.  Regardez l’image, lisez les phrases et cochez les phrases qui correspondent à l’image.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373586C-AF9F-10E8-4215-C8D7F961177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3182778"/>
            <a:ext cx="819900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3. Coche les phrases correspondant à l’image.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08AEB447-6D40-AAD9-E02E-BE19C7E77EE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94826" y="4213913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Exercice 3 page 1 </a:t>
            </a:r>
          </a:p>
        </p:txBody>
      </p:sp>
    </p:spTree>
    <p:extLst>
      <p:ext uri="{BB962C8B-B14F-4D97-AF65-F5344CB8AC3E}">
        <p14:creationId xmlns:p14="http://schemas.microsoft.com/office/powerpoint/2010/main" val="411418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1638232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Écrire correctement des mots.</a:t>
            </a:r>
            <a:endParaRPr lang="fr-FR" sz="2800" b="1" dirty="0">
              <a:solidFill>
                <a:srgbClr val="4BACC6">
                  <a:lumMod val="50000"/>
                </a:srgb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BD861DA-3453-F97C-1ED3-A2D80C8C197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772478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lang="fr-FR" sz="24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collective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4CCF67B-8F09-9495-A3C5-A593FA58D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375" y="3042745"/>
            <a:ext cx="2634492" cy="175632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la copie de l’épreuve à la page 2. Vous allez répondre à l’exercice 1.  Regardez les images, complétez chaque mot par le bon graphème.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E2DD9AD-4455-7FB3-BDE5-0D9A336EB76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3" y="2644087"/>
            <a:ext cx="8199009" cy="9387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600"/>
              </a:spcAft>
              <a:defRPr/>
            </a:pPr>
            <a:r>
              <a:rPr lang="fr-FR" sz="28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1. Complète chaque mot par le bon graphème : </a:t>
            </a:r>
          </a:p>
          <a:p>
            <a:pPr algn="ctr" defTabSz="1371600">
              <a:spcAft>
                <a:spcPts val="600"/>
              </a:spcAft>
              <a:defRPr/>
            </a:pPr>
            <a:r>
              <a:rPr lang="fr-FR" sz="28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an - eau – </a:t>
            </a:r>
            <a:r>
              <a:rPr lang="fr-FR" sz="2800" dirty="0" err="1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oi</a:t>
            </a:r>
            <a:r>
              <a:rPr lang="fr-FR" sz="28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(3points)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AA3D2111-152A-9C94-ED8D-C63BAC64E66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94826" y="4213913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lang="fr-FR" sz="24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Exercice 1 page 2</a:t>
            </a:r>
          </a:p>
        </p:txBody>
      </p:sp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5EF43-C2A6-DD09-37DA-8E0F12E7A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4D103F-2F17-1461-CA64-FA55926D6C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7EA29FF8-8692-D5AA-D439-1AB9E02BA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faire de la dictée Vous allez écrire les mots que je vais dire: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olive – bateau – poire – panda – pompe – tente  - balcon.</a:t>
            </a:r>
            <a:endParaRPr lang="fr-MA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430935E-18D3-706C-91FD-317D47428C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3" y="2440402"/>
            <a:ext cx="819900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lang="fr-FR" sz="32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2. Écris les mots dictés (7points)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4CCA9BDD-1160-65B2-252E-C95471E5943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94824" y="3740490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lang="fr-FR" sz="24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Exercice 2 page 2 </a:t>
            </a:r>
          </a:p>
        </p:txBody>
      </p:sp>
    </p:spTree>
    <p:extLst>
      <p:ext uri="{BB962C8B-B14F-4D97-AF65-F5344CB8AC3E}">
        <p14:creationId xmlns:p14="http://schemas.microsoft.com/office/powerpoint/2010/main" val="424981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2822B-4F81-2DD5-A002-B0337619A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3D77F79B-9E0C-9A6C-396C-615A6E2FB495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480FCEA-099A-FCC1-4EB7-3973806B004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C38E4B6-2810-A56E-A81C-8564857405E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564F793A-B539-6608-C6C2-007B75C02879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D72AD1-970A-1385-9C03-1A3E474235D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1638232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</a:t>
            </a: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Écrire des phrases.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FC0B991-A294-7CA3-D241-D2F06509BD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772478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collective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099232A-0913-B249-8D06-F89BB74AD1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375" y="3042745"/>
            <a:ext cx="2634492" cy="175632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3842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599E3-7DE6-74D4-2B42-D210D93EF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C886892-B755-8C9F-4C28-465C65AE2A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C3E99B9A-9C55-DDD9-D43A-B049E21B1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faire l’exercice 3. Observez les mots en désordre. Formez des phrases avec ces mots.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373586C-AF9F-10E8-4215-C8D7F961177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536392"/>
            <a:ext cx="819900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lang="fr-FR" sz="32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Forme des phrases.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08AEB447-6D40-AAD9-E02E-BE19C7E77EE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94826" y="3567527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lang="fr-FR" sz="24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Exercice 3 page 2</a:t>
            </a:r>
          </a:p>
        </p:txBody>
      </p:sp>
    </p:spTree>
    <p:extLst>
      <p:ext uri="{BB962C8B-B14F-4D97-AF65-F5344CB8AC3E}">
        <p14:creationId xmlns:p14="http://schemas.microsoft.com/office/powerpoint/2010/main" val="5785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4DB1F-008E-5231-4E5B-E3512AFBA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4546B6C-9B7D-F7F5-4B42-7C9F4F4851A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80EE92D-79F4-5F90-43C8-3036E12B83C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B743AF-CFFD-41C1-B61A-749C240622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E58A8770-BEE4-CB4C-462A-A4DD3E6CA74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2E03825-7501-7BCA-36B8-98E593C1682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1638232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Utiliser les outils de langue pour produire des énoncés oraux ou écrits.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D3B8017-D9CA-3345-A463-829A8D7A9B7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772478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collective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DE57F3D-540C-E577-DEE9-F0C7AC2D90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375" y="3042745"/>
            <a:ext cx="2634492" cy="175632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7416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0FE3B-78B1-247F-4581-A00FDA442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29192B-5B05-EA37-3A17-F69DF4192C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BC2A281E-629C-DA99-5C3C-729349A56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prenez la copie de l’épreuve à la page 3. Vous allez faire l’exercice 1. Complétez les phrases avec le mot qui convient.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B885803-9042-5047-54E4-8BB74DB27EE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19569" y="2510097"/>
            <a:ext cx="7504857" cy="8156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Item1. Complète les phrases avec le mot qui convient : 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au - à - en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DB6690C4-7153-BA22-3D74-58ADD66DD1C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94826" y="3772479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Exercice 1 page </a:t>
            </a:r>
            <a:r>
              <a:rPr lang="fr-FR" sz="24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20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07DD0-ED6C-335D-5630-33F3AE26A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471ED19-61EA-C1A6-6AFB-BB90C288B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19355AA9-08AF-7121-6E6C-D252279FA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faire l’exercice 2. Reliez les pronoms à la bonne forme du verbe aller au présent.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D74E1A0-6518-DB73-95C2-F978E5DA061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536392"/>
            <a:ext cx="819900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Item2. Relie.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B13BC947-6230-70CC-B2D3-4C0DDD40C61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94826" y="3567527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Exercice 2 page </a:t>
            </a:r>
            <a:r>
              <a:rPr lang="fr-FR" sz="24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77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45DD6-8CA1-C765-B01D-7F9F64638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8093BB5-7C76-3460-6C7E-8A3E6A5E2C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95BD9DA-5FCF-2CEC-AB21-3E4870BE7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faire l’exercice 3. Reliez les pronoms à la bonne forme du verbe s’appeler au présent.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2D69CF8-7736-A627-B172-445660BF50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536392"/>
            <a:ext cx="819900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Relie.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762A07A5-2439-0624-8E6F-300D79DDE72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94826" y="3567527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Exercice 3 page </a:t>
            </a:r>
            <a:r>
              <a:rPr lang="fr-FR" sz="24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57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4A9CE-C879-825A-17E1-6A033EE92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CF65A0-0F1C-BE09-0E5D-74DE7901B6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7F951FC-E965-2546-AEE2-0DC1AFF46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faire l’exercice 4. Reliez les pronoms à la bonne forme du verbe être au présent.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257E069-8BA3-53CD-7E19-D410C258027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5" y="2536392"/>
            <a:ext cx="819900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Item4. Relie.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0F11DDD3-3282-66CE-FAE7-77F0F575AA7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94826" y="3567527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Exercice 4 page </a:t>
            </a:r>
            <a:r>
              <a:rPr lang="fr-FR" sz="24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6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02860" y="2172487"/>
            <a:ext cx="2138280" cy="341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80F8CA-9E32-43B4-9801-C91788857021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f0534ec5-868f-4ce6-85c7-99f0612daa52"/>
    <ds:schemaRef ds:uri="202b3bc9-e036-45c7-aea0-06aec8cd7a40"/>
  </ds:schemaRefs>
</ds:datastoreItem>
</file>

<file path=customXml/itemProps2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8222</TotalTime>
  <Words>769</Words>
  <PresentationFormat>Affichage à l'écran (4:3)</PresentationFormat>
  <Paragraphs>84</Paragraphs>
  <Slides>20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20</vt:i4>
      </vt:variant>
    </vt:vector>
  </HeadingPairs>
  <TitlesOfParts>
    <vt:vector size="43" baseType="lpstr">
      <vt:lpstr>Dosis</vt:lpstr>
      <vt:lpstr>Arial</vt:lpstr>
      <vt:lpstr>Dosis ExtraBold</vt:lpstr>
      <vt:lpstr>Dosis SemiBold</vt:lpstr>
      <vt:lpstr>Calibri</vt:lpstr>
      <vt:lpstr>Mistral</vt:lpstr>
      <vt:lpstr>Dosis Medium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1_Révision</vt:lpstr>
      <vt:lpstr>Présentation PowerPoint</vt:lpstr>
      <vt:lpstr>Présentation PowerPoint</vt:lpstr>
      <vt:lpstr>Présentation PowerPoint</vt:lpstr>
      <vt:lpstr>Organisation de la semaine d’évaluation </vt:lpstr>
      <vt:lpstr>Présentation PowerPoint</vt:lpstr>
      <vt:lpstr>Présentation PowerPoint</vt:lpstr>
      <vt:lpstr>Prenez la copie de l’épreuve à la page 1. Vous allez répondre à l’exercice 1.  Regardez les images, lisez les mots et reliez chaque mot à l’image qui correspond.</vt:lpstr>
      <vt:lpstr>Prenez la copie de l’épreuve à la page 1. Vous allez répondre à l’exercice 2.  Regardez l’image, lisez les phrases et mettez le numéro  sur l’image qui correspond.</vt:lpstr>
      <vt:lpstr>Prenez la copie de l’épreuve à la page 1. Vous allez répondre à l’exercice 3.  Regardez l’image, lisez les phrases et cochez les phrases qui correspondent à l’image.</vt:lpstr>
      <vt:lpstr>Présentation PowerPoint</vt:lpstr>
      <vt:lpstr>Prenez la copie de l’épreuve à la page 2. Vous allez répondre à l’exercice 1.  Regardez les images, complétez chaque mot par le bon graphème.</vt:lpstr>
      <vt:lpstr>Maintenant, nous allons faire de la dictée Vous allez écrire les mots que je vais dire:  olive – bateau – poire – panda – pompe – tente  - balcon.</vt:lpstr>
      <vt:lpstr>Présentation PowerPoint</vt:lpstr>
      <vt:lpstr>Maintenant, vous allez faire l’exercice 3. Observez les mots en désordre. Formez des phrases avec ces mots. </vt:lpstr>
      <vt:lpstr>Présentation PowerPoint</vt:lpstr>
      <vt:lpstr>Maintenant, prenez la copie de l’épreuve à la page 3. Vous allez faire l’exercice 1. Complétez les phrases avec le mot qui convient.</vt:lpstr>
      <vt:lpstr>Maintenant, vous allez faire l’exercice 2. Reliez les pronoms à la bonne forme du verbe aller au présent. </vt:lpstr>
      <vt:lpstr>Maintenant, vous allez faire l’exercice 3. Reliez les pronoms à la bonne forme du verbe s’appeler au présent. </vt:lpstr>
      <vt:lpstr>Maintenant, vous allez faire l’exercice 4. Reliez les pronoms à la bonne forme du verbe être au présent. </vt:lpstr>
      <vt:lpstr>L’évaluation est terminée..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2025-12-05T07:47:34Z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