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6858000" cx="12188825"/>
  <p:notesSz cx="6858000" cy="9144000"/>
  <p:embeddedFontLst>
    <p:embeddedFont>
      <p:font typeface="Grandstander"/>
      <p:regular r:id="rId37"/>
      <p:bold r:id="rId38"/>
      <p:italic r:id="rId39"/>
      <p:boldItalic r:id="rId40"/>
    </p:embeddedFont>
    <p:embeddedFont>
      <p:font typeface="Grandstander Medium"/>
      <p:regular r:id="rId41"/>
      <p:bold r:id="rId42"/>
      <p:italic r:id="rId43"/>
      <p:boldItalic r:id="rId44"/>
    </p:embeddedFont>
    <p:embeddedFont>
      <p:font typeface="Grandstander SemiBold"/>
      <p:regular r:id="rId45"/>
      <p:bold r:id="rId46"/>
      <p:italic r:id="rId47"/>
      <p:boldItalic r:id="rId48"/>
    </p:embeddedFont>
    <p:embeddedFont>
      <p:font typeface="Lato"/>
      <p:regular r:id="rId49"/>
      <p:bold r:id="rId50"/>
      <p:italic r:id="rId51"/>
      <p:boldItalic r:id="rId52"/>
    </p:embeddedFont>
    <p:embeddedFont>
      <p:font typeface="Helvetica Neue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  <p15:guide id="3" orient="horz" pos="504">
          <p15:clr>
            <a:srgbClr val="A4A3A4"/>
          </p15:clr>
        </p15:guide>
        <p15:guide id="4" pos="392">
          <p15:clr>
            <a:srgbClr val="A4A3A4"/>
          </p15:clr>
        </p15:guide>
        <p15:guide id="5" pos="7354">
          <p15:clr>
            <a:srgbClr val="A4A3A4"/>
          </p15:clr>
        </p15:guide>
      </p15:sldGuideLst>
    </p:ext>
    <p:ext uri="{2D200454-40CA-4A62-9FC3-DE9A4176ACB9}">
      <p15:notesGuideLst>
        <p15:guide id="1" orient="horz" pos="2160">
          <p15:clr>
            <a:srgbClr val="A4A3A4"/>
          </p15:clr>
        </p15:guide>
        <p15:guide id="2" pos="1620">
          <p15:clr>
            <a:srgbClr val="A4A3A4"/>
          </p15:clr>
        </p15:guide>
      </p15:notesGuideLst>
    </p:ext>
    <p:ext uri="GoogleSlidesCustomDataVersion2">
      <go:slidesCustomData xmlns:go="http://customooxmlschemas.google.com/" r:id="rId57" roundtripDataSignature="AMtx7mjjBCJ5/qN8KMxi4Nip6Bd6lnVy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39"/>
        <p:guide pos="504" orient="horz"/>
        <p:guide pos="392"/>
        <p:guide pos="7354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162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randstander-boldItalic.fntdata"/><Relationship Id="rId42" Type="http://schemas.openxmlformats.org/officeDocument/2006/relationships/font" Target="fonts/GrandstanderMedium-bold.fntdata"/><Relationship Id="rId41" Type="http://schemas.openxmlformats.org/officeDocument/2006/relationships/font" Target="fonts/GrandstanderMedium-regular.fntdata"/><Relationship Id="rId44" Type="http://schemas.openxmlformats.org/officeDocument/2006/relationships/font" Target="fonts/GrandstanderMedium-boldItalic.fntdata"/><Relationship Id="rId43" Type="http://schemas.openxmlformats.org/officeDocument/2006/relationships/font" Target="fonts/GrandstanderMedium-italic.fntdata"/><Relationship Id="rId46" Type="http://schemas.openxmlformats.org/officeDocument/2006/relationships/font" Target="fonts/GrandstanderSemiBold-bold.fntdata"/><Relationship Id="rId45" Type="http://schemas.openxmlformats.org/officeDocument/2006/relationships/font" Target="fonts/GrandstanderSemiBo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GrandstanderSemiBold-boldItalic.fntdata"/><Relationship Id="rId47" Type="http://schemas.openxmlformats.org/officeDocument/2006/relationships/font" Target="fonts/GrandstanderSemiBold-italic.fntdata"/><Relationship Id="rId49" Type="http://schemas.openxmlformats.org/officeDocument/2006/relationships/font" Target="fonts/La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Grandstander-regular.fntdata"/><Relationship Id="rId36" Type="http://schemas.openxmlformats.org/officeDocument/2006/relationships/slide" Target="slides/slide31.xml"/><Relationship Id="rId39" Type="http://schemas.openxmlformats.org/officeDocument/2006/relationships/font" Target="fonts/Grandstander-italic.fntdata"/><Relationship Id="rId38" Type="http://schemas.openxmlformats.org/officeDocument/2006/relationships/font" Target="fonts/Grandstander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Lato-italic.fntdata"/><Relationship Id="rId50" Type="http://schemas.openxmlformats.org/officeDocument/2006/relationships/font" Target="fonts/Lato-bold.fntdata"/><Relationship Id="rId53" Type="http://schemas.openxmlformats.org/officeDocument/2006/relationships/font" Target="fonts/HelveticaNeue-regular.fntdata"/><Relationship Id="rId52" Type="http://schemas.openxmlformats.org/officeDocument/2006/relationships/font" Target="fonts/Lato-boldItalic.fntdata"/><Relationship Id="rId11" Type="http://schemas.openxmlformats.org/officeDocument/2006/relationships/slide" Target="slides/slide6.xml"/><Relationship Id="rId55" Type="http://schemas.openxmlformats.org/officeDocument/2006/relationships/font" Target="fonts/HelveticaNeue-italic.fntdata"/><Relationship Id="rId10" Type="http://schemas.openxmlformats.org/officeDocument/2006/relationships/slide" Target="slides/slide5.xml"/><Relationship Id="rId54" Type="http://schemas.openxmlformats.org/officeDocument/2006/relationships/font" Target="fonts/HelveticaNeue-bold.fntdata"/><Relationship Id="rId13" Type="http://schemas.openxmlformats.org/officeDocument/2006/relationships/slide" Target="slides/slide8.xml"/><Relationship Id="rId57" Type="http://customschemas.google.com/relationships/presentationmetadata" Target="metadata"/><Relationship Id="rId12" Type="http://schemas.openxmlformats.org/officeDocument/2006/relationships/slide" Target="slides/slide7.xml"/><Relationship Id="rId56" Type="http://schemas.openxmlformats.org/officeDocument/2006/relationships/font" Target="fonts/HelveticaNeue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" TargetMode="External"/><Relationship Id="rId3" Type="http://schemas.openxmlformats.org/officeDocument/2006/relationships/hyperlink" Target="https://www.gettyimages.com.br/detail/foto/pet-animal-cute-cat-indoor-yellow-cat-imagem-royalty-free/1128111659" TargetMode="External"/><Relationship Id="rId4" Type="http://schemas.openxmlformats.org/officeDocument/2006/relationships/hyperlink" Target="https://www.gettyimages.com.br/" TargetMode="External"/><Relationship Id="rId5" Type="http://schemas.openxmlformats.org/officeDocument/2006/relationships/hyperlink" Target="https://www.gettyimages.com.br/detail/foto/portrait-of-newborn-ginger-tabby-cat-sleeping-on-imagem-royalty-free/1369670575" TargetMode="External"/><Relationship Id="rId6" Type="http://schemas.openxmlformats.org/officeDocument/2006/relationships/hyperlink" Target="https://www.gettyimages.com.br/detail/foto/close-up-ginger-tabby-curious-kitten-sits-in-a-imagem-royalty-free/1387509534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ov.br/pt-br/noticias/viagens-e-turismo/2020/07/parque-historico-nacional-das-missoes-rs-retoma-obras-de-conservacao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foto/close-up-of-loving-mother-feeding-newborn-baby-son-imagem-royalty-free/1076596996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foto/close-up-of-loving-mother-feeding-newborn-baby-son-imagem-royalty-free/1076596996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foto/housing-complex-with-asphalt-infrastructure-and-imagem-royalty-free/1703026906" TargetMode="External"/><Relationship Id="rId3" Type="http://schemas.openxmlformats.org/officeDocument/2006/relationships/hyperlink" Target="https://www.gettyimages.com.br/detail/foto/unfinished-houses-in-a-housing-complex-under-imagem-royalty-free/1703026911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gettyimages.com.br/detail/foto/housing-complex-with-asphalt-infrastructure-and-imagem-royalty-free/1703026906?adppopup=true" TargetMode="External"/><Relationship Id="rId11" Type="http://schemas.openxmlformats.org/officeDocument/2006/relationships/hyperlink" Target="https://www.gettyimages.com.br/detail/foto/african-american-mixed-race-girl-walk-on-the-beach-imagem-royalty-free/1254710204" TargetMode="External"/><Relationship Id="rId10" Type="http://schemas.openxmlformats.org/officeDocument/2006/relationships/hyperlink" Target="https://www.gettyimages.com.br/detail/foto/one-year-old-celebration-imagem-royalty-free/1276456109" TargetMode="External"/><Relationship Id="rId21" Type="http://schemas.openxmlformats.org/officeDocument/2006/relationships/hyperlink" Target="https://www.gettyimages.com.br/detail/foto/unfinished-houses-in-a-housing-complex-under-imagem-royalty-free/1703026911?adppopup=true" TargetMode="External"/><Relationship Id="rId13" Type="http://schemas.openxmlformats.org/officeDocument/2006/relationships/hyperlink" Target="https://www.gettyimages.com.br/detail/foto/father-measuring-daughters-height-imagem-royalty-free/1496556791" TargetMode="External"/><Relationship Id="rId12" Type="http://schemas.openxmlformats.org/officeDocument/2006/relationships/hyperlink" Target="https://www.gettyimages.com.br/detail/foto/paying-attention-a-class-at-elementary-school-imagem-royalty-free/1150471641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foto/caucasian-young-woman-teacher-teaching-student-in-imagem-royalty-free/2160038129?phrase=CRIAN%C3%87A+SENTADAS+SALA+DE+AULA" TargetMode="External"/><Relationship Id="rId3" Type="http://schemas.openxmlformats.org/officeDocument/2006/relationships/hyperlink" Target="https://www.gettyimages.com.br/" TargetMode="External"/><Relationship Id="rId4" Type="http://schemas.openxmlformats.org/officeDocument/2006/relationships/hyperlink" Target="https://www.gettyimages.com.br/detail/foto/smiling-girl-on-a-playground-imagem-royalty-free/1088230810" TargetMode="External"/><Relationship Id="rId9" Type="http://schemas.openxmlformats.org/officeDocument/2006/relationships/hyperlink" Target="https://www.gettyimages.com.br/" TargetMode="External"/><Relationship Id="rId15" Type="http://schemas.openxmlformats.org/officeDocument/2006/relationships/hyperlink" Target="https://www.gettyimages.com.br/detail/foto/pet-animal-cute-cat-indoor-yellow-cat-imagem-royalty-free/1128111659" TargetMode="External"/><Relationship Id="rId14" Type="http://schemas.openxmlformats.org/officeDocument/2006/relationships/hyperlink" Target="https://www.gettyimages.com.br/" TargetMode="External"/><Relationship Id="rId17" Type="http://schemas.openxmlformats.org/officeDocument/2006/relationships/hyperlink" Target="https://www.gettyimages.com.br/detail/foto/portrait-of-newborn-ginger-tabby-cat-sleeping-on-imagem-royalty-free/1369670575" TargetMode="External"/><Relationship Id="rId16" Type="http://schemas.openxmlformats.org/officeDocument/2006/relationships/hyperlink" Target="https://www.gettyimages.com.br/" TargetMode="External"/><Relationship Id="rId5" Type="http://schemas.openxmlformats.org/officeDocument/2006/relationships/hyperlink" Target="https://www.gettyimages.com.br/detail/foto/indigenous-brazilian-child-portrait-from-tupi-imagem-royalty-free/1018492986" TargetMode="External"/><Relationship Id="rId19" Type="http://schemas.openxmlformats.org/officeDocument/2006/relationships/hyperlink" Target="https://www.gettyimages.com.br/detail/foto/close-up-of-loving-mother-feeding-newborn-baby-son-imagem-royalty-free/1076596996?phrase=bebe+com+mamadeira+&amp;adppopup=true" TargetMode="External"/><Relationship Id="rId6" Type="http://schemas.openxmlformats.org/officeDocument/2006/relationships/hyperlink" Target="https://www.gettyimages.com.br/detail/foto/newborn-baby-in-the-hospital-imagem-royalty-free/1288911544?phrase=BEBE+RECEM+NASCIDO+" TargetMode="External"/><Relationship Id="rId18" Type="http://schemas.openxmlformats.org/officeDocument/2006/relationships/hyperlink" Target="https://www.gettyimages.com.br/detail/foto/close-up-ginger-tabby-curious-kitten-sits-in-a-imagem-royalty-free/1387509534" TargetMode="External"/><Relationship Id="rId7" Type="http://schemas.openxmlformats.org/officeDocument/2006/relationships/hyperlink" Target="https://www.gettyimages.com.br/" TargetMode="External"/><Relationship Id="rId8" Type="http://schemas.openxmlformats.org/officeDocument/2006/relationships/hyperlink" Target="https://www.gettyimages.com.br/detail/foto/close-up-of-a-small-baby-wrapped-in-a-blanket-and-imagem-royalty-free/182795851" TargetMode="Externa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foto/caucasian-young-woman-teacher-teaching-student-in-imagem-royalty-free/2160038129?phrase=CRIAN%C3%87A+SENTADAS+SALA+DE+AULA" TargetMode="Externa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" TargetMode="External"/><Relationship Id="rId3" Type="http://schemas.openxmlformats.org/officeDocument/2006/relationships/hyperlink" Target="https://www.gettyimages.com.br/detail/foto/smiling-girl-on-a-playground-imagem-royalty-free/1088230810" TargetMode="External"/><Relationship Id="rId4" Type="http://schemas.openxmlformats.org/officeDocument/2006/relationships/hyperlink" Target="https://www.gettyimages.com.br/detail/foto/indigenous-brazilian-child-portrait-from-tupi-imagem-royalty-free/1018492986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foto/newborn-baby-in-the-hospital-imagem-royalty-free/1288911544?phrase=BEBE+RECEM+NASCIDO+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t.wikipedia.org/wiki/Malala_Yousafzai#/media/Ficheiro:Malala_Yousafzai_at_Girl_Summit_2014.jpg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" TargetMode="External"/><Relationship Id="rId3" Type="http://schemas.openxmlformats.org/officeDocument/2006/relationships/hyperlink" Target="https://www.gettyimages.com.br/detail/foto/close-up-of-a-small-baby-wrapped-in-a-blanket-and-imagem-royalty-free/182795851" TargetMode="External"/><Relationship Id="rId4" Type="http://schemas.openxmlformats.org/officeDocument/2006/relationships/hyperlink" Target="https://www.gettyimages.com.br/" TargetMode="External"/><Relationship Id="rId5" Type="http://schemas.openxmlformats.org/officeDocument/2006/relationships/hyperlink" Target="https://www.gettyimages.com.br/detail/foto/one-year-old-celebration-imagem-royalty-free/1276456109" TargetMode="External"/><Relationship Id="rId6" Type="http://schemas.openxmlformats.org/officeDocument/2006/relationships/hyperlink" Target="https://www.gettyimages.com.br/detail/foto/african-american-mixed-race-girl-walk-on-the-beach-imagem-royalty-free/1254710204" TargetMode="External"/><Relationship Id="rId7" Type="http://schemas.openxmlformats.org/officeDocument/2006/relationships/hyperlink" Target="https://www.gettyimages.com.br/detail/foto/paying-attention-a-class-at-elementary-school-imagem-royalty-free/1150471641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foto/father-measuring-daughters-height-imagem-royalty-free/1496556791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0"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3"/>
              </a:rPr>
              <a:t>detail/foto/pet-animal-cute-cat-indoor-yellow-cat-imagem-royalty-free/1128111659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5"/>
              </a:rPr>
              <a:t>detail/foto/portrait-of-newborn-ginger-tabby-cat-sleeping-on-imagem-royalty-free/1369670575</a:t>
            </a:r>
            <a:r>
              <a:rPr lang="pt-BR"/>
              <a:t>,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6"/>
              </a:rPr>
              <a:t>https://www.gettyimages.com.br/detail/foto/close-up-ginger-tabby-curious-kitten-sits-in-a-imagem-royalty-free/1387509534</a:t>
            </a:r>
            <a:br>
              <a:rPr lang="pt-BR"/>
            </a:br>
            <a:endParaRPr/>
          </a:p>
        </p:txBody>
      </p:sp>
      <p:sp>
        <p:nvSpPr>
          <p:cNvPr id="214" name="Google Shape;21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pt-BR"/>
            </a:br>
            <a:r>
              <a:rPr lang="pt-BR" u="sng">
                <a:solidFill>
                  <a:schemeClr val="hlink"/>
                </a:solidFill>
                <a:hlinkClick r:id="rId2"/>
              </a:rPr>
              <a:t>https://www.gov.br/pt-br/noticias/viagens-e-turismo/2020/07/parque-historico-nacional-das-missoes-rs-retoma-obras-de-conservacao</a:t>
            </a:r>
            <a:r>
              <a:rPr lang="pt-BR"/>
              <a:t>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https://www.gettyimages.com.br/detail/foto/close-up-of-loving-mother-feeding-newborn-baby-son-imagem-royalty-free/1076596996</a:t>
            </a:r>
            <a:br>
              <a:rPr lang="pt-BR"/>
            </a:b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https://www.gettyimages.com.br/detail/foto/close-up-of-loving-mother-feeding-newborn-baby-son-imagem-royalty-free/1076596996</a:t>
            </a:r>
            <a:br>
              <a:rPr lang="pt-BR"/>
            </a:b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https://www.gettyimages.com.br/detail/foto/portrait-of-a-black-baby-girl-dressed-in-pink-imagem-royalty-free/1585404092?phrase=BEBE%20NEGRA%20ENGATINHANDO&amp;adppopup=true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https://www.gettyimages.com.br/detail/foto/happy-african-american-schoolgirl-on-a-class-imagem-royalty-free/1136537742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/>
            </a:b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https://www.gettyimages.com.br/detail/foto/portrait-of-a-black-baby-girl-dressed-in-pink-imagem-royalty-free/1585404092?phrase=BEBE%20NEGRA%20ENGATINHANDO&amp;adppopup=true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https://www.gettyimages.com.br/detail/foto/happy-african-american-schoolgirl-on-a-class-imagem-royalty-free/1136537742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/>
            </a:b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" name="Google Shape;30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https://www.gettyimages.com.br/detail/foto/housing-complex-with-asphalt-infrastructure-and-imagem-royalty-free/1703026906</a:t>
            </a:r>
            <a:br>
              <a:rPr lang="pt-BR"/>
            </a:br>
            <a:r>
              <a:rPr lang="pt-BR" u="sng">
                <a:solidFill>
                  <a:schemeClr val="hlink"/>
                </a:solidFill>
                <a:hlinkClick r:id="rId3"/>
              </a:rPr>
              <a:t>https://www.gettyimages.com.br/detail/foto/unfinished-houses-in-a-housing-complex-under-imagem-royalty-free/1703026911</a:t>
            </a:r>
            <a:br>
              <a:rPr lang="pt-BR"/>
            </a:b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/>
              <a:t>Slide 3 - </a:t>
            </a: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https://www.gettyimages.com.br/detail/foto/caucasian-young-woman-teacher-teaching-student-in-imagem-royalty-free/2160038129</a:t>
            </a:r>
            <a:br>
              <a:rPr lang="pt-BR"/>
            </a:br>
            <a:r>
              <a:rPr lang="pt-BR"/>
              <a:t>Slide 4 -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4"/>
              </a:rPr>
              <a:t>detail/foto/smiling-girl-on-a-playground-imagem-royalty-free/1088230810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https://www.gettyimages.com.br/detail/foto/indigenous-brazilian-child-portrait-from-tupi-imagem-royalty-free/1018492986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https://www.dancaempauta.com.br/coletivo-paulista-promove-workshop-gratuito-de-dancas-angolanas/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br>
              <a:rPr lang="pt-BR"/>
            </a:br>
            <a:r>
              <a:rPr lang="pt-BR"/>
              <a:t>Slide 5 -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https://www.gettyimages.com.br/detail/foto/newborn-baby-in-the-hospital-imagem-royalty-free/1288911544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/>
              <a:t>Slide 7 - 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8"/>
              </a:rPr>
              <a:t>detail/foto/close-up-of-a-small-baby-wrapped-in-a-blanket-and-imagem-royalty-free/182795851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9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10"/>
              </a:rPr>
              <a:t>detail/foto/one-year-old-celebration-imagem-royalty-free/1276456109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11"/>
              </a:rPr>
              <a:t>https://www.gettyimages.com.br/detail/foto/african-american-mixed-race-girl-walk-on-the-beach-imagem-royalty-free/1254710204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12"/>
              </a:rPr>
              <a:t>https://www.gettyimages.com.br/detail/foto/paying-attention-a-class-at-elementary-school-imagem-royalty-free/1150471641 </a:t>
            </a:r>
            <a:br>
              <a:rPr lang="pt-BR"/>
            </a:br>
            <a:r>
              <a:rPr lang="pt-BR"/>
              <a:t>Slide 8 - </a:t>
            </a:r>
            <a:r>
              <a:rPr lang="pt-BR" u="sng">
                <a:solidFill>
                  <a:schemeClr val="hlink"/>
                </a:solidFill>
                <a:hlinkClick r:id="rId13"/>
              </a:rPr>
              <a:t>https://www.gettyimages.com.br/detail/foto/father-measuring-daughters-height-imagem-royalty-free/1496556791</a:t>
            </a:r>
            <a:br>
              <a:rPr lang="pt-BR"/>
            </a:br>
            <a:r>
              <a:rPr lang="pt-BR"/>
              <a:t>Slide 9 - </a:t>
            </a:r>
            <a:r>
              <a:rPr lang="pt-BR" u="sng">
                <a:solidFill>
                  <a:schemeClr val="hlink"/>
                </a:solidFill>
                <a:hlinkClick r:id="rId14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15"/>
              </a:rPr>
              <a:t>detail/foto/pet-animal-cute-cat-indoor-yellow-cat-imagem-royalty-free/1128111659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16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17"/>
              </a:rPr>
              <a:t>detail/foto/portrait-of-newborn-ginger-tabby-cat-sleeping-on-imagem-royalty-free/1369670575</a:t>
            </a:r>
            <a:r>
              <a:rPr lang="pt-BR"/>
              <a:t>,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18"/>
              </a:rPr>
              <a:t>https://www.gettyimages.com.br/detail/foto/close-up-ginger-tabby-curious-kitten-sits-in-a-imagem-royalty-free/1387509534</a:t>
            </a:r>
            <a:br>
              <a:rPr lang="pt-BR"/>
            </a:b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pt-BR"/>
              <a:t>Slide 11 e 12 - </a:t>
            </a:r>
            <a:r>
              <a:rPr lang="pt-BR" u="sng">
                <a:solidFill>
                  <a:schemeClr val="hlink"/>
                </a:solidFill>
                <a:hlinkClick r:id="rId19"/>
              </a:rPr>
              <a:t>https://www.gettyimages.com.br/detail/foto/close-up-of-loving-mother-feeding-newborn-baby-son-imagem-royalty-free/1076596996</a:t>
            </a:r>
            <a:br>
              <a:rPr lang="pt-BR"/>
            </a:b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pt-BR"/>
              <a:t>Slide 13 e 14 - https://www.gettyimages.com.br/detail/foto/portrait-of-a-black-baby-girl-dressed-in-pink-imagem-royalty-free/1585404092?phrase=BEBE%20NEGRA%20ENGATINHANDO&amp;adppopup=true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         https://www.gettyimages.com.br/detail/foto/happy-african-american-schoolgirl-on-a-class-imagem-royalty-free/1136537742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/>
            </a:br>
            <a:r>
              <a:rPr lang="pt-BR"/>
              <a:t>Slide 17 - </a:t>
            </a:r>
            <a:r>
              <a:rPr lang="pt-BR" u="sng">
                <a:solidFill>
                  <a:schemeClr val="hlink"/>
                </a:solidFill>
                <a:hlinkClick r:id="rId20"/>
              </a:rPr>
              <a:t>https://www.gettyimages.com.br/detail/foto/housing-complex-with-asphalt-infrastructure-and-imagem-royalty-free/1703026906</a:t>
            </a:r>
            <a:br>
              <a:rPr lang="pt-BR"/>
            </a:br>
            <a:r>
              <a:rPr lang="pt-BR" u="sng">
                <a:solidFill>
                  <a:schemeClr val="hlink"/>
                </a:solidFill>
                <a:hlinkClick r:id="rId21"/>
              </a:rPr>
              <a:t>https://www.gettyimages.com.br/detail/foto/unfinished-houses-in-a-housing-complex-under-imagem-royalty-free/1703026911</a:t>
            </a:r>
            <a:br>
              <a:rPr lang="pt-BR"/>
            </a:b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pt-BR"/>
              <a:t>19 – https://www.gettyimages.com.br/detail/foto/housing-complex-with-asphalt-infrastructure-and-imagem-royalty-free/1703026906?adppopup=true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pt-BR"/>
              <a:t>https://www.gettyimages.com.br/detail/foto/unfinished-houses-in-a-housing-complex-under-imagem-royalty-free/1703026911?adppopup=true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pt-BR"/>
            </a:b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4" name="Google Shape;354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2" name="Google Shape;362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0" name="Google Shape;370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2" name="Google Shape;382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6" name="Google Shape;396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4" name="Google Shape;404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8" name="Google Shape;418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https://www.gettyimages.com.br/detail/foto/caucasian-young-woman-teacher-teaching-student-in-imagem-royalty-free/2160038129</a:t>
            </a:r>
            <a:br>
              <a:rPr lang="pt-BR"/>
            </a:b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8" name="Google Shape;428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6" name="Google Shape;4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3"/>
              </a:rPr>
              <a:t>detail/foto/smiling-girl-on-a-playground-imagem-royalty-free/1088230810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https://www.gettyimages.com.br/detail/foto/indigenous-brazilian-child-portrait-from-tupi-imagem-royalty-free/1018492986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https://www.dancaempauta.com.br/coletivo-paulista-promove-workshop-gratuito-de-dancas-angolanas/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https://www.gettyimages.com.br/detail/foto/newborn-baby-in-the-hospital-imagem-royalty-free/1288911544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3" name="Google Shape;16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  <a:hlinkClick r:id="rId2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3"/>
              </a:rPr>
              <a:t>detail/foto/close-up-of-a-small-baby-wrapped-in-a-blanket-and-imagem-royalty-free/182795851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https://www.gettyimages.com.br/</a:t>
            </a:r>
            <a:r>
              <a:rPr lang="pt-BR" u="sng">
                <a:solidFill>
                  <a:schemeClr val="hlink"/>
                </a:solidFill>
                <a:hlinkClick r:id="rId5"/>
              </a:rPr>
              <a:t>detail/foto/one-year-old-celebration-imagem-royalty-free/1276456109</a:t>
            </a:r>
            <a:r>
              <a:rPr lang="pt-BR"/>
              <a:t>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6"/>
              </a:rPr>
              <a:t>https://www.gettyimages.com.br/detail/foto/african-american-mixed-race-girl-walk-on-the-beach-imagem-royalty-free/1254710204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7"/>
              </a:rPr>
              <a:t>https://www.gettyimages.com.br/detail/foto/paying-attention-a-class-at-elementary-school-imagem-royalty-free/1150471641 </a:t>
            </a:r>
            <a:br>
              <a:rPr lang="pt-BR"/>
            </a:br>
            <a:endParaRPr/>
          </a:p>
        </p:txBody>
      </p:sp>
      <p:sp>
        <p:nvSpPr>
          <p:cNvPr id="186" name="Google Shape;186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chemeClr val="hlink"/>
                </a:solidFill>
                <a:hlinkClick r:id="rId2"/>
              </a:rPr>
              <a:t>https://www.gettyimages.com.br/detail/foto/father-measuring-daughters-height-imagem-royalty-free/1496556791</a:t>
            </a:r>
            <a:br>
              <a:rPr lang="pt-BR"/>
            </a:br>
            <a:endParaRPr/>
          </a:p>
        </p:txBody>
      </p:sp>
      <p:sp>
        <p:nvSpPr>
          <p:cNvPr id="205" name="Google Shape;20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jp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2" name="Google Shape;12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7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37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7" name="Google Shape;17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76" name="Google Shape;7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4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80" name="Google Shape;80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48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2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2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4" name="Google Shape;84;p4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6" name="Google Shape;86;p49"/>
          <p:cNvSpPr/>
          <p:nvPr/>
        </p:nvSpPr>
        <p:spPr>
          <a:xfrm rot="-120000">
            <a:off x="181655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49"/>
          <p:cNvSpPr/>
          <p:nvPr/>
        </p:nvSpPr>
        <p:spPr>
          <a:xfrm>
            <a:off x="9246871" y="492692"/>
            <a:ext cx="2434088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49"/>
          <p:cNvSpPr/>
          <p:nvPr>
            <p:ph idx="2" type="pic"/>
          </p:nvPr>
        </p:nvSpPr>
        <p:spPr>
          <a:xfrm>
            <a:off x="5789692" y="859345"/>
            <a:ext cx="5912535" cy="370693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9" name="Google Shape;89;p49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2" name="Google Shape;92;p5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p50"/>
          <p:cNvSpPr/>
          <p:nvPr/>
        </p:nvSpPr>
        <p:spPr>
          <a:xfrm rot="-120000">
            <a:off x="181655" y="183354"/>
            <a:ext cx="187645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50"/>
          <p:cNvSpPr/>
          <p:nvPr/>
        </p:nvSpPr>
        <p:spPr>
          <a:xfrm>
            <a:off x="9208169" y="492692"/>
            <a:ext cx="2472790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96" name="Google Shape;96;p50"/>
          <p:cNvSpPr/>
          <p:nvPr>
            <p:ph idx="2" type="pic"/>
          </p:nvPr>
        </p:nvSpPr>
        <p:spPr>
          <a:xfrm>
            <a:off x="5789692" y="928402"/>
            <a:ext cx="5912535" cy="370693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7" name="Google Shape;97;p50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5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100" name="Google Shape;100;p5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" name="Google Shape;102;p5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 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5" name="Google Shape;105;p5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5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7" name="Google Shape;107;p52"/>
          <p:cNvSpPr/>
          <p:nvPr/>
        </p:nvSpPr>
        <p:spPr>
          <a:xfrm rot="-120000">
            <a:off x="181478" y="173274"/>
            <a:ext cx="2453958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8" name="Google Shape;108;p52"/>
          <p:cNvSpPr txBox="1"/>
          <p:nvPr>
            <p:ph idx="1" type="subTitle"/>
          </p:nvPr>
        </p:nvSpPr>
        <p:spPr>
          <a:xfrm rot="-120000">
            <a:off x="176207" y="158511"/>
            <a:ext cx="2470832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1" name="Google Shape;111;p5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3" name="Google Shape;113;p54"/>
          <p:cNvSpPr/>
          <p:nvPr/>
        </p:nvSpPr>
        <p:spPr>
          <a:xfrm rot="-120000">
            <a:off x="165488" y="150380"/>
            <a:ext cx="49297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4" name="Google Shape;114;p54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5" name="Google Shape;115;p54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6" name="Google Shape;116;p54"/>
          <p:cNvSpPr txBox="1"/>
          <p:nvPr>
            <p:ph idx="2" type="body"/>
          </p:nvPr>
        </p:nvSpPr>
        <p:spPr>
          <a:xfrm rot="-12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b="0" i="0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 mesmo!">
  <p:cSld name="8. Agora é com você mesmo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9" name="Google Shape;119;p5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1" name="Google Shape;121;p55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22" name="Google Shape;122;p55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3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8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8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38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p3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38"/>
          <p:cNvSpPr/>
          <p:nvPr/>
        </p:nvSpPr>
        <p:spPr>
          <a:xfrm rot="-120000">
            <a:off x="181479" y="203804"/>
            <a:ext cx="245101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/>
          </a:p>
        </p:txBody>
      </p:sp>
      <p:sp>
        <p:nvSpPr>
          <p:cNvPr id="26" name="Google Shape;26;p38"/>
          <p:cNvSpPr/>
          <p:nvPr/>
        </p:nvSpPr>
        <p:spPr>
          <a:xfrm rot="-60000">
            <a:off x="6030489" y="189376"/>
            <a:ext cx="564610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p3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9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p39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p3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39"/>
          <p:cNvSpPr/>
          <p:nvPr/>
        </p:nvSpPr>
        <p:spPr>
          <a:xfrm rot="-120000">
            <a:off x="181052" y="148840"/>
            <a:ext cx="385376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p4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40"/>
          <p:cNvSpPr/>
          <p:nvPr/>
        </p:nvSpPr>
        <p:spPr>
          <a:xfrm rot="-120000">
            <a:off x="181593" y="179812"/>
            <a:ext cx="207929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/>
          </a:p>
        </p:txBody>
      </p:sp>
      <p:sp>
        <p:nvSpPr>
          <p:cNvPr id="39" name="Google Shape;39;p40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p40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p4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41"/>
          <p:cNvSpPr/>
          <p:nvPr/>
        </p:nvSpPr>
        <p:spPr>
          <a:xfrm rot="-120000">
            <a:off x="181335" y="165023"/>
            <a:ext cx="292661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/>
          </a:p>
        </p:txBody>
      </p:sp>
      <p:sp>
        <p:nvSpPr>
          <p:cNvPr id="46" name="Google Shape;46;p41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p41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3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p4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43"/>
          <p:cNvSpPr/>
          <p:nvPr/>
        </p:nvSpPr>
        <p:spPr>
          <a:xfrm rot="-120000">
            <a:off x="181105" y="151859"/>
            <a:ext cx="368092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/>
          </a:p>
        </p:txBody>
      </p:sp>
      <p:sp>
        <p:nvSpPr>
          <p:cNvPr id="53" name="Google Shape;53;p43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" name="Google Shape;54;p43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4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45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45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p4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45"/>
          <p:cNvSpPr/>
          <p:nvPr/>
        </p:nvSpPr>
        <p:spPr>
          <a:xfrm rot="-120000">
            <a:off x="174616" y="153502"/>
            <a:ext cx="5347468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!">
  <p:cSld name="8. Agora é com você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4" name="Google Shape;64;p4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46"/>
          <p:cNvSpPr/>
          <p:nvPr/>
        </p:nvSpPr>
        <p:spPr>
          <a:xfrm rot="-120000">
            <a:off x="180845" y="137067"/>
            <a:ext cx="452832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/>
          </a:p>
        </p:txBody>
      </p:sp>
      <p:sp>
        <p:nvSpPr>
          <p:cNvPr id="67" name="Google Shape;67;p46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" name="Google Shape;68;p46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1" name="Google Shape;71;p4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7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3" name="Google Shape;73;p4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47"/>
          <p:cNvSpPr/>
          <p:nvPr/>
        </p:nvSpPr>
        <p:spPr>
          <a:xfrm rot="-120000">
            <a:off x="181276" y="161718"/>
            <a:ext cx="311599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/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36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36"/>
          <p:cNvSpPr txBox="1"/>
          <p:nvPr>
            <p:ph idx="1" type="body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jpg"/><Relationship Id="rId4" Type="http://schemas.openxmlformats.org/officeDocument/2006/relationships/image" Target="../media/image31.jpg"/><Relationship Id="rId5" Type="http://schemas.openxmlformats.org/officeDocument/2006/relationships/image" Target="../media/image37.jpg"/><Relationship Id="rId6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jpg"/><Relationship Id="rId4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Relationship Id="rId4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Relationship Id="rId4" Type="http://schemas.openxmlformats.org/officeDocument/2006/relationships/image" Target="../media/image35.jpg"/><Relationship Id="rId5" Type="http://schemas.openxmlformats.org/officeDocument/2006/relationships/image" Target="../media/image4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jpg"/><Relationship Id="rId4" Type="http://schemas.openxmlformats.org/officeDocument/2006/relationships/image" Target="../media/image40.jpg"/><Relationship Id="rId5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5.jpg"/><Relationship Id="rId4" Type="http://schemas.openxmlformats.org/officeDocument/2006/relationships/image" Target="../media/image4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ofluminense.com.br/entretenimento/2021/05/1187481-evento-gratuito-oferece-aulas-de-dancas-angolanas.html" TargetMode="External"/><Relationship Id="rId4" Type="http://schemas.openxmlformats.org/officeDocument/2006/relationships/hyperlink" Target="https://pt.wikipedia.org/wiki/Malala_Yousafzai" TargetMode="External"/><Relationship Id="rId5" Type="http://schemas.openxmlformats.org/officeDocument/2006/relationships/hyperlink" Target="https://www.gov.br/pt-br/noticias/viagens-e-turismo/2020/07/parque-historico-nacional-das-missoes-rs-retoma-obras-de-conservacao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png"/><Relationship Id="rId4" Type="http://schemas.openxmlformats.org/officeDocument/2006/relationships/image" Target="../media/image51.png"/><Relationship Id="rId5" Type="http://schemas.openxmlformats.org/officeDocument/2006/relationships/image" Target="../media/image53.png"/><Relationship Id="rId6" Type="http://schemas.openxmlformats.org/officeDocument/2006/relationships/image" Target="../media/image5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1.png"/><Relationship Id="rId4" Type="http://schemas.openxmlformats.org/officeDocument/2006/relationships/image" Target="../media/image53.png"/><Relationship Id="rId5" Type="http://schemas.openxmlformats.org/officeDocument/2006/relationships/image" Target="../media/image49.png"/><Relationship Id="rId6" Type="http://schemas.openxmlformats.org/officeDocument/2006/relationships/hyperlink" Target="https://novaescola.org.br/conteudo/21188/diversidade-historico-cultural-na-educacao-infantil-como-trabalhar" TargetMode="External"/><Relationship Id="rId7" Type="http://schemas.openxmlformats.org/officeDocument/2006/relationships/image" Target="../media/image44.png"/><Relationship Id="rId8" Type="http://schemas.openxmlformats.org/officeDocument/2006/relationships/image" Target="../media/image5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1.png"/><Relationship Id="rId4" Type="http://schemas.openxmlformats.org/officeDocument/2006/relationships/image" Target="../media/image5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youtube.com/watch?v=aIUvH5b0A_8" TargetMode="External"/><Relationship Id="rId4" Type="http://schemas.openxmlformats.org/officeDocument/2006/relationships/image" Target="../media/image51.png"/><Relationship Id="rId5" Type="http://schemas.openxmlformats.org/officeDocument/2006/relationships/image" Target="../media/image53.png"/><Relationship Id="rId6" Type="http://schemas.openxmlformats.org/officeDocument/2006/relationships/image" Target="../media/image49.png"/><Relationship Id="rId7" Type="http://schemas.openxmlformats.org/officeDocument/2006/relationships/image" Target="../media/image44.png"/><Relationship Id="rId8" Type="http://schemas.openxmlformats.org/officeDocument/2006/relationships/image" Target="../media/image5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1.png"/><Relationship Id="rId4" Type="http://schemas.openxmlformats.org/officeDocument/2006/relationships/image" Target="../media/image44.png"/><Relationship Id="rId5" Type="http://schemas.openxmlformats.org/officeDocument/2006/relationships/image" Target="../media/image5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1.png"/><Relationship Id="rId4" Type="http://schemas.openxmlformats.org/officeDocument/2006/relationships/image" Target="../media/image5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8.jpg"/><Relationship Id="rId4" Type="http://schemas.openxmlformats.org/officeDocument/2006/relationships/image" Target="../media/image23.jpg"/><Relationship Id="rId5" Type="http://schemas.openxmlformats.org/officeDocument/2006/relationships/image" Target="../media/image20.jpg"/><Relationship Id="rId6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Relationship Id="rId4" Type="http://schemas.openxmlformats.org/officeDocument/2006/relationships/hyperlink" Target="https://www.youtube.com/watch?v=aIUvH5b0A_8" TargetMode="External"/><Relationship Id="rId5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Relationship Id="rId4" Type="http://schemas.openxmlformats.org/officeDocument/2006/relationships/image" Target="../media/image26.jpg"/><Relationship Id="rId5" Type="http://schemas.openxmlformats.org/officeDocument/2006/relationships/image" Target="../media/image14.jpg"/><Relationship Id="rId6" Type="http://schemas.openxmlformats.org/officeDocument/2006/relationships/image" Target="../media/image4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"/>
          <p:cNvSpPr txBox="1"/>
          <p:nvPr/>
        </p:nvSpPr>
        <p:spPr>
          <a:xfrm>
            <a:off x="2652215" y="2177277"/>
            <a:ext cx="7706393" cy="191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850" lIns="121850" spcFirstLastPara="1" rIns="121850" wrap="square" tIns="12185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799" u="none" cap="none" strike="noStrike">
                <a:solidFill>
                  <a:schemeClr val="dk1"/>
                </a:solidFill>
                <a:latin typeface="Grandstander"/>
                <a:ea typeface="Grandstander"/>
                <a:cs typeface="Grandstander"/>
                <a:sym typeface="Grandstander"/>
              </a:rPr>
              <a:t>A MINHA HISTÓRIA</a:t>
            </a:r>
            <a:endParaRPr b="1" i="0" sz="4799" u="none" cap="none" strike="noStrike">
              <a:solidFill>
                <a:schemeClr val="dk1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28" name="Google Shape;128;p1"/>
          <p:cNvSpPr/>
          <p:nvPr/>
        </p:nvSpPr>
        <p:spPr>
          <a:xfrm flipH="1" rot="-48481">
            <a:off x="10628136" y="397660"/>
            <a:ext cx="1191008" cy="914688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599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599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933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"/>
          <p:cNvSpPr/>
          <p:nvPr/>
        </p:nvSpPr>
        <p:spPr>
          <a:xfrm flipH="1">
            <a:off x="315420" y="5453843"/>
            <a:ext cx="2114382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0" u="none" cap="none" strike="noStrike">
                <a:solidFill>
                  <a:schemeClr val="dk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2130" u="sng" cap="none" strike="noStrike">
                <a:solidFill>
                  <a:schemeClr val="dk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0" u="none" cap="none" strike="noStrike">
                <a:solidFill>
                  <a:schemeClr val="dk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"/>
          <p:cNvSpPr/>
          <p:nvPr/>
        </p:nvSpPr>
        <p:spPr>
          <a:xfrm>
            <a:off x="280432" y="6070178"/>
            <a:ext cx="5813980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/>
          <p:nvPr/>
        </p:nvSpPr>
        <p:spPr>
          <a:xfrm rot="-120000">
            <a:off x="5340358" y="2266900"/>
            <a:ext cx="1776448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04</a:t>
            </a:r>
            <a:endParaRPr/>
          </a:p>
        </p:txBody>
      </p:sp>
      <p:sp>
        <p:nvSpPr>
          <p:cNvPr id="132" name="Google Shape;132;p1"/>
          <p:cNvSpPr/>
          <p:nvPr/>
        </p:nvSpPr>
        <p:spPr>
          <a:xfrm rot="-60000">
            <a:off x="4284473" y="4632473"/>
            <a:ext cx="4291917" cy="640546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"/>
          <p:cNvSpPr txBox="1"/>
          <p:nvPr/>
        </p:nvSpPr>
        <p:spPr>
          <a:xfrm>
            <a:off x="629028" y="1054347"/>
            <a:ext cx="5180844" cy="4604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OUTRAS FORMAS DE PERCEBERMOS A PASSAGEM DO TEMPO É POR MEIO DA OBSERVAÇÃO DOS ELEMENTOS DA NATUREZA, QUANDO ACOMPANHAMOS O DESENVOLVIMENTO DE UMA PLANTA E ATÉ O CRESCIMENTO DE UM ANIMAL, COMO UM GATO OU UM CACHORRO.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ato deitado de barriga para cima" id="217" name="Google Shape;21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37022" y="289514"/>
            <a:ext cx="4251202" cy="2391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to com olhos azuis&#10;&#10;Descrição gerada automaticamente" id="218" name="Google Shape;21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90403" y="2454363"/>
            <a:ext cx="4251202" cy="2391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ato deitado na neve&#10;&#10;Descrição gerada automaticamente" id="219" name="Google Shape;21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09872" y="2986653"/>
            <a:ext cx="2680387" cy="35818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6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221" name="Google Shape;221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" name="Google Shape;222;p6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stelo de pedra no campo&#10;&#10;Descrição gerada automaticamente" id="227" name="Google Shape;22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7046" y="949226"/>
            <a:ext cx="5524424" cy="3117288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3"/>
          <p:cNvSpPr txBox="1"/>
          <p:nvPr/>
        </p:nvSpPr>
        <p:spPr>
          <a:xfrm>
            <a:off x="569990" y="949226"/>
            <a:ext cx="5524422" cy="545620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TAMBÉM PERCEBEMOS A PASSAGEM DO TEMPO NOS OBJETOS, NOS DOCUMENTOS, NOS PAPÉIS QUE FICAM FRÁGEIS, NOS BRINQUEDOS QUE QUEBRAM E ATÉ NAS CASAS E PRÉDIOS QUE COMEÇAM A SE DESGASTAR E DETERIORAR; PODEM ATÉ SE TRANSFORMAR EM RUÍNAS. ESSAS MUDANÇAS MOSTRAM COMO O TEMPO DEIXA SUAS MARCAS EM TUDO.</a:t>
            </a:r>
            <a:endParaRPr/>
          </a:p>
        </p:txBody>
      </p:sp>
      <p:sp>
        <p:nvSpPr>
          <p:cNvPr id="229" name="Google Shape;229;p13"/>
          <p:cNvSpPr txBox="1"/>
          <p:nvPr/>
        </p:nvSpPr>
        <p:spPr>
          <a:xfrm rot="897">
            <a:off x="6241127" y="4326381"/>
            <a:ext cx="5520304" cy="63061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127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b="1" i="0" lang="pt-BR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RUÍNAS DA IGREJA DE SÃO MIGUEL (RS), CONSTRUÍDA EM 1735, HÁ 290 ANOS.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"/>
          <p:cNvSpPr txBox="1"/>
          <p:nvPr/>
        </p:nvSpPr>
        <p:spPr>
          <a:xfrm>
            <a:off x="558654" y="764613"/>
            <a:ext cx="11104961" cy="57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ASSINALE COM UM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AS ATIVIDADES QUE VOCÊ FAZIA E HOJE NÃO FAZ MAIS.</a:t>
            </a:r>
            <a:endParaRPr/>
          </a:p>
          <a:p>
            <a:pPr indent="-291986" lvl="0" marL="4570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ENGATINHAR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PASSEAR DE CARRINHO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USAR FRALDAS 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BRINCAR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ASSISTIR À TV 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TOMAR MAMADEIRA</a:t>
            </a:r>
            <a:endParaRPr/>
          </a:p>
        </p:txBody>
      </p:sp>
      <p:grpSp>
        <p:nvGrpSpPr>
          <p:cNvPr id="235" name="Google Shape;235;p14"/>
          <p:cNvGrpSpPr/>
          <p:nvPr/>
        </p:nvGrpSpPr>
        <p:grpSpPr>
          <a:xfrm>
            <a:off x="1415612" y="1984138"/>
            <a:ext cx="490939" cy="4364410"/>
            <a:chOff x="937129" y="1801828"/>
            <a:chExt cx="368300" cy="2348875"/>
          </a:xfrm>
        </p:grpSpPr>
        <p:sp>
          <p:nvSpPr>
            <p:cNvPr id="236" name="Google Shape;236;p14"/>
            <p:cNvSpPr/>
            <p:nvPr/>
          </p:nvSpPr>
          <p:spPr>
            <a:xfrm>
              <a:off x="937129" y="1801828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937129" y="2225883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937129" y="2649938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937129" y="3073993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937129" y="3498048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937129" y="3922103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2" name="Google Shape;24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5140" y="2124815"/>
            <a:ext cx="5156400" cy="3443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5406" y="543286"/>
            <a:ext cx="524765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"/>
          <p:cNvSpPr txBox="1"/>
          <p:nvPr/>
        </p:nvSpPr>
        <p:spPr>
          <a:xfrm>
            <a:off x="546579" y="798551"/>
            <a:ext cx="11104961" cy="57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ASSINALE COM UM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AS ATIVIDADES QUE VOCÊ FAZIA E HOJE NÃO FAZ MAIS.</a:t>
            </a:r>
            <a:endParaRPr/>
          </a:p>
          <a:p>
            <a:pPr indent="-291986" lvl="0" marL="4570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ENGATINHAR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PASSEAR DE CARRINHO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USAR FRALDAS 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BRINCAR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ASSISTIR À TV </a:t>
            </a:r>
            <a:endParaRPr/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194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TOMAR MAMADEIRA</a:t>
            </a:r>
            <a:endParaRPr/>
          </a:p>
        </p:txBody>
      </p:sp>
      <p:pic>
        <p:nvPicPr>
          <p:cNvPr id="249" name="Google Shape;24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5140" y="2124815"/>
            <a:ext cx="5156400" cy="344364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6"/>
          <p:cNvSpPr txBox="1"/>
          <p:nvPr/>
        </p:nvSpPr>
        <p:spPr>
          <a:xfrm>
            <a:off x="6870253" y="5900622"/>
            <a:ext cx="4297100" cy="492378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6"/>
          <p:cNvSpPr txBox="1"/>
          <p:nvPr>
            <p:ph type="title"/>
          </p:nvPr>
        </p:nvSpPr>
        <p:spPr>
          <a:xfrm>
            <a:off x="8718331" y="363546"/>
            <a:ext cx="2348536" cy="6155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 sz="2800">
                <a:solidFill>
                  <a:schemeClr val="dk1"/>
                </a:solidFill>
              </a:rPr>
              <a:t>CORREÇÃO</a:t>
            </a:r>
            <a:endParaRPr b="0" sz="2800">
              <a:solidFill>
                <a:schemeClr val="dk1"/>
              </a:solidFill>
            </a:endParaRPr>
          </a:p>
        </p:txBody>
      </p:sp>
      <p:grpSp>
        <p:nvGrpSpPr>
          <p:cNvPr id="252" name="Google Shape;252;p16"/>
          <p:cNvGrpSpPr/>
          <p:nvPr/>
        </p:nvGrpSpPr>
        <p:grpSpPr>
          <a:xfrm>
            <a:off x="1345273" y="2028590"/>
            <a:ext cx="490939" cy="4364410"/>
            <a:chOff x="937129" y="1801828"/>
            <a:chExt cx="368300" cy="2348875"/>
          </a:xfrm>
        </p:grpSpPr>
        <p:sp>
          <p:nvSpPr>
            <p:cNvPr id="253" name="Google Shape;253;p16"/>
            <p:cNvSpPr/>
            <p:nvPr/>
          </p:nvSpPr>
          <p:spPr>
            <a:xfrm>
              <a:off x="937129" y="1801828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937129" y="2225883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937129" y="2649938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937129" y="3073993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937129" y="3498048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937129" y="3922103"/>
              <a:ext cx="368300" cy="2286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31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9" name="Google Shape;25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67353" y="437308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7"/>
          <p:cNvSpPr txBox="1"/>
          <p:nvPr/>
        </p:nvSpPr>
        <p:spPr>
          <a:xfrm>
            <a:off x="7993970" y="2414931"/>
            <a:ext cx="4194855" cy="381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A ALTURA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O PESO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OS DENTES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A COR DOS  OLHOS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COR DOS CABELOS</a:t>
            </a:r>
            <a:endParaRPr/>
          </a:p>
        </p:txBody>
      </p:sp>
      <p:sp>
        <p:nvSpPr>
          <p:cNvPr id="265" name="Google Shape;265;p17"/>
          <p:cNvSpPr/>
          <p:nvPr/>
        </p:nvSpPr>
        <p:spPr>
          <a:xfrm>
            <a:off x="8428866" y="4023255"/>
            <a:ext cx="2383265" cy="49301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8394189" y="2513656"/>
            <a:ext cx="2417939" cy="49301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7"/>
          <p:cNvSpPr/>
          <p:nvPr/>
        </p:nvSpPr>
        <p:spPr>
          <a:xfrm>
            <a:off x="8428866" y="3227009"/>
            <a:ext cx="2383265" cy="49301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7"/>
          <p:cNvSpPr/>
          <p:nvPr/>
        </p:nvSpPr>
        <p:spPr>
          <a:xfrm>
            <a:off x="8158989" y="4927766"/>
            <a:ext cx="3535526" cy="411286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7"/>
          <p:cNvSpPr/>
          <p:nvPr/>
        </p:nvSpPr>
        <p:spPr>
          <a:xfrm>
            <a:off x="7993970" y="5689038"/>
            <a:ext cx="3858841" cy="49301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5914" y="523122"/>
            <a:ext cx="478174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7"/>
          <p:cNvSpPr txBox="1"/>
          <p:nvPr/>
        </p:nvSpPr>
        <p:spPr>
          <a:xfrm>
            <a:off x="687719" y="1119747"/>
            <a:ext cx="11165092" cy="10051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Lato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 IMAGEM DE JÚLIA QUANDO ERA BEBÊ E COMO ELA ESTÁ HOJE. PINTE AS PRINCIPAIS MUDANÇAS OBSERVADAS.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17"/>
          <p:cNvPicPr preferRelativeResize="0"/>
          <p:nvPr/>
        </p:nvPicPr>
        <p:blipFill rotWithShape="1">
          <a:blip r:embed="rId4">
            <a:alphaModFix/>
          </a:blip>
          <a:srcRect b="720" l="0" r="0" t="720"/>
          <a:stretch/>
        </p:blipFill>
        <p:spPr>
          <a:xfrm>
            <a:off x="4592699" y="2532903"/>
            <a:ext cx="3071980" cy="36125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nina com bebê no colo&#10;&#10;O conteúdo gerado por IA pode estar incorreto." id="273" name="Google Shape;273;p17"/>
          <p:cNvPicPr preferRelativeResize="0"/>
          <p:nvPr/>
        </p:nvPicPr>
        <p:blipFill rotWithShape="1">
          <a:blip r:embed="rId5">
            <a:alphaModFix/>
          </a:blip>
          <a:srcRect b="0" l="6957" r="21130" t="0"/>
          <a:stretch/>
        </p:blipFill>
        <p:spPr>
          <a:xfrm>
            <a:off x="804848" y="2532903"/>
            <a:ext cx="3418396" cy="3316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8"/>
          <p:cNvSpPr txBox="1"/>
          <p:nvPr/>
        </p:nvSpPr>
        <p:spPr>
          <a:xfrm>
            <a:off x="687719" y="1119747"/>
            <a:ext cx="11165092" cy="10051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Lato"/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 IMAGEM DE JÚLIA QUANDO ERA BEBÊ E COMO ELA ESTÁ HOJE. PINTE AS PRINCIPAIS MUDANÇAS OBSERVADAS.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18"/>
          <p:cNvPicPr preferRelativeResize="0"/>
          <p:nvPr/>
        </p:nvPicPr>
        <p:blipFill rotWithShape="1">
          <a:blip r:embed="rId3">
            <a:alphaModFix/>
          </a:blip>
          <a:srcRect b="720" l="0" r="0" t="720"/>
          <a:stretch/>
        </p:blipFill>
        <p:spPr>
          <a:xfrm>
            <a:off x="4592699" y="2532903"/>
            <a:ext cx="3071980" cy="3612582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8"/>
          <p:cNvSpPr/>
          <p:nvPr/>
        </p:nvSpPr>
        <p:spPr>
          <a:xfrm>
            <a:off x="8428866" y="4023255"/>
            <a:ext cx="2383265" cy="493010"/>
          </a:xfrm>
          <a:prstGeom prst="roundRect">
            <a:avLst>
              <a:gd fmla="val 16667" name="adj"/>
            </a:avLst>
          </a:prstGeom>
          <a:solidFill>
            <a:srgbClr val="C7B3D5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8"/>
          <p:cNvSpPr/>
          <p:nvPr/>
        </p:nvSpPr>
        <p:spPr>
          <a:xfrm>
            <a:off x="8394189" y="2513656"/>
            <a:ext cx="2417939" cy="493010"/>
          </a:xfrm>
          <a:prstGeom prst="roundRect">
            <a:avLst>
              <a:gd fmla="val 16667" name="adj"/>
            </a:avLst>
          </a:prstGeom>
          <a:solidFill>
            <a:srgbClr val="C7B3D5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8"/>
          <p:cNvSpPr/>
          <p:nvPr/>
        </p:nvSpPr>
        <p:spPr>
          <a:xfrm>
            <a:off x="8428866" y="3227009"/>
            <a:ext cx="2383265" cy="493010"/>
          </a:xfrm>
          <a:prstGeom prst="roundRect">
            <a:avLst>
              <a:gd fmla="val 16667" name="adj"/>
            </a:avLst>
          </a:prstGeom>
          <a:solidFill>
            <a:srgbClr val="C7B3D5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8"/>
          <p:cNvSpPr/>
          <p:nvPr/>
        </p:nvSpPr>
        <p:spPr>
          <a:xfrm>
            <a:off x="8158989" y="4927766"/>
            <a:ext cx="3535526" cy="411286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8"/>
          <p:cNvSpPr/>
          <p:nvPr/>
        </p:nvSpPr>
        <p:spPr>
          <a:xfrm>
            <a:off x="7993970" y="5689038"/>
            <a:ext cx="3858841" cy="49301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18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enina com bebê no colo&#10;&#10;O conteúdo gerado por IA pode estar incorreto." id="285" name="Google Shape;285;p18"/>
          <p:cNvPicPr preferRelativeResize="0"/>
          <p:nvPr/>
        </p:nvPicPr>
        <p:blipFill rotWithShape="1">
          <a:blip r:embed="rId4">
            <a:alphaModFix/>
          </a:blip>
          <a:srcRect b="0" l="6957" r="21130" t="0"/>
          <a:stretch/>
        </p:blipFill>
        <p:spPr>
          <a:xfrm>
            <a:off x="804848" y="2532903"/>
            <a:ext cx="3418396" cy="331665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8"/>
          <p:cNvSpPr txBox="1"/>
          <p:nvPr/>
        </p:nvSpPr>
        <p:spPr>
          <a:xfrm>
            <a:off x="7993970" y="2414931"/>
            <a:ext cx="4194855" cy="381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A ALTURA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O PESO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OS DENTES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A COR DOS  OLHOS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COR DOS CABELOS</a:t>
            </a:r>
            <a:endParaRPr/>
          </a:p>
        </p:txBody>
      </p:sp>
      <p:sp>
        <p:nvSpPr>
          <p:cNvPr id="287" name="Google Shape;287;p18"/>
          <p:cNvSpPr txBox="1"/>
          <p:nvPr>
            <p:ph type="title"/>
          </p:nvPr>
        </p:nvSpPr>
        <p:spPr>
          <a:xfrm>
            <a:off x="8162626" y="363546"/>
            <a:ext cx="2904241" cy="6155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 sz="2800">
                <a:solidFill>
                  <a:schemeClr val="dk1"/>
                </a:solidFill>
              </a:rPr>
              <a:t>CORREÇÃO</a:t>
            </a:r>
            <a:endParaRPr b="0" sz="2800">
              <a:solidFill>
                <a:schemeClr val="dk1"/>
              </a:solidFill>
            </a:endParaRPr>
          </a:p>
        </p:txBody>
      </p:sp>
      <p:pic>
        <p:nvPicPr>
          <p:cNvPr id="288" name="Google Shape;28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67353" y="437308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9"/>
          <p:cNvSpPr/>
          <p:nvPr/>
        </p:nvSpPr>
        <p:spPr>
          <a:xfrm>
            <a:off x="10743922" y="3333703"/>
            <a:ext cx="369721" cy="359502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9"/>
          <p:cNvSpPr/>
          <p:nvPr/>
        </p:nvSpPr>
        <p:spPr>
          <a:xfrm>
            <a:off x="6299605" y="4710081"/>
            <a:ext cx="636746" cy="736363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9"/>
          <p:cNvSpPr/>
          <p:nvPr/>
        </p:nvSpPr>
        <p:spPr>
          <a:xfrm rot="756855">
            <a:off x="10801728" y="3595835"/>
            <a:ext cx="254108" cy="301164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9"/>
          <p:cNvSpPr/>
          <p:nvPr/>
        </p:nvSpPr>
        <p:spPr>
          <a:xfrm rot="2479385">
            <a:off x="11211745" y="3941011"/>
            <a:ext cx="374279" cy="348696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9"/>
          <p:cNvSpPr txBox="1"/>
          <p:nvPr/>
        </p:nvSpPr>
        <p:spPr>
          <a:xfrm>
            <a:off x="480405" y="978041"/>
            <a:ext cx="11566525" cy="892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O AUXÍLIO DE SEU PROFESSOR, ORGANIZE SUA LINHA DO TEMPO COM FOTOS E RECORTES OU DESENHANDO O QUE SE PEDE.</a:t>
            </a:r>
            <a:endParaRPr/>
          </a:p>
        </p:txBody>
      </p:sp>
      <p:sp>
        <p:nvSpPr>
          <p:cNvPr id="298" name="Google Shape;298;p19"/>
          <p:cNvSpPr/>
          <p:nvPr/>
        </p:nvSpPr>
        <p:spPr>
          <a:xfrm>
            <a:off x="498026" y="2994400"/>
            <a:ext cx="3540847" cy="334850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9"/>
          <p:cNvSpPr/>
          <p:nvPr/>
        </p:nvSpPr>
        <p:spPr>
          <a:xfrm>
            <a:off x="4307858" y="3007033"/>
            <a:ext cx="3540847" cy="3367255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9"/>
          <p:cNvSpPr/>
          <p:nvPr/>
        </p:nvSpPr>
        <p:spPr>
          <a:xfrm>
            <a:off x="8181644" y="2975649"/>
            <a:ext cx="3540847" cy="3367255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9"/>
          <p:cNvSpPr txBox="1"/>
          <p:nvPr/>
        </p:nvSpPr>
        <p:spPr>
          <a:xfrm>
            <a:off x="720169" y="1953619"/>
            <a:ext cx="5570549" cy="812874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933"/>
              </a:spcBef>
              <a:spcAft>
                <a:spcPts val="1600"/>
              </a:spcAft>
              <a:buNone/>
            </a:pPr>
            <a:r>
              <a:t/>
            </a:r>
            <a:endParaRPr b="1" i="0" sz="13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9"/>
          <p:cNvSpPr/>
          <p:nvPr/>
        </p:nvSpPr>
        <p:spPr>
          <a:xfrm>
            <a:off x="502512" y="2104892"/>
            <a:ext cx="3477277" cy="66160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AOS 2 ANOS</a:t>
            </a:r>
            <a:r>
              <a:rPr b="1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9"/>
          <p:cNvSpPr/>
          <p:nvPr/>
        </p:nvSpPr>
        <p:spPr>
          <a:xfrm>
            <a:off x="4597250" y="2109527"/>
            <a:ext cx="3013868" cy="65696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AOS 4 ANOS</a:t>
            </a:r>
            <a:r>
              <a:rPr b="1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9"/>
          <p:cNvSpPr/>
          <p:nvPr/>
        </p:nvSpPr>
        <p:spPr>
          <a:xfrm>
            <a:off x="8533835" y="2140715"/>
            <a:ext cx="2836461" cy="625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ATUALMENTE</a:t>
            </a:r>
            <a:r>
              <a:rPr b="1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0"/>
          <p:cNvSpPr txBox="1"/>
          <p:nvPr/>
        </p:nvSpPr>
        <p:spPr>
          <a:xfrm>
            <a:off x="720169" y="1953619"/>
            <a:ext cx="5570549" cy="812874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933"/>
              </a:spcBef>
              <a:spcAft>
                <a:spcPts val="1600"/>
              </a:spcAft>
              <a:buNone/>
            </a:pPr>
            <a:r>
              <a:t/>
            </a:r>
            <a:endParaRPr b="1" i="0" sz="13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0"/>
          <p:cNvSpPr/>
          <p:nvPr/>
        </p:nvSpPr>
        <p:spPr>
          <a:xfrm>
            <a:off x="10743922" y="3333703"/>
            <a:ext cx="369721" cy="359502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0"/>
          <p:cNvSpPr/>
          <p:nvPr/>
        </p:nvSpPr>
        <p:spPr>
          <a:xfrm>
            <a:off x="6299605" y="4710081"/>
            <a:ext cx="636746" cy="736363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0"/>
          <p:cNvSpPr/>
          <p:nvPr/>
        </p:nvSpPr>
        <p:spPr>
          <a:xfrm rot="756855">
            <a:off x="10801728" y="3595835"/>
            <a:ext cx="254108" cy="301164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0"/>
          <p:cNvSpPr/>
          <p:nvPr/>
        </p:nvSpPr>
        <p:spPr>
          <a:xfrm rot="2479385">
            <a:off x="11211745" y="3941011"/>
            <a:ext cx="374279" cy="348696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0"/>
          <p:cNvSpPr/>
          <p:nvPr/>
        </p:nvSpPr>
        <p:spPr>
          <a:xfrm>
            <a:off x="498026" y="2994400"/>
            <a:ext cx="3540847" cy="3348504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0"/>
          <p:cNvSpPr/>
          <p:nvPr/>
        </p:nvSpPr>
        <p:spPr>
          <a:xfrm>
            <a:off x="4307858" y="3007033"/>
            <a:ext cx="3540847" cy="3367255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0"/>
          <p:cNvSpPr/>
          <p:nvPr/>
        </p:nvSpPr>
        <p:spPr>
          <a:xfrm>
            <a:off x="8181644" y="2975649"/>
            <a:ext cx="3540847" cy="3367255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33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0"/>
          <p:cNvSpPr/>
          <p:nvPr/>
        </p:nvSpPr>
        <p:spPr>
          <a:xfrm>
            <a:off x="502512" y="2104892"/>
            <a:ext cx="3477277" cy="66160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AOS 2 ANOS</a:t>
            </a:r>
            <a:r>
              <a:rPr b="1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0"/>
          <p:cNvSpPr/>
          <p:nvPr/>
        </p:nvSpPr>
        <p:spPr>
          <a:xfrm>
            <a:off x="4597250" y="2109527"/>
            <a:ext cx="3013868" cy="65696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AOS 4 ANOS</a:t>
            </a:r>
            <a:r>
              <a:rPr b="1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0"/>
          <p:cNvSpPr/>
          <p:nvPr/>
        </p:nvSpPr>
        <p:spPr>
          <a:xfrm>
            <a:off x="8533835" y="2140715"/>
            <a:ext cx="2836461" cy="62577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ATUALMENTE</a:t>
            </a:r>
            <a:r>
              <a:rPr b="1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0"/>
          <p:cNvSpPr txBox="1"/>
          <p:nvPr/>
        </p:nvSpPr>
        <p:spPr>
          <a:xfrm>
            <a:off x="4323988" y="4359075"/>
            <a:ext cx="3540847" cy="461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0"/>
          <p:cNvSpPr txBox="1"/>
          <p:nvPr/>
        </p:nvSpPr>
        <p:spPr>
          <a:xfrm>
            <a:off x="480405" y="978041"/>
            <a:ext cx="11566525" cy="892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O AUXÍLIO DE SEU PROFESSOR, ORGANIZE SUA LINHA DO TEMPO COM FOTOS E RECORTES OU DESENHANDO O QUE SE PEDE.</a:t>
            </a:r>
            <a:endParaRPr/>
          </a:p>
        </p:txBody>
      </p:sp>
      <p:sp>
        <p:nvSpPr>
          <p:cNvPr id="322" name="Google Shape;322;p20"/>
          <p:cNvSpPr txBox="1"/>
          <p:nvPr>
            <p:ph type="title"/>
          </p:nvPr>
        </p:nvSpPr>
        <p:spPr>
          <a:xfrm>
            <a:off x="8718331" y="363546"/>
            <a:ext cx="2348536" cy="6155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BR" sz="2800">
                <a:solidFill>
                  <a:schemeClr val="dk1"/>
                </a:solidFill>
              </a:rPr>
              <a:t>CORREÇÃO</a:t>
            </a:r>
            <a:endParaRPr b="0" sz="2800">
              <a:solidFill>
                <a:schemeClr val="dk1"/>
              </a:solidFill>
            </a:endParaRPr>
          </a:p>
        </p:txBody>
      </p:sp>
      <p:pic>
        <p:nvPicPr>
          <p:cNvPr id="323" name="Google Shape;32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67353" y="437308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5"/>
          <p:cNvSpPr txBox="1"/>
          <p:nvPr>
            <p:ph idx="1" type="body"/>
          </p:nvPr>
        </p:nvSpPr>
        <p:spPr>
          <a:xfrm>
            <a:off x="4862644" y="601545"/>
            <a:ext cx="7049650" cy="6042575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-360273" lvl="0" marL="36027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lang="pt-BR" sz="2500"/>
              <a:t>CONHECEMOS AS HISTÓRIAS DE OUTRAS CRIANÇAS E A DA MALALA, UMA GAROTA DO PAQUISTÃO QUE SE TORNOU UMA PERSONALIDADE MUNDIAL.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lang="pt-BR" sz="2500"/>
              <a:t>RECONHECEMOS A NOSSA PRÓPRIA HISTÓRIA E A DOS COLEGAS.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lang="pt-BR" sz="2500"/>
              <a:t>COMPREENDEMOS QUE O TEMPO É MUITO IMPORTANTE NO NOSSO CRESCIMENTO E AMADURECIMENTO.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lang="pt-BR" sz="2500"/>
              <a:t>RELACIONAMOS AS SEMELHANÇAS E DIFERENÇAS ENTRE UMA MESMA CRIANÇA QUANDO PEQUENA E DEPOIS DE CRESCIDA.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1"/>
          <p:cNvSpPr txBox="1"/>
          <p:nvPr>
            <p:ph type="title"/>
          </p:nvPr>
        </p:nvSpPr>
        <p:spPr>
          <a:xfrm>
            <a:off x="628586" y="786916"/>
            <a:ext cx="11134781" cy="14153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b="0" lang="pt-BR" sz="2600"/>
              <a:t>O TEMPO TAMBÉM É PERCEBIDO NAS CONSTRUÇÕES. OBSERVE AS IMAGENS ABAIXO E LIGUE O QUE VEIO ANTES E DEPOIS NESTA CONSTRUÇÃO.</a:t>
            </a:r>
            <a:endParaRPr/>
          </a:p>
        </p:txBody>
      </p:sp>
      <p:sp>
        <p:nvSpPr>
          <p:cNvPr id="334" name="Google Shape;334;p21"/>
          <p:cNvSpPr txBox="1"/>
          <p:nvPr/>
        </p:nvSpPr>
        <p:spPr>
          <a:xfrm>
            <a:off x="1851816" y="5784997"/>
            <a:ext cx="2744962" cy="533319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ANTES </a:t>
            </a:r>
            <a:endParaRPr/>
          </a:p>
        </p:txBody>
      </p:sp>
      <p:sp>
        <p:nvSpPr>
          <p:cNvPr id="335" name="Google Shape;335;p21"/>
          <p:cNvSpPr txBox="1"/>
          <p:nvPr/>
        </p:nvSpPr>
        <p:spPr>
          <a:xfrm>
            <a:off x="7554105" y="5715394"/>
            <a:ext cx="2744962" cy="602922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</a:t>
            </a:r>
            <a:r>
              <a:rPr b="0" i="0" lang="pt-BR" sz="3318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36" name="Google Shape;33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3540" y="2379462"/>
            <a:ext cx="4488408" cy="29815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sa com parede de tijolos" id="337" name="Google Shape;33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85886" y="2379462"/>
            <a:ext cx="4588439" cy="3039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"/>
          <p:cNvSpPr txBox="1"/>
          <p:nvPr>
            <p:ph idx="1" type="body"/>
          </p:nvPr>
        </p:nvSpPr>
        <p:spPr>
          <a:xfrm>
            <a:off x="6094412" y="896668"/>
            <a:ext cx="5889033" cy="540309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0273" lvl="0" marL="36027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300"/>
              <a:buFont typeface="Dosis"/>
              <a:buChar char="●"/>
            </a:pPr>
            <a:r>
              <a:rPr lang="pt-BR" sz="2300"/>
              <a:t>CONHECER A HISTÓRIA DE OUTRAS CRIANÇAS E DE UMA GAROTA PAQUISTANESA QUE SE TORNOU PERSONALIDADE MUNDIAL.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300"/>
              <a:buFont typeface="Dosis"/>
              <a:buChar char="●"/>
            </a:pPr>
            <a:r>
              <a:rPr lang="pt-BR" sz="2300"/>
              <a:t>RECONHECER A PRÓPRIA HISTÓRIA E A DOS COLEGAS.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300"/>
              <a:buFont typeface="Dosis"/>
              <a:buChar char="●"/>
            </a:pPr>
            <a:r>
              <a:rPr lang="pt-BR" sz="2300"/>
              <a:t>COMPREENDER A PASSAGEM DO TEMPO E SUA IMPORTÂNCIA NO CRESCIMENTO E AMADURECIMENTO DE TODAS AS PESSOAS.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300"/>
              <a:buFont typeface="Dosis"/>
              <a:buChar char="●"/>
            </a:pPr>
            <a:r>
              <a:rPr lang="pt-BR" sz="2300"/>
              <a:t>RELACIONAR AS SEMELHANÇAS E DIFERENÇAS ENTRE UMA MESMA CRIANÇA QUANDO PEQUENA E DEPOIS DE CRESCIDA.</a:t>
            </a:r>
            <a:endParaRPr/>
          </a:p>
          <a:p>
            <a:pPr indent="-214223" lvl="0" marL="360273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300"/>
              <a:buFont typeface="Dosis"/>
              <a:buNone/>
            </a:pPr>
            <a:r>
              <a:t/>
            </a:r>
            <a:endParaRPr sz="2300"/>
          </a:p>
        </p:txBody>
      </p:sp>
      <p:sp>
        <p:nvSpPr>
          <p:cNvPr id="138" name="Google Shape;138;p2"/>
          <p:cNvSpPr txBox="1"/>
          <p:nvPr>
            <p:ph idx="2" type="body"/>
          </p:nvPr>
        </p:nvSpPr>
        <p:spPr>
          <a:xfrm>
            <a:off x="448388" y="896668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0273" lvl="0" marL="36027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300"/>
              <a:buFont typeface="Dosis"/>
              <a:buChar char="●"/>
            </a:pPr>
            <a:r>
              <a:rPr lang="pt-BR" sz="2300">
                <a:solidFill>
                  <a:srgbClr val="000000"/>
                </a:solidFill>
              </a:rPr>
              <a:t>FASES DA VIDA – IDEIA DE TEMPORALIDADE.</a:t>
            </a:r>
            <a:endParaRPr/>
          </a:p>
          <a:p>
            <a:pPr indent="-360273" lvl="0" marL="360273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7030A0"/>
              </a:buClr>
              <a:buSzPts val="2300"/>
              <a:buFont typeface="Dosis"/>
              <a:buChar char="●"/>
            </a:pPr>
            <a:r>
              <a:rPr lang="pt-BR" sz="2300">
                <a:solidFill>
                  <a:srgbClr val="000000"/>
                </a:solidFill>
              </a:rPr>
              <a:t>MUNDO PESSOAL – TRAJETÓRIAS INDIVIDUAIS.</a:t>
            </a:r>
            <a:endParaRPr sz="23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8"/>
          <p:cNvSpPr txBox="1"/>
          <p:nvPr/>
        </p:nvSpPr>
        <p:spPr>
          <a:xfrm>
            <a:off x="622300" y="800100"/>
            <a:ext cx="11152695" cy="3888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CAMPOS, K. C. de.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Tecendo Histórias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 Criança e sua produção narrativa. Florianópolis: Universidade Federal de Santa Catarina, 2010.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Doug.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 / Doug Lemov; tradução: Daniel Vieira, Sandra Maria Mallmann da Rosa; revisão técnica: Fausta Camargo, Thuinie Daros. 3. ed. Porto Alegre: Penso, 2023. 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Ensino Fundamental – Anos Iniciais – Matriz de Habilidades. São Paulo, 2019. Disponível em: </a:t>
            </a:r>
            <a:r>
              <a:rPr b="0" i="0" lang="pt-BR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Acesso em: 30 jul. 2025.​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3"/>
          <p:cNvSpPr txBox="1"/>
          <p:nvPr/>
        </p:nvSpPr>
        <p:spPr>
          <a:xfrm>
            <a:off x="638066" y="819221"/>
            <a:ext cx="11070653" cy="517054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 de capa: SEDUC-SP.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3, 4, 5, 7, 8, 9, 10, 11, 12, 13, 14 e 17 –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Identidade visual: imagens © Getty Images.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4 –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Fluminense.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Disponível em: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0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https://www.ofluminense.com.br/entretenimento/2021/05/1187481-evento-gratuito-oferece-aulas-de-dancas-angolanas.html</a:t>
            </a:r>
            <a:r>
              <a:rPr b="0" i="0" lang="pt-BR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Acesso em: 5 set. 2024.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6 –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Wikipedia. Disponível em: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0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https://pt.wikipedia.org/wiki/Malala_Yousafzai#/media/Ficheiro:Malala_Yousafzai_at_Girl_Summit_2014.jpg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5 set. 2024.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10 –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Governo Federal. Disponível em: </a:t>
            </a:r>
            <a:r>
              <a:rPr b="0" i="0" lang="pt-BR" sz="20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https://www.gov.br/pt-br/noticias/viagens-e-turismo/2020/07/parque-historico-nacional-das-missoes-rs-retoma-obras-de-conservacao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5 set. 2024.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4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</a:t>
            </a:r>
            <a:endParaRPr/>
          </a:p>
        </p:txBody>
      </p:sp>
      <p:sp>
        <p:nvSpPr>
          <p:cNvPr id="357" name="Google Shape;357;p24"/>
          <p:cNvSpPr txBox="1"/>
          <p:nvPr/>
        </p:nvSpPr>
        <p:spPr>
          <a:xfrm>
            <a:off x="1346506" y="853113"/>
            <a:ext cx="4094174" cy="2772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para esta aula, na seção “Sistematizando”, será necessário que os estudantes tragam fotos para realizar a atividade. Organize com antecedência, junto as famílias, a possibilidade de enviarem as fotos com as idades mencionadas no exercício.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Caso não seja possível, o exercício indica outras possibilidades – como utilizar recortes ou desenhar.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326" y="853113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4832" y="828062"/>
            <a:ext cx="6054642" cy="3405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7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pic>
        <p:nvPicPr>
          <p:cNvPr id="365" name="Google Shape;36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326" y="853112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7"/>
          <p:cNvSpPr txBox="1"/>
          <p:nvPr/>
        </p:nvSpPr>
        <p:spPr>
          <a:xfrm>
            <a:off x="1307521" y="853112"/>
            <a:ext cx="4041093" cy="10281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(EF01HI01) Reconhecer transformações pessoais a partir do registro das lembranças particulares, da família ou da comunidade.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73809" y="831494"/>
            <a:ext cx="6096689" cy="3398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0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sp>
        <p:nvSpPr>
          <p:cNvPr id="373" name="Google Shape;373;p30"/>
          <p:cNvSpPr txBox="1"/>
          <p:nvPr/>
        </p:nvSpPr>
        <p:spPr>
          <a:xfrm>
            <a:off x="1317249" y="919294"/>
            <a:ext cx="4618329" cy="524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introdução do conceito de História.</a:t>
            </a: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0"/>
          <p:cNvSpPr txBox="1"/>
          <p:nvPr/>
        </p:nvSpPr>
        <p:spPr>
          <a:xfrm>
            <a:off x="1317250" y="1844293"/>
            <a:ext cx="4142326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nesta aula, iremos abordar o resgate dos registros de fatos da história pessoal do estudante. Incentive a participação de todos, viabilizando o diálogo, possibilitando que todos possam manifestar suas opiniões.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0"/>
          <p:cNvSpPr txBox="1"/>
          <p:nvPr/>
        </p:nvSpPr>
        <p:spPr>
          <a:xfrm>
            <a:off x="1317249" y="3984838"/>
            <a:ext cx="4142326" cy="1125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Expectativas de respostas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é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esperado que os estudantes consigam associar a ideia de história com o passar do tempo e com as experiências vividas. </a:t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326" y="860042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555" y="1844293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2102" y="3984838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96784" y="831494"/>
            <a:ext cx="6050739" cy="3398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1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4</a:t>
            </a:r>
            <a:endParaRPr/>
          </a:p>
        </p:txBody>
      </p:sp>
      <p:sp>
        <p:nvSpPr>
          <p:cNvPr id="385" name="Google Shape;385;p31"/>
          <p:cNvSpPr txBox="1"/>
          <p:nvPr/>
        </p:nvSpPr>
        <p:spPr>
          <a:xfrm>
            <a:off x="1209849" y="913196"/>
            <a:ext cx="3895428" cy="524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diversidade 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1"/>
          <p:cNvSpPr txBox="1"/>
          <p:nvPr/>
        </p:nvSpPr>
        <p:spPr>
          <a:xfrm>
            <a:off x="1287420" y="1647428"/>
            <a:ext cx="4309364" cy="2411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este será um dos primeiros contatos dos estudantes com o conceito de diversidade. Trata-se de um momento fundamental para que comecem a compreender que o respeito à diversidade está associado à igualdade, à empatia e à dignidade humana.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Pergunte-os sobre as diferenças que conseguem identificar nas três imagens. Cuide para que se expressem de maneira respeitosa.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1"/>
          <p:cNvSpPr txBox="1"/>
          <p:nvPr/>
        </p:nvSpPr>
        <p:spPr>
          <a:xfrm>
            <a:off x="1287419" y="4765056"/>
            <a:ext cx="10414807" cy="9507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Expectativas de respostas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é esperado que os estudantes identifiquem que as três meninas têm origens étnicas e culturais diferentes. Eles também podem ser questionados se conhecem ou já tiveram contanto com pessoas de origens diferentes, como nos exemplos.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8" name="Google Shape;38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721" y="1647428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7920" y="4741177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920" y="5637885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1"/>
          <p:cNvSpPr txBox="1"/>
          <p:nvPr/>
        </p:nvSpPr>
        <p:spPr>
          <a:xfrm>
            <a:off x="1287418" y="5665631"/>
            <a:ext cx="10414807" cy="782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Aprofundamento: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mais informações sobre como desenvolver este tema com os estudantes e propostas de atividade: </a:t>
            </a:r>
            <a:r>
              <a:rPr b="0" i="0" lang="pt-BR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https://novaescola.org.br/conteudo/21188/diversidade-historico-cultural-na-educacao-infantil-como-trabalhar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8326" y="860042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596784" y="837719"/>
            <a:ext cx="6050739" cy="3386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2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5</a:t>
            </a:r>
            <a:endParaRPr/>
          </a:p>
        </p:txBody>
      </p:sp>
      <p:sp>
        <p:nvSpPr>
          <p:cNvPr id="399" name="Google Shape;399;p32"/>
          <p:cNvSpPr txBox="1"/>
          <p:nvPr/>
        </p:nvSpPr>
        <p:spPr>
          <a:xfrm>
            <a:off x="1295033" y="864470"/>
            <a:ext cx="4066108" cy="1662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relembre com os estudantes a ideia de uma linha do tempo da vida. Retome a ideia de desenvolvimento e crescimento na passagem do tempo.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0" name="Google Shape;40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920" y="864470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9208" y="831494"/>
            <a:ext cx="6045891" cy="3398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3"/>
          <p:cNvSpPr txBox="1"/>
          <p:nvPr>
            <p:ph idx="1" type="subTitle"/>
          </p:nvPr>
        </p:nvSpPr>
        <p:spPr>
          <a:xfrm rot="-120000">
            <a:off x="112169" y="165846"/>
            <a:ext cx="2050734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SLIDES 6-7</a:t>
            </a:r>
            <a:endParaRPr/>
          </a:p>
        </p:txBody>
      </p:sp>
      <p:sp>
        <p:nvSpPr>
          <p:cNvPr id="407" name="Google Shape;407;p33"/>
          <p:cNvSpPr txBox="1"/>
          <p:nvPr/>
        </p:nvSpPr>
        <p:spPr>
          <a:xfrm>
            <a:off x="1317252" y="912795"/>
            <a:ext cx="3895428" cy="524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igualdade de gênero.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33"/>
          <p:cNvSpPr txBox="1"/>
          <p:nvPr/>
        </p:nvSpPr>
        <p:spPr>
          <a:xfrm>
            <a:off x="1317252" y="1782294"/>
            <a:ext cx="4182595" cy="19126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se possível, assista ao vídeo “Mulheres Fantásticas” com a turma e, em seguida, peça aos estudantes que compartilhem suas opiniões. </a:t>
            </a:r>
            <a:r>
              <a:rPr b="0" i="0" lang="pt-BR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https://www.youtube.com/watch?v=aIUvH5b0A_8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3"/>
          <p:cNvSpPr txBox="1"/>
          <p:nvPr/>
        </p:nvSpPr>
        <p:spPr>
          <a:xfrm>
            <a:off x="1227238" y="3806244"/>
            <a:ext cx="4411022" cy="1400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Expectativas de respostas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esperado que os estudantes percebam a importância da igualdade de gênero e da democracia, no sentido de que as pessoas devem ser livres para viverem de modo digno com acesso à educação.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5110" y="1759556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987" y="3837471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7721" y="5471542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33"/>
          <p:cNvSpPr txBox="1"/>
          <p:nvPr/>
        </p:nvSpPr>
        <p:spPr>
          <a:xfrm>
            <a:off x="1227238" y="5471542"/>
            <a:ext cx="10550351" cy="782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Aprofundamento: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CARRANCA, Adriana</a:t>
            </a: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Malala, a menina que queria ir para a escola</a:t>
            </a:r>
            <a:r>
              <a:rPr b="0" i="1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1. ed. Ilustrador Bruna Assis Brasil. São Paulo: Companhia das Letrinhas, 2015. 96 p.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4" name="Google Shape;414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8326" y="860042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10220" y="831494"/>
            <a:ext cx="6023866" cy="3398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4"/>
          <p:cNvSpPr txBox="1"/>
          <p:nvPr>
            <p:ph idx="1" type="subTitle"/>
          </p:nvPr>
        </p:nvSpPr>
        <p:spPr>
          <a:xfrm rot="-120000">
            <a:off x="-56198" y="-35139"/>
            <a:ext cx="2353296" cy="945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00"/>
              <a:t>SLIDES 8-12</a:t>
            </a:r>
            <a:endParaRPr/>
          </a:p>
        </p:txBody>
      </p:sp>
      <p:sp>
        <p:nvSpPr>
          <p:cNvPr id="421" name="Google Shape;421;p34"/>
          <p:cNvSpPr txBox="1"/>
          <p:nvPr/>
        </p:nvSpPr>
        <p:spPr>
          <a:xfrm>
            <a:off x="1291226" y="928402"/>
            <a:ext cx="3895428" cy="524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introdução ao conceito de História.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4"/>
          <p:cNvSpPr txBox="1"/>
          <p:nvPr/>
        </p:nvSpPr>
        <p:spPr>
          <a:xfrm>
            <a:off x="1291226" y="1829764"/>
            <a:ext cx="4316892" cy="3939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essa sequência de slides tem como objetivo desenvolver melhor a ideia de passagem de tempo com os estudantes, complexificando o conceito de que não apenas os seres humanos, mas o ambiente e os objetos também possuem sua história.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Questione-os se já haviam percebido que a passagem do tempo ocorre também nos elementos apresentados e se conhecem algum objeto ou construção que seja histórico.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Utilize como exemplo lugares e monumentos da região em que vivem, por exemplo. 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3" name="Google Shape;42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326" y="1829764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326" y="860042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96784" y="831494"/>
            <a:ext cx="6050739" cy="3398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/>
          <p:nvPr/>
        </p:nvSpPr>
        <p:spPr>
          <a:xfrm>
            <a:off x="592152" y="1090413"/>
            <a:ext cx="4551214" cy="569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MINHA HISTÓRIA</a:t>
            </a:r>
            <a:endParaRPr b="1" i="0" sz="3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592152" y="1982238"/>
            <a:ext cx="5502260" cy="337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CADA UM DE NÓS TEM UMA HISTÓRIA DE VIDA PARA COMPARTILHAR. APROVEITE ESTA RODA DE CONVERSA COM O PROFESSOR E COM OS COLEGAS PARA RELEMBRAR UM MOMENTO ESPECIAL DA HISTÓRIA DA TURMA.</a:t>
            </a:r>
            <a:endParaRPr/>
          </a:p>
        </p:txBody>
      </p:sp>
      <p:pic>
        <p:nvPicPr>
          <p:cNvPr id="145" name="Google Shape;14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8552" y="1982238"/>
            <a:ext cx="5327282" cy="3551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" name="Google Shape;146;p3"/>
          <p:cNvGrpSpPr/>
          <p:nvPr/>
        </p:nvGrpSpPr>
        <p:grpSpPr>
          <a:xfrm>
            <a:off x="9576652" y="449060"/>
            <a:ext cx="2100714" cy="415517"/>
            <a:chOff x="289560" y="3851596"/>
            <a:chExt cx="2100714" cy="415517"/>
          </a:xfrm>
        </p:grpSpPr>
        <p:sp>
          <p:nvSpPr>
            <p:cNvPr id="147" name="Google Shape;147;p3"/>
            <p:cNvSpPr/>
            <p:nvPr/>
          </p:nvSpPr>
          <p:spPr>
            <a:xfrm>
              <a:off x="532705" y="3910261"/>
              <a:ext cx="1857569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TODOS JUNTOS</a:t>
              </a:r>
              <a:endParaRPr/>
            </a:p>
          </p:txBody>
        </p:sp>
        <p:pic>
          <p:nvPicPr>
            <p:cNvPr id="148" name="Google Shape;148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5"/>
          <p:cNvSpPr txBox="1"/>
          <p:nvPr>
            <p:ph idx="1" type="subTitle"/>
          </p:nvPr>
        </p:nvSpPr>
        <p:spPr>
          <a:xfrm rot="-120000">
            <a:off x="176387" y="168697"/>
            <a:ext cx="188732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19</a:t>
            </a:r>
            <a:endParaRPr/>
          </a:p>
        </p:txBody>
      </p:sp>
      <p:sp>
        <p:nvSpPr>
          <p:cNvPr id="431" name="Google Shape;431;p35"/>
          <p:cNvSpPr txBox="1"/>
          <p:nvPr/>
        </p:nvSpPr>
        <p:spPr>
          <a:xfrm>
            <a:off x="1338818" y="848192"/>
            <a:ext cx="4321904" cy="2869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retome a ideia de que objetos, cidades e construções também se modificam ao longo do tempo. Você poderá projetar imagens da cidade de São Paulo, por exemplo, no começo do século XX e no tempo presente.</a:t>
            </a: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721" y="848192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6784" y="840832"/>
            <a:ext cx="6050739" cy="3380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"/>
          <p:cNvSpPr txBox="1"/>
          <p:nvPr/>
        </p:nvSpPr>
        <p:spPr>
          <a:xfrm>
            <a:off x="604487" y="803505"/>
            <a:ext cx="11265747" cy="1066597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OBSERVE AS IMAGENS DE TRÊS GAROTAS DIFERENTES E, JUNTAMENTE COM SEU PROFESSOR, LEIA AS LEGENDAS. 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ulher falando ao telefone celular&#10;&#10;Descrição gerada automaticamente" id="154" name="Google Shape;15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3371" y="2101568"/>
            <a:ext cx="3524894" cy="24604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nina posando para foto&#10;&#10;Descrição gerada automaticamente" id="155" name="Google Shape;15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01166" y="2094676"/>
            <a:ext cx="3499755" cy="2457272"/>
          </a:xfrm>
          <a:prstGeom prst="rect">
            <a:avLst/>
          </a:prstGeom>
          <a:solidFill>
            <a:srgbClr val="F541E0"/>
          </a:solidFill>
          <a:ln>
            <a:noFill/>
          </a:ln>
        </p:spPr>
      </p:pic>
      <p:sp>
        <p:nvSpPr>
          <p:cNvPr id="156" name="Google Shape;156;p4"/>
          <p:cNvSpPr/>
          <p:nvPr/>
        </p:nvSpPr>
        <p:spPr>
          <a:xfrm>
            <a:off x="8371544" y="4735786"/>
            <a:ext cx="3498689" cy="18115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EMMA, 8 ANOS, MORA NA DINAMARCA E APRENDEU A ESQUIAR COM 5 ANOS.</a:t>
            </a:r>
            <a:endParaRPr b="0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4"/>
          <p:cNvSpPr/>
          <p:nvPr/>
        </p:nvSpPr>
        <p:spPr>
          <a:xfrm>
            <a:off x="4427754" y="4708737"/>
            <a:ext cx="3670244" cy="18115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TAINÁ, 6 ANOS, É UMA GAROTA INDÍGENA QUE APRENDEU A ANDAR DE BICICLETA COM 4 ANOS.</a:t>
            </a:r>
            <a:endParaRPr b="0" i="0" sz="239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p4"/>
          <p:cNvPicPr preferRelativeResize="0"/>
          <p:nvPr/>
        </p:nvPicPr>
        <p:blipFill rotWithShape="1">
          <a:blip r:embed="rId5">
            <a:alphaModFix/>
          </a:blip>
          <a:srcRect b="6322" l="37384" r="2810" t="792"/>
          <a:stretch/>
        </p:blipFill>
        <p:spPr>
          <a:xfrm>
            <a:off x="604487" y="2097591"/>
            <a:ext cx="3332325" cy="2459297"/>
          </a:xfrm>
          <a:prstGeom prst="rect">
            <a:avLst/>
          </a:prstGeom>
          <a:solidFill>
            <a:srgbClr val="CC0099"/>
          </a:solidFill>
          <a:ln>
            <a:noFill/>
          </a:ln>
        </p:spPr>
      </p:pic>
      <p:sp>
        <p:nvSpPr>
          <p:cNvPr id="159" name="Google Shape;159;p4"/>
          <p:cNvSpPr txBox="1"/>
          <p:nvPr/>
        </p:nvSpPr>
        <p:spPr>
          <a:xfrm>
            <a:off x="604486" y="4638156"/>
            <a:ext cx="3498689" cy="159989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SOFIA TEM 10 ANOS,</a:t>
            </a:r>
            <a:r>
              <a:rPr b="0" i="0" lang="pt-BR" sz="2399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NASCEU EM ANGOLA E SE MUDOU PARA O BRASIL COM 8 ANOS.</a:t>
            </a:r>
            <a:endParaRPr b="0" i="0" sz="239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55443" y="454045"/>
            <a:ext cx="745478" cy="49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/>
        </p:nvSpPr>
        <p:spPr>
          <a:xfrm>
            <a:off x="561143" y="1663692"/>
            <a:ext cx="6202262" cy="3770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ESTÁ CONSTRUINDO A SUA HISTÓRIA DESDE O MOMENTO EM QUE NASCEU. TODOS OS OBJETOS QUE VOCÊ UTILIZOU, TUDO O QUE CRIOU E TODAS AS EXPERIÊNCIAS QUE VIVEU FAZEM PARTE DESSA HISTÓRIA. A HISTÓRIA DA SUA VIDA É ÚNICA E, A CADA DIA, GANHA NOVOS ACONTECIMENTOS.</a:t>
            </a:r>
            <a:endParaRPr b="0" i="0" sz="2600" u="none" cap="none" strike="noStrik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6728" y="1726756"/>
            <a:ext cx="5224863" cy="3523163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9"/>
          <p:cNvSpPr/>
          <p:nvPr/>
        </p:nvSpPr>
        <p:spPr>
          <a:xfrm>
            <a:off x="561143" y="893393"/>
            <a:ext cx="9845036" cy="569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SUA HISTÓRIA DE VIDA</a:t>
            </a:r>
            <a:endParaRPr b="1" i="0" sz="3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2"/>
          <p:cNvSpPr txBox="1"/>
          <p:nvPr/>
        </p:nvSpPr>
        <p:spPr>
          <a:xfrm>
            <a:off x="635142" y="2496884"/>
            <a:ext cx="7357025" cy="2707559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MALALA YOUSAFZAI, NASCIDA NO PAQUISTÃO, É UMA ATIVISTA QUE, DESDE OS 11 ANOS, LUTA PELO DIREITO DAS MENINAS ESTUDAREM. AOS 17 ANOS, FOI RECONHECIDA MUNDIALMENTE E GANHOU O PRÊMIO NOBEL.</a:t>
            </a:r>
            <a:endParaRPr b="0" i="0" sz="2600" u="none" cap="none" strike="noStrike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42"/>
          <p:cNvPicPr preferRelativeResize="0"/>
          <p:nvPr/>
        </p:nvPicPr>
        <p:blipFill rotWithShape="1">
          <a:blip r:embed="rId3">
            <a:alphaModFix/>
          </a:blip>
          <a:srcRect b="0" l="10226" r="15314" t="0"/>
          <a:stretch/>
        </p:blipFill>
        <p:spPr>
          <a:xfrm>
            <a:off x="8199172" y="288758"/>
            <a:ext cx="3500647" cy="6271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42"/>
          <p:cNvSpPr/>
          <p:nvPr/>
        </p:nvSpPr>
        <p:spPr>
          <a:xfrm>
            <a:off x="635141" y="898826"/>
            <a:ext cx="7357025" cy="1189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HISTÓRIA DE UMA MENINA BRILHANTE</a:t>
            </a:r>
            <a:endParaRPr b="1" i="0" sz="3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"/>
          <p:cNvSpPr txBox="1"/>
          <p:nvPr/>
        </p:nvSpPr>
        <p:spPr>
          <a:xfrm>
            <a:off x="622299" y="669137"/>
            <a:ext cx="11136563" cy="147683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PARA CONHECER UM POUCO MAIS DESSA HISTÓRIA INCRÍVEL, ASSISTA AO VÍDEO "MULHERES FANTÁSTICAS". APÓS, COMENTE COM A TURMA O QUE ACHOU.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12" title="Mulheres Fantásticas #1 | Malala Yousafzai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3294" y="2145975"/>
            <a:ext cx="6453768" cy="36728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" name="Google Shape;181;p12"/>
          <p:cNvGrpSpPr/>
          <p:nvPr/>
        </p:nvGrpSpPr>
        <p:grpSpPr>
          <a:xfrm>
            <a:off x="2792162" y="5953063"/>
            <a:ext cx="6544901" cy="471599"/>
            <a:chOff x="4187825" y="3626245"/>
            <a:chExt cx="6544901" cy="471599"/>
          </a:xfrm>
        </p:grpSpPr>
        <p:sp>
          <p:nvSpPr>
            <p:cNvPr id="182" name="Google Shape;182;p12"/>
            <p:cNvSpPr/>
            <p:nvPr/>
          </p:nvSpPr>
          <p:spPr>
            <a:xfrm>
              <a:off x="4289890" y="3708331"/>
              <a:ext cx="6442836" cy="389513"/>
            </a:xfrm>
            <a:prstGeom prst="roundRect">
              <a:avLst>
                <a:gd fmla="val 50000" name="adj"/>
              </a:avLst>
            </a:prstGeom>
            <a:solidFill>
              <a:srgbClr val="FFF2CC"/>
            </a:solidFill>
            <a:ln cap="flat" cmpd="sng" w="127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4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https://www.youtube.com/watch?v=aIUvH5b0A_8</a:t>
              </a:r>
              <a:r>
                <a:rPr b="0" i="0" lang="pt-BR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 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3" name="Google Shape;183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4"/>
          <p:cNvSpPr/>
          <p:nvPr/>
        </p:nvSpPr>
        <p:spPr>
          <a:xfrm>
            <a:off x="1055983" y="3728067"/>
            <a:ext cx="1363245" cy="641833"/>
          </a:xfrm>
          <a:prstGeom prst="roundRect">
            <a:avLst>
              <a:gd fmla="val 16667" name="adj"/>
            </a:avLst>
          </a:prstGeom>
          <a:solidFill>
            <a:srgbClr val="FEEDD8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736" y="4634506"/>
            <a:ext cx="2590428" cy="1887786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44"/>
          <p:cNvSpPr/>
          <p:nvPr/>
        </p:nvSpPr>
        <p:spPr>
          <a:xfrm>
            <a:off x="3874237" y="3728366"/>
            <a:ext cx="1363245" cy="641833"/>
          </a:xfrm>
          <a:prstGeom prst="roundRect">
            <a:avLst>
              <a:gd fmla="val 16667" name="adj"/>
            </a:avLst>
          </a:prstGeom>
          <a:solidFill>
            <a:srgbClr val="FEEDD8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0333" y="4620192"/>
            <a:ext cx="2425310" cy="188894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4"/>
          <p:cNvSpPr/>
          <p:nvPr/>
        </p:nvSpPr>
        <p:spPr>
          <a:xfrm>
            <a:off x="6873872" y="3726159"/>
            <a:ext cx="1363245" cy="641833"/>
          </a:xfrm>
          <a:prstGeom prst="roundRect">
            <a:avLst>
              <a:gd fmla="val 16667" name="adj"/>
            </a:avLst>
          </a:prstGeom>
          <a:solidFill>
            <a:srgbClr val="FEEDD8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4"/>
          <p:cNvSpPr/>
          <p:nvPr/>
        </p:nvSpPr>
        <p:spPr>
          <a:xfrm>
            <a:off x="9655800" y="3737135"/>
            <a:ext cx="1363245" cy="641833"/>
          </a:xfrm>
          <a:prstGeom prst="roundRect">
            <a:avLst>
              <a:gd fmla="val 16667" name="adj"/>
            </a:avLst>
          </a:prstGeom>
          <a:solidFill>
            <a:srgbClr val="FEEDD8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b="1" i="0" sz="13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enino sentado em frente a computador na mesa&#10;&#10;Descrição gerada automaticamente" id="194" name="Google Shape;194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06751" y="4624045"/>
            <a:ext cx="2388778" cy="189330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44"/>
          <p:cNvSpPr/>
          <p:nvPr/>
        </p:nvSpPr>
        <p:spPr>
          <a:xfrm>
            <a:off x="537021" y="2888329"/>
            <a:ext cx="2513188" cy="74700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ANO DE NASCIMENTO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4"/>
          <p:cNvSpPr/>
          <p:nvPr/>
        </p:nvSpPr>
        <p:spPr>
          <a:xfrm>
            <a:off x="3231613" y="2883841"/>
            <a:ext cx="2648495" cy="74060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PRIMEIRO ANIVERSÁRIO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4"/>
          <p:cNvSpPr/>
          <p:nvPr/>
        </p:nvSpPr>
        <p:spPr>
          <a:xfrm>
            <a:off x="6097788" y="2888254"/>
            <a:ext cx="2645711" cy="76340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PRIMEIRA VEZ NA PRAIA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44"/>
          <p:cNvSpPr/>
          <p:nvPr/>
        </p:nvSpPr>
        <p:spPr>
          <a:xfrm>
            <a:off x="8888627" y="2879259"/>
            <a:ext cx="2861316" cy="75900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PRIMEIRA VEZ NA ESCOLA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ulher andando na areia da praia&#10;&#10;Descrição gerada automaticamente" id="199" name="Google Shape;199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54591" y="4619563"/>
            <a:ext cx="2436867" cy="189362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4"/>
          <p:cNvSpPr txBox="1"/>
          <p:nvPr/>
        </p:nvSpPr>
        <p:spPr>
          <a:xfrm>
            <a:off x="622300" y="1131621"/>
            <a:ext cx="11361154" cy="176404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TEMPO PASSA EM NOSSAS VIDAS, DESDE O NASCIMENTO ATÉ O PRESENTE, MARCANDO OS ACONTECIMENTOS QUE FAZEM PARTE DA NOSSA HISTÓRIA HOJE. VEJA OS ACONTECIMENTOS DA VIDA DE JÚLIA:</a:t>
            </a:r>
            <a:endParaRPr/>
          </a:p>
        </p:txBody>
      </p:sp>
      <p:cxnSp>
        <p:nvCxnSpPr>
          <p:cNvPr id="201" name="Google Shape;201;p44"/>
          <p:cNvCxnSpPr/>
          <p:nvPr/>
        </p:nvCxnSpPr>
        <p:spPr>
          <a:xfrm>
            <a:off x="746107" y="4485344"/>
            <a:ext cx="10776616" cy="0"/>
          </a:xfrm>
          <a:prstGeom prst="straightConnector1">
            <a:avLst/>
          </a:prstGeom>
          <a:noFill/>
          <a:ln cap="flat" cmpd="sng" w="2857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02" name="Google Shape;202;p44"/>
          <p:cNvSpPr/>
          <p:nvPr/>
        </p:nvSpPr>
        <p:spPr>
          <a:xfrm>
            <a:off x="622299" y="635245"/>
            <a:ext cx="5024521" cy="640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TEMPO, TEMPO, TEMPO</a:t>
            </a:r>
            <a:endParaRPr b="1" i="0" sz="3333" u="none" cap="none" strike="noStrike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"/>
          <p:cNvSpPr/>
          <p:nvPr/>
        </p:nvSpPr>
        <p:spPr>
          <a:xfrm>
            <a:off x="638066" y="1052440"/>
            <a:ext cx="6582541" cy="4401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PODEMOS PERCEBER A PASSAGEM DO TEMPO EM NÓS MESMOS QUANDO AS NOSSAS ROUPAS DEIXAM DE SERVIR, OS CALÇADOS FICAM APERTADOS, OU QUANDO AQUELE BRINQUEDO FAVORITO PERDE UM POUCO A GRAÇA E COMEÇAMOS A NOS INTERESSAR POR OUTRO.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NOTANDO ESSAS MUDANÇAS DURANTE O NOSSO CRESCIMENTO.</a:t>
            </a:r>
            <a:endParaRPr/>
          </a:p>
        </p:txBody>
      </p:sp>
      <p:pic>
        <p:nvPicPr>
          <p:cNvPr id="208" name="Google Shape;20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9017" y="549088"/>
            <a:ext cx="3839882" cy="5759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" name="Google Shape;209;p8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210" name="Google Shape;210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" name="Google Shape;211;p8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ist Geo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Eduardo Neto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