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Arimo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hNpC+Gd8lHIGNU/CkWMrdZ0rm5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bold.fntdata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6.jp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7.jp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8.jp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16.jpg"/><Relationship Id="rId6" Type="http://schemas.openxmlformats.org/officeDocument/2006/relationships/image" Target="../media/image2.png"/><Relationship Id="rId7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C7F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2192000"/>
          </a:xfrm>
          <a:custGeom>
            <a:rect b="b" l="l" r="r" t="t"/>
            <a:pathLst>
              <a:path extrusionOk="0"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4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1711693" y="554051"/>
            <a:ext cx="14864614" cy="9178899"/>
          </a:xfrm>
          <a:custGeom>
            <a:rect b="b" l="l" r="r" t="t"/>
            <a:pathLst>
              <a:path extrusionOk="0" h="9178899" w="14864614">
                <a:moveTo>
                  <a:pt x="0" y="0"/>
                </a:moveTo>
                <a:lnTo>
                  <a:pt x="14864614" y="0"/>
                </a:lnTo>
                <a:lnTo>
                  <a:pt x="14864614" y="9178898"/>
                </a:lnTo>
                <a:lnTo>
                  <a:pt x="0" y="9178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>
            <a:off x="14110824" y="6826686"/>
            <a:ext cx="2431614" cy="2431614"/>
          </a:xfrm>
          <a:custGeom>
            <a:rect b="b" l="l" r="r" t="t"/>
            <a:pathLst>
              <a:path extrusionOk="0" h="2431614" w="2431614">
                <a:moveTo>
                  <a:pt x="0" y="0"/>
                </a:moveTo>
                <a:lnTo>
                  <a:pt x="2431614" y="0"/>
                </a:lnTo>
                <a:lnTo>
                  <a:pt x="2431614" y="2431614"/>
                </a:lnTo>
                <a:lnTo>
                  <a:pt x="0" y="24316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 txBox="1"/>
          <p:nvPr/>
        </p:nvSpPr>
        <p:spPr>
          <a:xfrm>
            <a:off x="2980419" y="2443162"/>
            <a:ext cx="12327162" cy="532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QUICK HISTORY: </a:t>
            </a:r>
            <a:endParaRPr/>
          </a:p>
          <a:p>
            <a:pPr indent="0" lvl="0" marL="0" marR="0" rtl="0" algn="l">
              <a:lnSpc>
                <a:spcPct val="6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699" u="none" cap="none" strike="noStrike">
              <a:solidFill>
                <a:srgbClr val="1F356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COURT OF JUSTICE OF THE EUROPEAN UNION (CJEU)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C7F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0"/>
            <a:ext cx="18288000" cy="12192000"/>
          </a:xfrm>
          <a:custGeom>
            <a:rect b="b" l="l" r="r" t="t"/>
            <a:pathLst>
              <a:path extrusionOk="0"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4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2330" l="0" r="0" t="2329"/>
          <a:stretch/>
        </p:blipFill>
        <p:spPr>
          <a:xfrm>
            <a:off x="9364664" y="0"/>
            <a:ext cx="7193261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2"/>
          <p:cNvGrpSpPr/>
          <p:nvPr/>
        </p:nvGrpSpPr>
        <p:grpSpPr>
          <a:xfrm>
            <a:off x="9364664" y="8051413"/>
            <a:ext cx="7193261" cy="2235587"/>
            <a:chOff x="0" y="-28575"/>
            <a:chExt cx="983495" cy="305660"/>
          </a:xfrm>
        </p:grpSpPr>
        <p:sp>
          <p:nvSpPr>
            <p:cNvPr id="97" name="Google Shape;97;p2"/>
            <p:cNvSpPr/>
            <p:nvPr/>
          </p:nvSpPr>
          <p:spPr>
            <a:xfrm>
              <a:off x="0" y="0"/>
              <a:ext cx="983495" cy="277085"/>
            </a:xfrm>
            <a:custGeom>
              <a:rect b="b" l="l" r="r" t="t"/>
              <a:pathLst>
                <a:path extrusionOk="0" h="277085" w="983495">
                  <a:moveTo>
                    <a:pt x="0" y="0"/>
                  </a:moveTo>
                  <a:lnTo>
                    <a:pt x="983495" y="0"/>
                  </a:lnTo>
                  <a:lnTo>
                    <a:pt x="983495" y="277085"/>
                  </a:lnTo>
                  <a:lnTo>
                    <a:pt x="0" y="277085"/>
                  </a:lnTo>
                  <a:close/>
                </a:path>
              </a:pathLst>
            </a:custGeom>
            <a:solidFill>
              <a:srgbClr val="1F3566">
                <a:alpha val="77254"/>
              </a:srgbClr>
            </a:solidFill>
            <a:ln>
              <a:noFill/>
            </a:ln>
          </p:spPr>
        </p:sp>
        <p:sp>
          <p:nvSpPr>
            <p:cNvPr id="98" name="Google Shape;98;p2"/>
            <p:cNvSpPr txBox="1"/>
            <p:nvPr/>
          </p:nvSpPr>
          <p:spPr>
            <a:xfrm>
              <a:off x="0" y="-28575"/>
              <a:ext cx="983495" cy="305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3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2"/>
          <p:cNvSpPr/>
          <p:nvPr/>
        </p:nvSpPr>
        <p:spPr>
          <a:xfrm>
            <a:off x="1786244" y="1582534"/>
            <a:ext cx="8196179" cy="7458523"/>
          </a:xfrm>
          <a:custGeom>
            <a:rect b="b" l="l" r="r" t="t"/>
            <a:pathLst>
              <a:path extrusionOk="0" h="7458523" w="8196179">
                <a:moveTo>
                  <a:pt x="0" y="0"/>
                </a:moveTo>
                <a:lnTo>
                  <a:pt x="8196179" y="0"/>
                </a:lnTo>
                <a:lnTo>
                  <a:pt x="8196179" y="7458523"/>
                </a:lnTo>
                <a:lnTo>
                  <a:pt x="0" y="74585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2"/>
          <p:cNvSpPr txBox="1"/>
          <p:nvPr/>
        </p:nvSpPr>
        <p:spPr>
          <a:xfrm>
            <a:off x="2315573" y="2344751"/>
            <a:ext cx="62427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51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INTRODUCTION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29888" y="3383775"/>
            <a:ext cx="7308900" cy="58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612" lvl="1" marL="519224" marR="0" rtl="0" algn="l">
              <a:lnSpc>
                <a:spcPct val="170049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2404"/>
              <a:buFont typeface="Arial"/>
              <a:buChar char="•"/>
            </a:pPr>
            <a:r>
              <a:rPr b="0" i="0" lang="en-US" sz="2404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The CJEU, with its French acronym CJUE and Latin name Curia, stands as the judicial pillar of the European Union.</a:t>
            </a:r>
            <a:endParaRPr/>
          </a:p>
          <a:p>
            <a:pPr indent="0" lvl="0" marL="0" marR="0" rtl="0" algn="l">
              <a:lnSpc>
                <a:spcPct val="17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4" u="none" cap="none" strike="noStrike">
              <a:solidFill>
                <a:srgbClr val="1F356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59612" lvl="1" marL="519224" marR="0" rtl="0" algn="l">
              <a:lnSpc>
                <a:spcPct val="170049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2404"/>
              <a:buFont typeface="Arial"/>
              <a:buChar char="•"/>
            </a:pPr>
            <a:r>
              <a:rPr b="0" i="0" lang="en-US" sz="2404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It’s seated in in the Kirchberg quarter of Luxembourg City, Luxembourg.</a:t>
            </a:r>
            <a:endParaRPr/>
          </a:p>
          <a:p>
            <a:pPr indent="0" lvl="0" marL="0" marR="0" rtl="0" algn="l">
              <a:lnSpc>
                <a:spcPct val="17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4" u="none" cap="none" strike="noStrike">
              <a:solidFill>
                <a:srgbClr val="1F356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59612" lvl="1" marL="519224" marR="0" rtl="0" algn="l">
              <a:lnSpc>
                <a:spcPct val="170049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2404"/>
              <a:buFont typeface="Arial"/>
              <a:buChar char="•"/>
            </a:pPr>
            <a:r>
              <a:rPr b="0" i="0" lang="en-US" sz="2404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The CJEU is comprising two distinct courts: the Court of Justice and the General Court.</a:t>
            </a:r>
            <a:endParaRPr/>
          </a:p>
          <a:p>
            <a:pPr indent="0" lvl="0" marL="0" marR="0" rtl="0" algn="l">
              <a:lnSpc>
                <a:spcPct val="17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4" u="none" cap="none" strike="noStrike">
              <a:solidFill>
                <a:srgbClr val="1F356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9806018" y="8453031"/>
            <a:ext cx="6310553" cy="1914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4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THE COURT OF JUSTICE</a:t>
            </a:r>
            <a:endParaRPr/>
          </a:p>
          <a:p>
            <a:pPr indent="0" lvl="0" marL="0" marR="0" rtl="0" algn="ctr">
              <a:lnSpc>
                <a:spcPct val="17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4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OF THE EUROPEAN UNION</a:t>
            </a:r>
            <a:endParaRPr/>
          </a:p>
          <a:p>
            <a:pPr indent="0" lvl="0" marL="0" marR="0" rtl="0" algn="ctr">
              <a:lnSpc>
                <a:spcPct val="17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4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C7F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0"/>
            <a:ext cx="18288000" cy="12192000"/>
          </a:xfrm>
          <a:custGeom>
            <a:rect b="b" l="l" r="r" t="t"/>
            <a:pathLst>
              <a:path extrusionOk="0"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4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3"/>
          <p:cNvSpPr/>
          <p:nvPr/>
        </p:nvSpPr>
        <p:spPr>
          <a:xfrm>
            <a:off x="0" y="0"/>
            <a:ext cx="18393686" cy="10346448"/>
          </a:xfrm>
          <a:custGeom>
            <a:rect b="b" l="l" r="r" t="t"/>
            <a:pathLst>
              <a:path extrusionOk="0" h="10346448" w="18393686">
                <a:moveTo>
                  <a:pt x="0" y="0"/>
                </a:moveTo>
                <a:lnTo>
                  <a:pt x="18393686" y="0"/>
                </a:lnTo>
                <a:lnTo>
                  <a:pt x="18393686" y="10346448"/>
                </a:lnTo>
                <a:lnTo>
                  <a:pt x="0" y="10346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9" name="Google Shape;109;p3"/>
          <p:cNvGrpSpPr/>
          <p:nvPr/>
        </p:nvGrpSpPr>
        <p:grpSpPr>
          <a:xfrm>
            <a:off x="5660245" y="986862"/>
            <a:ext cx="11624773" cy="8271438"/>
            <a:chOff x="0" y="-19050"/>
            <a:chExt cx="5293141" cy="3766257"/>
          </a:xfrm>
        </p:grpSpPr>
        <p:sp>
          <p:nvSpPr>
            <p:cNvPr id="110" name="Google Shape;110;p3"/>
            <p:cNvSpPr/>
            <p:nvPr/>
          </p:nvSpPr>
          <p:spPr>
            <a:xfrm>
              <a:off x="0" y="0"/>
              <a:ext cx="5293141" cy="3747207"/>
            </a:xfrm>
            <a:custGeom>
              <a:rect b="b" l="l" r="r" t="t"/>
              <a:pathLst>
                <a:path extrusionOk="0" h="3747207" w="5293141">
                  <a:moveTo>
                    <a:pt x="22643" y="0"/>
                  </a:moveTo>
                  <a:lnTo>
                    <a:pt x="5270498" y="0"/>
                  </a:lnTo>
                  <a:cubicBezTo>
                    <a:pt x="5283004" y="0"/>
                    <a:pt x="5293141" y="10138"/>
                    <a:pt x="5293141" y="22643"/>
                  </a:cubicBezTo>
                  <a:lnTo>
                    <a:pt x="5293141" y="3724564"/>
                  </a:lnTo>
                  <a:cubicBezTo>
                    <a:pt x="5293141" y="3737070"/>
                    <a:pt x="5283004" y="3747207"/>
                    <a:pt x="5270498" y="3747207"/>
                  </a:cubicBezTo>
                  <a:lnTo>
                    <a:pt x="22643" y="3747207"/>
                  </a:lnTo>
                  <a:cubicBezTo>
                    <a:pt x="10138" y="3747207"/>
                    <a:pt x="0" y="3737070"/>
                    <a:pt x="0" y="3724564"/>
                  </a:cubicBezTo>
                  <a:lnTo>
                    <a:pt x="0" y="22643"/>
                  </a:lnTo>
                  <a:cubicBezTo>
                    <a:pt x="0" y="10138"/>
                    <a:pt x="10138" y="0"/>
                    <a:pt x="22643" y="0"/>
                  </a:cubicBezTo>
                  <a:close/>
                </a:path>
              </a:pathLst>
            </a:custGeom>
            <a:solidFill>
              <a:srgbClr val="FFFEF6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0" y="-19050"/>
              <a:ext cx="5293141" cy="3766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668662" y="1984414"/>
            <a:ext cx="6035106" cy="1403895"/>
            <a:chOff x="0" y="-19050"/>
            <a:chExt cx="2170501" cy="504905"/>
          </a:xfrm>
        </p:grpSpPr>
        <p:sp>
          <p:nvSpPr>
            <p:cNvPr id="113" name="Google Shape;113;p3"/>
            <p:cNvSpPr/>
            <p:nvPr/>
          </p:nvSpPr>
          <p:spPr>
            <a:xfrm>
              <a:off x="0" y="0"/>
              <a:ext cx="2170501" cy="485855"/>
            </a:xfrm>
            <a:custGeom>
              <a:rect b="b" l="l" r="r" t="t"/>
              <a:pathLst>
                <a:path extrusionOk="0" h="485855" w="2170501">
                  <a:moveTo>
                    <a:pt x="43616" y="0"/>
                  </a:moveTo>
                  <a:lnTo>
                    <a:pt x="2126885" y="0"/>
                  </a:lnTo>
                  <a:cubicBezTo>
                    <a:pt x="2150974" y="0"/>
                    <a:pt x="2170501" y="19527"/>
                    <a:pt x="2170501" y="43616"/>
                  </a:cubicBezTo>
                  <a:lnTo>
                    <a:pt x="2170501" y="442239"/>
                  </a:lnTo>
                  <a:cubicBezTo>
                    <a:pt x="2170501" y="466328"/>
                    <a:pt x="2150974" y="485855"/>
                    <a:pt x="2126885" y="485855"/>
                  </a:cubicBezTo>
                  <a:lnTo>
                    <a:pt x="43616" y="485855"/>
                  </a:lnTo>
                  <a:cubicBezTo>
                    <a:pt x="19527" y="485855"/>
                    <a:pt x="0" y="466328"/>
                    <a:pt x="0" y="442239"/>
                  </a:cubicBezTo>
                  <a:lnTo>
                    <a:pt x="0" y="43616"/>
                  </a:lnTo>
                  <a:cubicBezTo>
                    <a:pt x="0" y="19527"/>
                    <a:pt x="19527" y="0"/>
                    <a:pt x="43616" y="0"/>
                  </a:cubicBezTo>
                  <a:close/>
                </a:path>
              </a:pathLst>
            </a:custGeom>
            <a:solidFill>
              <a:srgbClr val="FFFEF6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-19050"/>
              <a:ext cx="2170501" cy="504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/>
          <p:nvPr/>
        </p:nvSpPr>
        <p:spPr>
          <a:xfrm>
            <a:off x="957797" y="3511796"/>
            <a:ext cx="6035818" cy="3727118"/>
          </a:xfrm>
          <a:custGeom>
            <a:rect b="b" l="l" r="r" t="t"/>
            <a:pathLst>
              <a:path extrusionOk="0" h="3727118" w="6035818">
                <a:moveTo>
                  <a:pt x="0" y="0"/>
                </a:moveTo>
                <a:lnTo>
                  <a:pt x="6035818" y="0"/>
                </a:lnTo>
                <a:lnTo>
                  <a:pt x="6035818" y="3727118"/>
                </a:lnTo>
                <a:lnTo>
                  <a:pt x="0" y="37271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3"/>
          <p:cNvSpPr txBox="1"/>
          <p:nvPr/>
        </p:nvSpPr>
        <p:spPr>
          <a:xfrm>
            <a:off x="1225273" y="4140803"/>
            <a:ext cx="5500865" cy="3045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1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In short:</a:t>
            </a:r>
            <a:endParaRPr/>
          </a:p>
          <a:p>
            <a:pPr indent="-172857" lvl="1" marL="345713" marR="0" rtl="0" algn="l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1601"/>
              <a:buFont typeface="Arial"/>
              <a:buChar char="•"/>
            </a:pPr>
            <a:r>
              <a:rPr b="0" i="0" lang="en-US" sz="1601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Established in 1951 as the Court of Justice of the European Coal and Steel Communities.</a:t>
            </a:r>
            <a:endParaRPr/>
          </a:p>
          <a:p>
            <a:pPr indent="-172857" lvl="1" marL="345713" marR="0" rtl="0" algn="l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1601"/>
              <a:buFont typeface="Arial"/>
              <a:buChar char="•"/>
            </a:pPr>
            <a:r>
              <a:rPr b="0" i="0" lang="en-US" sz="1601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Renamed to the Court of Justice of the European Communities in 1957.</a:t>
            </a:r>
            <a:endParaRPr/>
          </a:p>
          <a:p>
            <a:pPr indent="-172857" lvl="1" marL="345713" marR="0" rtl="0" algn="l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1601"/>
              <a:buFont typeface="Arial"/>
              <a:buChar char="•"/>
            </a:pPr>
            <a:r>
              <a:rPr b="0" i="0" lang="en-US" sz="1601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Requested the creation of a Court of First Instance in 1988.</a:t>
            </a:r>
            <a:endParaRPr/>
          </a:p>
          <a:p>
            <a:pPr indent="-172857" lvl="1" marL="345713" marR="0" rtl="0" algn="l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1601"/>
              <a:buFont typeface="Arial"/>
              <a:buChar char="•"/>
            </a:pPr>
            <a:r>
              <a:rPr b="0" i="0" lang="en-US" sz="1601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Added the Civil Service Tribunal in 2004.</a:t>
            </a:r>
            <a:endParaRPr/>
          </a:p>
          <a:p>
            <a:pPr indent="-172857" lvl="1" marL="345713" marR="0" rtl="0" algn="l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1601"/>
              <a:buFont typeface="Arial"/>
              <a:buChar char="•"/>
            </a:pPr>
            <a:r>
              <a:rPr b="0" i="0" lang="en-US" sz="1601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Treaty of Lisbon in 2009 renamed the court system to "Court of Justice of the European Union."</a:t>
            </a:r>
            <a:endParaRPr/>
          </a:p>
          <a:p>
            <a:pPr indent="-71193" lvl="1" marL="345713" marR="0" rtl="0" algn="l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1"/>
              <a:buFont typeface="Arial"/>
              <a:buNone/>
            </a:pPr>
            <a:r>
              <a:t/>
            </a:r>
            <a:endParaRPr b="0" i="0" sz="1601" u="none" cap="none" strike="noStrike">
              <a:solidFill>
                <a:srgbClr val="1F356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083512" y="2290740"/>
            <a:ext cx="5205407" cy="739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63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Historical Evolution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15870058" y="1413269"/>
            <a:ext cx="912582" cy="228145"/>
          </a:xfrm>
          <a:custGeom>
            <a:rect b="b" l="l" r="r" t="t"/>
            <a:pathLst>
              <a:path extrusionOk="0" h="228145" w="912582">
                <a:moveTo>
                  <a:pt x="0" y="0"/>
                </a:moveTo>
                <a:lnTo>
                  <a:pt x="912582" y="0"/>
                </a:lnTo>
                <a:lnTo>
                  <a:pt x="912582" y="228146"/>
                </a:lnTo>
                <a:lnTo>
                  <a:pt x="0" y="228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3"/>
          <p:cNvSpPr txBox="1"/>
          <p:nvPr/>
        </p:nvSpPr>
        <p:spPr>
          <a:xfrm>
            <a:off x="6864490" y="1942133"/>
            <a:ext cx="9789025" cy="666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0209" lvl="1" marL="820419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3799"/>
              <a:buFont typeface="Arial"/>
              <a:buChar char="•"/>
            </a:pPr>
            <a:r>
              <a:rPr b="0" i="0" lang="en-US" sz="37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A look through history reveals the CJEU's roots in 1951 as the Court of Justice of the European Coal and Steel Communities.</a:t>
            </a:r>
            <a:endParaRPr/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99" u="none" cap="none" strike="noStrike">
              <a:solidFill>
                <a:srgbClr val="1F356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410209" lvl="1" marL="820419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3799"/>
              <a:buFont typeface="Arial"/>
              <a:buChar char="•"/>
            </a:pPr>
            <a:r>
              <a:rPr b="0" i="0" lang="en-US" sz="37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The 1957 integration of the Euratom and the European Economic Community resulted in a name change to the Court of Justice of the European Communities (CJEC).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C7F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0" y="0"/>
            <a:ext cx="18288000" cy="12192000"/>
          </a:xfrm>
          <a:custGeom>
            <a:rect b="b" l="l" r="r" t="t"/>
            <a:pathLst>
              <a:path extrusionOk="0"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4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4"/>
          <p:cNvSpPr/>
          <p:nvPr/>
        </p:nvSpPr>
        <p:spPr>
          <a:xfrm>
            <a:off x="0" y="0"/>
            <a:ext cx="18393686" cy="10346448"/>
          </a:xfrm>
          <a:custGeom>
            <a:rect b="b" l="l" r="r" t="t"/>
            <a:pathLst>
              <a:path extrusionOk="0" h="10346448" w="18393686">
                <a:moveTo>
                  <a:pt x="0" y="0"/>
                </a:moveTo>
                <a:lnTo>
                  <a:pt x="18393686" y="0"/>
                </a:lnTo>
                <a:lnTo>
                  <a:pt x="18393686" y="10346448"/>
                </a:lnTo>
                <a:lnTo>
                  <a:pt x="0" y="10346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6" name="Google Shape;126;p4"/>
          <p:cNvGrpSpPr/>
          <p:nvPr/>
        </p:nvGrpSpPr>
        <p:grpSpPr>
          <a:xfrm>
            <a:off x="5660245" y="986862"/>
            <a:ext cx="11624773" cy="8271438"/>
            <a:chOff x="0" y="-19050"/>
            <a:chExt cx="5293141" cy="3766257"/>
          </a:xfrm>
        </p:grpSpPr>
        <p:sp>
          <p:nvSpPr>
            <p:cNvPr id="127" name="Google Shape;127;p4"/>
            <p:cNvSpPr/>
            <p:nvPr/>
          </p:nvSpPr>
          <p:spPr>
            <a:xfrm>
              <a:off x="0" y="0"/>
              <a:ext cx="5293141" cy="3747207"/>
            </a:xfrm>
            <a:custGeom>
              <a:rect b="b" l="l" r="r" t="t"/>
              <a:pathLst>
                <a:path extrusionOk="0" h="3747207" w="5293141">
                  <a:moveTo>
                    <a:pt x="22643" y="0"/>
                  </a:moveTo>
                  <a:lnTo>
                    <a:pt x="5270498" y="0"/>
                  </a:lnTo>
                  <a:cubicBezTo>
                    <a:pt x="5283004" y="0"/>
                    <a:pt x="5293141" y="10138"/>
                    <a:pt x="5293141" y="22643"/>
                  </a:cubicBezTo>
                  <a:lnTo>
                    <a:pt x="5293141" y="3724564"/>
                  </a:lnTo>
                  <a:cubicBezTo>
                    <a:pt x="5293141" y="3737070"/>
                    <a:pt x="5283004" y="3747207"/>
                    <a:pt x="5270498" y="3747207"/>
                  </a:cubicBezTo>
                  <a:lnTo>
                    <a:pt x="22643" y="3747207"/>
                  </a:lnTo>
                  <a:cubicBezTo>
                    <a:pt x="10138" y="3747207"/>
                    <a:pt x="0" y="3737070"/>
                    <a:pt x="0" y="3724564"/>
                  </a:cubicBezTo>
                  <a:lnTo>
                    <a:pt x="0" y="22643"/>
                  </a:lnTo>
                  <a:cubicBezTo>
                    <a:pt x="0" y="10138"/>
                    <a:pt x="10138" y="0"/>
                    <a:pt x="22643" y="0"/>
                  </a:cubicBezTo>
                  <a:close/>
                </a:path>
              </a:pathLst>
            </a:custGeom>
            <a:solidFill>
              <a:srgbClr val="FFFEF6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0" y="-19050"/>
              <a:ext cx="5293141" cy="3766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668662" y="1984414"/>
            <a:ext cx="6035106" cy="1403895"/>
            <a:chOff x="0" y="-19050"/>
            <a:chExt cx="2170501" cy="504905"/>
          </a:xfrm>
        </p:grpSpPr>
        <p:sp>
          <p:nvSpPr>
            <p:cNvPr id="130" name="Google Shape;130;p4"/>
            <p:cNvSpPr/>
            <p:nvPr/>
          </p:nvSpPr>
          <p:spPr>
            <a:xfrm>
              <a:off x="0" y="0"/>
              <a:ext cx="2170501" cy="485855"/>
            </a:xfrm>
            <a:custGeom>
              <a:rect b="b" l="l" r="r" t="t"/>
              <a:pathLst>
                <a:path extrusionOk="0" h="485855" w="2170501">
                  <a:moveTo>
                    <a:pt x="43616" y="0"/>
                  </a:moveTo>
                  <a:lnTo>
                    <a:pt x="2126885" y="0"/>
                  </a:lnTo>
                  <a:cubicBezTo>
                    <a:pt x="2150974" y="0"/>
                    <a:pt x="2170501" y="19527"/>
                    <a:pt x="2170501" y="43616"/>
                  </a:cubicBezTo>
                  <a:lnTo>
                    <a:pt x="2170501" y="442239"/>
                  </a:lnTo>
                  <a:cubicBezTo>
                    <a:pt x="2170501" y="466328"/>
                    <a:pt x="2150974" y="485855"/>
                    <a:pt x="2126885" y="485855"/>
                  </a:cubicBezTo>
                  <a:lnTo>
                    <a:pt x="43616" y="485855"/>
                  </a:lnTo>
                  <a:cubicBezTo>
                    <a:pt x="19527" y="485855"/>
                    <a:pt x="0" y="466328"/>
                    <a:pt x="0" y="442239"/>
                  </a:cubicBezTo>
                  <a:lnTo>
                    <a:pt x="0" y="43616"/>
                  </a:lnTo>
                  <a:cubicBezTo>
                    <a:pt x="0" y="19527"/>
                    <a:pt x="19527" y="0"/>
                    <a:pt x="43616" y="0"/>
                  </a:cubicBezTo>
                  <a:close/>
                </a:path>
              </a:pathLst>
            </a:custGeom>
            <a:solidFill>
              <a:srgbClr val="FFFEF6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0" y="-19050"/>
              <a:ext cx="2170501" cy="5049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4"/>
          <p:cNvSpPr/>
          <p:nvPr/>
        </p:nvSpPr>
        <p:spPr>
          <a:xfrm>
            <a:off x="957797" y="3511796"/>
            <a:ext cx="6035818" cy="3727118"/>
          </a:xfrm>
          <a:custGeom>
            <a:rect b="b" l="l" r="r" t="t"/>
            <a:pathLst>
              <a:path extrusionOk="0" h="3727118" w="6035818">
                <a:moveTo>
                  <a:pt x="0" y="0"/>
                </a:moveTo>
                <a:lnTo>
                  <a:pt x="6035818" y="0"/>
                </a:lnTo>
                <a:lnTo>
                  <a:pt x="6035818" y="3727118"/>
                </a:lnTo>
                <a:lnTo>
                  <a:pt x="0" y="37271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4"/>
          <p:cNvSpPr txBox="1"/>
          <p:nvPr/>
        </p:nvSpPr>
        <p:spPr>
          <a:xfrm>
            <a:off x="1225273" y="4140803"/>
            <a:ext cx="5500865" cy="3045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1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In short:</a:t>
            </a:r>
            <a:endParaRPr/>
          </a:p>
          <a:p>
            <a:pPr indent="-172857" lvl="1" marL="345713" marR="0" rtl="0" algn="l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1601"/>
              <a:buFont typeface="Arial"/>
              <a:buChar char="•"/>
            </a:pPr>
            <a:r>
              <a:rPr b="0" i="0" lang="en-US" sz="1601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Established in 1951 as the Court of Justice of the European Coal and Steel Communities.</a:t>
            </a:r>
            <a:endParaRPr/>
          </a:p>
          <a:p>
            <a:pPr indent="-172857" lvl="1" marL="345713" marR="0" rtl="0" algn="l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1601"/>
              <a:buFont typeface="Arial"/>
              <a:buChar char="•"/>
            </a:pPr>
            <a:r>
              <a:rPr b="0" i="0" lang="en-US" sz="1601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Renamed to the Court of Justice of the European Communities in 1957.</a:t>
            </a:r>
            <a:endParaRPr/>
          </a:p>
          <a:p>
            <a:pPr indent="-172857" lvl="1" marL="345713" marR="0" rtl="0" algn="l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1601"/>
              <a:buFont typeface="Arial"/>
              <a:buChar char="•"/>
            </a:pPr>
            <a:r>
              <a:rPr b="0" i="0" lang="en-US" sz="1601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Requested the creation of a Court of First Instance in 1988.</a:t>
            </a:r>
            <a:endParaRPr/>
          </a:p>
          <a:p>
            <a:pPr indent="-172857" lvl="1" marL="345713" marR="0" rtl="0" algn="l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1601"/>
              <a:buFont typeface="Arial"/>
              <a:buChar char="•"/>
            </a:pPr>
            <a:r>
              <a:rPr b="0" i="0" lang="en-US" sz="1601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Added the Civil Service Tribunal in 2004.</a:t>
            </a:r>
            <a:endParaRPr/>
          </a:p>
          <a:p>
            <a:pPr indent="-172857" lvl="1" marL="345713" marR="0" rtl="0" algn="l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1601"/>
              <a:buFont typeface="Arial"/>
              <a:buChar char="•"/>
            </a:pPr>
            <a:r>
              <a:rPr b="0" i="0" lang="en-US" sz="1601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Treaty of Lisbon in 2009 renamed the court system to "Court of Justice of the European Union."</a:t>
            </a:r>
            <a:endParaRPr/>
          </a:p>
          <a:p>
            <a:pPr indent="-71193" lvl="1" marL="345713" marR="0" rtl="0" algn="l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1"/>
              <a:buFont typeface="Arial"/>
              <a:buNone/>
            </a:pPr>
            <a:r>
              <a:t/>
            </a:r>
            <a:endParaRPr b="0" i="0" sz="1601" u="none" cap="none" strike="noStrike">
              <a:solidFill>
                <a:srgbClr val="1F356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083512" y="2290740"/>
            <a:ext cx="5205407" cy="739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63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Historical Evolution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15870058" y="1413269"/>
            <a:ext cx="912582" cy="228145"/>
          </a:xfrm>
          <a:custGeom>
            <a:rect b="b" l="l" r="r" t="t"/>
            <a:pathLst>
              <a:path extrusionOk="0" h="228145" w="912582">
                <a:moveTo>
                  <a:pt x="0" y="0"/>
                </a:moveTo>
                <a:lnTo>
                  <a:pt x="912582" y="0"/>
                </a:lnTo>
                <a:lnTo>
                  <a:pt x="912582" y="228146"/>
                </a:lnTo>
                <a:lnTo>
                  <a:pt x="0" y="228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4"/>
          <p:cNvSpPr txBox="1"/>
          <p:nvPr/>
        </p:nvSpPr>
        <p:spPr>
          <a:xfrm>
            <a:off x="6852816" y="2228930"/>
            <a:ext cx="9789025" cy="5747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8620" lvl="1" marL="77724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A pivotal moment in 1988 when the Court requested the creation of a Court of First Instance, later materializing in 2004, including the addition of the Civil Service Tribunal for matters of public employment.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1F356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88620" lvl="1" marL="77724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The transformative Treaty of Lisbon in 2009 renamed the entire court system to the "Court of Justice of the European Union."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C7F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0" y="0"/>
            <a:ext cx="18288000" cy="12192000"/>
          </a:xfrm>
          <a:custGeom>
            <a:rect b="b" l="l" r="r" t="t"/>
            <a:pathLst>
              <a:path extrusionOk="0"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4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3" name="Google Shape;143;p5"/>
          <p:cNvGrpSpPr/>
          <p:nvPr/>
        </p:nvGrpSpPr>
        <p:grpSpPr>
          <a:xfrm>
            <a:off x="1285531" y="596522"/>
            <a:ext cx="10808322" cy="8208164"/>
            <a:chOff x="0" y="-19050"/>
            <a:chExt cx="5522179" cy="4193709"/>
          </a:xfrm>
        </p:grpSpPr>
        <p:sp>
          <p:nvSpPr>
            <p:cNvPr id="144" name="Google Shape;144;p5"/>
            <p:cNvSpPr/>
            <p:nvPr/>
          </p:nvSpPr>
          <p:spPr>
            <a:xfrm>
              <a:off x="0" y="0"/>
              <a:ext cx="5522179" cy="4174659"/>
            </a:xfrm>
            <a:custGeom>
              <a:rect b="b" l="l" r="r" t="t"/>
              <a:pathLst>
                <a:path extrusionOk="0" h="4174659" w="5522179">
                  <a:moveTo>
                    <a:pt x="24354" y="0"/>
                  </a:moveTo>
                  <a:lnTo>
                    <a:pt x="5497825" y="0"/>
                  </a:lnTo>
                  <a:cubicBezTo>
                    <a:pt x="5504284" y="0"/>
                    <a:pt x="5510479" y="2566"/>
                    <a:pt x="5515046" y="7133"/>
                  </a:cubicBezTo>
                  <a:cubicBezTo>
                    <a:pt x="5519613" y="11700"/>
                    <a:pt x="5522179" y="17895"/>
                    <a:pt x="5522179" y="24354"/>
                  </a:cubicBezTo>
                  <a:lnTo>
                    <a:pt x="5522179" y="4150305"/>
                  </a:lnTo>
                  <a:cubicBezTo>
                    <a:pt x="5522179" y="4156764"/>
                    <a:pt x="5519613" y="4162958"/>
                    <a:pt x="5515046" y="4167525"/>
                  </a:cubicBezTo>
                  <a:cubicBezTo>
                    <a:pt x="5510479" y="4172093"/>
                    <a:pt x="5504284" y="4174659"/>
                    <a:pt x="5497825" y="4174659"/>
                  </a:cubicBezTo>
                  <a:lnTo>
                    <a:pt x="24354" y="4174659"/>
                  </a:lnTo>
                  <a:cubicBezTo>
                    <a:pt x="17895" y="4174659"/>
                    <a:pt x="11700" y="4172093"/>
                    <a:pt x="7133" y="4167525"/>
                  </a:cubicBezTo>
                  <a:cubicBezTo>
                    <a:pt x="2566" y="4162958"/>
                    <a:pt x="0" y="4156764"/>
                    <a:pt x="0" y="4150305"/>
                  </a:cubicBezTo>
                  <a:lnTo>
                    <a:pt x="0" y="24354"/>
                  </a:lnTo>
                  <a:cubicBezTo>
                    <a:pt x="0" y="17895"/>
                    <a:pt x="2566" y="11700"/>
                    <a:pt x="7133" y="7133"/>
                  </a:cubicBezTo>
                  <a:cubicBezTo>
                    <a:pt x="11700" y="2566"/>
                    <a:pt x="17895" y="0"/>
                    <a:pt x="24354" y="0"/>
                  </a:cubicBezTo>
                  <a:close/>
                </a:path>
              </a:pathLst>
            </a:custGeom>
            <a:solidFill>
              <a:srgbClr val="FFFEF6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0" y="-19050"/>
              <a:ext cx="5522179" cy="4193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5"/>
          <p:cNvGrpSpPr/>
          <p:nvPr/>
        </p:nvGrpSpPr>
        <p:grpSpPr>
          <a:xfrm>
            <a:off x="10582708" y="3233430"/>
            <a:ext cx="6419762" cy="6419762"/>
            <a:chOff x="0" y="0"/>
            <a:chExt cx="3241040" cy="3241040"/>
          </a:xfrm>
        </p:grpSpPr>
        <p:sp>
          <p:nvSpPr>
            <p:cNvPr id="147" name="Google Shape;147;p5"/>
            <p:cNvSpPr/>
            <p:nvPr/>
          </p:nvSpPr>
          <p:spPr>
            <a:xfrm>
              <a:off x="10160" y="12700"/>
              <a:ext cx="3228340" cy="186690"/>
            </a:xfrm>
            <a:custGeom>
              <a:rect b="b" l="l" r="r" t="t"/>
              <a:pathLst>
                <a:path extrusionOk="0"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6350" y="193040"/>
              <a:ext cx="3228340" cy="3041650"/>
            </a:xfrm>
            <a:custGeom>
              <a:rect b="b" l="l" r="r" t="t"/>
              <a:pathLst>
                <a:path extrusionOk="0" h="3041650" w="3228340">
                  <a:moveTo>
                    <a:pt x="3101340" y="3041650"/>
                  </a:moveTo>
                  <a:lnTo>
                    <a:pt x="127000" y="3041650"/>
                  </a:lnTo>
                  <a:cubicBezTo>
                    <a:pt x="57150" y="3041650"/>
                    <a:pt x="0" y="2984500"/>
                    <a:pt x="0" y="2914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2914650"/>
                  </a:lnTo>
                  <a:cubicBezTo>
                    <a:pt x="3228340" y="2985770"/>
                    <a:pt x="3171190" y="3041650"/>
                    <a:pt x="3101340" y="3041650"/>
                  </a:cubicBez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6350" y="193040"/>
              <a:ext cx="3228340" cy="3041650"/>
            </a:xfrm>
            <a:custGeom>
              <a:rect b="b" l="l" r="r" t="t"/>
              <a:pathLst>
                <a:path extrusionOk="0" h="3041650" w="3228340">
                  <a:moveTo>
                    <a:pt x="3101340" y="3041650"/>
                  </a:moveTo>
                  <a:lnTo>
                    <a:pt x="127000" y="3041650"/>
                  </a:lnTo>
                  <a:cubicBezTo>
                    <a:pt x="57150" y="3041650"/>
                    <a:pt x="0" y="2984500"/>
                    <a:pt x="0" y="2914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2914650"/>
                  </a:lnTo>
                  <a:cubicBezTo>
                    <a:pt x="3228340" y="2985770"/>
                    <a:pt x="3171190" y="3041650"/>
                    <a:pt x="3101340" y="304165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4132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0" y="0"/>
              <a:ext cx="3241040" cy="3241040"/>
            </a:xfrm>
            <a:custGeom>
              <a:rect b="b" l="l" r="r" t="t"/>
              <a:pathLst>
                <a:path extrusionOk="0" h="3241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3107690"/>
                  </a:lnTo>
                  <a:cubicBezTo>
                    <a:pt x="0" y="3181350"/>
                    <a:pt x="59690" y="3241040"/>
                    <a:pt x="133350" y="3241040"/>
                  </a:cubicBezTo>
                  <a:lnTo>
                    <a:pt x="3107690" y="3241040"/>
                  </a:lnTo>
                  <a:cubicBezTo>
                    <a:pt x="3181350" y="3241040"/>
                    <a:pt x="3241040" y="3181350"/>
                    <a:pt x="3241040" y="3107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3228340"/>
                  </a:moveTo>
                  <a:lnTo>
                    <a:pt x="133350" y="3228340"/>
                  </a:lnTo>
                  <a:cubicBezTo>
                    <a:pt x="67310" y="3228340"/>
                    <a:pt x="12700" y="3173730"/>
                    <a:pt x="12700" y="3107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3107690"/>
                  </a:lnTo>
                  <a:cubicBezTo>
                    <a:pt x="3228340" y="3175000"/>
                    <a:pt x="3175000" y="3228340"/>
                    <a:pt x="3107690" y="3228340"/>
                  </a:cubicBezTo>
                  <a:close/>
                </a:path>
              </a:pathLst>
            </a:custGeom>
            <a:solidFill>
              <a:srgbClr val="084C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49860" y="73660"/>
              <a:ext cx="299720" cy="63500"/>
            </a:xfrm>
            <a:custGeom>
              <a:rect b="b" l="l" r="r" t="t"/>
              <a:pathLst>
                <a:path extrusionOk="0"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084C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91820" y="88900"/>
              <a:ext cx="2508250" cy="33020"/>
            </a:xfrm>
            <a:custGeom>
              <a:rect b="b" l="l" r="r" t="t"/>
              <a:pathLst>
                <a:path extrusionOk="0"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084C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5"/>
          <p:cNvSpPr/>
          <p:nvPr/>
        </p:nvSpPr>
        <p:spPr>
          <a:xfrm>
            <a:off x="10384549" y="976538"/>
            <a:ext cx="813296" cy="203324"/>
          </a:xfrm>
          <a:custGeom>
            <a:rect b="b" l="l" r="r" t="t"/>
            <a:pathLst>
              <a:path extrusionOk="0" h="203324" w="813296">
                <a:moveTo>
                  <a:pt x="0" y="0"/>
                </a:moveTo>
                <a:lnTo>
                  <a:pt x="813296" y="0"/>
                </a:lnTo>
                <a:lnTo>
                  <a:pt x="813296" y="203324"/>
                </a:lnTo>
                <a:lnTo>
                  <a:pt x="0" y="203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5"/>
          <p:cNvSpPr txBox="1"/>
          <p:nvPr/>
        </p:nvSpPr>
        <p:spPr>
          <a:xfrm>
            <a:off x="1938682" y="2214562"/>
            <a:ext cx="8644026" cy="5705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Delving into the composition of the CJEU reveals two pivotal courts:</a:t>
            </a:r>
            <a:endParaRPr/>
          </a:p>
          <a:p>
            <a:pPr indent="0" lvl="0" marL="0" marR="0" rtl="0" algn="l">
              <a:lnSpc>
                <a:spcPct val="17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99" u="none" cap="none" strike="noStrike">
              <a:solidFill>
                <a:srgbClr val="1F356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7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Court of Justice (ECJ)</a:t>
            </a:r>
            <a:endParaRPr/>
          </a:p>
          <a:p>
            <a:pPr indent="-323848" lvl="1" marL="647698" marR="0" rtl="0" algn="l">
              <a:lnSpc>
                <a:spcPct val="170023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2999"/>
              <a:buFont typeface="Arial"/>
              <a:buChar char="•"/>
            </a:pPr>
            <a:r>
              <a:rPr b="0" i="0" lang="en-US" sz="29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Functioning as the court of final appeal, it hears applications for preliminary rulings, annulment, and appeals.</a:t>
            </a:r>
            <a:endParaRPr/>
          </a:p>
          <a:p>
            <a:pPr indent="-323848" lvl="1" marL="647698" marR="0" rtl="0" algn="l">
              <a:lnSpc>
                <a:spcPct val="170023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2999"/>
              <a:buFont typeface="Arial"/>
              <a:buChar char="•"/>
            </a:pPr>
            <a:r>
              <a:rPr b="0" i="0" lang="en-US" sz="29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It’s composed of one judge from each EU member country and 11 advocates general.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1938682" y="1141762"/>
            <a:ext cx="8425816" cy="828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0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COMPOSITION OF CJEU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C7F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0" y="0"/>
            <a:ext cx="18288000" cy="12192000"/>
          </a:xfrm>
          <a:custGeom>
            <a:rect b="b" l="l" r="r" t="t"/>
            <a:pathLst>
              <a:path extrusionOk="0"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4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2" name="Google Shape;162;p6"/>
          <p:cNvGrpSpPr/>
          <p:nvPr/>
        </p:nvGrpSpPr>
        <p:grpSpPr>
          <a:xfrm>
            <a:off x="1285531" y="596522"/>
            <a:ext cx="10808322" cy="8208164"/>
            <a:chOff x="0" y="-19050"/>
            <a:chExt cx="5522179" cy="4193709"/>
          </a:xfrm>
        </p:grpSpPr>
        <p:sp>
          <p:nvSpPr>
            <p:cNvPr id="163" name="Google Shape;163;p6"/>
            <p:cNvSpPr/>
            <p:nvPr/>
          </p:nvSpPr>
          <p:spPr>
            <a:xfrm>
              <a:off x="0" y="0"/>
              <a:ext cx="5522179" cy="4174659"/>
            </a:xfrm>
            <a:custGeom>
              <a:rect b="b" l="l" r="r" t="t"/>
              <a:pathLst>
                <a:path extrusionOk="0" h="4174659" w="5522179">
                  <a:moveTo>
                    <a:pt x="24354" y="0"/>
                  </a:moveTo>
                  <a:lnTo>
                    <a:pt x="5497825" y="0"/>
                  </a:lnTo>
                  <a:cubicBezTo>
                    <a:pt x="5504284" y="0"/>
                    <a:pt x="5510479" y="2566"/>
                    <a:pt x="5515046" y="7133"/>
                  </a:cubicBezTo>
                  <a:cubicBezTo>
                    <a:pt x="5519613" y="11700"/>
                    <a:pt x="5522179" y="17895"/>
                    <a:pt x="5522179" y="24354"/>
                  </a:cubicBezTo>
                  <a:lnTo>
                    <a:pt x="5522179" y="4150305"/>
                  </a:lnTo>
                  <a:cubicBezTo>
                    <a:pt x="5522179" y="4156764"/>
                    <a:pt x="5519613" y="4162958"/>
                    <a:pt x="5515046" y="4167525"/>
                  </a:cubicBezTo>
                  <a:cubicBezTo>
                    <a:pt x="5510479" y="4172093"/>
                    <a:pt x="5504284" y="4174659"/>
                    <a:pt x="5497825" y="4174659"/>
                  </a:cubicBezTo>
                  <a:lnTo>
                    <a:pt x="24354" y="4174659"/>
                  </a:lnTo>
                  <a:cubicBezTo>
                    <a:pt x="17895" y="4174659"/>
                    <a:pt x="11700" y="4172093"/>
                    <a:pt x="7133" y="4167525"/>
                  </a:cubicBezTo>
                  <a:cubicBezTo>
                    <a:pt x="2566" y="4162958"/>
                    <a:pt x="0" y="4156764"/>
                    <a:pt x="0" y="4150305"/>
                  </a:cubicBezTo>
                  <a:lnTo>
                    <a:pt x="0" y="24354"/>
                  </a:lnTo>
                  <a:cubicBezTo>
                    <a:pt x="0" y="17895"/>
                    <a:pt x="2566" y="11700"/>
                    <a:pt x="7133" y="7133"/>
                  </a:cubicBezTo>
                  <a:cubicBezTo>
                    <a:pt x="11700" y="2566"/>
                    <a:pt x="17895" y="0"/>
                    <a:pt x="24354" y="0"/>
                  </a:cubicBezTo>
                  <a:close/>
                </a:path>
              </a:pathLst>
            </a:custGeom>
            <a:solidFill>
              <a:srgbClr val="FFFEF6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0" y="-19050"/>
              <a:ext cx="5522179" cy="4193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6"/>
          <p:cNvGrpSpPr/>
          <p:nvPr/>
        </p:nvGrpSpPr>
        <p:grpSpPr>
          <a:xfrm>
            <a:off x="10582708" y="3233430"/>
            <a:ext cx="6419762" cy="6419762"/>
            <a:chOff x="0" y="0"/>
            <a:chExt cx="3241040" cy="3241040"/>
          </a:xfrm>
        </p:grpSpPr>
        <p:sp>
          <p:nvSpPr>
            <p:cNvPr id="166" name="Google Shape;166;p6"/>
            <p:cNvSpPr/>
            <p:nvPr/>
          </p:nvSpPr>
          <p:spPr>
            <a:xfrm>
              <a:off x="10160" y="12700"/>
              <a:ext cx="3228340" cy="186690"/>
            </a:xfrm>
            <a:custGeom>
              <a:rect b="b" l="l" r="r" t="t"/>
              <a:pathLst>
                <a:path extrusionOk="0"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6350" y="193040"/>
              <a:ext cx="3228340" cy="3041650"/>
            </a:xfrm>
            <a:custGeom>
              <a:rect b="b" l="l" r="r" t="t"/>
              <a:pathLst>
                <a:path extrusionOk="0" h="3041650" w="3228340">
                  <a:moveTo>
                    <a:pt x="3101340" y="3041650"/>
                  </a:moveTo>
                  <a:lnTo>
                    <a:pt x="127000" y="3041650"/>
                  </a:lnTo>
                  <a:cubicBezTo>
                    <a:pt x="57150" y="3041650"/>
                    <a:pt x="0" y="2984500"/>
                    <a:pt x="0" y="2914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2914650"/>
                  </a:lnTo>
                  <a:cubicBezTo>
                    <a:pt x="3228340" y="2985770"/>
                    <a:pt x="3171190" y="3041650"/>
                    <a:pt x="3101340" y="3041650"/>
                  </a:cubicBez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350" y="193040"/>
              <a:ext cx="3228340" cy="3041650"/>
            </a:xfrm>
            <a:custGeom>
              <a:rect b="b" l="l" r="r" t="t"/>
              <a:pathLst>
                <a:path extrusionOk="0" h="3041650" w="3228340">
                  <a:moveTo>
                    <a:pt x="3101340" y="3041650"/>
                  </a:moveTo>
                  <a:lnTo>
                    <a:pt x="127000" y="3041650"/>
                  </a:lnTo>
                  <a:cubicBezTo>
                    <a:pt x="57150" y="3041650"/>
                    <a:pt x="0" y="2984500"/>
                    <a:pt x="0" y="2914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2914650"/>
                  </a:lnTo>
                  <a:cubicBezTo>
                    <a:pt x="3228340" y="2985770"/>
                    <a:pt x="3171190" y="3041650"/>
                    <a:pt x="3101340" y="304165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18895" r="-18895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0" y="0"/>
              <a:ext cx="3241040" cy="3241040"/>
            </a:xfrm>
            <a:custGeom>
              <a:rect b="b" l="l" r="r" t="t"/>
              <a:pathLst>
                <a:path extrusionOk="0" h="3241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3107690"/>
                  </a:lnTo>
                  <a:cubicBezTo>
                    <a:pt x="0" y="3181350"/>
                    <a:pt x="59690" y="3241040"/>
                    <a:pt x="133350" y="3241040"/>
                  </a:cubicBezTo>
                  <a:lnTo>
                    <a:pt x="3107690" y="3241040"/>
                  </a:lnTo>
                  <a:cubicBezTo>
                    <a:pt x="3181350" y="3241040"/>
                    <a:pt x="3241040" y="3181350"/>
                    <a:pt x="3241040" y="3107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3228340"/>
                  </a:moveTo>
                  <a:lnTo>
                    <a:pt x="133350" y="3228340"/>
                  </a:lnTo>
                  <a:cubicBezTo>
                    <a:pt x="67310" y="3228340"/>
                    <a:pt x="12700" y="3173730"/>
                    <a:pt x="12700" y="3107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3107690"/>
                  </a:lnTo>
                  <a:cubicBezTo>
                    <a:pt x="3228340" y="3175000"/>
                    <a:pt x="3175000" y="3228340"/>
                    <a:pt x="3107690" y="3228340"/>
                  </a:cubicBezTo>
                  <a:close/>
                </a:path>
              </a:pathLst>
            </a:custGeom>
            <a:solidFill>
              <a:srgbClr val="084C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149860" y="73660"/>
              <a:ext cx="299720" cy="63500"/>
            </a:xfrm>
            <a:custGeom>
              <a:rect b="b" l="l" r="r" t="t"/>
              <a:pathLst>
                <a:path extrusionOk="0"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084C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591820" y="88900"/>
              <a:ext cx="2508250" cy="33020"/>
            </a:xfrm>
            <a:custGeom>
              <a:rect b="b" l="l" r="r" t="t"/>
              <a:pathLst>
                <a:path extrusionOk="0"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084C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p6"/>
          <p:cNvSpPr txBox="1"/>
          <p:nvPr/>
        </p:nvSpPr>
        <p:spPr>
          <a:xfrm>
            <a:off x="1938682" y="2214562"/>
            <a:ext cx="8644026" cy="5705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CJEU second pivotal court:</a:t>
            </a:r>
            <a:endParaRPr/>
          </a:p>
          <a:p>
            <a:pPr indent="0" lvl="0" marL="0" marR="0" rtl="0" algn="l">
              <a:lnSpc>
                <a:spcPct val="17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99" u="none" cap="none" strike="noStrike">
              <a:solidFill>
                <a:srgbClr val="1F356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7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General Court</a:t>
            </a:r>
            <a:endParaRPr/>
          </a:p>
          <a:p>
            <a:pPr indent="-323848" lvl="1" marL="647698" marR="0" rtl="0" algn="l">
              <a:lnSpc>
                <a:spcPct val="170023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2999"/>
              <a:buFont typeface="Arial"/>
              <a:buChar char="•"/>
            </a:pPr>
            <a:r>
              <a:rPr b="0" i="0" lang="en-US" sz="29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Tasked with hearing applications for annulment, especially in areas like competition law, state aid, trade, agriculture, and trademarks.</a:t>
            </a:r>
            <a:endParaRPr/>
          </a:p>
          <a:p>
            <a:pPr indent="-323848" lvl="1" marL="647698" marR="0" rtl="0" algn="l">
              <a:lnSpc>
                <a:spcPct val="170023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2999"/>
              <a:buFont typeface="Arial"/>
              <a:buChar char="•"/>
            </a:pPr>
            <a:r>
              <a:rPr b="0" i="0" lang="en-US" sz="29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The court comprises 54 judges since 2020, though only 49 seats are currently filled.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1938682" y="1141762"/>
            <a:ext cx="8425816" cy="828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0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COMPOSITION OF CJEU</a:t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10384549" y="976538"/>
            <a:ext cx="813296" cy="203324"/>
          </a:xfrm>
          <a:custGeom>
            <a:rect b="b" l="l" r="r" t="t"/>
            <a:pathLst>
              <a:path extrusionOk="0" h="203324" w="813296">
                <a:moveTo>
                  <a:pt x="0" y="0"/>
                </a:moveTo>
                <a:lnTo>
                  <a:pt x="813296" y="0"/>
                </a:lnTo>
                <a:lnTo>
                  <a:pt x="813296" y="203324"/>
                </a:lnTo>
                <a:lnTo>
                  <a:pt x="0" y="203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C7F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>
            <a:off x="0" y="0"/>
            <a:ext cx="18288000" cy="12192000"/>
          </a:xfrm>
          <a:custGeom>
            <a:rect b="b" l="l" r="r" t="t"/>
            <a:pathLst>
              <a:path extrusionOk="0"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4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7"/>
          <p:cNvSpPr/>
          <p:nvPr/>
        </p:nvSpPr>
        <p:spPr>
          <a:xfrm>
            <a:off x="975829" y="3634306"/>
            <a:ext cx="4432279" cy="4033374"/>
          </a:xfrm>
          <a:custGeom>
            <a:rect b="b" l="l" r="r" t="t"/>
            <a:pathLst>
              <a:path extrusionOk="0" h="4033374" w="4432279">
                <a:moveTo>
                  <a:pt x="0" y="0"/>
                </a:moveTo>
                <a:lnTo>
                  <a:pt x="4432279" y="0"/>
                </a:lnTo>
                <a:lnTo>
                  <a:pt x="4432279" y="4033374"/>
                </a:lnTo>
                <a:lnTo>
                  <a:pt x="0" y="4033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7"/>
          <p:cNvSpPr/>
          <p:nvPr/>
        </p:nvSpPr>
        <p:spPr>
          <a:xfrm>
            <a:off x="5082132" y="5910139"/>
            <a:ext cx="3862728" cy="3515082"/>
          </a:xfrm>
          <a:custGeom>
            <a:rect b="b" l="l" r="r" t="t"/>
            <a:pathLst>
              <a:path extrusionOk="0" h="3515082" w="3862728">
                <a:moveTo>
                  <a:pt x="0" y="0"/>
                </a:moveTo>
                <a:lnTo>
                  <a:pt x="3862727" y="0"/>
                </a:lnTo>
                <a:lnTo>
                  <a:pt x="3862727" y="3515082"/>
                </a:lnTo>
                <a:lnTo>
                  <a:pt x="0" y="3515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7"/>
          <p:cNvSpPr/>
          <p:nvPr/>
        </p:nvSpPr>
        <p:spPr>
          <a:xfrm>
            <a:off x="12851478" y="4060704"/>
            <a:ext cx="4460693" cy="4059230"/>
          </a:xfrm>
          <a:custGeom>
            <a:rect b="b" l="l" r="r" t="t"/>
            <a:pathLst>
              <a:path extrusionOk="0" h="4059230" w="4460693">
                <a:moveTo>
                  <a:pt x="0" y="0"/>
                </a:moveTo>
                <a:lnTo>
                  <a:pt x="4460693" y="0"/>
                </a:lnTo>
                <a:lnTo>
                  <a:pt x="4460693" y="4059230"/>
                </a:lnTo>
                <a:lnTo>
                  <a:pt x="0" y="4059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7"/>
          <p:cNvSpPr/>
          <p:nvPr/>
        </p:nvSpPr>
        <p:spPr>
          <a:xfrm>
            <a:off x="6615357" y="1263707"/>
            <a:ext cx="5060685" cy="1910409"/>
          </a:xfrm>
          <a:custGeom>
            <a:rect b="b" l="l" r="r" t="t"/>
            <a:pathLst>
              <a:path extrusionOk="0" h="1910409" w="5060685">
                <a:moveTo>
                  <a:pt x="0" y="0"/>
                </a:moveTo>
                <a:lnTo>
                  <a:pt x="5060684" y="0"/>
                </a:lnTo>
                <a:lnTo>
                  <a:pt x="5060684" y="1910408"/>
                </a:lnTo>
                <a:lnTo>
                  <a:pt x="0" y="1910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7"/>
          <p:cNvSpPr/>
          <p:nvPr/>
        </p:nvSpPr>
        <p:spPr>
          <a:xfrm flipH="1" rot="-2492341">
            <a:off x="3715675" y="1892505"/>
            <a:ext cx="2397621" cy="1083022"/>
          </a:xfrm>
          <a:custGeom>
            <a:rect b="b" l="l" r="r" t="t"/>
            <a:pathLst>
              <a:path extrusionOk="0" h="1083022" w="2397621">
                <a:moveTo>
                  <a:pt x="0" y="1083021"/>
                </a:moveTo>
                <a:lnTo>
                  <a:pt x="2397621" y="1083021"/>
                </a:lnTo>
                <a:lnTo>
                  <a:pt x="2397621" y="0"/>
                </a:lnTo>
                <a:lnTo>
                  <a:pt x="0" y="0"/>
                </a:lnTo>
                <a:lnTo>
                  <a:pt x="0" y="1083021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7"/>
          <p:cNvSpPr/>
          <p:nvPr/>
        </p:nvSpPr>
        <p:spPr>
          <a:xfrm rot="3326609">
            <a:off x="11765115" y="2328655"/>
            <a:ext cx="2397621" cy="1083022"/>
          </a:xfrm>
          <a:custGeom>
            <a:rect b="b" l="l" r="r" t="t"/>
            <a:pathLst>
              <a:path extrusionOk="0" h="1083022" w="2397621">
                <a:moveTo>
                  <a:pt x="2397620" y="1083021"/>
                </a:moveTo>
                <a:lnTo>
                  <a:pt x="0" y="1083021"/>
                </a:lnTo>
                <a:lnTo>
                  <a:pt x="0" y="0"/>
                </a:lnTo>
                <a:lnTo>
                  <a:pt x="2397620" y="0"/>
                </a:lnTo>
                <a:lnTo>
                  <a:pt x="2397620" y="1083021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7"/>
          <p:cNvSpPr/>
          <p:nvPr/>
        </p:nvSpPr>
        <p:spPr>
          <a:xfrm rot="8446158">
            <a:off x="7475209" y="4022409"/>
            <a:ext cx="2069356" cy="1178230"/>
          </a:xfrm>
          <a:custGeom>
            <a:rect b="b" l="l" r="r" t="t"/>
            <a:pathLst>
              <a:path extrusionOk="0" h="1178230" w="2069356">
                <a:moveTo>
                  <a:pt x="0" y="0"/>
                </a:moveTo>
                <a:lnTo>
                  <a:pt x="2069356" y="0"/>
                </a:lnTo>
                <a:lnTo>
                  <a:pt x="2069356" y="1178229"/>
                </a:lnTo>
                <a:lnTo>
                  <a:pt x="0" y="1178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9352496" y="5409537"/>
            <a:ext cx="3862728" cy="3515082"/>
          </a:xfrm>
          <a:custGeom>
            <a:rect b="b" l="l" r="r" t="t"/>
            <a:pathLst>
              <a:path extrusionOk="0" h="3515082" w="3862728">
                <a:moveTo>
                  <a:pt x="0" y="0"/>
                </a:moveTo>
                <a:lnTo>
                  <a:pt x="3862727" y="0"/>
                </a:lnTo>
                <a:lnTo>
                  <a:pt x="3862727" y="3515082"/>
                </a:lnTo>
                <a:lnTo>
                  <a:pt x="0" y="3515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7"/>
          <p:cNvSpPr/>
          <p:nvPr/>
        </p:nvSpPr>
        <p:spPr>
          <a:xfrm flipH="1" rot="-9569961">
            <a:off x="7955405" y="4092462"/>
            <a:ext cx="2069356" cy="1178230"/>
          </a:xfrm>
          <a:custGeom>
            <a:rect b="b" l="l" r="r" t="t"/>
            <a:pathLst>
              <a:path extrusionOk="0" h="1178230" w="2069356">
                <a:moveTo>
                  <a:pt x="2069357" y="0"/>
                </a:moveTo>
                <a:lnTo>
                  <a:pt x="0" y="0"/>
                </a:lnTo>
                <a:lnTo>
                  <a:pt x="0" y="1178229"/>
                </a:lnTo>
                <a:lnTo>
                  <a:pt x="2069357" y="1178229"/>
                </a:lnTo>
                <a:lnTo>
                  <a:pt x="2069357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7"/>
          <p:cNvSpPr txBox="1"/>
          <p:nvPr/>
        </p:nvSpPr>
        <p:spPr>
          <a:xfrm>
            <a:off x="5408108" y="6765980"/>
            <a:ext cx="3077540" cy="174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Rigorous review of the legality of actions taken by EU institutions.</a:t>
            </a:r>
            <a:endParaRPr/>
          </a:p>
        </p:txBody>
      </p:sp>
      <p:sp>
        <p:nvSpPr>
          <p:cNvPr id="191" name="Google Shape;191;p7"/>
          <p:cNvSpPr txBox="1"/>
          <p:nvPr/>
        </p:nvSpPr>
        <p:spPr>
          <a:xfrm>
            <a:off x="13559304" y="4690800"/>
            <a:ext cx="3045042" cy="248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Enforcing compliance by member states with their obligations under the Treaties.</a:t>
            </a:r>
            <a:endParaRPr/>
          </a:p>
        </p:txBody>
      </p:sp>
      <p:sp>
        <p:nvSpPr>
          <p:cNvPr id="192" name="Google Shape;192;p7"/>
          <p:cNvSpPr txBox="1"/>
          <p:nvPr/>
        </p:nvSpPr>
        <p:spPr>
          <a:xfrm>
            <a:off x="6932102" y="1754578"/>
            <a:ext cx="4427193" cy="823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72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Functions</a:t>
            </a:r>
            <a:endParaRPr/>
          </a:p>
        </p:txBody>
      </p:sp>
      <p:sp>
        <p:nvSpPr>
          <p:cNvPr id="193" name="Google Shape;193;p7"/>
          <p:cNvSpPr txBox="1"/>
          <p:nvPr/>
        </p:nvSpPr>
        <p:spPr>
          <a:xfrm>
            <a:off x="1384446" y="4216190"/>
            <a:ext cx="3625071" cy="2802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27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Ensuring the observance of the law in the interpretation and application of the Treaties of the European Union.</a:t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9716241" y="6265378"/>
            <a:ext cx="3135238" cy="174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Serving as the authoritative interpreter of European Union law.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C7F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/>
          <p:nvPr/>
        </p:nvSpPr>
        <p:spPr>
          <a:xfrm>
            <a:off x="0" y="0"/>
            <a:ext cx="18288000" cy="12192000"/>
          </a:xfrm>
          <a:custGeom>
            <a:rect b="b" l="l" r="r" t="t"/>
            <a:pathLst>
              <a:path extrusionOk="0"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4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01" name="Google Shape;201;p8"/>
          <p:cNvPicPr preferRelativeResize="0"/>
          <p:nvPr/>
        </p:nvPicPr>
        <p:blipFill rotWithShape="1">
          <a:blip r:embed="rId5">
            <a:alphaModFix/>
          </a:blip>
          <a:srcRect b="3307" l="0" r="0" t="3308"/>
          <a:stretch/>
        </p:blipFill>
        <p:spPr>
          <a:xfrm>
            <a:off x="10978396" y="0"/>
            <a:ext cx="7343906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/>
          <p:nvPr/>
        </p:nvSpPr>
        <p:spPr>
          <a:xfrm>
            <a:off x="1478179" y="1667367"/>
            <a:ext cx="10838840" cy="6692983"/>
          </a:xfrm>
          <a:custGeom>
            <a:rect b="b" l="l" r="r" t="t"/>
            <a:pathLst>
              <a:path extrusionOk="0" h="6692983" w="10838840">
                <a:moveTo>
                  <a:pt x="0" y="0"/>
                </a:moveTo>
                <a:lnTo>
                  <a:pt x="10838840" y="0"/>
                </a:lnTo>
                <a:lnTo>
                  <a:pt x="10838840" y="6692984"/>
                </a:lnTo>
                <a:lnTo>
                  <a:pt x="0" y="6692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3" name="Google Shape;203;p8"/>
          <p:cNvGrpSpPr/>
          <p:nvPr/>
        </p:nvGrpSpPr>
        <p:grpSpPr>
          <a:xfrm>
            <a:off x="1028700" y="975731"/>
            <a:ext cx="5456124" cy="1753900"/>
            <a:chOff x="0" y="-19050"/>
            <a:chExt cx="1962273" cy="630783"/>
          </a:xfrm>
        </p:grpSpPr>
        <p:sp>
          <p:nvSpPr>
            <p:cNvPr id="204" name="Google Shape;204;p8"/>
            <p:cNvSpPr/>
            <p:nvPr/>
          </p:nvSpPr>
          <p:spPr>
            <a:xfrm>
              <a:off x="0" y="0"/>
              <a:ext cx="1962273" cy="611733"/>
            </a:xfrm>
            <a:custGeom>
              <a:rect b="b" l="l" r="r" t="t"/>
              <a:pathLst>
                <a:path extrusionOk="0" h="611733" w="196227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6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 txBox="1"/>
            <p:nvPr/>
          </p:nvSpPr>
          <p:spPr>
            <a:xfrm>
              <a:off x="0" y="-19050"/>
              <a:ext cx="1962273" cy="630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8"/>
          <p:cNvSpPr/>
          <p:nvPr/>
        </p:nvSpPr>
        <p:spPr>
          <a:xfrm rot="1683888">
            <a:off x="40236" y="10274295"/>
            <a:ext cx="2635955" cy="5641148"/>
          </a:xfrm>
          <a:custGeom>
            <a:rect b="b" l="l" r="r" t="t"/>
            <a:pathLst>
              <a:path extrusionOk="0" h="5641148" w="2635955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8"/>
          <p:cNvSpPr txBox="1"/>
          <p:nvPr/>
        </p:nvSpPr>
        <p:spPr>
          <a:xfrm>
            <a:off x="1611127" y="1202984"/>
            <a:ext cx="4291271" cy="1130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79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In short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2321823" y="3097885"/>
            <a:ext cx="9079165" cy="4640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8394" lvl="1" marL="71678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3320"/>
              <a:buFont typeface="Arial"/>
              <a:buChar char="•"/>
            </a:pPr>
            <a:r>
              <a:rPr b="0" i="0" lang="en-US" sz="3320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The CJEU plays a crucial role in ensuring the application and interpretation of EU law.</a:t>
            </a:r>
            <a:endParaRPr/>
          </a:p>
          <a:p>
            <a:pPr indent="-358394" lvl="1" marL="71678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3320"/>
              <a:buFont typeface="Arial"/>
              <a:buChar char="•"/>
            </a:pPr>
            <a:r>
              <a:rPr b="0" i="0" lang="en-US" sz="3320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Its evolution mirrors the changes within the European Union's legal framework, adapting to meet the challenges of a growing and diverse union.</a:t>
            </a:r>
            <a:endParaRPr/>
          </a:p>
          <a:p>
            <a:pPr indent="-358394" lvl="1" marL="71678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3566"/>
              </a:buClr>
              <a:buSzPts val="3320"/>
              <a:buFont typeface="Arial"/>
              <a:buChar char="•"/>
            </a:pPr>
            <a:r>
              <a:rPr b="0" i="0" lang="en-US" sz="3320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The working language of the CJEU is French.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C7F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/>
          <p:nvPr/>
        </p:nvSpPr>
        <p:spPr>
          <a:xfrm>
            <a:off x="0" y="0"/>
            <a:ext cx="18288000" cy="12192000"/>
          </a:xfrm>
          <a:custGeom>
            <a:rect b="b" l="l" r="r" t="t"/>
            <a:pathLst>
              <a:path extrusionOk="0"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4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9"/>
          <p:cNvSpPr/>
          <p:nvPr/>
        </p:nvSpPr>
        <p:spPr>
          <a:xfrm>
            <a:off x="1711693" y="554051"/>
            <a:ext cx="14864614" cy="9178899"/>
          </a:xfrm>
          <a:custGeom>
            <a:rect b="b" l="l" r="r" t="t"/>
            <a:pathLst>
              <a:path extrusionOk="0" h="9178899" w="14864614">
                <a:moveTo>
                  <a:pt x="0" y="0"/>
                </a:moveTo>
                <a:lnTo>
                  <a:pt x="14864614" y="0"/>
                </a:lnTo>
                <a:lnTo>
                  <a:pt x="14864614" y="9178898"/>
                </a:lnTo>
                <a:lnTo>
                  <a:pt x="0" y="9178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9"/>
          <p:cNvSpPr/>
          <p:nvPr/>
        </p:nvSpPr>
        <p:spPr>
          <a:xfrm>
            <a:off x="14091774" y="6826686"/>
            <a:ext cx="2431614" cy="2431614"/>
          </a:xfrm>
          <a:custGeom>
            <a:rect b="b" l="l" r="r" t="t"/>
            <a:pathLst>
              <a:path extrusionOk="0" h="2431614" w="2431614">
                <a:moveTo>
                  <a:pt x="0" y="0"/>
                </a:moveTo>
                <a:lnTo>
                  <a:pt x="2431614" y="0"/>
                </a:lnTo>
                <a:lnTo>
                  <a:pt x="2431614" y="2431614"/>
                </a:lnTo>
                <a:lnTo>
                  <a:pt x="0" y="24316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9"/>
          <p:cNvSpPr txBox="1"/>
          <p:nvPr/>
        </p:nvSpPr>
        <p:spPr>
          <a:xfrm>
            <a:off x="2672060" y="2334828"/>
            <a:ext cx="11419713" cy="37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704" u="none" cap="none" strike="noStrike">
                <a:solidFill>
                  <a:srgbClr val="1F3566"/>
                </a:solidFill>
                <a:latin typeface="Arimo"/>
                <a:ea typeface="Arimo"/>
                <a:cs typeface="Arimo"/>
                <a:sym typeface="Arimo"/>
              </a:rPr>
              <a:t>Thank you for being here today!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