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embeddedFontLst>
    <p:embeddedFont>
      <p:font typeface="Garamond" pitchFamily="18" charset="0"/>
      <p:regular r:id="rId32"/>
      <p:bold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Full" cryptAlgorithmClass="hash" cryptAlgorithmType="typeAny" cryptAlgorithmSid="4" spinCount="50000" saltData="zrh9FbTvMuu+DLDDhFovOA" hashData="/HAAKgMFptjt2vgxWOWrdZYBS5g" cryptProvider="" algIdExt="0" algIdExtSource="" cryptProviderTypeExt="0" cryptProviderTypeExtSourc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aAxHwQRHRX5x6Jz7cOKMOgYG+K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grpSp>
        <p:nvGrpSpPr>
          <p:cNvPr id="17" name="Google Shape;17;p31"/>
          <p:cNvGrpSpPr/>
          <p:nvPr/>
        </p:nvGrpSpPr>
        <p:grpSpPr>
          <a:xfrm>
            <a:off x="-16934" y="0"/>
            <a:ext cx="12231160" cy="6856214"/>
            <a:chOff x="-16934" y="0"/>
            <a:chExt cx="12231160" cy="6856214"/>
          </a:xfrm>
        </p:grpSpPr>
        <p:pic>
          <p:nvPicPr>
            <p:cNvPr id="18" name="Google Shape;18;p31"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9" name="Google Shape;19;p31"/>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31"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1" name="Google Shape;21;p31"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2" name="Google Shape;22;p31"/>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1"/>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24" name="Google Shape;24;p31"/>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27" name="Google Shape;27;p31"/>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5"/>
        <p:cNvGrpSpPr/>
        <p:nvPr/>
      </p:nvGrpSpPr>
      <p:grpSpPr>
        <a:xfrm>
          <a:off x="0" y="0"/>
          <a:ext cx="0" cy="0"/>
          <a:chOff x="0" y="0"/>
          <a:chExt cx="0" cy="0"/>
        </a:xfrm>
      </p:grpSpPr>
      <p:sp>
        <p:nvSpPr>
          <p:cNvPr id="86" name="Google Shape;86;p40"/>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0"/>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8" name="Google Shape;88;p40"/>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9" name="Google Shape;89;p4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2"/>
        <p:cNvGrpSpPr/>
        <p:nvPr/>
      </p:nvGrpSpPr>
      <p:grpSpPr>
        <a:xfrm>
          <a:off x="0" y="0"/>
          <a:ext cx="0" cy="0"/>
          <a:chOff x="0" y="0"/>
          <a:chExt cx="0" cy="0"/>
        </a:xfrm>
      </p:grpSpPr>
      <p:sp>
        <p:nvSpPr>
          <p:cNvPr id="93" name="Google Shape;93;p41"/>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1"/>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95" name="Google Shape;95;p4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98" name="Google Shape;98;p41"/>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42"/>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2"/>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02" name="Google Shape;102;p42"/>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3" name="Google Shape;103;p4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06" name="Google Shape;106;p42"/>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sp>
        <p:nvSpPr>
          <p:cNvPr id="107" name="Google Shape;107;p42"/>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cxnSp>
        <p:nvCxnSpPr>
          <p:cNvPr id="108" name="Google Shape;108;p42"/>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43"/>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2" name="Google Shape;112;p4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44"/>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8" name="Google Shape;118;p44"/>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9" name="Google Shape;119;p4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4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22" name="Google Shape;122;p44"/>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sp>
        <p:nvSpPr>
          <p:cNvPr id="123" name="Google Shape;123;p44"/>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cxnSp>
        <p:nvCxnSpPr>
          <p:cNvPr id="124" name="Google Shape;124;p44"/>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45"/>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5"/>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8" name="Google Shape;128;p45"/>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9" name="Google Shape;129;p4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4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4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132" name="Google Shape;132;p45"/>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4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6"/>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36" name="Google Shape;136;p4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4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139" name="Google Shape;139;p46"/>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47"/>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7"/>
          <p:cNvSpPr txBox="1">
            <a:spLocks noGrp="1"/>
          </p:cNvSpPr>
          <p:nvPr>
            <p:ph type="body" idx="1"/>
          </p:nvPr>
        </p:nvSpPr>
        <p:spPr>
          <a:xfrm rot="5400000">
            <a:off x="2565043" y="-287514"/>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3" name="Google Shape;143;p4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4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146" name="Google Shape;146;p47"/>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cxnSp>
        <p:nvCxnSpPr>
          <p:cNvPr id="29" name="Google Shape;29;p32"/>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0" name="Google Shape;30;p3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2" name="Google Shape;32;p3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33"/>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38" name="Google Shape;38;p3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41" name="Google Shape;41;p33"/>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cxnSp>
        <p:nvCxnSpPr>
          <p:cNvPr id="43" name="Google Shape;43;p34"/>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4" name="Google Shape;44;p3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4"/>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6" name="Google Shape;46;p34"/>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7" name="Google Shape;47;p3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3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3" name="Google Shape;53;p35"/>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4" name="Google Shape;54;p35"/>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5" name="Google Shape;55;p35"/>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6" name="Google Shape;56;p3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59" name="Google Shape;59;p3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3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65" name="Google Shape;65;p36"/>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3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8"/>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73" name="Google Shape;73;p38"/>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74" name="Google Shape;74;p3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77" name="Google Shape;77;p38"/>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9"/>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1" name="Google Shape;81;p39"/>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2" name="Google Shape;82;p3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30"/>
          <p:cNvGrpSpPr/>
          <p:nvPr/>
        </p:nvGrpSpPr>
        <p:grpSpPr>
          <a:xfrm>
            <a:off x="-15736" y="0"/>
            <a:ext cx="12229962" cy="6856214"/>
            <a:chOff x="-15736" y="0"/>
            <a:chExt cx="12229962" cy="6856214"/>
          </a:xfrm>
        </p:grpSpPr>
        <p:pic>
          <p:nvPicPr>
            <p:cNvPr id="7" name="Google Shape;7;p30"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8" name="Google Shape;8;p30"/>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30"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0" name="Google Shape;10;p30"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1" name="Google Shape;11;p3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3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Google Shape;13;p3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3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 name="Google Shape;15;p3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E0E0E0"/>
              </a:buClr>
              <a:buSzPts val="5400"/>
              <a:buFont typeface="Garamond"/>
              <a:buNone/>
            </a:pPr>
            <a:r>
              <a:rPr lang="en-US" b="1">
                <a:solidFill>
                  <a:srgbClr val="E0E0E0"/>
                </a:solidFill>
              </a:rPr>
              <a:t>ECONOMY AND GOVERNMENT</a:t>
            </a:r>
            <a:endParaRPr b="1">
              <a:solidFill>
                <a:srgbClr val="E0E0E0"/>
              </a:solidFill>
            </a:endParaRPr>
          </a:p>
        </p:txBody>
      </p:sp>
      <p:pic>
        <p:nvPicPr>
          <p:cNvPr id="152" name="Google Shape;152;p1"/>
          <p:cNvPicPr preferRelativeResize="0"/>
          <p:nvPr/>
        </p:nvPicPr>
        <p:blipFill rotWithShape="1">
          <a:blip r:embed="rId3">
            <a:alphaModFix/>
          </a:blip>
          <a:srcRect/>
          <a:stretch/>
        </p:blipFill>
        <p:spPr>
          <a:xfrm>
            <a:off x="8686800" y="6456641"/>
            <a:ext cx="3505200" cy="401359"/>
          </a:xfrm>
          <a:prstGeom prst="rect">
            <a:avLst/>
          </a:prstGeom>
          <a:noFill/>
          <a:ln>
            <a:noFill/>
          </a:ln>
        </p:spPr>
      </p:pic>
      <p:pic>
        <p:nvPicPr>
          <p:cNvPr id="153" name="Google Shape;153;p1" descr="C:\Users\hp\Downloads\1679233880203.png"/>
          <p:cNvPicPr preferRelativeResize="0"/>
          <p:nvPr/>
        </p:nvPicPr>
        <p:blipFill rotWithShape="1">
          <a:blip r:embed="rId4">
            <a:alphaModFix/>
          </a:blip>
          <a:srcRect/>
          <a:stretch/>
        </p:blipFill>
        <p:spPr>
          <a:xfrm>
            <a:off x="10896600" y="5410200"/>
            <a:ext cx="1014412" cy="10144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216" name="Google Shape;216;p10"/>
          <p:cNvSpPr txBox="1">
            <a:spLocks noGrp="1"/>
          </p:cNvSpPr>
          <p:nvPr>
            <p:ph type="body" idx="1"/>
          </p:nvPr>
        </p:nvSpPr>
        <p:spPr>
          <a:xfrm>
            <a:off x="1371600" y="2133600"/>
            <a:ext cx="9601196" cy="3318936"/>
          </a:xfrm>
          <a:prstGeom prst="rect">
            <a:avLst/>
          </a:prstGeom>
          <a:noFill/>
          <a:ln>
            <a:noFill/>
          </a:ln>
        </p:spPr>
        <p:txBody>
          <a:bodyPr spcFirstLastPara="1" wrap="square" lIns="91425" tIns="45700" rIns="91425" bIns="45700" anchor="t" anchorCtr="0">
            <a:noAutofit/>
          </a:bodyPr>
          <a:lstStyle/>
          <a:p>
            <a:pPr marL="285750" lvl="0" indent="-81279" algn="l" rtl="0">
              <a:spcBef>
                <a:spcPts val="0"/>
              </a:spcBef>
              <a:spcAft>
                <a:spcPts val="0"/>
              </a:spcAft>
              <a:buSzPts val="3220"/>
              <a:buNone/>
            </a:pPr>
            <a:endParaRPr sz="2800" b="1"/>
          </a:p>
          <a:p>
            <a:pPr marL="285750" lvl="0" indent="-285750" algn="l" rtl="0">
              <a:spcBef>
                <a:spcPts val="1160"/>
              </a:spcBef>
              <a:spcAft>
                <a:spcPts val="0"/>
              </a:spcAft>
              <a:buSzPts val="3220"/>
              <a:buChar char="•"/>
            </a:pPr>
            <a:r>
              <a:rPr lang="en-US" sz="2800" b="1"/>
              <a:t>Government formed the National Planning Commission in 1950. The Prime Minister is its Chairman. </a:t>
            </a:r>
            <a:endParaRPr/>
          </a:p>
          <a:p>
            <a:pPr marL="285750" lvl="0" indent="-285750" algn="l" rtl="0">
              <a:spcBef>
                <a:spcPts val="1160"/>
              </a:spcBef>
              <a:spcAft>
                <a:spcPts val="0"/>
              </a:spcAft>
              <a:buSzPts val="3220"/>
              <a:buChar char="•"/>
            </a:pPr>
            <a:r>
              <a:rPr lang="en-US" sz="2800" b="1"/>
              <a:t> The main objective of the commission is to precisely estimate the natural and human resources and capital in the country, and to prepare plans for effective utilization of these resources. </a:t>
            </a:r>
            <a:endParaRPr/>
          </a:p>
          <a:p>
            <a:pPr marL="285750" lvl="0" indent="-81279" algn="l" rtl="0">
              <a:spcBef>
                <a:spcPts val="1160"/>
              </a:spcBef>
              <a:spcAft>
                <a:spcPts val="0"/>
              </a:spcAft>
              <a:buSzPts val="3220"/>
              <a:buNone/>
            </a:pPr>
            <a:endParaRPr sz="2800" b="1"/>
          </a:p>
        </p:txBody>
      </p:sp>
      <p:pic>
        <p:nvPicPr>
          <p:cNvPr id="217" name="Google Shape;217;p10" descr="C:\Users\hp\Downloads\1679233880203.png"/>
          <p:cNvPicPr preferRelativeResize="0"/>
          <p:nvPr/>
        </p:nvPicPr>
        <p:blipFill rotWithShape="1">
          <a:blip r:embed="rId3">
            <a:alphaModFix/>
          </a:blip>
          <a:srcRect/>
          <a:stretch/>
        </p:blipFill>
        <p:spPr>
          <a:xfrm>
            <a:off x="10439400" y="5105400"/>
            <a:ext cx="1014412" cy="10144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223" name="Google Shape;223;p1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680"/>
              <a:buChar char="•"/>
            </a:pPr>
            <a:r>
              <a:rPr lang="en-US" sz="3200" b="1"/>
              <a:t>In 1952 the ‘National Development Council’ was established. The chief ministers of all the states are members of this board. </a:t>
            </a:r>
            <a:endParaRPr/>
          </a:p>
          <a:p>
            <a:pPr marL="285750" lvl="0" indent="-285750" algn="l" rtl="0">
              <a:spcBef>
                <a:spcPts val="1240"/>
              </a:spcBef>
              <a:spcAft>
                <a:spcPts val="0"/>
              </a:spcAft>
              <a:buSzPts val="3680"/>
              <a:buChar char="•"/>
            </a:pPr>
            <a:r>
              <a:rPr lang="en-US" sz="3200" b="1"/>
              <a:t>It approves the draft copy of the five-year plans prepared by the National Planning Commission.</a:t>
            </a:r>
            <a:endParaRPr sz="3200" b="1"/>
          </a:p>
        </p:txBody>
      </p:sp>
      <p:pic>
        <p:nvPicPr>
          <p:cNvPr id="224" name="Google Shape;224;p11" descr="C:\Users\hp\Downloads\1679233880203.png"/>
          <p:cNvPicPr preferRelativeResize="0"/>
          <p:nvPr/>
        </p:nvPicPr>
        <p:blipFill rotWithShape="1">
          <a:blip r:embed="rId3">
            <a:alphaModFix/>
          </a:blip>
          <a:srcRect/>
          <a:stretch/>
        </p:blipFill>
        <p:spPr>
          <a:xfrm>
            <a:off x="10439400" y="5105400"/>
            <a:ext cx="1014412" cy="10144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Five year plans in India</a:t>
            </a:r>
            <a:endParaRPr/>
          </a:p>
        </p:txBody>
      </p:sp>
      <p:sp>
        <p:nvSpPr>
          <p:cNvPr id="230" name="Google Shape;230;p1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680"/>
              <a:buChar char="•"/>
            </a:pPr>
            <a:r>
              <a:rPr lang="en-US" sz="3200" b="1"/>
              <a:t>India's First Five-year plan came to effect on 1st April 1951. Till now, eleven five-year plans have been implemented. </a:t>
            </a:r>
            <a:endParaRPr/>
          </a:p>
          <a:p>
            <a:pPr marL="285750" lvl="0" indent="-285750" algn="l" rtl="0">
              <a:spcBef>
                <a:spcPts val="1240"/>
              </a:spcBef>
              <a:spcAft>
                <a:spcPts val="0"/>
              </a:spcAft>
              <a:buSzPts val="3680"/>
              <a:buChar char="•"/>
            </a:pPr>
            <a:r>
              <a:rPr lang="en-US" sz="3200" b="1"/>
              <a:t>Eradication of poverty and improving the standard of living is one of the primary objectives of India's five year plans.</a:t>
            </a:r>
            <a:endParaRPr sz="3200" b="1"/>
          </a:p>
        </p:txBody>
      </p:sp>
      <p:pic>
        <p:nvPicPr>
          <p:cNvPr id="231" name="Google Shape;231;p12" descr="C:\Users\hp\Downloads\1679233880203.png"/>
          <p:cNvPicPr preferRelativeResize="0"/>
          <p:nvPr/>
        </p:nvPicPr>
        <p:blipFill rotWithShape="1">
          <a:blip r:embed="rId3">
            <a:alphaModFix/>
          </a:blip>
          <a:srcRect/>
          <a:stretch/>
        </p:blipFill>
        <p:spPr>
          <a:xfrm>
            <a:off x="10439400" y="5105400"/>
            <a:ext cx="1014412" cy="10144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Objectives of five year plan</a:t>
            </a:r>
            <a:endParaRPr b="1"/>
          </a:p>
        </p:txBody>
      </p:sp>
      <p:sp>
        <p:nvSpPr>
          <p:cNvPr id="237" name="Google Shape;237;p1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680"/>
              <a:buNone/>
            </a:pPr>
            <a:r>
              <a:rPr lang="en-US" sz="3200" b="1"/>
              <a:t>1. Increasing the production to the maximum extent possible. </a:t>
            </a:r>
            <a:endParaRPr/>
          </a:p>
          <a:p>
            <a:pPr marL="285750" lvl="0" indent="-285750" algn="l" rtl="0">
              <a:spcBef>
                <a:spcPts val="1240"/>
              </a:spcBef>
              <a:spcAft>
                <a:spcPts val="0"/>
              </a:spcAft>
              <a:buSzPts val="3680"/>
              <a:buNone/>
            </a:pPr>
            <a:r>
              <a:rPr lang="en-US" sz="3200" b="1"/>
              <a:t>2. Increasing the employment opportunities. </a:t>
            </a:r>
            <a:endParaRPr/>
          </a:p>
          <a:p>
            <a:pPr marL="285750" lvl="0" indent="-285750" algn="l" rtl="0">
              <a:spcBef>
                <a:spcPts val="1240"/>
              </a:spcBef>
              <a:spcAft>
                <a:spcPts val="0"/>
              </a:spcAft>
              <a:buSzPts val="3680"/>
              <a:buNone/>
            </a:pPr>
            <a:r>
              <a:rPr lang="en-US" sz="3200" b="1"/>
              <a:t>3. Reducing the economic disparities. </a:t>
            </a:r>
            <a:endParaRPr/>
          </a:p>
          <a:p>
            <a:pPr marL="285750" lvl="0" indent="-285750" algn="l" rtl="0">
              <a:spcBef>
                <a:spcPts val="1240"/>
              </a:spcBef>
              <a:spcAft>
                <a:spcPts val="0"/>
              </a:spcAft>
              <a:buSzPts val="3680"/>
              <a:buNone/>
            </a:pPr>
            <a:r>
              <a:rPr lang="en-US" sz="3200" b="1"/>
              <a:t>4. Ensuring economic stability. </a:t>
            </a:r>
            <a:endParaRPr/>
          </a:p>
          <a:p>
            <a:pPr marL="285750" lvl="0" indent="-285750" algn="l" rtl="0">
              <a:spcBef>
                <a:spcPts val="1240"/>
              </a:spcBef>
              <a:spcAft>
                <a:spcPts val="0"/>
              </a:spcAft>
              <a:buSzPts val="3680"/>
              <a:buNone/>
            </a:pPr>
            <a:r>
              <a:rPr lang="en-US" sz="3200" b="1"/>
              <a:t>5. Modernizing the economy etc</a:t>
            </a:r>
            <a:endParaRPr sz="3200" b="1"/>
          </a:p>
        </p:txBody>
      </p:sp>
      <p:pic>
        <p:nvPicPr>
          <p:cNvPr id="238" name="Google Shape;238;p13" descr="C:\Users\hp\Downloads\1679233880203.png"/>
          <p:cNvPicPr preferRelativeResize="0"/>
          <p:nvPr/>
        </p:nvPicPr>
        <p:blipFill rotWithShape="1">
          <a:blip r:embed="rId3">
            <a:alphaModFix/>
          </a:blip>
          <a:srcRect/>
          <a:stretch/>
        </p:blipFill>
        <p:spPr>
          <a:xfrm>
            <a:off x="10439400" y="5105400"/>
            <a:ext cx="1014412" cy="10144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4"/>
          <p:cNvSpPr txBox="1">
            <a:spLocks noGrp="1"/>
          </p:cNvSpPr>
          <p:nvPr>
            <p:ph type="title"/>
          </p:nvPr>
        </p:nvSpPr>
        <p:spPr>
          <a:xfrm>
            <a:off x="1295400" y="914400"/>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Achievements of five year plans</a:t>
            </a:r>
            <a:endParaRPr/>
          </a:p>
        </p:txBody>
      </p:sp>
      <p:sp>
        <p:nvSpPr>
          <p:cNvPr id="244" name="Google Shape;244;p14"/>
          <p:cNvSpPr txBox="1">
            <a:spLocks noGrp="1"/>
          </p:cNvSpPr>
          <p:nvPr>
            <p:ph type="body" idx="1"/>
          </p:nvPr>
        </p:nvSpPr>
        <p:spPr>
          <a:xfrm>
            <a:off x="1143000" y="1828800"/>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220"/>
              <a:buNone/>
            </a:pPr>
            <a:endParaRPr sz="2800" b="1"/>
          </a:p>
          <a:p>
            <a:pPr marL="285750" lvl="0" indent="-285750" algn="l" rtl="0">
              <a:spcBef>
                <a:spcPts val="1160"/>
              </a:spcBef>
              <a:spcAft>
                <a:spcPts val="0"/>
              </a:spcAft>
              <a:buSzPts val="3220"/>
              <a:buNone/>
            </a:pPr>
            <a:r>
              <a:rPr lang="en-US" sz="2800" b="1"/>
              <a:t> the rate of growth of the national income has increased gradually </a:t>
            </a:r>
            <a:endParaRPr/>
          </a:p>
          <a:p>
            <a:pPr marL="285750" lvl="0" indent="-285750" algn="l" rtl="0">
              <a:spcBef>
                <a:spcPts val="1160"/>
              </a:spcBef>
              <a:spcAft>
                <a:spcPts val="0"/>
              </a:spcAft>
              <a:buSzPts val="3220"/>
              <a:buNone/>
            </a:pPr>
            <a:r>
              <a:rPr lang="en-US" sz="2800" b="1"/>
              <a:t> The major contribution to the national income has been from the service sector at 59%. </a:t>
            </a:r>
            <a:endParaRPr/>
          </a:p>
          <a:p>
            <a:pPr marL="285750" lvl="0" indent="-285750" algn="l" rtl="0">
              <a:spcBef>
                <a:spcPts val="1160"/>
              </a:spcBef>
              <a:spcAft>
                <a:spcPts val="0"/>
              </a:spcAft>
              <a:buSzPts val="3220"/>
              <a:buNone/>
            </a:pPr>
            <a:r>
              <a:rPr lang="en-US" sz="2800" b="1"/>
              <a:t> Self-sufficiency has been achieved in the production of food grains. </a:t>
            </a:r>
            <a:endParaRPr/>
          </a:p>
          <a:p>
            <a:pPr marL="285750" lvl="0" indent="-285750" algn="l" rtl="0">
              <a:spcBef>
                <a:spcPts val="1160"/>
              </a:spcBef>
              <a:spcAft>
                <a:spcPts val="0"/>
              </a:spcAft>
              <a:buSzPts val="3220"/>
              <a:buNone/>
            </a:pPr>
            <a:r>
              <a:rPr lang="en-US" sz="2800" b="1"/>
              <a:t> Employment opportunities have increased with the expansion of industry and the service sector. </a:t>
            </a:r>
            <a:endParaRPr/>
          </a:p>
          <a:p>
            <a:pPr marL="285750" lvl="0" indent="-285750" algn="l" rtl="0">
              <a:spcBef>
                <a:spcPts val="1160"/>
              </a:spcBef>
              <a:spcAft>
                <a:spcPts val="0"/>
              </a:spcAft>
              <a:buSzPts val="3220"/>
              <a:buNone/>
            </a:pPr>
            <a:endParaRPr sz="2800" b="1"/>
          </a:p>
        </p:txBody>
      </p:sp>
      <p:pic>
        <p:nvPicPr>
          <p:cNvPr id="245" name="Google Shape;245;p14" descr="C:\Users\hp\Downloads\1679233880203.png"/>
          <p:cNvPicPr preferRelativeResize="0"/>
          <p:nvPr/>
        </p:nvPicPr>
        <p:blipFill rotWithShape="1">
          <a:blip r:embed="rId3">
            <a:alphaModFix/>
          </a:blip>
          <a:srcRect/>
          <a:stretch/>
        </p:blipFill>
        <p:spPr>
          <a:xfrm>
            <a:off x="10439400" y="5105400"/>
            <a:ext cx="1014412" cy="10144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251" name="Google Shape;251;p15"/>
          <p:cNvSpPr txBox="1">
            <a:spLocks noGrp="1"/>
          </p:cNvSpPr>
          <p:nvPr>
            <p:ph type="body" idx="1"/>
          </p:nvPr>
        </p:nvSpPr>
        <p:spPr>
          <a:xfrm>
            <a:off x="1371600" y="1905000"/>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220"/>
              <a:buNone/>
            </a:pPr>
            <a:endParaRPr sz="2800" b="1"/>
          </a:p>
          <a:p>
            <a:pPr marL="285750" lvl="0" indent="-285750" algn="l" rtl="0">
              <a:spcBef>
                <a:spcPts val="1160"/>
              </a:spcBef>
              <a:spcAft>
                <a:spcPts val="0"/>
              </a:spcAft>
              <a:buSzPts val="3220"/>
              <a:buNone/>
            </a:pPr>
            <a:r>
              <a:rPr lang="en-US" sz="2800" b="1"/>
              <a:t> Poverty alleviation and employment-generation program. </a:t>
            </a:r>
            <a:endParaRPr/>
          </a:p>
          <a:p>
            <a:pPr marL="285750" lvl="0" indent="-285750" algn="l" rtl="0">
              <a:spcBef>
                <a:spcPts val="1160"/>
              </a:spcBef>
              <a:spcAft>
                <a:spcPts val="0"/>
              </a:spcAft>
              <a:buSzPts val="3220"/>
              <a:buNone/>
            </a:pPr>
            <a:r>
              <a:rPr lang="en-US" sz="2800" b="1"/>
              <a:t> Modern technology is being used in the agricultural, industrial and service sectors </a:t>
            </a:r>
            <a:endParaRPr/>
          </a:p>
          <a:p>
            <a:pPr marL="285750" lvl="0" indent="-285750" algn="l" rtl="0">
              <a:spcBef>
                <a:spcPts val="1160"/>
              </a:spcBef>
              <a:spcAft>
                <a:spcPts val="0"/>
              </a:spcAft>
              <a:buSzPts val="3220"/>
              <a:buNone/>
            </a:pPr>
            <a:r>
              <a:rPr lang="en-US" sz="2800" b="1"/>
              <a:t> The exports of manufacturing and engineering products have increased to a great extent. </a:t>
            </a:r>
            <a:endParaRPr/>
          </a:p>
          <a:p>
            <a:pPr marL="285750" lvl="0" indent="-285750" algn="l" rtl="0">
              <a:spcBef>
                <a:spcPts val="1160"/>
              </a:spcBef>
              <a:spcAft>
                <a:spcPts val="0"/>
              </a:spcAft>
              <a:buSzPts val="3220"/>
              <a:buNone/>
            </a:pPr>
            <a:r>
              <a:rPr lang="en-US" sz="2800" b="1"/>
              <a:t> Inclusive growth has become the priority of 11th and 12th five year plans </a:t>
            </a:r>
            <a:endParaRPr/>
          </a:p>
          <a:p>
            <a:pPr marL="285750" lvl="0" indent="-285750" algn="l" rtl="0">
              <a:spcBef>
                <a:spcPts val="1160"/>
              </a:spcBef>
              <a:spcAft>
                <a:spcPts val="0"/>
              </a:spcAft>
              <a:buSzPts val="3220"/>
              <a:buNone/>
            </a:pPr>
            <a:endParaRPr sz="28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257" name="Google Shape;257;p16"/>
          <p:cNvSpPr txBox="1">
            <a:spLocks noGrp="1"/>
          </p:cNvSpPr>
          <p:nvPr>
            <p:ph type="body" idx="1"/>
          </p:nvPr>
        </p:nvSpPr>
        <p:spPr>
          <a:xfrm>
            <a:off x="1219200" y="1905000"/>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680"/>
              <a:buNone/>
            </a:pPr>
            <a:endParaRPr sz="3200" b="1"/>
          </a:p>
          <a:p>
            <a:pPr marL="285750" lvl="0" indent="-285750" algn="l" rtl="0">
              <a:spcBef>
                <a:spcPts val="1240"/>
              </a:spcBef>
              <a:spcAft>
                <a:spcPts val="0"/>
              </a:spcAft>
              <a:buSzPts val="3680"/>
              <a:buNone/>
            </a:pPr>
            <a:r>
              <a:rPr lang="en-US" sz="3200" b="1"/>
              <a:t> Life expectancy and literacy rate of people have improved. </a:t>
            </a:r>
            <a:endParaRPr/>
          </a:p>
          <a:p>
            <a:pPr marL="285750" lvl="0" indent="-285750" algn="l" rtl="0">
              <a:spcBef>
                <a:spcPts val="1240"/>
              </a:spcBef>
              <a:spcAft>
                <a:spcPts val="0"/>
              </a:spcAft>
              <a:buSzPts val="3680"/>
              <a:buNone/>
            </a:pPr>
            <a:r>
              <a:rPr lang="en-US" sz="3200" b="1"/>
              <a:t> Rate of infant mortality and post-natal mortality has reduced. </a:t>
            </a:r>
            <a:endParaRPr/>
          </a:p>
          <a:p>
            <a:pPr marL="285750" lvl="0" indent="-285750" algn="l" rtl="0">
              <a:spcBef>
                <a:spcPts val="1240"/>
              </a:spcBef>
              <a:spcAft>
                <a:spcPts val="0"/>
              </a:spcAft>
              <a:buSzPts val="3680"/>
              <a:buNone/>
            </a:pPr>
            <a:r>
              <a:rPr lang="en-US" sz="3200" b="1"/>
              <a:t> Birth and death rates have reduced, and the rate of population growth is also decreasing </a:t>
            </a:r>
            <a:endParaRPr/>
          </a:p>
          <a:p>
            <a:pPr marL="285750" lvl="0" indent="-285750" algn="l" rtl="0">
              <a:spcBef>
                <a:spcPts val="1240"/>
              </a:spcBef>
              <a:spcAft>
                <a:spcPts val="0"/>
              </a:spcAft>
              <a:buSzPts val="3680"/>
              <a:buNone/>
            </a:pPr>
            <a:endParaRPr sz="3200" b="1"/>
          </a:p>
        </p:txBody>
      </p:sp>
      <p:pic>
        <p:nvPicPr>
          <p:cNvPr id="258" name="Google Shape;258;p16" descr="C:\Users\hp\Downloads\1679233880203.png"/>
          <p:cNvPicPr preferRelativeResize="0"/>
          <p:nvPr/>
        </p:nvPicPr>
        <p:blipFill rotWithShape="1">
          <a:blip r:embed="rId3">
            <a:alphaModFix/>
          </a:blip>
          <a:srcRect/>
          <a:stretch/>
        </p:blipFill>
        <p:spPr>
          <a:xfrm>
            <a:off x="10439400" y="5105400"/>
            <a:ext cx="1014412" cy="10144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Green Revolution:</a:t>
            </a:r>
            <a:endParaRPr/>
          </a:p>
        </p:txBody>
      </p:sp>
      <p:sp>
        <p:nvSpPr>
          <p:cNvPr id="264" name="Google Shape;264;p17"/>
          <p:cNvSpPr txBox="1">
            <a:spLocks noGrp="1"/>
          </p:cNvSpPr>
          <p:nvPr>
            <p:ph type="body" idx="1"/>
          </p:nvPr>
        </p:nvSpPr>
        <p:spPr>
          <a:xfrm>
            <a:off x="1295400" y="2133600"/>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680"/>
              <a:buNone/>
            </a:pPr>
            <a:endParaRPr sz="3200" b="1"/>
          </a:p>
          <a:p>
            <a:pPr marL="285750" lvl="0" indent="-285750" algn="l" rtl="0">
              <a:spcBef>
                <a:spcPts val="1240"/>
              </a:spcBef>
              <a:spcAft>
                <a:spcPts val="0"/>
              </a:spcAft>
              <a:buSzPts val="3680"/>
              <a:buNone/>
            </a:pPr>
            <a:r>
              <a:rPr lang="en-US" sz="3200" b="1"/>
              <a:t> ‘Revolution’ means ‘quick change or progress’. </a:t>
            </a:r>
            <a:endParaRPr/>
          </a:p>
          <a:p>
            <a:pPr marL="285750" lvl="0" indent="-285750" algn="l" rtl="0">
              <a:spcBef>
                <a:spcPts val="1240"/>
              </a:spcBef>
              <a:spcAft>
                <a:spcPts val="0"/>
              </a:spcAft>
              <a:buSzPts val="3680"/>
              <a:buNone/>
            </a:pPr>
            <a:r>
              <a:rPr lang="en-US" sz="3200" b="1"/>
              <a:t> The drastic increase in food grain production during the period is called the Green Revolution. </a:t>
            </a:r>
            <a:endParaRPr/>
          </a:p>
          <a:p>
            <a:pPr marL="285750" lvl="0" indent="-285750" algn="l" rtl="0">
              <a:spcBef>
                <a:spcPts val="1240"/>
              </a:spcBef>
              <a:spcAft>
                <a:spcPts val="0"/>
              </a:spcAft>
              <a:buSzPts val="3680"/>
              <a:buNone/>
            </a:pPr>
            <a:r>
              <a:rPr lang="en-US" sz="3200" b="1"/>
              <a:t> The Green Revolution was the consequence of using ‘high yielding seeds’. In the beginning of 1960 </a:t>
            </a:r>
            <a:endParaRPr/>
          </a:p>
          <a:p>
            <a:pPr marL="285750" lvl="0" indent="-285750" algn="l" rtl="0">
              <a:spcBef>
                <a:spcPts val="1240"/>
              </a:spcBef>
              <a:spcAft>
                <a:spcPts val="0"/>
              </a:spcAft>
              <a:buSzPts val="3680"/>
              <a:buNone/>
            </a:pPr>
            <a:endParaRPr sz="32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270" name="Google Shape;270;p1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680"/>
              <a:buNone/>
            </a:pPr>
            <a:endParaRPr sz="3200"/>
          </a:p>
          <a:p>
            <a:pPr marL="285750" lvl="0" indent="-285750" algn="l" rtl="0">
              <a:spcBef>
                <a:spcPts val="1240"/>
              </a:spcBef>
              <a:spcAft>
                <a:spcPts val="0"/>
              </a:spcAft>
              <a:buSzPts val="3680"/>
              <a:buNone/>
            </a:pPr>
            <a:r>
              <a:rPr lang="en-US" sz="3200"/>
              <a:t> </a:t>
            </a:r>
            <a:r>
              <a:rPr lang="en-US" sz="3200" b="1" i="1"/>
              <a:t>Dr.Norman Borlaug a German agricultural scientist conducted many experiments in Mexico, the result of which was the discovery of high-yielding wheat grains </a:t>
            </a:r>
            <a:endParaRPr/>
          </a:p>
          <a:p>
            <a:pPr marL="285750" lvl="0" indent="-285750" algn="l" rtl="0">
              <a:spcBef>
                <a:spcPts val="1240"/>
              </a:spcBef>
              <a:spcAft>
                <a:spcPts val="0"/>
              </a:spcAft>
              <a:buSzPts val="3680"/>
              <a:buNone/>
            </a:pPr>
            <a:endParaRPr sz="3200"/>
          </a:p>
        </p:txBody>
      </p:sp>
      <p:pic>
        <p:nvPicPr>
          <p:cNvPr id="271" name="Google Shape;271;p18" descr="C:\Users\hp\AppData\Local\Microsoft\Windows\INetCache\IE\3YV9JXY0\Norman_Borlaug_(cropped)[1].jpg"/>
          <p:cNvPicPr preferRelativeResize="0"/>
          <p:nvPr/>
        </p:nvPicPr>
        <p:blipFill rotWithShape="1">
          <a:blip r:embed="rId3">
            <a:alphaModFix/>
          </a:blip>
          <a:srcRect/>
          <a:stretch/>
        </p:blipFill>
        <p:spPr>
          <a:xfrm>
            <a:off x="9144000" y="685800"/>
            <a:ext cx="2133600" cy="2540000"/>
          </a:xfrm>
          <a:prstGeom prst="rect">
            <a:avLst/>
          </a:prstGeom>
          <a:noFill/>
          <a:ln>
            <a:noFill/>
          </a:ln>
        </p:spPr>
      </p:pic>
      <p:pic>
        <p:nvPicPr>
          <p:cNvPr id="272" name="Google Shape;272;p18" descr="C:\Users\hp\Downloads\1679233880203.png"/>
          <p:cNvPicPr preferRelativeResize="0"/>
          <p:nvPr/>
        </p:nvPicPr>
        <p:blipFill rotWithShape="1">
          <a:blip r:embed="rId4">
            <a:alphaModFix/>
          </a:blip>
          <a:srcRect/>
          <a:stretch/>
        </p:blipFill>
        <p:spPr>
          <a:xfrm>
            <a:off x="10439400" y="5105400"/>
            <a:ext cx="1014412" cy="10144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278" name="Google Shape;278;p19"/>
          <p:cNvSpPr txBox="1">
            <a:spLocks noGrp="1"/>
          </p:cNvSpPr>
          <p:nvPr>
            <p:ph type="body" idx="1"/>
          </p:nvPr>
        </p:nvSpPr>
        <p:spPr>
          <a:xfrm>
            <a:off x="1295400" y="1981200"/>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220"/>
              <a:buNone/>
            </a:pPr>
            <a:endParaRPr sz="2800" b="1"/>
          </a:p>
          <a:p>
            <a:pPr marL="285750" lvl="0" indent="-285750" algn="l" rtl="0">
              <a:spcBef>
                <a:spcPts val="1160"/>
              </a:spcBef>
              <a:spcAft>
                <a:spcPts val="0"/>
              </a:spcAft>
              <a:buSzPts val="3220"/>
              <a:buNone/>
            </a:pPr>
            <a:r>
              <a:rPr lang="en-US" sz="2800" b="1"/>
              <a:t> Agricultural production dropped drastically in India in the year 1965-66 due to severe drought. There was a grave scarcity of food grains. </a:t>
            </a:r>
            <a:endParaRPr/>
          </a:p>
          <a:p>
            <a:pPr marL="285750" lvl="0" indent="-285750" algn="l" rtl="0">
              <a:spcBef>
                <a:spcPts val="1160"/>
              </a:spcBef>
              <a:spcAft>
                <a:spcPts val="0"/>
              </a:spcAft>
              <a:buSzPts val="3220"/>
              <a:buNone/>
            </a:pPr>
            <a:r>
              <a:rPr lang="en-US" sz="2800" b="1"/>
              <a:t>To resolve this problem, in 1966, the Indian government initiated the usage of high-yielding variety seeds of wheat in the states of Punjab,Haryana, Delhi, Rajasthan and Eastern parts of Uttar Pradesh </a:t>
            </a:r>
            <a:endParaRPr/>
          </a:p>
          <a:p>
            <a:pPr marL="285750" lvl="0" indent="-285750" algn="l" rtl="0">
              <a:spcBef>
                <a:spcPts val="1160"/>
              </a:spcBef>
              <a:spcAft>
                <a:spcPts val="0"/>
              </a:spcAft>
              <a:buSzPts val="3220"/>
              <a:buNone/>
            </a:pPr>
            <a:endParaRPr sz="2800" b="1"/>
          </a:p>
        </p:txBody>
      </p:sp>
      <p:pic>
        <p:nvPicPr>
          <p:cNvPr id="279" name="Google Shape;279;p19" descr="C:\Users\hp\Downloads\1679233880203.png"/>
          <p:cNvPicPr preferRelativeResize="0"/>
          <p:nvPr/>
        </p:nvPicPr>
        <p:blipFill rotWithShape="1">
          <a:blip r:embed="rId3">
            <a:alphaModFix/>
          </a:blip>
          <a:srcRect/>
          <a:stretch/>
        </p:blipFill>
        <p:spPr>
          <a:xfrm>
            <a:off x="10439400" y="5105400"/>
            <a:ext cx="1014412" cy="10144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In this chapter we will study </a:t>
            </a:r>
            <a:endParaRPr b="1"/>
          </a:p>
        </p:txBody>
      </p:sp>
      <p:sp>
        <p:nvSpPr>
          <p:cNvPr id="159" name="Google Shape;159;p2"/>
          <p:cNvSpPr txBox="1">
            <a:spLocks noGrp="1"/>
          </p:cNvSpPr>
          <p:nvPr>
            <p:ph type="body" idx="1"/>
          </p:nvPr>
        </p:nvSpPr>
        <p:spPr>
          <a:xfrm>
            <a:off x="990600" y="3124200"/>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680"/>
              <a:buNone/>
            </a:pPr>
            <a:r>
              <a:rPr lang="en-US" sz="3200" b="1"/>
              <a:t>• </a:t>
            </a:r>
            <a:r>
              <a:rPr lang="en-US" sz="3200" b="1" i="1"/>
              <a:t>Relation between Government and economy </a:t>
            </a:r>
            <a:endParaRPr/>
          </a:p>
          <a:p>
            <a:pPr marL="285750" lvl="0" indent="-285750" algn="l" rtl="0">
              <a:spcBef>
                <a:spcPts val="1240"/>
              </a:spcBef>
              <a:spcAft>
                <a:spcPts val="0"/>
              </a:spcAft>
              <a:buSzPts val="3680"/>
              <a:buNone/>
            </a:pPr>
            <a:r>
              <a:rPr lang="en-US" sz="3200" b="1"/>
              <a:t>• </a:t>
            </a:r>
            <a:r>
              <a:rPr lang="en-US" sz="3200" b="1" i="1"/>
              <a:t>Planning in India • Five year plans and achievements</a:t>
            </a:r>
            <a:endParaRPr/>
          </a:p>
          <a:p>
            <a:pPr marL="285750" lvl="0" indent="-285750" algn="l" rtl="0">
              <a:spcBef>
                <a:spcPts val="1240"/>
              </a:spcBef>
              <a:spcAft>
                <a:spcPts val="0"/>
              </a:spcAft>
              <a:buSzPts val="3680"/>
              <a:buNone/>
            </a:pPr>
            <a:r>
              <a:rPr lang="en-US" sz="3200" b="1"/>
              <a:t>• </a:t>
            </a:r>
            <a:r>
              <a:rPr lang="en-US" sz="3200" b="1" i="1"/>
              <a:t>Green Revolution 	</a:t>
            </a:r>
            <a:endParaRPr/>
          </a:p>
          <a:p>
            <a:pPr marL="285750" lvl="0" indent="-285750" algn="l" rtl="0">
              <a:spcBef>
                <a:spcPts val="1240"/>
              </a:spcBef>
              <a:spcAft>
                <a:spcPts val="0"/>
              </a:spcAft>
              <a:buSzPts val="3680"/>
              <a:buNone/>
            </a:pPr>
            <a:endParaRPr sz="3200" b="1"/>
          </a:p>
        </p:txBody>
      </p:sp>
      <p:pic>
        <p:nvPicPr>
          <p:cNvPr id="160" name="Google Shape;160;p2" descr="C:\Program Files (x86)\Microsoft Office\MEDIA\CAGCAT10\j0301252.wmf"/>
          <p:cNvPicPr preferRelativeResize="0"/>
          <p:nvPr/>
        </p:nvPicPr>
        <p:blipFill rotWithShape="1">
          <a:blip r:embed="rId3">
            <a:alphaModFix/>
          </a:blip>
          <a:srcRect/>
          <a:stretch/>
        </p:blipFill>
        <p:spPr>
          <a:xfrm>
            <a:off x="9220200" y="2362200"/>
            <a:ext cx="2209800" cy="1890644"/>
          </a:xfrm>
          <a:prstGeom prst="rect">
            <a:avLst/>
          </a:prstGeom>
          <a:noFill/>
          <a:ln>
            <a:noFill/>
          </a:ln>
        </p:spPr>
      </p:pic>
      <p:pic>
        <p:nvPicPr>
          <p:cNvPr id="161" name="Google Shape;161;p2"/>
          <p:cNvPicPr preferRelativeResize="0"/>
          <p:nvPr/>
        </p:nvPicPr>
        <p:blipFill rotWithShape="1">
          <a:blip r:embed="rId4">
            <a:alphaModFix/>
          </a:blip>
          <a:srcRect/>
          <a:stretch/>
        </p:blipFill>
        <p:spPr>
          <a:xfrm>
            <a:off x="8686800" y="6456641"/>
            <a:ext cx="3505200" cy="401359"/>
          </a:xfrm>
          <a:prstGeom prst="rect">
            <a:avLst/>
          </a:prstGeom>
          <a:noFill/>
          <a:ln>
            <a:noFill/>
          </a:ln>
        </p:spPr>
      </p:pic>
      <p:pic>
        <p:nvPicPr>
          <p:cNvPr id="162" name="Google Shape;162;p2" descr="C:\Users\hp\Downloads\1679233880203.png"/>
          <p:cNvPicPr preferRelativeResize="0"/>
          <p:nvPr/>
        </p:nvPicPr>
        <p:blipFill rotWithShape="1">
          <a:blip r:embed="rId5">
            <a:alphaModFix/>
          </a:blip>
          <a:srcRect/>
          <a:stretch/>
        </p:blipFill>
        <p:spPr>
          <a:xfrm>
            <a:off x="10439400" y="5105400"/>
            <a:ext cx="1014412" cy="10144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b="1"/>
              <a:t>Growing crops using high-yielding grains involves</a:t>
            </a:r>
            <a:endParaRPr/>
          </a:p>
        </p:txBody>
      </p:sp>
      <p:sp>
        <p:nvSpPr>
          <p:cNvPr id="285" name="Google Shape;285;p20"/>
          <p:cNvSpPr txBox="1">
            <a:spLocks noGrp="1"/>
          </p:cNvSpPr>
          <p:nvPr>
            <p:ph type="body" idx="1"/>
          </p:nvPr>
        </p:nvSpPr>
        <p:spPr>
          <a:xfrm>
            <a:off x="1295400" y="1905000"/>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760"/>
              <a:buNone/>
            </a:pPr>
            <a:endParaRPr b="1"/>
          </a:p>
          <a:p>
            <a:pPr marL="285750" lvl="0" indent="-285750" algn="l" rtl="0">
              <a:spcBef>
                <a:spcPts val="1080"/>
              </a:spcBef>
              <a:spcAft>
                <a:spcPts val="0"/>
              </a:spcAft>
              <a:buSzPts val="2760"/>
              <a:buNone/>
            </a:pPr>
            <a:r>
              <a:rPr lang="en-US" b="1"/>
              <a:t> providing specific nutrients, </a:t>
            </a:r>
            <a:endParaRPr/>
          </a:p>
          <a:p>
            <a:pPr marL="285750" lvl="0" indent="-285750" algn="l" rtl="0">
              <a:spcBef>
                <a:spcPts val="1080"/>
              </a:spcBef>
              <a:spcAft>
                <a:spcPts val="0"/>
              </a:spcAft>
              <a:buSzPts val="2760"/>
              <a:buNone/>
            </a:pPr>
            <a:r>
              <a:rPr lang="en-US" b="1"/>
              <a:t> Regulated supply of water and protection from diseases. </a:t>
            </a:r>
            <a:endParaRPr/>
          </a:p>
          <a:p>
            <a:pPr marL="285750" lvl="0" indent="-285750" algn="l" rtl="0">
              <a:spcBef>
                <a:spcPts val="1080"/>
              </a:spcBef>
              <a:spcAft>
                <a:spcPts val="0"/>
              </a:spcAft>
              <a:buSzPts val="2760"/>
              <a:buNone/>
            </a:pPr>
            <a:r>
              <a:rPr lang="en-US" b="1"/>
              <a:t> the use of chemical fertilizers and pesticides and </a:t>
            </a:r>
            <a:endParaRPr/>
          </a:p>
          <a:p>
            <a:pPr marL="285750" lvl="0" indent="-285750" algn="l" rtl="0">
              <a:spcBef>
                <a:spcPts val="1080"/>
              </a:spcBef>
              <a:spcAft>
                <a:spcPts val="0"/>
              </a:spcAft>
              <a:buSzPts val="2760"/>
              <a:buNone/>
            </a:pPr>
            <a:r>
              <a:rPr lang="en-US" b="1"/>
              <a:t> Irrigation facilities were also initiated with the usage of high yielding variety seeds. </a:t>
            </a:r>
            <a:endParaRPr/>
          </a:p>
          <a:p>
            <a:pPr marL="285750" lvl="0" indent="-285750" algn="l" rtl="0">
              <a:spcBef>
                <a:spcPts val="1080"/>
              </a:spcBef>
              <a:spcAft>
                <a:spcPts val="0"/>
              </a:spcAft>
              <a:buSzPts val="2760"/>
              <a:buNone/>
            </a:pPr>
            <a:r>
              <a:rPr lang="en-US" b="1"/>
              <a:t> Irrigation facilities were expanded. As a result, production of wheat increased immensely. </a:t>
            </a:r>
            <a:endParaRPr/>
          </a:p>
          <a:p>
            <a:pPr marL="285750" lvl="0" indent="-285750" algn="l" rtl="0">
              <a:spcBef>
                <a:spcPts val="1080"/>
              </a:spcBef>
              <a:spcAft>
                <a:spcPts val="0"/>
              </a:spcAft>
              <a:buSzPts val="2760"/>
              <a:buNone/>
            </a:pPr>
            <a:r>
              <a:rPr lang="en-US" b="1"/>
              <a:t>                                                      It is called Pre harvest technology</a:t>
            </a:r>
            <a:endParaRPr/>
          </a:p>
          <a:p>
            <a:pPr marL="285750" lvl="0" indent="-285750" algn="l" rtl="0">
              <a:spcBef>
                <a:spcPts val="1080"/>
              </a:spcBef>
              <a:spcAft>
                <a:spcPts val="0"/>
              </a:spcAft>
              <a:buSzPts val="2760"/>
              <a:buNone/>
            </a:pPr>
            <a:endParaRPr b="1"/>
          </a:p>
        </p:txBody>
      </p:sp>
      <p:pic>
        <p:nvPicPr>
          <p:cNvPr id="286" name="Google Shape;286;p20" descr="C:\Users\hp\Downloads\1679233880203.png"/>
          <p:cNvPicPr preferRelativeResize="0"/>
          <p:nvPr/>
        </p:nvPicPr>
        <p:blipFill rotWithShape="1">
          <a:blip r:embed="rId3">
            <a:alphaModFix/>
          </a:blip>
          <a:srcRect/>
          <a:stretch/>
        </p:blipFill>
        <p:spPr>
          <a:xfrm>
            <a:off x="10439400" y="5105400"/>
            <a:ext cx="1014412" cy="10144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pic>
        <p:nvPicPr>
          <p:cNvPr id="292" name="Google Shape;292;p21" descr="C:\Users\hp\AppData\Local\Microsoft\Windows\INetCache\IE\ND01VH0J\Wheat-haHula-ISRAEL2[1].JPG"/>
          <p:cNvPicPr preferRelativeResize="0"/>
          <p:nvPr/>
        </p:nvPicPr>
        <p:blipFill rotWithShape="1">
          <a:blip r:embed="rId3">
            <a:alphaModFix/>
          </a:blip>
          <a:srcRect/>
          <a:stretch/>
        </p:blipFill>
        <p:spPr>
          <a:xfrm>
            <a:off x="761999" y="762000"/>
            <a:ext cx="3188245" cy="2362200"/>
          </a:xfrm>
          <a:prstGeom prst="rect">
            <a:avLst/>
          </a:prstGeom>
          <a:noFill/>
          <a:ln>
            <a:noFill/>
          </a:ln>
        </p:spPr>
      </p:pic>
      <p:pic>
        <p:nvPicPr>
          <p:cNvPr id="293" name="Google Shape;293;p21" descr="C:\Users\hp\AppData\Local\Microsoft\Windows\INetCache\IE\3YV9JXY0\8262020123335AM[1].jpg"/>
          <p:cNvPicPr preferRelativeResize="0"/>
          <p:nvPr/>
        </p:nvPicPr>
        <p:blipFill rotWithShape="1">
          <a:blip r:embed="rId4">
            <a:alphaModFix/>
          </a:blip>
          <a:srcRect/>
          <a:stretch/>
        </p:blipFill>
        <p:spPr>
          <a:xfrm>
            <a:off x="4267200" y="762000"/>
            <a:ext cx="3543300" cy="2362200"/>
          </a:xfrm>
          <a:prstGeom prst="rect">
            <a:avLst/>
          </a:prstGeom>
          <a:noFill/>
          <a:ln>
            <a:noFill/>
          </a:ln>
        </p:spPr>
      </p:pic>
      <p:pic>
        <p:nvPicPr>
          <p:cNvPr id="294" name="Google Shape;294;p21" descr="C:\Users\hp\AppData\Local\Microsoft\Windows\INetCache\IE\8V6VLVQE\5505107751_7298672b93_b[1].jpg"/>
          <p:cNvPicPr preferRelativeResize="0"/>
          <p:nvPr/>
        </p:nvPicPr>
        <p:blipFill rotWithShape="1">
          <a:blip r:embed="rId5">
            <a:alphaModFix/>
          </a:blip>
          <a:srcRect/>
          <a:stretch/>
        </p:blipFill>
        <p:spPr>
          <a:xfrm>
            <a:off x="838200" y="3200400"/>
            <a:ext cx="4567238" cy="3040361"/>
          </a:xfrm>
          <a:prstGeom prst="rect">
            <a:avLst/>
          </a:prstGeom>
          <a:noFill/>
          <a:ln>
            <a:noFill/>
          </a:ln>
        </p:spPr>
      </p:pic>
      <p:pic>
        <p:nvPicPr>
          <p:cNvPr id="295" name="Google Shape;295;p21" descr="C:\Users\hp\AppData\Local\Microsoft\Windows\INetCache\IE\8V6VLVQE\fertilizer_bag_in_grass[1].gif"/>
          <p:cNvPicPr preferRelativeResize="0"/>
          <p:nvPr/>
        </p:nvPicPr>
        <p:blipFill rotWithShape="1">
          <a:blip r:embed="rId6">
            <a:alphaModFix/>
          </a:blip>
          <a:srcRect/>
          <a:stretch/>
        </p:blipFill>
        <p:spPr>
          <a:xfrm>
            <a:off x="8229600" y="838200"/>
            <a:ext cx="3048000" cy="2209800"/>
          </a:xfrm>
          <a:prstGeom prst="rect">
            <a:avLst/>
          </a:prstGeom>
          <a:noFill/>
          <a:ln>
            <a:noFill/>
          </a:ln>
        </p:spPr>
      </p:pic>
      <p:pic>
        <p:nvPicPr>
          <p:cNvPr id="296" name="Google Shape;296;p21" descr="C:\Users\hp\AppData\Local\Microsoft\Windows\INetCache\IE\ZWAX6X1C\6027489002_e74aebab93_b[1].jpg"/>
          <p:cNvPicPr preferRelativeResize="0"/>
          <p:nvPr/>
        </p:nvPicPr>
        <p:blipFill rotWithShape="1">
          <a:blip r:embed="rId7">
            <a:alphaModFix/>
          </a:blip>
          <a:srcRect/>
          <a:stretch/>
        </p:blipFill>
        <p:spPr>
          <a:xfrm>
            <a:off x="5867400" y="3200400"/>
            <a:ext cx="2058516" cy="3086267"/>
          </a:xfrm>
          <a:prstGeom prst="rect">
            <a:avLst/>
          </a:prstGeom>
          <a:noFill/>
          <a:ln>
            <a:noFill/>
          </a:ln>
        </p:spPr>
      </p:pic>
      <p:pic>
        <p:nvPicPr>
          <p:cNvPr id="297" name="Google Shape;297;p21" descr="C:\Users\hp\AppData\Local\Microsoft\Windows\INetCache\IE\3YV9JXY0\14897022621[1].jpg"/>
          <p:cNvPicPr preferRelativeResize="0"/>
          <p:nvPr/>
        </p:nvPicPr>
        <p:blipFill rotWithShape="1">
          <a:blip r:embed="rId8">
            <a:alphaModFix/>
          </a:blip>
          <a:srcRect/>
          <a:stretch/>
        </p:blipFill>
        <p:spPr>
          <a:xfrm>
            <a:off x="8458200" y="3124200"/>
            <a:ext cx="2079546" cy="308939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303" name="Google Shape;303;p22"/>
          <p:cNvSpPr txBox="1">
            <a:spLocks noGrp="1"/>
          </p:cNvSpPr>
          <p:nvPr>
            <p:ph type="body" idx="1"/>
          </p:nvPr>
        </p:nvSpPr>
        <p:spPr>
          <a:xfrm>
            <a:off x="821525" y="785825"/>
            <a:ext cx="7822500" cy="5090100"/>
          </a:xfrm>
          <a:prstGeom prst="rect">
            <a:avLst/>
          </a:prstGeom>
          <a:noFill/>
          <a:ln>
            <a:noFill/>
          </a:ln>
        </p:spPr>
        <p:txBody>
          <a:bodyPr spcFirstLastPara="1" wrap="square" lIns="91425" tIns="45700" rIns="91425" bIns="45700" anchor="t" anchorCtr="0">
            <a:noAutofit/>
          </a:bodyPr>
          <a:lstStyle/>
          <a:p>
            <a:pPr marL="285750" lvl="0" indent="-263398" algn="l" rtl="0">
              <a:lnSpc>
                <a:spcPct val="90000"/>
              </a:lnSpc>
              <a:spcBef>
                <a:spcPts val="0"/>
              </a:spcBef>
              <a:spcAft>
                <a:spcPts val="0"/>
              </a:spcAft>
              <a:buSzPts val="3328"/>
              <a:buChar char="•"/>
            </a:pPr>
            <a:r>
              <a:rPr lang="en-US" sz="2920" b="1" i="1"/>
              <a:t>The role of Dr. M.S.Swaminathan, agricultural scientist in implementing the improved technology in Indian agriculture is significant. Hence he is called ‘the father of Green Revolution’.</a:t>
            </a:r>
            <a:endParaRPr sz="2920" b="1" i="1"/>
          </a:p>
          <a:p>
            <a:pPr marL="285750" lvl="0" indent="-339725" algn="l" rtl="0">
              <a:lnSpc>
                <a:spcPct val="90000"/>
              </a:lnSpc>
              <a:spcBef>
                <a:spcPts val="0"/>
              </a:spcBef>
              <a:spcAft>
                <a:spcPts val="0"/>
              </a:spcAft>
              <a:buSzPts val="2920"/>
              <a:buChar char="•"/>
            </a:pPr>
            <a:r>
              <a:rPr lang="en-US" sz="2920" b="1" i="1"/>
              <a:t>He died on 28 September 2023. His contribution to the field of agriculture is ever remembered.</a:t>
            </a:r>
            <a:endParaRPr sz="2920" b="1" i="1"/>
          </a:p>
          <a:p>
            <a:pPr marL="285750" lvl="0" indent="-339725" algn="l" rtl="0">
              <a:lnSpc>
                <a:spcPct val="90000"/>
              </a:lnSpc>
              <a:spcBef>
                <a:spcPts val="0"/>
              </a:spcBef>
              <a:spcAft>
                <a:spcPts val="0"/>
              </a:spcAft>
              <a:buSzPts val="2920"/>
              <a:buChar char="•"/>
            </a:pPr>
            <a:r>
              <a:rPr lang="en-US" sz="2920" b="1" i="1"/>
              <a:t>He is honored with the first World Food Prize in 1987.</a:t>
            </a:r>
            <a:endParaRPr sz="2920" b="1" i="1"/>
          </a:p>
          <a:p>
            <a:pPr marL="285750" lvl="0" indent="-339725" algn="l" rtl="0">
              <a:lnSpc>
                <a:spcPct val="90000"/>
              </a:lnSpc>
              <a:spcBef>
                <a:spcPts val="0"/>
              </a:spcBef>
              <a:spcAft>
                <a:spcPts val="0"/>
              </a:spcAft>
              <a:buSzPts val="2920"/>
              <a:buChar char="•"/>
            </a:pPr>
            <a:r>
              <a:rPr lang="en-US" sz="2920" b="1" i="1"/>
              <a:t>Recognizing Sri M.S. Swaminathan’s contribution to the Green Revolution, the Government of India has conferred posthumously the highest civilian award ‘Bhrat Ratna’ to him in 2024</a:t>
            </a:r>
            <a:endParaRPr sz="2920" b="1" i="1"/>
          </a:p>
          <a:p>
            <a:pPr marL="285750" lvl="0" indent="-237490" algn="l" rtl="0">
              <a:lnSpc>
                <a:spcPct val="90000"/>
              </a:lnSpc>
              <a:spcBef>
                <a:spcPts val="0"/>
              </a:spcBef>
              <a:spcAft>
                <a:spcPts val="0"/>
              </a:spcAft>
              <a:buSzPts val="2920"/>
              <a:buChar char="•"/>
            </a:pPr>
            <a:endParaRPr sz="2920" b="1" i="1"/>
          </a:p>
        </p:txBody>
      </p:sp>
      <p:pic>
        <p:nvPicPr>
          <p:cNvPr id="304" name="Google Shape;304;p22"/>
          <p:cNvPicPr preferRelativeResize="0"/>
          <p:nvPr/>
        </p:nvPicPr>
        <p:blipFill rotWithShape="1">
          <a:blip r:embed="rId3">
            <a:alphaModFix/>
          </a:blip>
          <a:srcRect/>
          <a:stretch/>
        </p:blipFill>
        <p:spPr>
          <a:xfrm>
            <a:off x="8721325" y="2434825"/>
            <a:ext cx="2590800" cy="317558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a:t/>
            </a:r>
            <a:br>
              <a:rPr lang="en-US"/>
            </a:br>
            <a:r>
              <a:rPr lang="en-US" b="1"/>
              <a:t>‘Post-Harvest Technology </a:t>
            </a:r>
            <a:br>
              <a:rPr lang="en-US" b="1"/>
            </a:br>
            <a:endParaRPr/>
          </a:p>
        </p:txBody>
      </p:sp>
      <p:sp>
        <p:nvSpPr>
          <p:cNvPr id="310" name="Google Shape;310;p23"/>
          <p:cNvSpPr txBox="1">
            <a:spLocks noGrp="1"/>
          </p:cNvSpPr>
          <p:nvPr>
            <p:ph type="body" idx="1"/>
          </p:nvPr>
        </p:nvSpPr>
        <p:spPr>
          <a:xfrm>
            <a:off x="1219200" y="2057400"/>
            <a:ext cx="9601196" cy="3318936"/>
          </a:xfrm>
          <a:prstGeom prst="rect">
            <a:avLst/>
          </a:prstGeom>
          <a:noFill/>
          <a:ln>
            <a:noFill/>
          </a:ln>
        </p:spPr>
        <p:txBody>
          <a:bodyPr spcFirstLastPara="1" wrap="square" lIns="91425" tIns="45700" rIns="91425" bIns="45700" anchor="t" anchorCtr="0">
            <a:noAutofit/>
          </a:bodyPr>
          <a:lstStyle/>
          <a:p>
            <a:pPr marL="285750" lvl="0" indent="-52070" algn="l" rtl="0">
              <a:spcBef>
                <a:spcPts val="0"/>
              </a:spcBef>
              <a:spcAft>
                <a:spcPts val="0"/>
              </a:spcAft>
              <a:buSzPts val="3680"/>
              <a:buNone/>
            </a:pPr>
            <a:endParaRPr sz="3200" b="1"/>
          </a:p>
          <a:p>
            <a:pPr marL="285750" lvl="0" indent="-285750" algn="l" rtl="0">
              <a:spcBef>
                <a:spcPts val="1240"/>
              </a:spcBef>
              <a:spcAft>
                <a:spcPts val="0"/>
              </a:spcAft>
              <a:buSzPts val="3680"/>
              <a:buChar char="•"/>
            </a:pPr>
            <a:r>
              <a:rPr lang="en-US" sz="3200" b="1"/>
              <a:t>It became necessary to construct granaries and cold-storage warehouses to store the surplus produce. The latest technology had to be implemented for providing all these facilities. The improved technology that is used to procure, process and market agricultural produce is called ‘Post-Harvest Technology </a:t>
            </a:r>
            <a:endParaRPr/>
          </a:p>
          <a:p>
            <a:pPr marL="285750" lvl="0" indent="-52070" algn="l" rtl="0">
              <a:spcBef>
                <a:spcPts val="1240"/>
              </a:spcBef>
              <a:spcAft>
                <a:spcPts val="0"/>
              </a:spcAft>
              <a:buSzPts val="3680"/>
              <a:buNone/>
            </a:pPr>
            <a:endParaRPr sz="3200" b="1"/>
          </a:p>
        </p:txBody>
      </p:sp>
      <p:pic>
        <p:nvPicPr>
          <p:cNvPr id="311" name="Google Shape;311;p23" descr="C:\Users\hp\Downloads\1679233880203.png"/>
          <p:cNvPicPr preferRelativeResize="0"/>
          <p:nvPr/>
        </p:nvPicPr>
        <p:blipFill rotWithShape="1">
          <a:blip r:embed="rId3">
            <a:alphaModFix/>
          </a:blip>
          <a:srcRect/>
          <a:stretch/>
        </p:blipFill>
        <p:spPr>
          <a:xfrm>
            <a:off x="10439400" y="5105400"/>
            <a:ext cx="1014412" cy="101441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a:t/>
            </a:r>
            <a:br>
              <a:rPr lang="en-US"/>
            </a:br>
            <a:r>
              <a:rPr lang="en-US" b="1"/>
              <a:t>Second Green Revolution’ or ‘Perpetual Green Revolution </a:t>
            </a:r>
            <a:br>
              <a:rPr lang="en-US" b="1"/>
            </a:br>
            <a:endParaRPr/>
          </a:p>
        </p:txBody>
      </p:sp>
      <p:sp>
        <p:nvSpPr>
          <p:cNvPr id="317" name="Google Shape;317;p24"/>
          <p:cNvSpPr txBox="1">
            <a:spLocks noGrp="1"/>
          </p:cNvSpPr>
          <p:nvPr>
            <p:ph type="body" idx="1"/>
          </p:nvPr>
        </p:nvSpPr>
        <p:spPr>
          <a:xfrm>
            <a:off x="1295400" y="1905000"/>
            <a:ext cx="9906000" cy="3318936"/>
          </a:xfrm>
          <a:prstGeom prst="rect">
            <a:avLst/>
          </a:prstGeom>
          <a:noFill/>
          <a:ln>
            <a:noFill/>
          </a:ln>
        </p:spPr>
        <p:txBody>
          <a:bodyPr spcFirstLastPara="1" wrap="square" lIns="91425" tIns="45700" rIns="91425" bIns="45700" anchor="t" anchorCtr="0">
            <a:noAutofit/>
          </a:bodyPr>
          <a:lstStyle/>
          <a:p>
            <a:pPr marL="285750" lvl="0" indent="-52070" algn="l" rtl="0">
              <a:spcBef>
                <a:spcPts val="0"/>
              </a:spcBef>
              <a:spcAft>
                <a:spcPts val="0"/>
              </a:spcAft>
              <a:buSzPts val="3680"/>
              <a:buNone/>
            </a:pPr>
            <a:endParaRPr sz="3200" b="1"/>
          </a:p>
          <a:p>
            <a:pPr marL="285750" lvl="0" indent="-285750" algn="l" rtl="0">
              <a:spcBef>
                <a:spcPts val="1240"/>
              </a:spcBef>
              <a:spcAft>
                <a:spcPts val="0"/>
              </a:spcAft>
              <a:buSzPts val="3680"/>
              <a:buChar char="•"/>
            </a:pPr>
            <a:r>
              <a:rPr lang="en-US" sz="3200" b="1"/>
              <a:t>In order to solve the problems in the agricultural sector efforts are made to promote organic and natural farming in Indian agriculture.</a:t>
            </a:r>
            <a:endParaRPr/>
          </a:p>
          <a:p>
            <a:pPr marL="285750" lvl="0" indent="-285750" algn="l" rtl="0">
              <a:spcBef>
                <a:spcPts val="1240"/>
              </a:spcBef>
              <a:spcAft>
                <a:spcPts val="0"/>
              </a:spcAft>
              <a:buSzPts val="3680"/>
              <a:buChar char="•"/>
            </a:pPr>
            <a:r>
              <a:rPr lang="en-US" sz="3200" b="1"/>
              <a:t> The nature friendly techniques of productions are the need of the hour. Government is making efforts to further increase agricultural production through these techniques </a:t>
            </a:r>
            <a:endParaRPr/>
          </a:p>
          <a:p>
            <a:pPr marL="285750" lvl="0" indent="-52070" algn="l" rtl="0">
              <a:spcBef>
                <a:spcPts val="1240"/>
              </a:spcBef>
              <a:spcAft>
                <a:spcPts val="0"/>
              </a:spcAft>
              <a:buSzPts val="3680"/>
              <a:buNone/>
            </a:pPr>
            <a:endParaRPr sz="32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NITI Aayog</a:t>
            </a:r>
            <a:endParaRPr/>
          </a:p>
        </p:txBody>
      </p:sp>
      <p:sp>
        <p:nvSpPr>
          <p:cNvPr id="323" name="Google Shape;323;p2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680"/>
              <a:buChar char="•"/>
            </a:pPr>
            <a:r>
              <a:rPr lang="en-US" sz="3200" b="1"/>
              <a:t>National Institution for Transforming India was started on 1st Jan 2015 to replace planning commission </a:t>
            </a:r>
            <a:endParaRPr/>
          </a:p>
          <a:p>
            <a:pPr marL="285750" lvl="0" indent="-285750" algn="l" rtl="0">
              <a:spcBef>
                <a:spcPts val="1240"/>
              </a:spcBef>
              <a:spcAft>
                <a:spcPts val="0"/>
              </a:spcAft>
              <a:buSzPts val="3680"/>
              <a:buChar char="•"/>
            </a:pPr>
            <a:r>
              <a:rPr lang="en-US" sz="3200" b="1"/>
              <a:t>It is headed by the Prime Minister of the Country. But day to day administration is looked after by the vice - chairman.</a:t>
            </a:r>
            <a:endParaRPr sz="3200" b="1"/>
          </a:p>
        </p:txBody>
      </p:sp>
      <p:pic>
        <p:nvPicPr>
          <p:cNvPr id="324" name="Google Shape;324;p25" descr="C:\Users\hp\Downloads\1679233880203.png"/>
          <p:cNvPicPr preferRelativeResize="0"/>
          <p:nvPr/>
        </p:nvPicPr>
        <p:blipFill rotWithShape="1">
          <a:blip r:embed="rId3">
            <a:alphaModFix/>
          </a:blip>
          <a:srcRect/>
          <a:stretch/>
        </p:blipFill>
        <p:spPr>
          <a:xfrm>
            <a:off x="10439400" y="5105400"/>
            <a:ext cx="1014412" cy="101441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Objectives:</a:t>
            </a:r>
            <a:endParaRPr/>
          </a:p>
        </p:txBody>
      </p:sp>
      <p:sp>
        <p:nvSpPr>
          <p:cNvPr id="330" name="Google Shape;330;p26"/>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220"/>
              <a:buChar char="•"/>
            </a:pPr>
            <a:r>
              <a:rPr lang="en-US" sz="2800" b="1"/>
              <a:t>1) to evolve a shared vision of national development priorities, sectors and strategies with the active involvement of states. </a:t>
            </a:r>
            <a:endParaRPr/>
          </a:p>
          <a:p>
            <a:pPr marL="285750" lvl="0" indent="-285750" algn="l" rtl="0">
              <a:spcBef>
                <a:spcPts val="1160"/>
              </a:spcBef>
              <a:spcAft>
                <a:spcPts val="0"/>
              </a:spcAft>
              <a:buSzPts val="3220"/>
              <a:buChar char="•"/>
            </a:pPr>
            <a:r>
              <a:rPr lang="en-US" sz="2800" b="1"/>
              <a:t>2) To faster cooperative federalism through structured support initiatives and mechanisms with the states on a continuous basis, recognizing that strong states make a strong nation</a:t>
            </a:r>
            <a:endParaRPr sz="2800" b="1"/>
          </a:p>
        </p:txBody>
      </p:sp>
      <p:pic>
        <p:nvPicPr>
          <p:cNvPr id="331" name="Google Shape;331;p26" descr="C:\Users\hp\Downloads\1679233880203.png"/>
          <p:cNvPicPr preferRelativeResize="0"/>
          <p:nvPr/>
        </p:nvPicPr>
        <p:blipFill rotWithShape="1">
          <a:blip r:embed="rId3">
            <a:alphaModFix/>
          </a:blip>
          <a:srcRect/>
          <a:stretch/>
        </p:blipFill>
        <p:spPr>
          <a:xfrm>
            <a:off x="10439400" y="5105400"/>
            <a:ext cx="1014412" cy="101441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Features:</a:t>
            </a:r>
            <a:endParaRPr/>
          </a:p>
        </p:txBody>
      </p:sp>
      <p:sp>
        <p:nvSpPr>
          <p:cNvPr id="337" name="Google Shape;337;p27"/>
          <p:cNvSpPr txBox="1">
            <a:spLocks noGrp="1"/>
          </p:cNvSpPr>
          <p:nvPr>
            <p:ph type="body" idx="1"/>
          </p:nvPr>
        </p:nvSpPr>
        <p:spPr>
          <a:xfrm>
            <a:off x="1295400" y="2209800"/>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760"/>
              <a:buNone/>
            </a:pPr>
            <a:endParaRPr b="1"/>
          </a:p>
          <a:p>
            <a:pPr marL="285750" lvl="0" indent="-285750" algn="l" rtl="0">
              <a:spcBef>
                <a:spcPts val="1080"/>
              </a:spcBef>
              <a:spcAft>
                <a:spcPts val="0"/>
              </a:spcAft>
              <a:buSzPts val="2760"/>
              <a:buNone/>
            </a:pPr>
            <a:r>
              <a:rPr lang="en-US" b="1"/>
              <a:t> NITI Aayog is developing itself as a state of the art resource center with the necessary knowledge and skills </a:t>
            </a:r>
            <a:endParaRPr/>
          </a:p>
          <a:p>
            <a:pPr marL="285750" lvl="0" indent="-285750" algn="l" rtl="0">
              <a:spcBef>
                <a:spcPts val="1080"/>
              </a:spcBef>
              <a:spcAft>
                <a:spcPts val="0"/>
              </a:spcAft>
              <a:buSzPts val="2760"/>
              <a:buNone/>
            </a:pPr>
            <a:r>
              <a:rPr lang="en-US" b="1"/>
              <a:t> Provide strategic policy vision for the Government and deal with contingent issues. </a:t>
            </a:r>
            <a:endParaRPr/>
          </a:p>
          <a:p>
            <a:pPr marL="285750" lvl="0" indent="-285750" algn="l" rtl="0">
              <a:spcBef>
                <a:spcPts val="1080"/>
              </a:spcBef>
              <a:spcAft>
                <a:spcPts val="0"/>
              </a:spcAft>
              <a:buSzPts val="2760"/>
              <a:buNone/>
            </a:pPr>
            <a:r>
              <a:rPr lang="en-US" b="1"/>
              <a:t> It is supported by two attached offices. Atal Innovation Mission and Development Monitoring and Evaluation organization and an autonomous body, National Institute of labor Economics Research and Development </a:t>
            </a:r>
            <a:endParaRPr/>
          </a:p>
          <a:p>
            <a:pPr marL="285750" lvl="0" indent="-285750" algn="l" rtl="0">
              <a:spcBef>
                <a:spcPts val="1080"/>
              </a:spcBef>
              <a:spcAft>
                <a:spcPts val="0"/>
              </a:spcAft>
              <a:buSzPts val="2760"/>
              <a:buNone/>
            </a:pPr>
            <a:endParaRPr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b="1"/>
              <a:t>NITI Aayog’s activities can be divided into four main heads</a:t>
            </a:r>
            <a:endParaRPr/>
          </a:p>
        </p:txBody>
      </p:sp>
      <p:sp>
        <p:nvSpPr>
          <p:cNvPr id="343" name="Google Shape;343;p2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220"/>
              <a:buNone/>
            </a:pPr>
            <a:r>
              <a:rPr lang="en-US" sz="2800" b="1"/>
              <a:t>1. Policy and Programme framework </a:t>
            </a:r>
            <a:endParaRPr/>
          </a:p>
          <a:p>
            <a:pPr marL="285750" lvl="0" indent="-285750" algn="l" rtl="0">
              <a:spcBef>
                <a:spcPts val="1160"/>
              </a:spcBef>
              <a:spcAft>
                <a:spcPts val="0"/>
              </a:spcAft>
              <a:buSzPts val="3220"/>
              <a:buNone/>
            </a:pPr>
            <a:r>
              <a:rPr lang="en-US" sz="2800" b="1"/>
              <a:t>2. Co-operative Federalism </a:t>
            </a:r>
            <a:endParaRPr/>
          </a:p>
          <a:p>
            <a:pPr marL="285750" lvl="0" indent="-285750" algn="l" rtl="0">
              <a:spcBef>
                <a:spcPts val="1160"/>
              </a:spcBef>
              <a:spcAft>
                <a:spcPts val="0"/>
              </a:spcAft>
              <a:buSzPts val="3220"/>
              <a:buNone/>
            </a:pPr>
            <a:r>
              <a:rPr lang="en-US" sz="2800" b="1"/>
              <a:t>3. Monitoring and evaluation </a:t>
            </a:r>
            <a:endParaRPr/>
          </a:p>
          <a:p>
            <a:pPr marL="285750" lvl="0" indent="-285750" algn="l" rtl="0">
              <a:spcBef>
                <a:spcPts val="1160"/>
              </a:spcBef>
              <a:spcAft>
                <a:spcPts val="0"/>
              </a:spcAft>
              <a:buSzPts val="3220"/>
              <a:buNone/>
            </a:pPr>
            <a:r>
              <a:rPr lang="en-US" sz="2800" b="1"/>
              <a:t>4. Think and knowledge and innovation hub</a:t>
            </a:r>
            <a:endParaRPr sz="2800" b="1"/>
          </a:p>
        </p:txBody>
      </p:sp>
      <p:pic>
        <p:nvPicPr>
          <p:cNvPr id="344" name="Google Shape;344;p28" descr="C:\Users\hp\Downloads\1679233880203.png"/>
          <p:cNvPicPr preferRelativeResize="0"/>
          <p:nvPr/>
        </p:nvPicPr>
        <p:blipFill rotWithShape="1">
          <a:blip r:embed="rId3">
            <a:alphaModFix/>
          </a:blip>
          <a:srcRect/>
          <a:stretch/>
        </p:blipFill>
        <p:spPr>
          <a:xfrm>
            <a:off x="10439400" y="5105400"/>
            <a:ext cx="1014412" cy="101441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9"/>
          <p:cNvSpPr txBox="1">
            <a:spLocks noGrp="1"/>
          </p:cNvSpPr>
          <p:nvPr>
            <p:ph type="title"/>
          </p:nvPr>
        </p:nvSpPr>
        <p:spPr>
          <a:xfrm>
            <a:off x="1143000" y="1143000"/>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Thank you</a:t>
            </a:r>
            <a:endParaRPr b="1"/>
          </a:p>
        </p:txBody>
      </p:sp>
      <p:pic>
        <p:nvPicPr>
          <p:cNvPr id="350" name="Google Shape;350;p29"/>
          <p:cNvPicPr preferRelativeResize="0"/>
          <p:nvPr/>
        </p:nvPicPr>
        <p:blipFill rotWithShape="1">
          <a:blip r:embed="rId3">
            <a:alphaModFix/>
          </a:blip>
          <a:srcRect/>
          <a:stretch/>
        </p:blipFill>
        <p:spPr>
          <a:xfrm>
            <a:off x="10065549" y="4827991"/>
            <a:ext cx="794822" cy="928956"/>
          </a:xfrm>
          <a:prstGeom prst="rect">
            <a:avLst/>
          </a:prstGeom>
          <a:noFill/>
          <a:ln>
            <a:noFill/>
          </a:ln>
        </p:spPr>
      </p:pic>
      <p:sp>
        <p:nvSpPr>
          <p:cNvPr id="351" name="Google Shape;351;p29"/>
          <p:cNvSpPr txBox="1"/>
          <p:nvPr/>
        </p:nvSpPr>
        <p:spPr>
          <a:xfrm>
            <a:off x="8236749" y="5107803"/>
            <a:ext cx="1828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Garamond"/>
                <a:ea typeface="Garamond"/>
                <a:cs typeface="Garamond"/>
                <a:sym typeface="Garamond"/>
              </a:rPr>
              <a:t>Prepared by:</a:t>
            </a:r>
            <a:endParaRPr/>
          </a:p>
          <a:p>
            <a:pPr marL="0" marR="0" lvl="0" indent="0" algn="l" rtl="0">
              <a:spcBef>
                <a:spcPts val="0"/>
              </a:spcBef>
              <a:spcAft>
                <a:spcPts val="0"/>
              </a:spcAft>
              <a:buNone/>
            </a:pPr>
            <a:r>
              <a:rPr lang="en-US" sz="1800" b="0" i="0" u="none" strike="noStrike" cap="none">
                <a:solidFill>
                  <a:schemeClr val="dk1"/>
                </a:solidFill>
                <a:latin typeface="Garamond"/>
                <a:ea typeface="Garamond"/>
                <a:cs typeface="Garamond"/>
                <a:sym typeface="Garamond"/>
              </a:rPr>
              <a:t>Praveen Banakar </a:t>
            </a:r>
            <a:endParaRPr sz="1800" b="0" i="0" u="none" strike="noStrike" cap="none">
              <a:solidFill>
                <a:schemeClr val="dk1"/>
              </a:solidFill>
              <a:latin typeface="Garamond"/>
              <a:ea typeface="Garamond"/>
              <a:cs typeface="Garamond"/>
              <a:sym typeface="Garamond"/>
            </a:endParaRPr>
          </a:p>
        </p:txBody>
      </p:sp>
      <p:pic>
        <p:nvPicPr>
          <p:cNvPr id="352" name="Google Shape;352;p29"/>
          <p:cNvPicPr preferRelativeResize="0"/>
          <p:nvPr/>
        </p:nvPicPr>
        <p:blipFill rotWithShape="1">
          <a:blip r:embed="rId4">
            <a:alphaModFix/>
          </a:blip>
          <a:srcRect/>
          <a:stretch/>
        </p:blipFill>
        <p:spPr>
          <a:xfrm>
            <a:off x="1219200" y="5029200"/>
            <a:ext cx="7017549" cy="803536"/>
          </a:xfrm>
          <a:prstGeom prst="rect">
            <a:avLst/>
          </a:prstGeom>
          <a:noFill/>
          <a:ln>
            <a:noFill/>
          </a:ln>
        </p:spPr>
      </p:pic>
      <p:pic>
        <p:nvPicPr>
          <p:cNvPr id="353" name="Google Shape;353;p29" descr="C:\Users\hp\Downloads\1679233880203.png"/>
          <p:cNvPicPr preferRelativeResize="0"/>
          <p:nvPr/>
        </p:nvPicPr>
        <p:blipFill rotWithShape="1">
          <a:blip r:embed="rId5">
            <a:alphaModFix/>
          </a:blip>
          <a:srcRect/>
          <a:stretch/>
        </p:blipFill>
        <p:spPr>
          <a:xfrm>
            <a:off x="5257800" y="2743200"/>
            <a:ext cx="1752600" cy="1752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
          <p:cNvSpPr txBox="1">
            <a:spLocks noGrp="1"/>
          </p:cNvSpPr>
          <p:nvPr>
            <p:ph type="body" idx="1"/>
          </p:nvPr>
        </p:nvSpPr>
        <p:spPr>
          <a:xfrm>
            <a:off x="1219200" y="1295400"/>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680"/>
              <a:buNone/>
            </a:pPr>
            <a:r>
              <a:rPr lang="en-US" sz="3200" b="1"/>
              <a:t>The main objective of economic system is human welfare government works towards human welfare</a:t>
            </a:r>
            <a:endParaRPr/>
          </a:p>
          <a:p>
            <a:pPr marL="285750" lvl="0" indent="-285750" algn="l" rtl="0">
              <a:spcBef>
                <a:spcPts val="1240"/>
              </a:spcBef>
              <a:spcAft>
                <a:spcPts val="0"/>
              </a:spcAft>
              <a:buSzPts val="3680"/>
              <a:buNone/>
            </a:pPr>
            <a:endParaRPr sz="3200" b="1"/>
          </a:p>
          <a:p>
            <a:pPr marL="285750" lvl="0" indent="-285750" algn="l" rtl="0">
              <a:spcBef>
                <a:spcPts val="1240"/>
              </a:spcBef>
              <a:spcAft>
                <a:spcPts val="0"/>
              </a:spcAft>
              <a:buSzPts val="3680"/>
              <a:buNone/>
            </a:pPr>
            <a:r>
              <a:rPr lang="en-US" sz="3200" b="1"/>
              <a:t> with the end of 19th century government involved in national security justice and law and order </a:t>
            </a:r>
            <a:endParaRPr/>
          </a:p>
          <a:p>
            <a:pPr marL="285750" lvl="0" indent="-285750" algn="l" rtl="0">
              <a:spcBef>
                <a:spcPts val="1240"/>
              </a:spcBef>
              <a:spcAft>
                <a:spcPts val="0"/>
              </a:spcAft>
              <a:buSzPts val="3680"/>
              <a:buNone/>
            </a:pPr>
            <a:r>
              <a:rPr lang="en-US" sz="3200" b="1"/>
              <a:t> with the rise of welfare state in 20 century government came forward to provide food, cloth, shelter, education, communication </a:t>
            </a:r>
            <a:endParaRPr/>
          </a:p>
          <a:p>
            <a:pPr marL="285750" lvl="0" indent="-285750" algn="l" rtl="0">
              <a:spcBef>
                <a:spcPts val="1240"/>
              </a:spcBef>
              <a:spcAft>
                <a:spcPts val="0"/>
              </a:spcAft>
              <a:buSzPts val="3680"/>
              <a:buNone/>
            </a:pPr>
            <a:endParaRPr sz="3200" b="1"/>
          </a:p>
        </p:txBody>
      </p:sp>
      <p:pic>
        <p:nvPicPr>
          <p:cNvPr id="168" name="Google Shape;168;p3" descr="C:\Users\hp\Downloads\1679233880203.png"/>
          <p:cNvPicPr preferRelativeResize="0"/>
          <p:nvPr/>
        </p:nvPicPr>
        <p:blipFill rotWithShape="1">
          <a:blip r:embed="rId3">
            <a:alphaModFix/>
          </a:blip>
          <a:srcRect/>
          <a:stretch/>
        </p:blipFill>
        <p:spPr>
          <a:xfrm>
            <a:off x="10439400" y="5105400"/>
            <a:ext cx="1014412" cy="10144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680"/>
              <a:buNone/>
            </a:pPr>
            <a:endParaRPr sz="3200" b="1"/>
          </a:p>
          <a:p>
            <a:pPr marL="285750" lvl="0" indent="-285750" algn="l" rtl="0">
              <a:spcBef>
                <a:spcPts val="1240"/>
              </a:spcBef>
              <a:spcAft>
                <a:spcPts val="0"/>
              </a:spcAft>
              <a:buSzPts val="3680"/>
              <a:buNone/>
            </a:pPr>
            <a:r>
              <a:rPr lang="en-US" sz="3200" b="1"/>
              <a:t> Economic fluctuations means fluctuation in national income production employment investment and price </a:t>
            </a:r>
            <a:endParaRPr/>
          </a:p>
          <a:p>
            <a:pPr marL="285750" lvl="0" indent="-285750" algn="l" rtl="0">
              <a:spcBef>
                <a:spcPts val="1240"/>
              </a:spcBef>
              <a:spcAft>
                <a:spcPts val="0"/>
              </a:spcAft>
              <a:buSzPts val="3680"/>
              <a:buNone/>
            </a:pPr>
            <a:r>
              <a:rPr lang="en-US" sz="3200" b="1"/>
              <a:t> economic stability: Economy move towards progress without extreme fluctuation </a:t>
            </a:r>
            <a:endParaRPr/>
          </a:p>
          <a:p>
            <a:pPr marL="285750" lvl="0" indent="-285750" algn="l" rtl="0">
              <a:spcBef>
                <a:spcPts val="1240"/>
              </a:spcBef>
              <a:spcAft>
                <a:spcPts val="0"/>
              </a:spcAft>
              <a:buSzPts val="3680"/>
              <a:buNone/>
            </a:pPr>
            <a:endParaRPr sz="3200" b="1"/>
          </a:p>
        </p:txBody>
      </p:sp>
      <p:pic>
        <p:nvPicPr>
          <p:cNvPr id="174" name="Google Shape;174;p4" descr="C:\Users\hp\AppData\Local\Microsoft\Windows\INetCache\IE\ZWAX6X1C\mixed-chart[1].jpg"/>
          <p:cNvPicPr preferRelativeResize="0"/>
          <p:nvPr/>
        </p:nvPicPr>
        <p:blipFill rotWithShape="1">
          <a:blip r:embed="rId3">
            <a:alphaModFix/>
          </a:blip>
          <a:srcRect/>
          <a:stretch/>
        </p:blipFill>
        <p:spPr>
          <a:xfrm>
            <a:off x="1066800" y="685800"/>
            <a:ext cx="5486400" cy="2360428"/>
          </a:xfrm>
          <a:prstGeom prst="rect">
            <a:avLst/>
          </a:prstGeom>
          <a:noFill/>
          <a:ln>
            <a:noFill/>
          </a:ln>
        </p:spPr>
      </p:pic>
      <p:pic>
        <p:nvPicPr>
          <p:cNvPr id="175" name="Google Shape;175;p4" descr="C:\Users\hp\Downloads\1679233880203.png"/>
          <p:cNvPicPr preferRelativeResize="0"/>
          <p:nvPr/>
        </p:nvPicPr>
        <p:blipFill rotWithShape="1">
          <a:blip r:embed="rId4">
            <a:alphaModFix/>
          </a:blip>
          <a:srcRect/>
          <a:stretch/>
        </p:blipFill>
        <p:spPr>
          <a:xfrm>
            <a:off x="10439400" y="5105400"/>
            <a:ext cx="1014412" cy="10144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181" name="Google Shape;181;p5"/>
          <p:cNvSpPr txBox="1">
            <a:spLocks noGrp="1"/>
          </p:cNvSpPr>
          <p:nvPr>
            <p:ph type="body" idx="1"/>
          </p:nvPr>
        </p:nvSpPr>
        <p:spPr>
          <a:xfrm>
            <a:off x="1219200" y="2209800"/>
            <a:ext cx="9601196" cy="3318936"/>
          </a:xfrm>
          <a:prstGeom prst="rect">
            <a:avLst/>
          </a:prstGeom>
          <a:noFill/>
          <a:ln>
            <a:noFill/>
          </a:ln>
        </p:spPr>
        <p:txBody>
          <a:bodyPr spcFirstLastPara="1" wrap="square" lIns="91425" tIns="45700" rIns="91425" bIns="45700" anchor="t" anchorCtr="0">
            <a:noAutofit/>
          </a:bodyPr>
          <a:lstStyle/>
          <a:p>
            <a:pPr marL="285750" lvl="0" indent="-52070" algn="l" rtl="0">
              <a:spcBef>
                <a:spcPts val="0"/>
              </a:spcBef>
              <a:spcAft>
                <a:spcPts val="0"/>
              </a:spcAft>
              <a:buSzPts val="3680"/>
              <a:buNone/>
            </a:pPr>
            <a:endParaRPr sz="3200" b="1"/>
          </a:p>
          <a:p>
            <a:pPr marL="285750" lvl="0" indent="-285750" algn="l" rtl="0">
              <a:spcBef>
                <a:spcPts val="1240"/>
              </a:spcBef>
              <a:spcAft>
                <a:spcPts val="0"/>
              </a:spcAft>
              <a:buSzPts val="3680"/>
              <a:buChar char="•"/>
            </a:pPr>
            <a:r>
              <a:rPr lang="en-US" sz="3200" b="1"/>
              <a:t>Income and wealth generated in the country should be distributed as equally as possible to everybody without discrimination. It is called Social Justice </a:t>
            </a:r>
            <a:endParaRPr/>
          </a:p>
          <a:p>
            <a:pPr marL="285750" lvl="0" indent="-285750" algn="l" rtl="0">
              <a:spcBef>
                <a:spcPts val="1240"/>
              </a:spcBef>
              <a:spcAft>
                <a:spcPts val="0"/>
              </a:spcAft>
              <a:buSzPts val="3680"/>
              <a:buChar char="•"/>
            </a:pPr>
            <a:r>
              <a:rPr lang="en-US" sz="3200" b="1"/>
              <a:t> In 1929 Soviet Russia implemented an economic plan to achieve faster economic development </a:t>
            </a:r>
            <a:endParaRPr/>
          </a:p>
          <a:p>
            <a:pPr marL="285750" lvl="0" indent="-52070" algn="l" rtl="0">
              <a:spcBef>
                <a:spcPts val="1240"/>
              </a:spcBef>
              <a:spcAft>
                <a:spcPts val="0"/>
              </a:spcAft>
              <a:buSzPts val="3680"/>
              <a:buNone/>
            </a:pPr>
            <a:endParaRPr sz="3200" b="1"/>
          </a:p>
        </p:txBody>
      </p:sp>
      <p:pic>
        <p:nvPicPr>
          <p:cNvPr id="182" name="Google Shape;182;p5" descr="C:\Users\hp\Downloads\1679233880203.png"/>
          <p:cNvPicPr preferRelativeResize="0"/>
          <p:nvPr/>
        </p:nvPicPr>
        <p:blipFill rotWithShape="1">
          <a:blip r:embed="rId3">
            <a:alphaModFix/>
          </a:blip>
          <a:srcRect/>
          <a:stretch/>
        </p:blipFill>
        <p:spPr>
          <a:xfrm>
            <a:off x="10439400" y="5105400"/>
            <a:ext cx="1014412" cy="10144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Developing countries</a:t>
            </a:r>
            <a:endParaRPr/>
          </a:p>
        </p:txBody>
      </p:sp>
      <p:sp>
        <p:nvSpPr>
          <p:cNvPr id="188" name="Google Shape;188;p6"/>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220"/>
              <a:buChar char="•"/>
            </a:pPr>
            <a:r>
              <a:rPr lang="en-US" sz="2800" b="1"/>
              <a:t>Generally, in developing countries, many problems arise due to unemployment, poverty, agricultural backwardness, unequal distribution of income and wealth. </a:t>
            </a:r>
            <a:endParaRPr/>
          </a:p>
          <a:p>
            <a:pPr marL="285750" lvl="0" indent="-285750" algn="l" rtl="0">
              <a:spcBef>
                <a:spcPts val="1160"/>
              </a:spcBef>
              <a:spcAft>
                <a:spcPts val="0"/>
              </a:spcAft>
              <a:buSzPts val="3220"/>
              <a:buChar char="•"/>
            </a:pPr>
            <a:r>
              <a:rPr lang="en-US" sz="2800" b="1"/>
              <a:t>Government mediation becomes inevitable in solving such problems. Developing countries also lack basic amenities like transport, communication, electricity, education, health etc</a:t>
            </a:r>
            <a:endParaRPr sz="2800" b="1"/>
          </a:p>
        </p:txBody>
      </p:sp>
      <p:pic>
        <p:nvPicPr>
          <p:cNvPr id="189" name="Google Shape;189;p6" descr="C:\Users\hp\Downloads\1679233880203.png"/>
          <p:cNvPicPr preferRelativeResize="0"/>
          <p:nvPr/>
        </p:nvPicPr>
        <p:blipFill rotWithShape="1">
          <a:blip r:embed="rId3">
            <a:alphaModFix/>
          </a:blip>
          <a:srcRect/>
          <a:stretch/>
        </p:blipFill>
        <p:spPr>
          <a:xfrm>
            <a:off x="10439400" y="5105400"/>
            <a:ext cx="1014412" cy="10144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Planning in India</a:t>
            </a:r>
            <a:endParaRPr/>
          </a:p>
        </p:txBody>
      </p:sp>
      <p:sp>
        <p:nvSpPr>
          <p:cNvPr id="195" name="Google Shape;195;p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52070" algn="l" rtl="0">
              <a:spcBef>
                <a:spcPts val="0"/>
              </a:spcBef>
              <a:spcAft>
                <a:spcPts val="0"/>
              </a:spcAft>
              <a:buSzPts val="3680"/>
              <a:buNone/>
            </a:pPr>
            <a:endParaRPr sz="3200"/>
          </a:p>
          <a:p>
            <a:pPr marL="285750" lvl="0" indent="-285750" algn="l" rtl="0">
              <a:spcBef>
                <a:spcPts val="1240"/>
              </a:spcBef>
              <a:spcAft>
                <a:spcPts val="0"/>
              </a:spcAft>
              <a:buSzPts val="3680"/>
              <a:buChar char="•"/>
            </a:pPr>
            <a:r>
              <a:rPr lang="en-US" sz="3200" b="1"/>
              <a:t>‘The conscious and wise process through which, with certain specific objectives, utilizes the country’s resources in a profitable manner in order to secure maximum satisfaction of its people is called ' planning </a:t>
            </a:r>
            <a:endParaRPr/>
          </a:p>
          <a:p>
            <a:pPr marL="285750" lvl="0" indent="-52070" algn="l" rtl="0">
              <a:spcBef>
                <a:spcPts val="1240"/>
              </a:spcBef>
              <a:spcAft>
                <a:spcPts val="0"/>
              </a:spcAft>
              <a:buSzPts val="3680"/>
              <a:buNone/>
            </a:pPr>
            <a:endParaRPr sz="3200"/>
          </a:p>
        </p:txBody>
      </p:sp>
      <p:pic>
        <p:nvPicPr>
          <p:cNvPr id="196" name="Google Shape;196;p7" descr="C:\Users\hp\Downloads\1679233880203.png"/>
          <p:cNvPicPr preferRelativeResize="0"/>
          <p:nvPr/>
        </p:nvPicPr>
        <p:blipFill rotWithShape="1">
          <a:blip r:embed="rId3">
            <a:alphaModFix/>
          </a:blip>
          <a:srcRect/>
          <a:stretch/>
        </p:blipFill>
        <p:spPr>
          <a:xfrm>
            <a:off x="10439400" y="5105400"/>
            <a:ext cx="1014412" cy="10144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202" name="Google Shape;202;p8"/>
          <p:cNvSpPr txBox="1">
            <a:spLocks noGrp="1"/>
          </p:cNvSpPr>
          <p:nvPr>
            <p:ph type="body" idx="1"/>
          </p:nvPr>
        </p:nvSpPr>
        <p:spPr>
          <a:xfrm>
            <a:off x="1295400" y="2209800"/>
            <a:ext cx="9601196" cy="3318936"/>
          </a:xfrm>
          <a:prstGeom prst="rect">
            <a:avLst/>
          </a:prstGeom>
          <a:noFill/>
          <a:ln>
            <a:noFill/>
          </a:ln>
        </p:spPr>
        <p:txBody>
          <a:bodyPr spcFirstLastPara="1" wrap="square" lIns="91425" tIns="45700" rIns="91425" bIns="45700" anchor="t" anchorCtr="0">
            <a:noAutofit/>
          </a:bodyPr>
          <a:lstStyle/>
          <a:p>
            <a:pPr marL="285750" lvl="0" indent="-52070" algn="l" rtl="0">
              <a:spcBef>
                <a:spcPts val="0"/>
              </a:spcBef>
              <a:spcAft>
                <a:spcPts val="0"/>
              </a:spcAft>
              <a:buSzPts val="3680"/>
              <a:buNone/>
            </a:pPr>
            <a:endParaRPr sz="3200" b="1"/>
          </a:p>
          <a:p>
            <a:pPr marL="285750" lvl="0" indent="-285750" algn="l" rtl="0">
              <a:spcBef>
                <a:spcPts val="1240"/>
              </a:spcBef>
              <a:spcAft>
                <a:spcPts val="0"/>
              </a:spcAft>
              <a:buSzPts val="3680"/>
              <a:buChar char="•"/>
            </a:pPr>
            <a:r>
              <a:rPr lang="en-US" sz="3200" b="1"/>
              <a:t>In order to attain the people’s welfare, the Government keeping the available resources in mind, on a priority basis, takes various decisions relating to what should be produced? How much should be produced? and How should the product be distributed? </a:t>
            </a:r>
            <a:endParaRPr/>
          </a:p>
          <a:p>
            <a:pPr marL="285750" lvl="0" indent="-52070" algn="l" rtl="0">
              <a:spcBef>
                <a:spcPts val="1240"/>
              </a:spcBef>
              <a:spcAft>
                <a:spcPts val="0"/>
              </a:spcAft>
              <a:buSzPts val="3680"/>
              <a:buNone/>
            </a:pPr>
            <a:endParaRPr sz="3200" b="1"/>
          </a:p>
        </p:txBody>
      </p:sp>
      <p:pic>
        <p:nvPicPr>
          <p:cNvPr id="203" name="Google Shape;203;p8" descr="C:\Users\hp\Downloads\1679233880203.png"/>
          <p:cNvPicPr preferRelativeResize="0"/>
          <p:nvPr/>
        </p:nvPicPr>
        <p:blipFill rotWithShape="1">
          <a:blip r:embed="rId3">
            <a:alphaModFix/>
          </a:blip>
          <a:srcRect/>
          <a:stretch/>
        </p:blipFill>
        <p:spPr>
          <a:xfrm>
            <a:off x="10439400" y="5105400"/>
            <a:ext cx="1014412" cy="10144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9"/>
          <p:cNvSpPr txBox="1">
            <a:spLocks noGrp="1"/>
          </p:cNvSpPr>
          <p:nvPr>
            <p:ph type="body" idx="1"/>
          </p:nvPr>
        </p:nvSpPr>
        <p:spPr>
          <a:xfrm>
            <a:off x="990600" y="457200"/>
            <a:ext cx="6019799" cy="4047068"/>
          </a:xfrm>
          <a:prstGeom prst="rect">
            <a:avLst/>
          </a:prstGeom>
          <a:noFill/>
          <a:ln>
            <a:noFill/>
          </a:ln>
        </p:spPr>
        <p:txBody>
          <a:bodyPr spcFirstLastPara="1" wrap="square" lIns="91425" tIns="45700" rIns="91425" bIns="45700" anchor="t" anchorCtr="0">
            <a:noAutofit/>
          </a:bodyPr>
          <a:lstStyle/>
          <a:p>
            <a:pPr marL="285750" lvl="0" indent="-81279" algn="l" rtl="0">
              <a:spcBef>
                <a:spcPts val="0"/>
              </a:spcBef>
              <a:spcAft>
                <a:spcPts val="0"/>
              </a:spcAft>
              <a:buSzPts val="3220"/>
              <a:buNone/>
            </a:pPr>
            <a:endParaRPr sz="2800"/>
          </a:p>
          <a:p>
            <a:pPr marL="285750" lvl="0" indent="-285750" algn="l" rtl="0">
              <a:spcBef>
                <a:spcPts val="1160"/>
              </a:spcBef>
              <a:spcAft>
                <a:spcPts val="0"/>
              </a:spcAft>
              <a:buSzPts val="3220"/>
              <a:buChar char="•"/>
            </a:pPr>
            <a:r>
              <a:rPr lang="en-US" sz="2800" b="1"/>
              <a:t>Modern planning was first conceived in India by Bharat Ratna Sir.M.Visvesvaraya. </a:t>
            </a:r>
            <a:endParaRPr/>
          </a:p>
          <a:p>
            <a:pPr marL="285750" lvl="0" indent="-285750" algn="l" rtl="0">
              <a:spcBef>
                <a:spcPts val="1160"/>
              </a:spcBef>
              <a:spcAft>
                <a:spcPts val="0"/>
              </a:spcAft>
              <a:buSzPts val="3220"/>
              <a:buChar char="•"/>
            </a:pPr>
            <a:r>
              <a:rPr lang="en-US" sz="2800" b="1"/>
              <a:t>In 1934, he published a book titled ‘Planned Economy for India’ in which he stressed the need for planning to achieve economic development in India. Hence, he is regarded as ‘Father of Economic Planning in India’ </a:t>
            </a:r>
            <a:endParaRPr/>
          </a:p>
          <a:p>
            <a:pPr marL="285750" lvl="0" indent="-81279" algn="l" rtl="0">
              <a:spcBef>
                <a:spcPts val="1160"/>
              </a:spcBef>
              <a:spcAft>
                <a:spcPts val="0"/>
              </a:spcAft>
              <a:buSzPts val="3220"/>
              <a:buNone/>
            </a:pPr>
            <a:endParaRPr sz="2800"/>
          </a:p>
        </p:txBody>
      </p:sp>
      <p:pic>
        <p:nvPicPr>
          <p:cNvPr id="209" name="Google Shape;209;p9"/>
          <p:cNvPicPr preferRelativeResize="0"/>
          <p:nvPr/>
        </p:nvPicPr>
        <p:blipFill rotWithShape="1">
          <a:blip r:embed="rId3">
            <a:alphaModFix/>
          </a:blip>
          <a:srcRect/>
          <a:stretch/>
        </p:blipFill>
        <p:spPr>
          <a:xfrm>
            <a:off x="8229600" y="1524000"/>
            <a:ext cx="2627871" cy="33528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10" name="Google Shape;210;p9" descr="C:\Users\hp\Downloads\1679233880203.png"/>
          <p:cNvPicPr preferRelativeResize="0"/>
          <p:nvPr/>
        </p:nvPicPr>
        <p:blipFill rotWithShape="1">
          <a:blip r:embed="rId4">
            <a:alphaModFix/>
          </a:blip>
          <a:srcRect/>
          <a:stretch/>
        </p:blipFill>
        <p:spPr>
          <a:xfrm>
            <a:off x="10439400" y="5105400"/>
            <a:ext cx="1014412" cy="1014412"/>
          </a:xfrm>
          <a:prstGeom prst="rect">
            <a:avLst/>
          </a:prstGeom>
          <a:noFill/>
          <a:ln>
            <a:noFill/>
          </a:ln>
        </p:spPr>
      </p:pic>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1256</Words>
  <PresentationFormat>Custom</PresentationFormat>
  <Paragraphs>103</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Garamond</vt:lpstr>
      <vt:lpstr>Organic</vt:lpstr>
      <vt:lpstr>ECONOMY AND GOVERNMENT</vt:lpstr>
      <vt:lpstr>In this chapter we will study </vt:lpstr>
      <vt:lpstr>Slide 3</vt:lpstr>
      <vt:lpstr>Slide 4</vt:lpstr>
      <vt:lpstr>Slide 5</vt:lpstr>
      <vt:lpstr>Developing countries</vt:lpstr>
      <vt:lpstr>Planning in India</vt:lpstr>
      <vt:lpstr>Slide 8</vt:lpstr>
      <vt:lpstr>Slide 9</vt:lpstr>
      <vt:lpstr>Slide 10</vt:lpstr>
      <vt:lpstr>Slide 11</vt:lpstr>
      <vt:lpstr>Five year plans in India</vt:lpstr>
      <vt:lpstr>Objectives of five year plan</vt:lpstr>
      <vt:lpstr>Achievements of five year plans</vt:lpstr>
      <vt:lpstr>Slide 15</vt:lpstr>
      <vt:lpstr>Slide 16</vt:lpstr>
      <vt:lpstr>Green Revolution:</vt:lpstr>
      <vt:lpstr>Slide 18</vt:lpstr>
      <vt:lpstr>Slide 19</vt:lpstr>
      <vt:lpstr>Growing crops using high-yielding grains involves</vt:lpstr>
      <vt:lpstr>Slide 21</vt:lpstr>
      <vt:lpstr>Slide 22</vt:lpstr>
      <vt:lpstr> ‘Post-Harvest Technology  </vt:lpstr>
      <vt:lpstr> Second Green Revolution’ or ‘Perpetual Green Revolution  </vt:lpstr>
      <vt:lpstr>NITI Aayog</vt:lpstr>
      <vt:lpstr>Objectives:</vt:lpstr>
      <vt:lpstr>Features:</vt:lpstr>
      <vt:lpstr>NITI Aayog’s activities can be divided into four main heads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ECONOMY AND GOVERNMENT</dc:title>
  <dc:creator>Praveen Banakar</dc:creator>
  <cp:lastModifiedBy>hp</cp:lastModifiedBy>
  <cp:revision>1</cp:revision>
  <dcterms:created xsi:type="dcterms:W3CDTF">2023-02-27T13:47:24Z</dcterms:created>
  <dcterms:modified xsi:type="dcterms:W3CDTF">2024-06-15T06:23:53Z</dcterms:modified>
</cp:coreProperties>
</file>