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85" Type="http://schemas.openxmlformats.org/officeDocument/2006/relationships/slide" Target="slides/slide8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Can’t find the linked file</a:t>
            </a:r>
            <a:endParaRPr/>
          </a:p>
        </p:txBody>
      </p:sp>
      <p:sp>
        <p:nvSpPr>
          <p:cNvPr id="163" name="Google Shape;163;p2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Can’t find linked file</a:t>
            </a:r>
            <a:endParaRPr/>
          </a:p>
        </p:txBody>
      </p:sp>
      <p:sp>
        <p:nvSpPr>
          <p:cNvPr id="170" name="Google Shape;170;p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Can’t find linked file</a:t>
            </a:r>
            <a:endParaRPr/>
          </a:p>
        </p:txBody>
      </p:sp>
      <p:sp>
        <p:nvSpPr>
          <p:cNvPr id="177" name="Google Shape;177;p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4" name="Google Shape;254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6" name="Google Shape;266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Google Shape;291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4" name="Google Shape;314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5" name="Google Shape;345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" name="Google Shape;370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Google Shape;380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7" name="Google Shape;387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7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2" name="Google Shape;412;p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9" name="Google Shape;419;p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7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Google Shape;430;p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7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8" name="Google Shape;448;p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Missing file to link and seems to be missing categories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sng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sng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Teacher Ratings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Teacher from 5 year programs: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remained in teaching longer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Had greater confidence in teaching skills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ranked their programs as better at preparing them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Had greater confidence in leadership ability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Principal Ratings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competence and leadership rated virtually the same for 4 and 5 years teachers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8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2" name="Google Shape;462;p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8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0" name="Google Shape;470;p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Preparation and Student Achievement, Boyd, 2009: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Results: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Teachers who came from programs that provided more oversight to student teachers and that was classroom skills and curriculum linked directly to entering classroom performed significantly better</a:t>
            </a:r>
            <a:endParaRPr/>
          </a:p>
        </p:txBody>
      </p:sp>
      <p:sp>
        <p:nvSpPr>
          <p:cNvPr id="471" name="Google Shape;471;p8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9" name="Google Shape;489;p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9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3" name="Google Shape;503;p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9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9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3" name="Google Shape;513;p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file to link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0" name="Google Shape;520;p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9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1" name="Google Shape;601;p1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09" name="Google Shape;609;p1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6" name="Google Shape;616;p1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3" name="Google Shape;623;p1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0" name="Google Shape;630;p1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 type="chart">
  <p:cSld name="CHAR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/>
          <p:nvPr>
            <p:ph idx="2" type="chart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76"/>
            </a:gs>
            <a:gs pos="100000">
              <a:srgbClr val="0000FF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3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8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8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4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0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3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1.jpg"/><Relationship Id="rId4" Type="http://schemas.openxmlformats.org/officeDocument/2006/relationships/hyperlink" Target="http://nces.ed.gov/nationsreportcard/naepdata/dataset.aspx" TargetMode="External"/><Relationship Id="rId5" Type="http://schemas.openxmlformats.org/officeDocument/2006/relationships/hyperlink" Target="http://ftp2.census.gov/govs/school/elsec03_sttables.xls" TargetMode="Externa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2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idx="1" type="subTitle"/>
          </p:nvPr>
        </p:nvSpPr>
        <p:spPr>
          <a:xfrm>
            <a:off x="609600" y="2057400"/>
            <a:ext cx="80772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1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Evidence-Based Education Policy:</a:t>
            </a:r>
            <a:endParaRPr/>
          </a:p>
          <a:p>
            <a:pPr indent="0" lvl="0" marL="0" marR="0" rtl="0" algn="ctr">
              <a:spcBef>
                <a:spcPts val="17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 Oxymoron</a:t>
            </a:r>
            <a:endParaRPr/>
          </a:p>
          <a:p>
            <a:pPr indent="0" lvl="0" marL="0" marR="0" rtl="0" algn="ctr">
              <a:spcBef>
                <a:spcPts val="14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Randy Keyworth, MSW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Wing Institute</a:t>
            </a:r>
            <a:endParaRPr/>
          </a:p>
        </p:txBody>
      </p:sp>
      <p:pic>
        <p:nvPicPr>
          <p:cNvPr descr="wing_header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762000"/>
            <a:ext cx="6934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Policy </a:t>
            </a:r>
            <a:r>
              <a:rPr b="1" i="0" lang="en-US" sz="32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Social Policy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/>
        </p:nvSpPr>
        <p:spPr>
          <a:xfrm>
            <a:off x="228600" y="6059488"/>
            <a:ext cx="85344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REACHING AMERICA'S HEALTH POTENTIAL:  A STATE-BY-STATE LOOK AT ADULT HEALTH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Commission to Build a Healthier America   May 2009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U.S. Census Data:  American Community Survey (2007)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U.S. Census Data:  Behavioral Risk Factor Surveillance System Survey Data (2005-2007)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800"/>
            <a:ext cx="8299450" cy="567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50" y="457200"/>
            <a:ext cx="83185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/>
        </p:nvSpPr>
        <p:spPr>
          <a:xfrm>
            <a:off x="228600" y="6059488"/>
            <a:ext cx="85344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REACHING AMERICA'S HEALTH POTENTIAL:  A STATE-BY-STATE LOOK AT ADULT HEALTH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Commission to Build a Healthier America   May 2009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U.S. Census Data:  American Community Survey (2007)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U.S. Census Data:  Behavioral Risk Factor Surveillance System Survey Data (2005-2007)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739" y="512853"/>
            <a:ext cx="8478261" cy="56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304800" y="6243638"/>
            <a:ext cx="8305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Health and Human Services (2003)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800"/>
            <a:ext cx="8097261" cy="543074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304800" y="6248400"/>
            <a:ext cx="56388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Health and Human Services (2003)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8339936" cy="60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 txBox="1"/>
          <p:nvPr/>
        </p:nvSpPr>
        <p:spPr>
          <a:xfrm>
            <a:off x="685800" y="6553200"/>
            <a:ext cx="53340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U.S. Census Bureau, 2004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veduc.jpg" id="186" name="Google Shape;186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0833" r="-20833" t="0"/>
          <a:stretch/>
        </p:blipFill>
        <p:spPr>
          <a:xfrm>
            <a:off x="-685800" y="609600"/>
            <a:ext cx="10210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1066800" y="6324600"/>
            <a:ext cx="61722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Maryland, Department of Sociology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33400"/>
            <a:ext cx="8212138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/>
        </p:nvSpPr>
        <p:spPr>
          <a:xfrm>
            <a:off x="533400" y="6172200"/>
            <a:ext cx="807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 U.S. Department of Justice (2003)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 is the civil rights issue of our generation.</a:t>
            </a:r>
            <a:endParaRPr/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Arne Duncan</a:t>
            </a:r>
            <a:b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Secretary of Education </a:t>
            </a:r>
            <a:b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2009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" y="463550"/>
            <a:ext cx="8674100" cy="59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ience"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300" y="585788"/>
            <a:ext cx="8674100" cy="54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" y="469900"/>
            <a:ext cx="8674100" cy="59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300" y="469900"/>
            <a:ext cx="8661400" cy="59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" y="469900"/>
            <a:ext cx="8674100" cy="59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988" y="439738"/>
            <a:ext cx="8164512" cy="6065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" y="469900"/>
            <a:ext cx="8674100" cy="59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57200"/>
            <a:ext cx="8674100" cy="59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" y="463550"/>
            <a:ext cx="8674100" cy="59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Scientific evidence and performance</a:t>
            </a:r>
            <a:endParaRPr/>
          </a:p>
          <a:p>
            <a:pPr indent="-342900" lvl="0" marL="342900" marR="0" rtl="0" algn="l">
              <a:spcBef>
                <a:spcPts val="11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	feedback are </a:t>
            </a:r>
            <a:r>
              <a:rPr b="1" i="0" lang="en-US" sz="28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crucial</a:t>
            </a: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components of</a:t>
            </a:r>
            <a:endParaRPr/>
          </a:p>
          <a:p>
            <a:pPr indent="-342900" lvl="0" marL="342900" marR="0" rtl="0" algn="l">
              <a:spcBef>
                <a:spcPts val="11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1" i="0" lang="en-US" sz="28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effective</a:t>
            </a: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social policies.</a:t>
            </a:r>
            <a:endParaRPr/>
          </a:p>
          <a:p>
            <a:pPr indent="-190500" lvl="0" marL="342900" marR="0" rtl="0" algn="l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idx="4294967295" type="body"/>
          </p:nvPr>
        </p:nvSpPr>
        <p:spPr>
          <a:xfrm>
            <a:off x="914400" y="304800"/>
            <a:ext cx="77724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Evidence-Informed Policy and Practice?</a:t>
            </a:r>
            <a:endParaRPr/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Systems change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 social policy is </a:t>
            </a:r>
            <a:r>
              <a:rPr b="1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messy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Professional judgment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while essential, is inherently </a:t>
            </a:r>
            <a:r>
              <a:rPr b="1" i="0" lang="en-US" sz="2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fallible</a:t>
            </a:r>
            <a:r>
              <a:rPr b="1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without ongoing performance feedback, can undermine even scientifically validated policies and practices.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legal mandate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use “scientifically based instruction” (NCLB and IDEA).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have an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ethical obligation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do everything humanly possible to increase the probability that socially valued outcomes will be achieved.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title"/>
          </p:nvPr>
        </p:nvSpPr>
        <p:spPr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Education Culture</a:t>
            </a:r>
            <a:endParaRPr b="0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381000" y="762000"/>
            <a:ext cx="83820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has been a non-evidence-based culture:</a:t>
            </a:r>
            <a:endParaRPr/>
          </a:p>
          <a:p>
            <a:pPr indent="-457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Teaching is an “art”, not a “science”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Constructivism, anti-science, anti-measurement</a:t>
            </a:r>
            <a:endParaRPr/>
          </a:p>
          <a:p>
            <a:pPr indent="-457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Ruled by ideology, preferences, hunches, fads</a:t>
            </a:r>
            <a:endParaRPr/>
          </a:p>
          <a:p>
            <a:pPr indent="-4572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teaching profession has been stuck in a “guild” mentality</a:t>
            </a:r>
            <a:endParaRPr/>
          </a:p>
          <a:p>
            <a:pPr indent="-457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Teacher tenure</a:t>
            </a:r>
            <a:endParaRPr/>
          </a:p>
          <a:p>
            <a:pPr indent="-457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Resistance to performance appraisal</a:t>
            </a:r>
            <a:endParaRPr/>
          </a:p>
          <a:p>
            <a:pPr indent="-4572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Most school reform strategies are not based on scientific evidence</a:t>
            </a:r>
            <a:endParaRPr/>
          </a:p>
          <a:p>
            <a:pPr indent="-457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Lack of fundamental research into teaching, curriculum, systems</a:t>
            </a:r>
            <a:endParaRPr/>
          </a:p>
          <a:p>
            <a:pPr indent="-457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Special interests drive initiatives</a:t>
            </a:r>
            <a:endParaRPr/>
          </a:p>
          <a:p>
            <a:pPr indent="-457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The culture drives simplistic, commonly held “beliefs”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914400" y="1676400"/>
            <a:ext cx="7696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MSW, University of Michigan  ’77</a:t>
            </a:r>
            <a:endParaRPr/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 – policy - advocacy</a:t>
            </a:r>
            <a:endParaRPr/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Spectrum Center (1978 – 2004)</a:t>
            </a:r>
            <a:endParaRPr/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policy development, implementation, evaluation, advocacy</a:t>
            </a:r>
            <a:endParaRPr/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Wing Institute (2004-present)</a:t>
            </a:r>
            <a:endParaRPr/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evidence-based education research and policy</a:t>
            </a:r>
            <a:endParaRPr/>
          </a:p>
          <a:p>
            <a:pPr indent="0" lvl="0" marL="0" marR="0" rtl="0" algn="ctr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wing_header"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762000"/>
            <a:ext cx="6934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862.jpg" id="262" name="Google Shape;262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4171" r="-34171" t="0"/>
          <a:stretch/>
        </p:blipFill>
        <p:spPr>
          <a:xfrm>
            <a:off x="685800" y="228600"/>
            <a:ext cx="77724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/>
          <p:nvPr>
            <p:ph type="title"/>
          </p:nvPr>
        </p:nvSpPr>
        <p:spPr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 “Solutions”….Commonly Held Beliefs</a:t>
            </a:r>
            <a:endParaRPr b="0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4"/>
          <p:cNvSpPr txBox="1"/>
          <p:nvPr>
            <p:ph idx="1" type="body"/>
          </p:nvPr>
        </p:nvSpPr>
        <p:spPr>
          <a:xfrm>
            <a:off x="381000" y="762000"/>
            <a:ext cx="83820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RESOURCES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increase funding for students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higher pay for teachers</a:t>
            </a:r>
            <a:endParaRPr/>
          </a:p>
          <a:p>
            <a:pPr indent="-457200" lvl="0" marL="457200" marR="0" rtl="0" algn="l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QUALITY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more “Highly Qualified Teachers” (NCLB)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more teachers with credentials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more teachers with advanced degrees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more teachers with professional certifications (NBPTS)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comprehensive induction for new teachers</a:t>
            </a:r>
            <a:endParaRPr/>
          </a:p>
          <a:p>
            <a:pPr indent="-457200" lvl="0" marL="457200" marR="0" rtl="0" algn="l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MODELS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smaller class size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smaller schools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charter schools</a:t>
            </a:r>
            <a:endParaRPr/>
          </a:p>
          <a:p>
            <a:pPr indent="-457200" lvl="0" marL="457200" marR="0" rtl="0" algn="l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REFORM INITIATIVES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accountability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contingencies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/>
          <p:nvPr>
            <p:ph type="title"/>
          </p:nvPr>
        </p:nvSpPr>
        <p:spPr>
          <a:xfrm>
            <a:off x="762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57200"/>
            <a:ext cx="8169275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5"/>
          <p:cNvSpPr txBox="1"/>
          <p:nvPr/>
        </p:nvSpPr>
        <p:spPr>
          <a:xfrm>
            <a:off x="76200" y="6319838"/>
            <a:ext cx="88392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U.S. Department of Education, National Center for Education Statistics. (2009). Digest of Education Statistics, 2008 (NCES 2009-020), Chapter 2 and Table 179.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04800"/>
            <a:ext cx="86106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6"/>
          <p:cNvSpPr txBox="1"/>
          <p:nvPr/>
        </p:nvSpPr>
        <p:spPr>
          <a:xfrm>
            <a:off x="762000" y="6429375"/>
            <a:ext cx="72390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IES National Center for Education Statistics Digest of Educational Statistics: 2008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8674100" cy="59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7"/>
          <p:cNvSpPr txBox="1"/>
          <p:nvPr/>
        </p:nvSpPr>
        <p:spPr>
          <a:xfrm>
            <a:off x="762000" y="6396038"/>
            <a:ext cx="2971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the source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04800"/>
            <a:ext cx="8636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09600"/>
            <a:ext cx="8213725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04800"/>
            <a:ext cx="8494713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0"/>
          <p:cNvSpPr txBox="1"/>
          <p:nvPr/>
        </p:nvSpPr>
        <p:spPr>
          <a:xfrm>
            <a:off x="457200" y="6248400"/>
            <a:ext cx="81534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National Education Association, </a:t>
            </a:r>
            <a:r>
              <a:rPr b="1" i="1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Status of the American Public School Teacher</a:t>
            </a: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1" i="1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2000-01</a:t>
            </a: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(This table was prepared August 2003.)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762000"/>
            <a:ext cx="83693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/>
          <p:nvPr>
            <p:ph idx="1" type="body"/>
          </p:nvPr>
        </p:nvSpPr>
        <p:spPr>
          <a:xfrm>
            <a:off x="381000" y="1219200"/>
            <a:ext cx="8382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17" name="Google Shape;31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304800"/>
            <a:ext cx="8001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2"/>
          <p:cNvSpPr txBox="1"/>
          <p:nvPr/>
        </p:nvSpPr>
        <p:spPr>
          <a:xfrm>
            <a:off x="1260881" y="5591039"/>
            <a:ext cx="1063761" cy="33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/>
              <a:t>1990-1991</a:t>
            </a:r>
            <a:endParaRPr/>
          </a:p>
        </p:txBody>
      </p:sp>
      <p:sp>
        <p:nvSpPr>
          <p:cNvPr id="319" name="Google Shape;319;p52"/>
          <p:cNvSpPr txBox="1"/>
          <p:nvPr/>
        </p:nvSpPr>
        <p:spPr>
          <a:xfrm>
            <a:off x="2769108" y="4744883"/>
            <a:ext cx="1396112" cy="272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1993-1994</a:t>
            </a:r>
            <a:endParaRPr/>
          </a:p>
        </p:txBody>
      </p:sp>
      <p:sp>
        <p:nvSpPr>
          <p:cNvPr id="320" name="Google Shape;320;p52"/>
          <p:cNvSpPr txBox="1"/>
          <p:nvPr/>
        </p:nvSpPr>
        <p:spPr>
          <a:xfrm>
            <a:off x="6172201" y="4744882"/>
            <a:ext cx="1219199" cy="360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1999-2000</a:t>
            </a:r>
            <a:endParaRPr/>
          </a:p>
        </p:txBody>
      </p:sp>
      <p:sp>
        <p:nvSpPr>
          <p:cNvPr id="321" name="Google Shape;321;p52"/>
          <p:cNvSpPr txBox="1"/>
          <p:nvPr/>
        </p:nvSpPr>
        <p:spPr>
          <a:xfrm>
            <a:off x="2209800" y="2286000"/>
            <a:ext cx="922836" cy="313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Public</a:t>
            </a:r>
            <a:endParaRPr/>
          </a:p>
        </p:txBody>
      </p:sp>
      <p:sp>
        <p:nvSpPr>
          <p:cNvPr id="322" name="Google Shape;322;p52"/>
          <p:cNvSpPr txBox="1"/>
          <p:nvPr/>
        </p:nvSpPr>
        <p:spPr>
          <a:xfrm>
            <a:off x="2209800" y="3657600"/>
            <a:ext cx="1176387" cy="313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Private</a:t>
            </a:r>
            <a:endParaRPr/>
          </a:p>
        </p:txBody>
      </p:sp>
      <p:sp>
        <p:nvSpPr>
          <p:cNvPr id="323" name="Google Shape;323;p52"/>
          <p:cNvSpPr txBox="1"/>
          <p:nvPr/>
        </p:nvSpPr>
        <p:spPr>
          <a:xfrm>
            <a:off x="5638800" y="6248400"/>
            <a:ext cx="3505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Smith &amp; Ingersoll, 2004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5.png"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0"/>
            <a:ext cx="7924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3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Class Size Reduction</a:t>
            </a:r>
            <a:endParaRPr/>
          </a:p>
        </p:txBody>
      </p:sp>
      <p:sp>
        <p:nvSpPr>
          <p:cNvPr id="329" name="Google Shape;329;p53"/>
          <p:cNvSpPr txBox="1"/>
          <p:nvPr>
            <p:ph idx="1" type="body"/>
          </p:nvPr>
        </p:nvSpPr>
        <p:spPr>
          <a:xfrm>
            <a:off x="609600" y="1219200"/>
            <a:ext cx="8001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32 States now have class size reduction programs in law: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Texas (1983)			California (1996)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Tennessee (1989)		New York (1997)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Minnesota (1990)			Florida (2002)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6868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4"/>
          <p:cNvSpPr/>
          <p:nvPr/>
        </p:nvSpPr>
        <p:spPr>
          <a:xfrm>
            <a:off x="2286000" y="3657600"/>
            <a:ext cx="57912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currently over 5,000 Charter schools in the United States</a:t>
            </a:r>
            <a:endParaRPr/>
          </a:p>
        </p:txBody>
      </p:sp>
      <p:sp>
        <p:nvSpPr>
          <p:cNvPr id="336" name="Google Shape;336;p54"/>
          <p:cNvSpPr txBox="1"/>
          <p:nvPr/>
        </p:nvSpPr>
        <p:spPr>
          <a:xfrm>
            <a:off x="152400" y="6505575"/>
            <a:ext cx="93726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U.S. Department of Education, National Center for Education Statistics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/>
          <p:nvPr>
            <p:ph idx="1" type="body"/>
          </p:nvPr>
        </p:nvSpPr>
        <p:spPr>
          <a:xfrm>
            <a:off x="685800" y="342900"/>
            <a:ext cx="7772400" cy="57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 Reform Initiatives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Nation at Risk (1984)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1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Goals 2000 (1994)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1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 Child Left Behind (2001)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/>
          <p:nvPr>
            <p:ph type="title"/>
          </p:nvPr>
        </p:nvSpPr>
        <p:spPr>
          <a:xfrm>
            <a:off x="60960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 “Solutions”….Commonly Held Beliefs</a:t>
            </a:r>
            <a:endParaRPr b="0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6"/>
          <p:cNvSpPr txBox="1"/>
          <p:nvPr>
            <p:ph idx="1" type="body"/>
          </p:nvPr>
        </p:nvSpPr>
        <p:spPr>
          <a:xfrm>
            <a:off x="381000" y="762000"/>
            <a:ext cx="83820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RESOURCES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increase funding for students</a:t>
            </a:r>
            <a:endParaRPr b="1" i="0" sz="1600" u="none" cap="none" strike="noStrik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higher pay for teachers  </a:t>
            </a:r>
            <a:endParaRPr/>
          </a:p>
          <a:p>
            <a:pPr indent="-457200" lvl="0" marL="457200" marR="0" rtl="0" algn="l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QUALITY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more “Highly Qualified Teachers” (NCLB)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more teachers with credentials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more teachers with advanced degrees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more teachers with professional certifications (NBPTS)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comprehensive induction for new teachers</a:t>
            </a:r>
            <a:endParaRPr/>
          </a:p>
          <a:p>
            <a:pPr indent="-457200" lvl="0" marL="457200" marR="0" rtl="0" algn="l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MODELS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smaller class size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smaller schools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charter schools</a:t>
            </a:r>
            <a:endParaRPr/>
          </a:p>
          <a:p>
            <a:pPr indent="-457200" lvl="0" marL="457200" marR="0" rtl="0" algn="l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REFORM INITIATIVES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A Nation at Risk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Goals 2000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No Child Left Behind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6"/>
          <p:cNvSpPr/>
          <p:nvPr/>
        </p:nvSpPr>
        <p:spPr>
          <a:xfrm>
            <a:off x="546100" y="9906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56"/>
          <p:cNvSpPr/>
          <p:nvPr/>
        </p:nvSpPr>
        <p:spPr>
          <a:xfrm>
            <a:off x="546100" y="1290638"/>
            <a:ext cx="4445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56"/>
          <p:cNvSpPr/>
          <p:nvPr/>
        </p:nvSpPr>
        <p:spPr>
          <a:xfrm>
            <a:off x="546100" y="19812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56"/>
          <p:cNvSpPr/>
          <p:nvPr/>
        </p:nvSpPr>
        <p:spPr>
          <a:xfrm>
            <a:off x="546100" y="2281238"/>
            <a:ext cx="4445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56"/>
          <p:cNvSpPr/>
          <p:nvPr/>
        </p:nvSpPr>
        <p:spPr>
          <a:xfrm>
            <a:off x="546100" y="25908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56"/>
          <p:cNvSpPr/>
          <p:nvPr/>
        </p:nvSpPr>
        <p:spPr>
          <a:xfrm>
            <a:off x="546100" y="31242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56"/>
          <p:cNvSpPr/>
          <p:nvPr/>
        </p:nvSpPr>
        <p:spPr>
          <a:xfrm>
            <a:off x="546100" y="3881438"/>
            <a:ext cx="4445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56"/>
          <p:cNvSpPr/>
          <p:nvPr/>
        </p:nvSpPr>
        <p:spPr>
          <a:xfrm>
            <a:off x="546100" y="44196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56"/>
          <p:cNvSpPr/>
          <p:nvPr/>
        </p:nvSpPr>
        <p:spPr>
          <a:xfrm>
            <a:off x="546100" y="51054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56"/>
          <p:cNvSpPr/>
          <p:nvPr/>
        </p:nvSpPr>
        <p:spPr>
          <a:xfrm>
            <a:off x="546100" y="54102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56"/>
          <p:cNvSpPr/>
          <p:nvPr/>
        </p:nvSpPr>
        <p:spPr>
          <a:xfrm>
            <a:off x="546100" y="57150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56"/>
          <p:cNvSpPr/>
          <p:nvPr/>
        </p:nvSpPr>
        <p:spPr>
          <a:xfrm>
            <a:off x="546100" y="285115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7"/>
          <p:cNvSpPr txBox="1"/>
          <p:nvPr/>
        </p:nvSpPr>
        <p:spPr>
          <a:xfrm>
            <a:off x="457200" y="6091238"/>
            <a:ext cx="7924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U.S. Department of Education, Institute of Education Sciences, National Center for Education Statistics, National Assessment of Educational Progress (NAEP), 1992, 1994, 1998, 2000, 2002, 2003, 2005, and 2007 Reading Assessments. </a:t>
            </a:r>
            <a:endParaRPr/>
          </a:p>
        </p:txBody>
      </p:sp>
      <p:pic>
        <p:nvPicPr>
          <p:cNvPr id="367" name="Google Shape;36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6487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8"/>
          <p:cNvSpPr txBox="1"/>
          <p:nvPr/>
        </p:nvSpPr>
        <p:spPr>
          <a:xfrm>
            <a:off x="457200" y="6091238"/>
            <a:ext cx="7924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U.S. Department of Education, Institute of Education Sciences, National Center for Education Statistics, National Assessment of Educational Progress (NAEP), 1992, 1994, 1998, 2000, 2002, 2003, 2005, and 2007 Reading Assessments. </a:t>
            </a:r>
            <a:endParaRPr/>
          </a:p>
        </p:txBody>
      </p:sp>
      <p:pic>
        <p:nvPicPr>
          <p:cNvPr id="374" name="Google Shape;37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6487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8"/>
          <p:cNvSpPr txBox="1"/>
          <p:nvPr/>
        </p:nvSpPr>
        <p:spPr>
          <a:xfrm>
            <a:off x="7620000" y="3429000"/>
            <a:ext cx="8382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4</a:t>
            </a:r>
            <a:endParaRPr/>
          </a:p>
        </p:txBody>
      </p:sp>
      <p:sp>
        <p:nvSpPr>
          <p:cNvPr id="376" name="Google Shape;376;p58"/>
          <p:cNvSpPr txBox="1"/>
          <p:nvPr/>
        </p:nvSpPr>
        <p:spPr>
          <a:xfrm>
            <a:off x="7620000" y="2667000"/>
            <a:ext cx="8382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8</a:t>
            </a:r>
            <a:endParaRPr/>
          </a:p>
        </p:txBody>
      </p:sp>
      <p:sp>
        <p:nvSpPr>
          <p:cNvPr id="377" name="Google Shape;377;p58"/>
          <p:cNvSpPr txBox="1"/>
          <p:nvPr/>
        </p:nvSpPr>
        <p:spPr>
          <a:xfrm>
            <a:off x="7620000" y="2209800"/>
            <a:ext cx="8382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12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9"/>
          <p:cNvSpPr txBox="1"/>
          <p:nvPr/>
        </p:nvSpPr>
        <p:spPr>
          <a:xfrm>
            <a:off x="381000" y="6096000"/>
            <a:ext cx="84582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U.S. Department of Education, Institute of Education Sciences, National Center for Education Statistics, National Assessment of Educational Progress (NAEP), 1978, 1982, 1986, 1990, 1992, 1994, 1996, 1999, 2004, and 2008 Long-Term Trend Mathematics Assessments. </a:t>
            </a:r>
            <a:endParaRPr/>
          </a:p>
        </p:txBody>
      </p:sp>
      <p:pic>
        <p:nvPicPr>
          <p:cNvPr id="384" name="Google Shape;38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661400" cy="56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533400"/>
            <a:ext cx="8576733" cy="5833533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0"/>
          <p:cNvSpPr txBox="1"/>
          <p:nvPr/>
        </p:nvSpPr>
        <p:spPr>
          <a:xfrm>
            <a:off x="5029200" y="1447800"/>
            <a:ext cx="3657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 million students below basic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2.4 million students below proficient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09600"/>
            <a:ext cx="82296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1"/>
          <p:cNvSpPr txBox="1"/>
          <p:nvPr/>
        </p:nvSpPr>
        <p:spPr>
          <a:xfrm>
            <a:off x="7543800" y="1152525"/>
            <a:ext cx="990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347,900 Students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57200"/>
            <a:ext cx="83058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.png"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3675" y="0"/>
            <a:ext cx="6216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3"/>
          <p:cNvSpPr txBox="1"/>
          <p:nvPr>
            <p:ph idx="1" type="body"/>
          </p:nvPr>
        </p:nvSpPr>
        <p:spPr>
          <a:xfrm>
            <a:off x="685800" y="685800"/>
            <a:ext cx="77724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KEYS TO EVIDENCE-BASED EDUCATION</a:t>
            </a:r>
            <a:endParaRPr/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EFFICACY RESEARCH:  (selecting interventions)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we have had a dearth of evidence on what works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recent evidence suggests our assumptions have been incorrect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PERFORMANCE FEEDBACK (evaluating interventions)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we have lousy performance feedback systems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student performance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teacher performance</a:t>
            </a:r>
            <a:endParaRPr/>
          </a:p>
        </p:txBody>
      </p:sp>
      <p:sp>
        <p:nvSpPr>
          <p:cNvPr id="408" name="Google Shape;408;p63"/>
          <p:cNvSpPr txBox="1"/>
          <p:nvPr/>
        </p:nvSpPr>
        <p:spPr>
          <a:xfrm>
            <a:off x="1244600" y="0"/>
            <a:ext cx="61595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going on????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4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Comparison of State AYP Requirements</a:t>
            </a:r>
            <a:endParaRPr b="0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990600"/>
            <a:ext cx="8001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64"/>
          <p:cNvSpPr/>
          <p:nvPr/>
        </p:nvSpPr>
        <p:spPr>
          <a:xfrm>
            <a:off x="3657600" y="6400800"/>
            <a:ext cx="48450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THOMAS B. FORDHAM I NSTITUTE   (2008)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5"/>
          <p:cNvSpPr txBox="1"/>
          <p:nvPr/>
        </p:nvSpPr>
        <p:spPr>
          <a:xfrm>
            <a:off x="457200" y="6248400"/>
            <a:ext cx="3810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Education Trust (2005)</a:t>
            </a:r>
            <a:endParaRPr/>
          </a:p>
        </p:txBody>
      </p:sp>
      <p:pic>
        <p:nvPicPr>
          <p:cNvPr id="424" name="Google Shape;42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8305800" cy="567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381000"/>
            <a:ext cx="50800" cy="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5"/>
          <p:cNvSpPr txBox="1"/>
          <p:nvPr/>
        </p:nvSpPr>
        <p:spPr>
          <a:xfrm>
            <a:off x="1600200" y="4343400"/>
            <a:ext cx="5602288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127,292 high school students dropped out....70% were black or hispanic</a:t>
            </a:r>
            <a:endParaRPr/>
          </a:p>
        </p:txBody>
      </p:sp>
      <p:sp>
        <p:nvSpPr>
          <p:cNvPr id="427" name="Google Shape;427;p65"/>
          <p:cNvSpPr txBox="1"/>
          <p:nvPr/>
        </p:nvSpPr>
        <p:spPr>
          <a:xfrm>
            <a:off x="1600200" y="5106988"/>
            <a:ext cx="7191375" cy="227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1,252,396 high school students dropped out....53% were black, hispanic, or native american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685800"/>
            <a:ext cx="7847013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6"/>
          <p:cNvSpPr txBox="1"/>
          <p:nvPr/>
        </p:nvSpPr>
        <p:spPr>
          <a:xfrm>
            <a:off x="685800" y="6429375"/>
            <a:ext cx="79248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Hiring, Assignment, and Transfer in Chicago Public Schools Report from The New Teacher Project July 2007 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7"/>
          <p:cNvSpPr txBox="1"/>
          <p:nvPr/>
        </p:nvSpPr>
        <p:spPr>
          <a:xfrm>
            <a:off x="1295400" y="1447800"/>
            <a:ext cx="6553200" cy="5632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87 Schools met criteria for being identified as “failing schools”</a:t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69 (79%) of these schools did not issue a single “unsatisfactory rating”</a:t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Hiring, Assignment, and Transfer in Chicago Public Schools Report from The New Teacher Project July 2007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8"/>
          <p:cNvSpPr txBox="1"/>
          <p:nvPr>
            <p:ph type="title"/>
          </p:nvPr>
        </p:nvSpPr>
        <p:spPr>
          <a:xfrm>
            <a:off x="622300" y="58293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CSRQ Center Report on Elementary School CSR Models (2005) 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8"/>
          <p:cNvSpPr txBox="1"/>
          <p:nvPr>
            <p:ph idx="1" type="body"/>
          </p:nvPr>
        </p:nvSpPr>
        <p:spPr>
          <a:xfrm>
            <a:off x="685800" y="838200"/>
            <a:ext cx="7772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Evaluation of the effectiveness of 22 widely adopted comprehensive school reform models.  (800 studies)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 of Positive Effects on Student Achievement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3 (9%)	Moderately strong evidence</a:t>
            </a:r>
            <a:endParaRPr/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5 (22%)	Moderate evidence</a:t>
            </a:r>
            <a:endParaRPr/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8 (36%)	Limited evidence</a:t>
            </a:r>
            <a:endParaRPr/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7 (32%)	Zero evidence</a:t>
            </a:r>
            <a:endParaRPr/>
          </a:p>
          <a:p>
            <a:pPr indent="0" lvl="0" marL="0" marR="0" rtl="0" algn="l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9"/>
          <p:cNvSpPr txBox="1"/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69"/>
          <p:cNvSpPr txBox="1"/>
          <p:nvPr/>
        </p:nvSpPr>
        <p:spPr>
          <a:xfrm>
            <a:off x="2286000" y="6248400"/>
            <a:ext cx="534035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Andrew 1990 and Andrew and Schwab 1995</a:t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3" name="Google Shape;45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762000"/>
            <a:ext cx="82296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013" y="228600"/>
            <a:ext cx="8682037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70"/>
          <p:cNvSpPr txBox="1"/>
          <p:nvPr/>
        </p:nvSpPr>
        <p:spPr>
          <a:xfrm>
            <a:off x="457200" y="6505575"/>
            <a:ext cx="23622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 SRI (2004) 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1"/>
          <p:cNvSpPr txBox="1"/>
          <p:nvPr>
            <p:ph type="title"/>
          </p:nvPr>
        </p:nvSpPr>
        <p:spPr>
          <a:xfrm>
            <a:off x="609600" y="152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85800"/>
            <a:ext cx="88392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71"/>
          <p:cNvSpPr txBox="1"/>
          <p:nvPr/>
        </p:nvSpPr>
        <p:spPr>
          <a:xfrm>
            <a:off x="2514600" y="6324600"/>
            <a:ext cx="4851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AERA Report : Studying Teacher Education, 2005 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2"/>
          <p:cNvSpPr txBox="1"/>
          <p:nvPr>
            <p:ph type="title"/>
          </p:nvPr>
        </p:nvSpPr>
        <p:spPr>
          <a:xfrm>
            <a:off x="685800" y="61722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4" name="Google Shape;47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09600"/>
            <a:ext cx="8458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72"/>
          <p:cNvSpPr txBox="1"/>
          <p:nvPr/>
        </p:nvSpPr>
        <p:spPr>
          <a:xfrm>
            <a:off x="1295400" y="1219200"/>
            <a:ext cx="1981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Research Designs</a:t>
            </a:r>
            <a:endParaRPr sz="1600"/>
          </a:p>
        </p:txBody>
      </p:sp>
      <p:sp>
        <p:nvSpPr>
          <p:cNvPr id="476" name="Google Shape;476;p72"/>
          <p:cNvSpPr txBox="1"/>
          <p:nvPr/>
        </p:nvSpPr>
        <p:spPr>
          <a:xfrm>
            <a:off x="2057400" y="1295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77" name="Google Shape;477;p72"/>
          <p:cNvSpPr txBox="1"/>
          <p:nvPr/>
        </p:nvSpPr>
        <p:spPr>
          <a:xfrm>
            <a:off x="5029200" y="1219200"/>
            <a:ext cx="2133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Assessment Methods</a:t>
            </a:r>
            <a:endParaRPr sz="1600"/>
          </a:p>
        </p:txBody>
      </p:sp>
      <p:cxnSp>
        <p:nvCxnSpPr>
          <p:cNvPr id="478" name="Google Shape;478;p72"/>
          <p:cNvCxnSpPr/>
          <p:nvPr/>
        </p:nvCxnSpPr>
        <p:spPr>
          <a:xfrm>
            <a:off x="-76200" y="-381000"/>
            <a:ext cx="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9" name="Google Shape;479;p72"/>
          <p:cNvCxnSpPr/>
          <p:nvPr/>
        </p:nvCxnSpPr>
        <p:spPr>
          <a:xfrm rot="-5400000">
            <a:off x="3352006" y="1600994"/>
            <a:ext cx="1589" cy="26670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7.png"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7288" y="0"/>
            <a:ext cx="62547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04800"/>
            <a:ext cx="83820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73"/>
          <p:cNvSpPr txBox="1"/>
          <p:nvPr/>
        </p:nvSpPr>
        <p:spPr>
          <a:xfrm>
            <a:off x="2209800" y="1600200"/>
            <a:ext cx="62484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statistical difference or meaningful impact was found between TC and AC Teachers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6" name="Google Shape;486;p73"/>
          <p:cNvSpPr txBox="1"/>
          <p:nvPr/>
        </p:nvSpPr>
        <p:spPr>
          <a:xfrm>
            <a:off x="304800" y="6019800"/>
            <a:ext cx="86106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Constantine, J., Player D., Silva, T., Hallgren, K., Grider, M., and Deke, J. (2009). </a:t>
            </a:r>
            <a:r>
              <a:rPr b="0" i="1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Evaluation of Teachers Trained Through Different Routes to Certification, Final Report (NCEE 2009-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4043). Washington, DC: National Center for Education Evaluation and Regional Assistance, Institute of Education Sciences, U.S. Department of Education. 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28600"/>
            <a:ext cx="83820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74"/>
          <p:cNvSpPr txBox="1"/>
          <p:nvPr/>
        </p:nvSpPr>
        <p:spPr>
          <a:xfrm>
            <a:off x="4114800" y="1752600"/>
            <a:ext cx="4648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Certification Has Minimal Impact on Improving Student Achievement</a:t>
            </a:r>
            <a:endParaRPr/>
          </a:p>
        </p:txBody>
      </p:sp>
      <p:sp>
        <p:nvSpPr>
          <p:cNvPr id="494" name="Google Shape;494;p74"/>
          <p:cNvSpPr txBox="1"/>
          <p:nvPr/>
        </p:nvSpPr>
        <p:spPr>
          <a:xfrm>
            <a:off x="304800" y="6429375"/>
            <a:ext cx="86106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Board Certification and Teacher Effectiveness: Evidence from A Randomized Assigned Experiment, December 2008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5"/>
          <p:cNvSpPr txBox="1"/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the Evidence on Teaching Reading?</a:t>
            </a:r>
            <a:endParaRPr/>
          </a:p>
        </p:txBody>
      </p:sp>
      <p:sp>
        <p:nvSpPr>
          <p:cNvPr id="500" name="Google Shape;500;p75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Reading Panel (2000)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Five core components of scientifically based reading instruction: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" lvl="1" marL="1423988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Phonemic awareness</a:t>
            </a:r>
            <a:endParaRPr/>
          </a:p>
          <a:p>
            <a:pPr indent="-1587" lvl="1" marL="1423988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Phonics</a:t>
            </a:r>
            <a:endParaRPr/>
          </a:p>
          <a:p>
            <a:pPr indent="-1587" lvl="1" marL="1423988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Fluency</a:t>
            </a:r>
            <a:endParaRPr/>
          </a:p>
          <a:p>
            <a:pPr indent="-1587" lvl="1" marL="1423988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  <a:p>
            <a:pPr indent="-1587" lvl="1" marL="1423988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Comprehension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Institute of Child Health and Human Development. (2000). </a:t>
            </a:r>
            <a:r>
              <a:rPr b="0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Report of the National Reading Panel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6"/>
          <p:cNvSpPr txBox="1"/>
          <p:nvPr>
            <p:ph type="title"/>
          </p:nvPr>
        </p:nvSpPr>
        <p:spPr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Are Colleges Teaching?</a:t>
            </a:r>
            <a:endParaRPr/>
          </a:p>
        </p:txBody>
      </p:sp>
      <p:pic>
        <p:nvPicPr>
          <p:cNvPr id="507" name="Google Shape;50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990600"/>
            <a:ext cx="80772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76"/>
          <p:cNvSpPr txBox="1"/>
          <p:nvPr/>
        </p:nvSpPr>
        <p:spPr>
          <a:xfrm>
            <a:off x="6629400" y="1828800"/>
            <a:ext cx="1738940" cy="1982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b="0" i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Phonemic Awareness</a:t>
            </a:r>
            <a:endParaRPr b="0" i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Phonics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Fluency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Vocabulary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Comprehension</a:t>
            </a:r>
            <a:endParaRPr/>
          </a:p>
        </p:txBody>
      </p:sp>
      <p:sp>
        <p:nvSpPr>
          <p:cNvPr id="509" name="Google Shape;509;p76"/>
          <p:cNvSpPr/>
          <p:nvPr/>
        </p:nvSpPr>
        <p:spPr>
          <a:xfrm>
            <a:off x="762000" y="6324600"/>
            <a:ext cx="7848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Education Schools Aren't Teaching About Reading and What Elementary Teachers Aren't Learning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Walsh et al. 2006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7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the Impact is Teacher Induction?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066800"/>
            <a:ext cx="80772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77"/>
          <p:cNvSpPr txBox="1"/>
          <p:nvPr/>
        </p:nvSpPr>
        <p:spPr>
          <a:xfrm>
            <a:off x="609600" y="6172200"/>
            <a:ext cx="73152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Bureau of Economic Research (2006)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838200"/>
            <a:ext cx="8763000" cy="570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9"/>
          <p:cNvSpPr txBox="1"/>
          <p:nvPr>
            <p:ph type="title"/>
          </p:nvPr>
        </p:nvSpPr>
        <p:spPr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 Class Size Reduction: A Case Study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79"/>
          <p:cNvSpPr txBox="1"/>
          <p:nvPr>
            <p:ph idx="1" type="body"/>
          </p:nvPr>
        </p:nvSpPr>
        <p:spPr>
          <a:xfrm>
            <a:off x="457200" y="838200"/>
            <a:ext cx="8305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Policies are ultimately related to values (philosophical issues) and political issues (power to distribute resources).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(Gambrill)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Proposition 98: 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40% of CA state revenues goes to education.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Spring 1996 Revenue Windfall:  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$ 1 Billion mandated for education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Political Landscape: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Governor Pete Wilson (R) 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Super. of Public Inst. Delaine Easton (D)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0"/>
          <p:cNvSpPr txBox="1"/>
          <p:nvPr>
            <p:ph type="title"/>
          </p:nvPr>
        </p:nvSpPr>
        <p:spPr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 Class Size Reduction (CSR) : A Case Study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80"/>
          <p:cNvSpPr txBox="1"/>
          <p:nvPr>
            <p:ph idx="1" type="body"/>
          </p:nvPr>
        </p:nvSpPr>
        <p:spPr>
          <a:xfrm>
            <a:off x="457200" y="838200"/>
            <a:ext cx="8305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CSR launched out of governors office to keep it out of control of Eastin and CDE</a:t>
            </a:r>
            <a:endParaRPr/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CSR caught the department of education, school districts, educators by surprise</a:t>
            </a:r>
            <a:endParaRPr/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CSR passed in July 1996.  Districts had until October 1996 to reduce K-3 class sizes to 20 or fewer students.</a:t>
            </a:r>
            <a:endParaRPr/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“use it or lose it” contingency</a:t>
            </a:r>
            <a:endParaRPr/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Overnight need for 18,000 additional classrooms </a:t>
            </a:r>
            <a:endParaRPr/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Immediate need for 12,000 new teachers in 96/97, 15,000 more over next two years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1"/>
          <p:cNvSpPr txBox="1"/>
          <p:nvPr>
            <p:ph type="title"/>
          </p:nvPr>
        </p:nvSpPr>
        <p:spPr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 Class Size Reduction: A Case Study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81"/>
          <p:cNvSpPr txBox="1"/>
          <p:nvPr>
            <p:ph idx="1" type="body"/>
          </p:nvPr>
        </p:nvSpPr>
        <p:spPr>
          <a:xfrm>
            <a:off x="457200" y="838200"/>
            <a:ext cx="8305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Research on Class Size Reduction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Effectiveness Research:		Tennessee STAR Project (1985)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various meta-analyses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Efficacy Research:		virtually non-existent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 40 states have implemented CSR interventions without evaluation strategies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CSR remains an extremely “popular” 	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2"/>
          <p:cNvSpPr txBox="1"/>
          <p:nvPr>
            <p:ph type="title"/>
          </p:nvPr>
        </p:nvSpPr>
        <p:spPr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 Class Size Reduction: Unintended Consequences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7" name="Google Shape;54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838200"/>
            <a:ext cx="8077200" cy="5522913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82"/>
          <p:cNvSpPr txBox="1"/>
          <p:nvPr/>
        </p:nvSpPr>
        <p:spPr>
          <a:xfrm>
            <a:off x="457200" y="6457950"/>
            <a:ext cx="8001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Capstone Report: CSR Research Consortium (2002)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Today’s “Narrative”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381000" y="1371600"/>
            <a:ext cx="8153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✓"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policy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social policy.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✓"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Scientific evidence and performance feedback are a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crucial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component of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effective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social policies.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✓"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policy has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failed to date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due to its lack of adherence to evidence-based policy and performance feedback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✓"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Recent scientific evidence suggests education policy is in need of a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radical overhaul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✓"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There is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hope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marR="0" rtl="0" algn="l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3"/>
          <p:cNvSpPr txBox="1"/>
          <p:nvPr>
            <p:ph type="title"/>
          </p:nvPr>
        </p:nvSpPr>
        <p:spPr>
          <a:xfrm>
            <a:off x="685800" y="2286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 Class Size Reduction: Unintended Consequences</a:t>
            </a:r>
            <a:endParaRPr/>
          </a:p>
        </p:txBody>
      </p:sp>
      <p:pic>
        <p:nvPicPr>
          <p:cNvPr id="554" name="Google Shape;55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762000"/>
            <a:ext cx="8229600" cy="5627688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3"/>
          <p:cNvSpPr txBox="1"/>
          <p:nvPr/>
        </p:nvSpPr>
        <p:spPr>
          <a:xfrm>
            <a:off x="533400" y="6488113"/>
            <a:ext cx="6858000" cy="67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Capstone Report: CSR Research Consortium (2002)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4"/>
          <p:cNvSpPr txBox="1"/>
          <p:nvPr>
            <p:ph type="title"/>
          </p:nvPr>
        </p:nvSpPr>
        <p:spPr>
          <a:xfrm>
            <a:off x="685800" y="3048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 Class Size Reduction: Unintended Consequences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1" name="Google Shape;56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990600"/>
            <a:ext cx="7848600" cy="53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84"/>
          <p:cNvSpPr txBox="1"/>
          <p:nvPr/>
        </p:nvSpPr>
        <p:spPr>
          <a:xfrm>
            <a:off x="914400" y="6324600"/>
            <a:ext cx="56388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Capstone Report: CSR Research Consortium (2002)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8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9" name="Google Shape;569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838200"/>
            <a:ext cx="8001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85"/>
          <p:cNvSpPr txBox="1"/>
          <p:nvPr/>
        </p:nvSpPr>
        <p:spPr>
          <a:xfrm>
            <a:off x="990600" y="0"/>
            <a:ext cx="7696200" cy="76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Percentage of K–3 Teachers Fully Credentialed In Schools with Different Proportions of Low-Income </a:t>
            </a: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</a:t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-SAT-9-ReadMathLangSpellClassSizeGr3-1998wing2.JPG" id="575" name="Google Shape;57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8601075" cy="57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6"/>
          <p:cNvSpPr txBox="1"/>
          <p:nvPr/>
        </p:nvSpPr>
        <p:spPr>
          <a:xfrm>
            <a:off x="457200" y="6324600"/>
            <a:ext cx="82296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Bohrnstedt, G. W., &amp; Stecher, B. M. (Eds.) (1999). </a:t>
            </a:r>
            <a:r>
              <a:rPr b="0" i="1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size reduction in California: Early evaluation findings, 1996-1998. Palo Alto: CSR Research Consortium, Year 1 Evaluation Report, American Institutes for Research.</a:t>
            </a:r>
            <a:endParaRPr b="0" i="0" sz="1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86"/>
          <p:cNvSpPr txBox="1"/>
          <p:nvPr/>
        </p:nvSpPr>
        <p:spPr>
          <a:xfrm>
            <a:off x="1219200" y="990600"/>
            <a:ext cx="65532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Attribution of gains in scores to CSR is not warranted  (CSR Capstone Report)</a:t>
            </a:r>
            <a:endParaRPr/>
          </a:p>
        </p:txBody>
      </p:sp>
      <p:sp>
        <p:nvSpPr>
          <p:cNvPr id="578" name="Google Shape;578;p86"/>
          <p:cNvSpPr txBox="1"/>
          <p:nvPr/>
        </p:nvSpPr>
        <p:spPr>
          <a:xfrm>
            <a:off x="1295400" y="1295400"/>
            <a:ext cx="62484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of CSR = $ 1.5 Billion / year, not including additional resources at the district and school level.  $ 20.3 Billion to date.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33400"/>
            <a:ext cx="73914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7"/>
          <p:cNvSpPr/>
          <p:nvPr/>
        </p:nvSpPr>
        <p:spPr>
          <a:xfrm>
            <a:off x="2590800" y="3886200"/>
            <a:ext cx="46482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Charter schools are not a simple solution to education reform</a:t>
            </a:r>
            <a:endParaRPr/>
          </a:p>
        </p:txBody>
      </p:sp>
      <p:sp>
        <p:nvSpPr>
          <p:cNvPr id="585" name="Google Shape;585;p87"/>
          <p:cNvSpPr/>
          <p:nvPr/>
        </p:nvSpPr>
        <p:spPr>
          <a:xfrm>
            <a:off x="609600" y="6477000"/>
            <a:ext cx="81534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 Center for Research on Education Outcomes, 2009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85800"/>
            <a:ext cx="81534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88"/>
          <p:cNvSpPr txBox="1"/>
          <p:nvPr/>
        </p:nvSpPr>
        <p:spPr>
          <a:xfrm>
            <a:off x="990600" y="206375"/>
            <a:ext cx="76200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Charter Effects Compared to 2007 NAEP Score by State – Reading</a:t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2" name="Google Shape;592;p88"/>
          <p:cNvSpPr/>
          <p:nvPr/>
        </p:nvSpPr>
        <p:spPr>
          <a:xfrm>
            <a:off x="685800" y="6505575"/>
            <a:ext cx="81534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 Center for Research on Education Outcomes, 2009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AEP scores vs spending by state whtback.jpg" id="597" name="Google Shape;59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25" y="304800"/>
            <a:ext cx="8601075" cy="57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89"/>
          <p:cNvSpPr txBox="1"/>
          <p:nvPr/>
        </p:nvSpPr>
        <p:spPr>
          <a:xfrm>
            <a:off x="381000" y="6248400"/>
            <a:ext cx="89916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NAEP Scores - National Assessment of Educational Progress Data Explorer: 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http://nces.ed.gov/nationsreportcard/naepdata/dataset.aspx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Funding - 2003 U.S. Census: 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http://ftp2.census.gov/govs/school/elsec03_sttables.xls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hoolSizeScores.png" id="604" name="Google Shape;60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57200"/>
            <a:ext cx="8307388" cy="513238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605" name="Google Shape;605;p90"/>
          <p:cNvSpPr txBox="1"/>
          <p:nvPr/>
        </p:nvSpPr>
        <p:spPr>
          <a:xfrm>
            <a:off x="228600" y="5791200"/>
            <a:ext cx="87630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Average Enrollment – 2006 Digest of Education Statistics, Education Statistics, National Center for Education Statistics, U.S. Department of Education Statistics  -http://nces.ed.gov/programs/digest/d06/tables_2.asp#Ch2Sub4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Per Pupil: 2008 Digest of Education Statistics, National Center for Education Statistics, U.S. Department of Education - http://nces.ed.gov/programs/digest/d08/tables/dt08_185.asp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1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Race to the Top Program</a:t>
            </a:r>
            <a:endParaRPr b="0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91"/>
          <p:cNvSpPr txBox="1"/>
          <p:nvPr>
            <p:ph idx="1" type="body"/>
          </p:nvPr>
        </p:nvSpPr>
        <p:spPr>
          <a:xfrm>
            <a:off x="381000" y="1219200"/>
            <a:ext cx="8382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Adopting common standards and assessments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Building longitudinal data systems that measure student growth and success to support instruction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Recruiting, developing, rewarding, and retaining effective teachers and principals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Turning around our lowest-achieving schools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2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Race to the Top</a:t>
            </a:r>
            <a:endParaRPr b="0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92"/>
          <p:cNvSpPr txBox="1"/>
          <p:nvPr>
            <p:ph idx="1" type="body"/>
          </p:nvPr>
        </p:nvSpPr>
        <p:spPr>
          <a:xfrm>
            <a:off x="381000" y="12954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Improve quality of standardized tests and raise standards that are internationally benchmarked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(national academic standards)</a:t>
            </a:r>
            <a:endParaRPr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Common Core Standards Project</a:t>
            </a:r>
            <a:endParaRPr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Currently, each state has its own Adequate Yearly Progress (AYP) standards for compliance with NCLB</a:t>
            </a:r>
            <a:endParaRPr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304800" y="304800"/>
            <a:ext cx="86106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Assessment of Educational Progress (NAEP)</a:t>
            </a:r>
            <a:endParaRPr/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Only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nationally representative and continuing assessment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what America’s students know and can do in:  math, reading, science, writing, the arts, civics, economics, geography, and U.S. History.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Common metric for all states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Stays the same each year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carefully documented changes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Administered by National Center for Education Statistics (NCES) within the Institute of Education Sciences within the U.S. Department of Education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Provides a clear picture of student academic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progress over time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Tests are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continually scrutinized for reliability and validity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panels of technical experts within NCES and by external groups.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3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Race to the Top</a:t>
            </a:r>
            <a:endParaRPr b="0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93"/>
          <p:cNvSpPr txBox="1"/>
          <p:nvPr>
            <p:ph idx="1" type="body"/>
          </p:nvPr>
        </p:nvSpPr>
        <p:spPr>
          <a:xfrm>
            <a:off x="381000" y="12954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2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 robust data systems to aggregate and disaggregate student outcome data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link teachers to students outcomes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-- to distinguish     	between effective and ineffective teachers</a:t>
            </a:r>
            <a:r>
              <a:rPr b="0" i="1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2" marL="5778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link effective teachers to their colleges of education 	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to distinguish between effective and ineffective 	programs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4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Race to the Top</a:t>
            </a:r>
            <a:endParaRPr b="0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94"/>
          <p:cNvSpPr txBox="1"/>
          <p:nvPr>
            <p:ph idx="1" type="body"/>
          </p:nvPr>
        </p:nvSpPr>
        <p:spPr>
          <a:xfrm>
            <a:off x="381000" y="12954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2" marL="5778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7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3"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Recruiting, developing, rewarding, and retaining effective teachers and principals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048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using performance data to drive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training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support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evaluation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compensation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promotion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04800" y="304800"/>
            <a:ext cx="86106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Assessment of Educational Progress (NAEP)</a:t>
            </a:r>
            <a:endParaRPr/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denotes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partial mastery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prerequisite knowledge and skills that are fundamental for proficient work at each grade.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Proficient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represents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solid academic performance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 Students reaching this level have demonstrated competency over challenging subject matter.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Advanced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represents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superior performance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Grade 4	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Grade 8	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Grade 12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Basic = 208		Basic = 243		Basic = 265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Proficient = 238		Proficient = 281		Proficient = 302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Advanced = 268	Advanced = 323	Advanced = 346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Story">
      <a:dk1>
        <a:srgbClr val="000000"/>
      </a:dk1>
      <a:lt1>
        <a:srgbClr val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