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5" r:id="rId6"/>
    <p:sldMasterId id="2147483767" r:id="rId7"/>
    <p:sldMasterId id="2147483775" r:id="rId8"/>
    <p:sldMasterId id="2147483789" r:id="rId9"/>
    <p:sldMasterId id="2147483804" r:id="rId10"/>
  </p:sldMasterIdLst>
  <p:notesMasterIdLst>
    <p:notesMasterId r:id="rId43"/>
  </p:notesMasterIdLst>
  <p:handoutMasterIdLst>
    <p:handoutMasterId r:id="rId44"/>
  </p:handoutMasterIdLst>
  <p:sldIdLst>
    <p:sldId id="256" r:id="rId11"/>
    <p:sldId id="1029" r:id="rId12"/>
    <p:sldId id="705" r:id="rId13"/>
    <p:sldId id="847" r:id="rId14"/>
    <p:sldId id="798" r:id="rId15"/>
    <p:sldId id="1030" r:id="rId16"/>
    <p:sldId id="779" r:id="rId17"/>
    <p:sldId id="780" r:id="rId18"/>
    <p:sldId id="784" r:id="rId19"/>
    <p:sldId id="1032" r:id="rId20"/>
    <p:sldId id="955" r:id="rId21"/>
    <p:sldId id="814" r:id="rId22"/>
    <p:sldId id="636" r:id="rId23"/>
    <p:sldId id="1040" r:id="rId24"/>
    <p:sldId id="806" r:id="rId25"/>
    <p:sldId id="859" r:id="rId26"/>
    <p:sldId id="816" r:id="rId27"/>
    <p:sldId id="851" r:id="rId28"/>
    <p:sldId id="817" r:id="rId29"/>
    <p:sldId id="860" r:id="rId30"/>
    <p:sldId id="1041" r:id="rId31"/>
    <p:sldId id="645" r:id="rId32"/>
    <p:sldId id="862" r:id="rId33"/>
    <p:sldId id="825" r:id="rId34"/>
    <p:sldId id="653" r:id="rId35"/>
    <p:sldId id="790" r:id="rId36"/>
    <p:sldId id="836" r:id="rId37"/>
    <p:sldId id="1042" r:id="rId38"/>
    <p:sldId id="858" r:id="rId39"/>
    <p:sldId id="837" r:id="rId40"/>
    <p:sldId id="838" r:id="rId41"/>
    <p:sldId id="840" r:id="rId42"/>
  </p:sldIdLst>
  <p:sldSz cx="9144000" cy="6858000" type="screen4x3"/>
  <p:notesSz cx="6735763" cy="9866313"/>
  <p:embeddedFontLst>
    <p:embeddedFont>
      <p:font typeface="Dosis" pitchFamily="2" charset="0"/>
      <p:regular r:id="rId45"/>
      <p:bold r:id="rId46"/>
    </p:embeddedFont>
    <p:embeddedFont>
      <p:font typeface="Dosis ExtraBold" pitchFamily="2" charset="0"/>
      <p:bold r:id="rId47"/>
    </p:embeddedFont>
    <p:embeddedFont>
      <p:font typeface="Dosis Medium" pitchFamily="2" charset="0"/>
      <p:regular r:id="rId48"/>
    </p:embeddedFont>
    <p:embeddedFont>
      <p:font typeface="Dosis SemiBold" pitchFamily="2" charset="0"/>
      <p:bold r:id="rId49"/>
    </p:embeddedFont>
    <p:embeddedFont>
      <p:font typeface="KG Primary Penmanship" panose="02000506000000020003" pitchFamily="2" charset="0"/>
      <p:regular r:id="rId5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me Chraibi" initials="MC" lastIdx="1" clrIdx="0">
    <p:extLst>
      <p:ext uri="{19B8F6BF-5375-455C-9EA6-DF929625EA0E}">
        <p15:presenceInfo xmlns:p15="http://schemas.microsoft.com/office/powerpoint/2012/main" userId="Mme Chraib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15B7C"/>
    <a:srgbClr val="474F71"/>
    <a:srgbClr val="7A7A7A"/>
    <a:srgbClr val="C7C7C7"/>
    <a:srgbClr val="757575"/>
    <a:srgbClr val="2DC7D3"/>
    <a:srgbClr val="8083AD"/>
    <a:srgbClr val="9296B3"/>
    <a:srgbClr val="A1A6BC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18" autoAdjust="0"/>
    <p:restoredTop sz="87607" autoAdjust="0"/>
  </p:normalViewPr>
  <p:slideViewPr>
    <p:cSldViewPr snapToGrid="0">
      <p:cViewPr varScale="1">
        <p:scale>
          <a:sx n="61" d="100"/>
          <a:sy n="61" d="100"/>
        </p:scale>
        <p:origin x="88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964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font" Target="fonts/font1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handoutMaster" Target="handoutMasters/handoutMaster1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microsoft.com/office/2018/10/relationships/authors" Target="authors.xml"/><Relationship Id="rId8" Type="http://schemas.openxmlformats.org/officeDocument/2006/relationships/slideMaster" Target="slideMasters/slideMaster8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font" Target="fonts/font2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83442A8-9454-2ECB-1269-BD566F5F83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24078B-49D7-A9B5-3699-12BDAB098F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F984B-5B5D-487D-9509-18F3707A0884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694DCD-F6A9-8C6E-4F74-F02B8CA8C9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7E2FC1-A61E-2A23-A9CF-B4387071BB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64AE9-8EE4-49F6-ABD0-E7ED226D4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536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313244-8E07-E332-610C-677BFC26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DB421C08-A945-AC3C-D8C1-6492678E554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5AB89C94-1F7A-3309-6CAE-C06A8C651C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3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62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3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6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696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94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407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00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51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564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60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8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22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6499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72601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33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06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219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86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85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72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52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504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8665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97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512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93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592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0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50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597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68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695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878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898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2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861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63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4953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16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87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47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376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9114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64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042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087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599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17423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13769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4924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96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17589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13673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76769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027693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974198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5841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80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6057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52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65" r:id="rId10"/>
    <p:sldLayoutId id="214748376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28807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8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36423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63792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9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50.png"/><Relationship Id="rId7" Type="http://schemas.openxmlformats.org/officeDocument/2006/relationships/image" Target="../media/image26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png"/><Relationship Id="rId5" Type="http://schemas.openxmlformats.org/officeDocument/2006/relationships/image" Target="../media/image160.png"/><Relationship Id="rId4" Type="http://schemas.openxmlformats.org/officeDocument/2006/relationships/customXml" Target="../ink/ink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7" Type="http://schemas.openxmlformats.org/officeDocument/2006/relationships/image" Target="../media/image18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5" Type="http://schemas.openxmlformats.org/officeDocument/2006/relationships/image" Target="../media/image420.png"/><Relationship Id="rId4" Type="http://schemas.openxmlformats.org/officeDocument/2006/relationships/customXml" Target="../ink/ink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0.png"/><Relationship Id="rId7" Type="http://schemas.openxmlformats.org/officeDocument/2006/relationships/image" Target="../media/image45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5" Type="http://schemas.openxmlformats.org/officeDocument/2006/relationships/image" Target="../media/image420.png"/><Relationship Id="rId4" Type="http://schemas.openxmlformats.org/officeDocument/2006/relationships/customXml" Target="../ink/ink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customXml" Target="../ink/ink10.xml"/><Relationship Id="rId5" Type="http://schemas.openxmlformats.org/officeDocument/2006/relationships/image" Target="../media/image440.png"/><Relationship Id="rId10" Type="http://schemas.openxmlformats.org/officeDocument/2006/relationships/image" Target="../media/image48.png"/><Relationship Id="rId4" Type="http://schemas.openxmlformats.org/officeDocument/2006/relationships/customXml" Target="../ink/ink9.xml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7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36A6694-EF95-3ED2-42E2-05E2FF5E4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votre tour ! Qui veut dire son nom et son âge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 français ?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29E5C7-DBE3-7232-F6E1-67188A19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DE7D9E-626E-4727-5672-2E56845B26DD}"/>
              </a:ext>
            </a:extLst>
          </p:cNvPr>
          <p:cNvSpPr/>
          <p:nvPr/>
        </p:nvSpPr>
        <p:spPr>
          <a:xfrm>
            <a:off x="3783901" y="2827796"/>
            <a:ext cx="4603354" cy="2201404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EA232A-4E4E-1BAF-CEC9-052FBCABE06E}"/>
              </a:ext>
            </a:extLst>
          </p:cNvPr>
          <p:cNvSpPr txBox="1"/>
          <p:nvPr/>
        </p:nvSpPr>
        <p:spPr>
          <a:xfrm>
            <a:off x="4355522" y="3004718"/>
            <a:ext cx="4025138" cy="1552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Bonjour,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m’appelle _____________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J’ai _______ ans.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410" y="2513148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898" y="1949718"/>
            <a:ext cx="1219370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dit son nom et son âge à son voisin.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1A837B2-BACE-9DF3-EEAD-22032D0334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512472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119E7FE0-5F5B-0DC6-D70B-23D212AC8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Ecriture de la lettre o en minuscule.</a:t>
            </a:r>
            <a:endParaRPr lang="fr-MA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98373" y="3457509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Prendre la parole pour se présenter.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de la lettre o. 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EBBEA35-0316-50F3-6D2D-EC548DC90358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FE73EA-6BF3-E940-81F9-67C6BB00DB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0291DD4-F9DD-4375-50C6-7B568FF6F0D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18897097-B818-278E-0356-D876EA83482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1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17A199D-6F6D-C5BE-9C15-512F82AD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FE4E32-F833-6C1F-110E-2DE672A15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4BCA0E-CF73-5F3E-EDCF-7B44E5A87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6700E-30F1-129F-6661-B4C3191B5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2BD08EF-95C2-9CAD-270D-71471C13A440}"/>
              </a:ext>
            </a:extLst>
          </p:cNvPr>
          <p:cNvSpPr txBox="1">
            <a:spLocks/>
          </p:cNvSpPr>
          <p:nvPr/>
        </p:nvSpPr>
        <p:spPr>
          <a:xfrm>
            <a:off x="1692000" y="875192"/>
            <a:ext cx="6840000" cy="612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la lettre o. Elle fait le son « o ».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DEB0C16-AB12-2F2F-31CF-4AC03631DEBC}"/>
              </a:ext>
            </a:extLst>
          </p:cNvPr>
          <p:cNvSpPr txBox="1"/>
          <p:nvPr/>
        </p:nvSpPr>
        <p:spPr>
          <a:xfrm>
            <a:off x="4427357" y="2105561"/>
            <a:ext cx="136928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600" dirty="0">
                <a:ln w="0"/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7AA2A9E-E7F4-A905-075C-104FAA947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1E036-48FB-2148-964A-045FB04FF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D04A1-678D-EAAF-A5D2-D504A944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la lettre o en majuscule. Elle fait le son « o  ».</a:t>
            </a:r>
            <a:endParaRPr lang="fr-MA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FC81D71-E6C7-7605-9DD4-E2BF2A48E8C6}"/>
              </a:ext>
            </a:extLst>
          </p:cNvPr>
          <p:cNvSpPr txBox="1"/>
          <p:nvPr/>
        </p:nvSpPr>
        <p:spPr>
          <a:xfrm>
            <a:off x="3404539" y="2105561"/>
            <a:ext cx="233492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dirty="0">
                <a:ln w="0"/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BC972F4-5196-831E-E671-59DCC585F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4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9CA22-B931-39E8-1A13-B2768F964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2446A3-A351-FA81-1807-E1BB1A9E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ensemble.</a:t>
            </a:r>
            <a:endParaRPr lang="fr-MA" dirty="0"/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6256C97A-6C93-EA38-870D-3F78DB984F11}"/>
              </a:ext>
            </a:extLst>
          </p:cNvPr>
          <p:cNvSpPr txBox="1"/>
          <p:nvPr/>
        </p:nvSpPr>
        <p:spPr>
          <a:xfrm>
            <a:off x="1375506" y="2275750"/>
            <a:ext cx="63929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800" dirty="0">
                <a:ln w="0"/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sz="16600" dirty="0">
                <a:ln w="0"/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6600" dirty="0" err="1">
                <a:ln w="0"/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fr-FR" sz="16600" dirty="0">
              <a:ln w="0"/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F56983-C23B-4D9D-BEB6-7091E5CE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Orange. Dans le mot « orange », je vois la lettre o et  j’entends le son « o ».</a:t>
            </a:r>
            <a:endParaRPr lang="fr-MA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C99DEAC-3EBE-3E8B-FB22-BAF2DEF0A4C7}"/>
              </a:ext>
            </a:extLst>
          </p:cNvPr>
          <p:cNvSpPr txBox="1"/>
          <p:nvPr/>
        </p:nvSpPr>
        <p:spPr>
          <a:xfrm>
            <a:off x="2154500" y="2644170"/>
            <a:ext cx="483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ln w="0"/>
                <a:solidFill>
                  <a:srgbClr val="00ACA4"/>
                </a:solidFill>
                <a:latin typeface="Dosis" pitchFamily="2" charset="0"/>
                <a:cs typeface="Aharoni" panose="02010803020104030203" pitchFamily="2" charset="-79"/>
              </a:rPr>
              <a:t>o</a:t>
            </a:r>
            <a:r>
              <a:rPr lang="pt-BR" sz="9600" b="1" dirty="0">
                <a:ln w="0"/>
                <a:solidFill>
                  <a:schemeClr val="tx2"/>
                </a:solidFill>
                <a:latin typeface="Dosis" pitchFamily="2" charset="0"/>
                <a:cs typeface="Aharoni" panose="02010803020104030203" pitchFamily="2" charset="-79"/>
              </a:rPr>
              <a:t>range</a:t>
            </a:r>
            <a:endParaRPr lang="pt-BR" sz="9600" b="1" dirty="0">
              <a:ln w="0"/>
              <a:solidFill>
                <a:srgbClr val="474F71"/>
              </a:solidFill>
              <a:latin typeface="Dosis" pitchFamily="2" charset="0"/>
              <a:cs typeface="Aharoni" panose="02010803020104030203" pitchFamily="2" charset="-79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3F783A-3D50-203A-37B3-FBEF0F749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4F61E-C128-A8A6-93AB-DE28CF7EC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0B66A2-86EF-2137-9FC7-090BA2CD0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Abricot. Dans le mot « abricot », je vois la lettre o et  j’entends le son « o ».</a:t>
            </a:r>
            <a:endParaRPr lang="fr-MA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DB97139-7D95-D68F-FECA-BAE760449A45}"/>
              </a:ext>
            </a:extLst>
          </p:cNvPr>
          <p:cNvSpPr txBox="1"/>
          <p:nvPr/>
        </p:nvSpPr>
        <p:spPr>
          <a:xfrm>
            <a:off x="1928040" y="2497976"/>
            <a:ext cx="52879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500" dirty="0">
                <a:ln w="0"/>
                <a:solidFill>
                  <a:srgbClr val="474F71"/>
                </a:solidFill>
                <a:latin typeface="KG Primary Penmanship" panose="02000506000000020003" pitchFamily="2" charset="0"/>
                <a:cs typeface="Aharoni" panose="02010803020104030203" pitchFamily="2" charset="-79"/>
              </a:rPr>
              <a:t>abric</a:t>
            </a:r>
            <a:r>
              <a:rPr lang="pt-BR" sz="11500" dirty="0">
                <a:ln w="0"/>
                <a:solidFill>
                  <a:srgbClr val="00ACA4"/>
                </a:solidFill>
                <a:latin typeface="KG Primary Penmanship" panose="02000506000000020003" pitchFamily="2" charset="0"/>
                <a:cs typeface="Aharoni" panose="02010803020104030203" pitchFamily="2" charset="-79"/>
              </a:rPr>
              <a:t>o</a:t>
            </a:r>
            <a:r>
              <a:rPr lang="pt-BR" sz="11500" dirty="0">
                <a:ln w="0"/>
                <a:solidFill>
                  <a:srgbClr val="474F71"/>
                </a:solidFill>
                <a:latin typeface="KG Primary Penmanship" panose="02000506000000020003" pitchFamily="2" charset="0"/>
                <a:cs typeface="Aharoni" panose="02010803020104030203" pitchFamily="2" charset="-79"/>
              </a:rPr>
              <a:t>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89BC60-4858-F710-4322-7A2D6260D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Ordinateur. Dans le mot « ordinateur », je vois la lettre o et j’entends le son  « o ».</a:t>
            </a:r>
            <a:endParaRPr lang="fr-MA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0B04E18-D612-54EA-01F3-F57FB1D5B198}"/>
              </a:ext>
            </a:extLst>
          </p:cNvPr>
          <p:cNvSpPr txBox="1"/>
          <p:nvPr/>
        </p:nvSpPr>
        <p:spPr>
          <a:xfrm>
            <a:off x="780393" y="2744516"/>
            <a:ext cx="7583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ln w="0"/>
                <a:solidFill>
                  <a:srgbClr val="00ACA4"/>
                </a:solidFill>
                <a:latin typeface="Dosis" pitchFamily="2" charset="0"/>
                <a:cs typeface="Aharoni" panose="02010803020104030203" pitchFamily="2" charset="-79"/>
              </a:rPr>
              <a:t>o</a:t>
            </a:r>
            <a:r>
              <a:rPr lang="pt-BR" sz="9600" b="1" dirty="0">
                <a:ln w="0"/>
                <a:solidFill>
                  <a:srgbClr val="474F71"/>
                </a:solidFill>
                <a:latin typeface="Dosis" pitchFamily="2" charset="0"/>
                <a:cs typeface="Aharoni" panose="02010803020104030203" pitchFamily="2" charset="-79"/>
              </a:rPr>
              <a:t>rdinateur</a:t>
            </a:r>
            <a:endParaRPr lang="pt-BR" sz="8800" b="1" dirty="0">
              <a:ln w="0"/>
              <a:solidFill>
                <a:srgbClr val="474F71"/>
              </a:solidFill>
              <a:latin typeface="Dosis" pitchFamily="2" charset="0"/>
              <a:cs typeface="Aharoni" panose="02010803020104030203" pitchFamily="2" charset="-79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7AC821-87AF-95D0-6CB8-3B2BFEDF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lettres ?  </a:t>
            </a:r>
            <a:endParaRPr lang="fr-MA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A363883-8143-906C-5B57-7D0B4462B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24" y="3972036"/>
            <a:ext cx="7943776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E18C8B79-54A3-A085-39A3-E4008760E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lettres ?  </a:t>
            </a:r>
            <a:endParaRPr lang="fr-MA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5F3B892-0801-9434-CA91-F6609E33D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12" y="4027623"/>
            <a:ext cx="794377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8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B3D2E78-9739-F8AC-1D7F-44E82550B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305" y="1617744"/>
            <a:ext cx="3378452" cy="482520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le livret, page 20.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3C4F59-CB2A-763D-6B00-093C859F5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1CCB2D1-6DEC-FB7F-CDDD-C2EBB1B612AB}"/>
              </a:ext>
            </a:extLst>
          </p:cNvPr>
          <p:cNvSpPr/>
          <p:nvPr/>
        </p:nvSpPr>
        <p:spPr>
          <a:xfrm>
            <a:off x="3261375" y="5641651"/>
            <a:ext cx="3157279" cy="6509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1692-8DF2-066C-AC33-06BF061F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DA7B7F15-D115-14C6-C475-11067330105D}"/>
              </a:ext>
            </a:extLst>
          </p:cNvPr>
          <p:cNvSpPr txBox="1">
            <a:spLocks/>
          </p:cNvSpPr>
          <p:nvPr/>
        </p:nvSpPr>
        <p:spPr>
          <a:xfrm>
            <a:off x="1610519" y="724261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Lisez les lettres à votre voisin. Chacun son tour. Je vais circuler entre les rangs pour vous aider.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673653-4808-4FBB-37FA-A23FD6BA5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57931E-AB66-4D02-C3F6-BE5ACB6F2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398" y="2677904"/>
            <a:ext cx="2891155" cy="22214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6EB256C-0134-2927-CD83-B649885A8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23" y="2959387"/>
            <a:ext cx="5289892" cy="136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CF0D9-6AC1-7686-4EF0-AEAA710D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BFD1BF7-1AB6-2F6A-8E36-7CC9EE02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39147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B8640D61-1DBF-5EDC-F02B-33D3CDDE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AB051FF-6900-758D-6483-BD99AF1B55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18828" y="5508429"/>
            <a:ext cx="4960805" cy="756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Ecriture de la lettre o en minuscule.</a:t>
            </a:r>
            <a:endParaRPr lang="fr-MA" dirty="0">
              <a:solidFill>
                <a:srgbClr val="474F71"/>
              </a:solidFill>
            </a:endParaRP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3B27221-78B6-35AA-760F-516CFAD09D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CEE8442-A678-BF4C-D11D-F4688694689F}"/>
              </a:ext>
            </a:extLst>
          </p:cNvPr>
          <p:cNvSpPr txBox="1"/>
          <p:nvPr/>
        </p:nvSpPr>
        <p:spPr>
          <a:xfrm>
            <a:off x="2201410" y="5142552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Ecriture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E7890C4-1984-3C72-CFF0-D6ABFAACD064}"/>
              </a:ext>
            </a:extLst>
          </p:cNvPr>
          <p:cNvSpPr txBox="1">
            <a:spLocks/>
          </p:cNvSpPr>
          <p:nvPr/>
        </p:nvSpPr>
        <p:spPr>
          <a:xfrm>
            <a:off x="2233483" y="39891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lang="fr-FR" dirty="0">
                <a:solidFill>
                  <a:srgbClr val="757575"/>
                </a:solidFill>
              </a:rPr>
              <a:t>Lecture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FR" dirty="0">
                <a:solidFill>
                  <a:srgbClr val="757575"/>
                </a:solidFill>
              </a:rPr>
              <a:t>de la lettre  o.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E7C7674-8277-ED86-DB1A-EB743B0A50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7FA7456D-5328-16C5-3584-F67C70DF59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39750" cy="539750"/>
          </a:xfrm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50CAE448-DCDF-9970-3A1C-5D2E2E8D9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55135" y="3449432"/>
            <a:ext cx="539750" cy="539750"/>
          </a:xfrm>
          <a:prstGeom prst="rect">
            <a:avLst/>
          </a:prstGeom>
          <a:noFill/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AD08B1E4-3D3B-7CA1-9846-4FF4F4FEE946}"/>
              </a:ext>
            </a:extLst>
          </p:cNvPr>
          <p:cNvSpPr txBox="1">
            <a:spLocks/>
          </p:cNvSpPr>
          <p:nvPr/>
        </p:nvSpPr>
        <p:spPr>
          <a:xfrm>
            <a:off x="2218827" y="251340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Prendre la parole pour se présenter.</a:t>
            </a:r>
          </a:p>
        </p:txBody>
      </p:sp>
    </p:spTree>
    <p:extLst>
      <p:ext uri="{BB962C8B-B14F-4D97-AF65-F5344CB8AC3E}">
        <p14:creationId xmlns:p14="http://schemas.microsoft.com/office/powerpoint/2010/main" val="37989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id="{9EBA7426-5DCB-54A5-FABE-A5835849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71" y="756000"/>
            <a:ext cx="6840000" cy="612000"/>
          </a:xfrm>
          <a:solidFill>
            <a:srgbClr val="E5E5E5"/>
          </a:solidFill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écrire la lettre o minuscule avec Nada.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6CB4B5-C361-5BB0-6540-3F39948A0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17138FD-1D91-0BEA-352F-68AD9372FA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DB2EC-E62D-F27A-1D4F-CBE641643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1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CB1AE2F-A4E3-3195-5E84-FACA4E400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685D363-5ABD-A6A4-4245-0DC8F3FDF3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Sem3 S5 « la lettre o »   graphisme, traçage et écriture">
            <a:hlinkClick r:id="" action="ppaction://media"/>
            <a:extLst>
              <a:ext uri="{FF2B5EF4-FFF2-40B4-BE49-F238E27FC236}">
                <a16:creationId xmlns:a16="http://schemas.microsoft.com/office/drawing/2014/main" id="{6C5E760D-9F44-D4C2-E333-C51DE981A6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421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345" y="1933474"/>
            <a:ext cx="7173310" cy="403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40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E6CFB-DFF9-E9AC-C1CE-A0C731CB4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29C7B2C5-CB3C-A7AA-E923-3E1D7B308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tracer la lettre o minuscule en l’air avec le doigt.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A8BC821-0DA4-A74F-2F6F-B9B699B0E34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D86F551-A505-C0B8-C5EB-F18E7CD70F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AEFDBDC-BF7F-9A1F-B548-CD04E58AE71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1BAC6265-5F69-2E84-115A-A9050E5A65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DD8486B3-CB9D-CF63-2DA5-2A748965B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714" y="2157679"/>
            <a:ext cx="3426249" cy="34262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D193C4B-B008-516A-891C-A5A50162F4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16CE24F-0D17-0441-B20D-C123C8082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4674" y="2525675"/>
            <a:ext cx="3207612" cy="269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2AF94-DB3E-8C82-7DD5-ED97AA53C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257E1B11-0188-FAF4-8638-D01422CA9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Écrivez la lettre o minuscule.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8DBD0F-73EE-3FDB-DE36-0B3C590E1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0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4EC05DD-2848-DA4A-4026-B49E413AF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4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3">
            <a:extLst>
              <a:ext uri="{FF2B5EF4-FFF2-40B4-BE49-F238E27FC236}">
                <a16:creationId xmlns:a16="http://schemas.microsoft.com/office/drawing/2014/main" id="{6F9C9198-4482-FF65-4EF2-6B9468C15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3AE7B43-6287-5F1B-6717-98BF99A42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7F83173-8644-4BC6-8E88-95C853E4711F}"/>
              </a:ext>
            </a:extLst>
          </p:cNvPr>
          <p:cNvSpPr txBox="1"/>
          <p:nvPr/>
        </p:nvSpPr>
        <p:spPr>
          <a:xfrm>
            <a:off x="3258152" y="2425566"/>
            <a:ext cx="2627696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300" b="1" dirty="0">
                <a:solidFill>
                  <a:schemeClr val="tx2"/>
                </a:solidFill>
              </a:rPr>
              <a:t>o</a:t>
            </a:r>
            <a:endParaRPr lang="fr-MA" sz="163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4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livrets à la page 21.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2BADC9-83AB-9C84-FAB3-7D12FC70D4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40E3916-95B2-7832-8B3D-359100736B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1368" y="1641929"/>
            <a:ext cx="3061264" cy="446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itre 5">
            <a:extLst>
              <a:ext uri="{FF2B5EF4-FFF2-40B4-BE49-F238E27FC236}">
                <a16:creationId xmlns:a16="http://schemas.microsoft.com/office/drawing/2014/main" id="{76CF1AA2-2D8E-76CE-EE75-EAAFA92C81C2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lettre o minuscule comme dans l’exemple. Je vais circuler entre les rangs pour vous aider.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0179E51-D32E-56DD-6177-A3FE7DF1C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1DF2CA6-5222-4CC6-8BBC-6011D960B9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399" y="2491504"/>
            <a:ext cx="2446422" cy="24464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204515-D6C1-9936-2414-DF8EAC36A8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245" y="2789063"/>
            <a:ext cx="4912652" cy="2148863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097D038-FF88-A5DB-FF1D-34BC711075BB}"/>
              </a:ext>
            </a:extLst>
          </p:cNvPr>
          <p:cNvSpPr/>
          <p:nvPr/>
        </p:nvSpPr>
        <p:spPr>
          <a:xfrm>
            <a:off x="835621" y="4285817"/>
            <a:ext cx="4319703" cy="3899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30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re 1">
            <a:extLst>
              <a:ext uri="{FF2B5EF4-FFF2-40B4-BE49-F238E27FC236}">
                <a16:creationId xmlns:a16="http://schemas.microsoft.com/office/drawing/2014/main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recopiez la lettre 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F8671C8-2416-89BE-B4F8-B1CF3CC0E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970CCE79-9D93-ACE5-DAE0-05FBB7320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1611891" y="2156059"/>
            <a:ext cx="2112567" cy="3703624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0AF0A80B-047F-324E-AA87-9044D679EE61}"/>
              </a:ext>
            </a:extLst>
          </p:cNvPr>
          <p:cNvGrpSpPr/>
          <p:nvPr/>
        </p:nvGrpSpPr>
        <p:grpSpPr>
          <a:xfrm>
            <a:off x="4555578" y="1857675"/>
            <a:ext cx="3059469" cy="4525521"/>
            <a:chOff x="4555578" y="1857675"/>
            <a:chExt cx="3059469" cy="452552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DFF8685-9ABC-E00B-4BE5-43DF0FA1B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EAE8E4"/>
                </a:clrFrom>
                <a:clrTo>
                  <a:srgbClr val="EAE8E4">
                    <a:alpha val="0"/>
                  </a:srgbClr>
                </a:clrTo>
              </a:clrChange>
            </a:blip>
            <a:srcRect l="4526" t="16702" r="49595" b="15435"/>
            <a:stretch>
              <a:fillRect/>
            </a:stretch>
          </p:blipFill>
          <p:spPr>
            <a:xfrm>
              <a:off x="4555578" y="1857675"/>
              <a:ext cx="3059469" cy="4525521"/>
            </a:xfrm>
            <a:prstGeom prst="roundRect">
              <a:avLst>
                <a:gd name="adj" fmla="val 6988"/>
              </a:avLst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B192FA43-7435-6F8E-4CD4-B7CFF1FFCA40}"/>
                </a:ext>
              </a:extLst>
            </p:cNvPr>
            <p:cNvSpPr txBox="1"/>
            <p:nvPr/>
          </p:nvSpPr>
          <p:spPr>
            <a:xfrm>
              <a:off x="5451080" y="2470980"/>
              <a:ext cx="98757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1500" b="1" dirty="0">
                  <a:solidFill>
                    <a:srgbClr val="474F71"/>
                  </a:solidFill>
                </a:rPr>
                <a:t>o    </a:t>
              </a:r>
              <a:r>
                <a:rPr lang="fr-MA" sz="1500" b="1" dirty="0" err="1">
                  <a:solidFill>
                    <a:srgbClr val="474F71"/>
                  </a:solidFill>
                </a:rPr>
                <a:t>o</a:t>
              </a:r>
              <a:r>
                <a:rPr lang="fr-MA" sz="1500" b="1" dirty="0">
                  <a:solidFill>
                    <a:srgbClr val="474F71"/>
                  </a:solidFill>
                </a:rPr>
                <a:t>     </a:t>
              </a:r>
              <a:r>
                <a:rPr lang="fr-MA" sz="1500" b="1" dirty="0" err="1">
                  <a:solidFill>
                    <a:srgbClr val="474F71"/>
                  </a:solidFill>
                </a:rPr>
                <a:t>o</a:t>
              </a:r>
              <a:endParaRPr lang="fr-MA" sz="1500" b="1" dirty="0">
                <a:solidFill>
                  <a:srgbClr val="474F71"/>
                </a:solidFill>
              </a:endParaRP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30F8341B-2714-2037-C6D9-9AEEFCFD5947}"/>
                </a:ext>
              </a:extLst>
            </p:cNvPr>
            <p:cNvSpPr txBox="1"/>
            <p:nvPr/>
          </p:nvSpPr>
          <p:spPr>
            <a:xfrm>
              <a:off x="6262299" y="2470979"/>
              <a:ext cx="126980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1500" b="1" dirty="0">
                  <a:solidFill>
                    <a:srgbClr val="474F71"/>
                  </a:solidFill>
                </a:rPr>
                <a:t>o   </a:t>
              </a:r>
              <a:r>
                <a:rPr lang="fr-MA" sz="1500" b="1" dirty="0" err="1">
                  <a:solidFill>
                    <a:srgbClr val="474F71"/>
                  </a:solidFill>
                </a:rPr>
                <a:t>o</a:t>
              </a:r>
              <a:r>
                <a:rPr lang="fr-MA" sz="1500" b="1" dirty="0">
                  <a:solidFill>
                    <a:srgbClr val="474F71"/>
                  </a:solidFill>
                </a:rPr>
                <a:t>    </a:t>
              </a:r>
              <a:r>
                <a:rPr lang="fr-MA" sz="1500" b="1" dirty="0" err="1">
                  <a:solidFill>
                    <a:srgbClr val="474F71"/>
                  </a:solidFill>
                </a:rPr>
                <a:t>o</a:t>
              </a:r>
              <a:r>
                <a:rPr lang="fr-MA" sz="1500" b="1" dirty="0">
                  <a:solidFill>
                    <a:srgbClr val="474F71"/>
                  </a:solidFill>
                </a:rPr>
                <a:t>    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70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6E8774C-BA9D-06A6-714C-4E24B2DEE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78" y="2601310"/>
            <a:ext cx="2119441" cy="30454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67EA6B38-11A4-77E5-D8B4-A0F7FAB4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525" y="2601310"/>
            <a:ext cx="2139881" cy="304540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02F9DA1-AB6E-D28F-D55D-F0D5224F3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247" y="2601310"/>
            <a:ext cx="2132297" cy="304540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2B22BF3-5260-FB37-1C25-264C5F7D0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2385" y="2601309"/>
            <a:ext cx="2090281" cy="304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2780FFA-D2C2-9F4F-56C4-5423D153A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350" y="3427249"/>
            <a:ext cx="3834716" cy="1359526"/>
          </a:xfrm>
          <a:prstGeom prst="rect">
            <a:avLst/>
          </a:prstGeom>
        </p:spPr>
      </p:pic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40471"/>
            <a:ext cx="7886700" cy="720000"/>
          </a:xfrm>
        </p:spPr>
        <p:txBody>
          <a:bodyPr/>
          <a:lstStyle/>
          <a:p>
            <a:r>
              <a:rPr lang="fr-MA" sz="28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2131462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187946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28649" y="5292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44649" y="5040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15350" y="234975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"/>
            </a:pPr>
            <a:r>
              <a:rPr lang="fr-FR" dirty="0">
                <a:solidFill>
                  <a:srgbClr val="7A7A7A"/>
                </a:solidFill>
              </a:rPr>
              <a:t>Oral – Dialogue</a:t>
            </a:r>
          </a:p>
          <a:p>
            <a:pPr>
              <a:buFont typeface="Wingdings" panose="05000000000000000000" pitchFamily="2" charset="2"/>
              <a:buChar char=""/>
            </a:pPr>
            <a:r>
              <a:rPr lang="fr-FR" dirty="0">
                <a:solidFill>
                  <a:srgbClr val="7A7A7A"/>
                </a:solidFill>
              </a:rPr>
              <a:t>Lecture - Lettre o - O</a:t>
            </a:r>
          </a:p>
          <a:p>
            <a:pPr>
              <a:buFont typeface="Wingdings" panose="05000000000000000000" pitchFamily="2" charset="2"/>
              <a:buChar char=""/>
            </a:pPr>
            <a:r>
              <a:rPr lang="fr-FR" dirty="0">
                <a:solidFill>
                  <a:srgbClr val="7A7A7A"/>
                </a:solidFill>
              </a:rPr>
              <a:t>Ecriture - Lettre  o - O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44649" y="391660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o - O</a:t>
            </a:r>
          </a:p>
          <a:p>
            <a:r>
              <a:rPr lang="fr-FR" dirty="0"/>
              <a:t>Ecriture - Lettre  o - O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51350" y="38908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Oral –  Prise de parole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Lecture - Lettre o - O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Ecriture - Lettre  o - O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Révision</a:t>
            </a:r>
          </a:p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Présentation du vocabulaire </a:t>
              </a:r>
            </a:p>
            <a:p>
              <a:r>
                <a:rPr lang="fr-FR" dirty="0"/>
                <a:t>Exploitation du vocabulaire</a:t>
              </a:r>
            </a:p>
            <a:p>
              <a:r>
                <a:rPr lang="fr-FR" dirty="0"/>
                <a:t>Travail sur livret</a:t>
              </a:r>
            </a:p>
          </p:txBody>
        </p:sp>
      </p:grp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5019493" y="340657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D56B172-1195-985E-86B9-D95FAEBDB8BE}"/>
              </a:ext>
            </a:extLst>
          </p:cNvPr>
          <p:cNvSpPr txBox="1">
            <a:spLocks/>
          </p:cNvSpPr>
          <p:nvPr/>
        </p:nvSpPr>
        <p:spPr>
          <a:xfrm>
            <a:off x="864000" y="550800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Lecture - Lettre o - O</a:t>
            </a:r>
          </a:p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Ecriture - Lettre  o - O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6592A24-2A8D-6470-CB74-209026077D2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592CE0-4FD4-569C-7E82-43705E4ABAA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88E1E9-98D1-A658-2345-6C0EE3AFD65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itre 53">
              <a:extLst>
                <a:ext uri="{FF2B5EF4-FFF2-40B4-BE49-F238E27FC236}">
                  <a16:creationId xmlns:a16="http://schemas.microsoft.com/office/drawing/2014/main" id="{10F38D56-5F29-07D3-0739-9F1E9928061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F3E9457-2C29-24AE-0790-E9D74554B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4FDE320-2A61-06EB-7EC9-164260C0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Lire  la lettre « o ». 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Ecriture de la lettre o en minuscule.</a:t>
            </a:r>
            <a:endParaRPr lang="fr-MA" dirty="0"/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419663" y="2137841"/>
            <a:ext cx="1663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Prise de parole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39715" y="1955416"/>
            <a:ext cx="540000" cy="540000"/>
          </a:xfrm>
          <a:prstGeom prst="rect">
            <a:avLst/>
          </a:prstGeom>
          <a:noFill/>
        </p:spPr>
      </p:pic>
      <p:pic>
        <p:nvPicPr>
          <p:cNvPr id="4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E5B4768-D708-814A-00F2-5E42E1D04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78382"/>
            <a:ext cx="540000" cy="540000"/>
          </a:xfrm>
          <a:prstGeom prst="rect">
            <a:avLst/>
          </a:prstGeom>
          <a:noFill/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0E8B17B2-7B49-28A9-641E-0584637A41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" b="6542"/>
          <a:stretch>
            <a:fillRect/>
          </a:stretch>
        </p:blipFill>
        <p:spPr>
          <a:xfrm>
            <a:off x="7376329" y="1981543"/>
            <a:ext cx="471176" cy="471176"/>
          </a:xfr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091049" y="2501693"/>
            <a:ext cx="546859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Prendre la parole pour se présenter.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0345BAC-E91C-9D0B-EF8D-038327C35C1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F6FD5F5-6EB4-9A6C-B3FA-0FD69990B48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BF6AE9-A7FB-C096-72A8-14DE3DBC776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5D219281-A80C-97AB-8FDC-C6E89045F4A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11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Aujourd’hui, nous allons apprendre à dire notre nom et notre âge en français.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Script oral CP_sem3_ S4">
            <a:hlinkClick r:id="" action="ppaction://media"/>
            <a:extLst>
              <a:ext uri="{FF2B5EF4-FFF2-40B4-BE49-F238E27FC236}">
                <a16:creationId xmlns:a16="http://schemas.microsoft.com/office/drawing/2014/main" id="{F531E59B-3E69-BF59-FE4F-1BF6882AF1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814" y="1906388"/>
            <a:ext cx="7610371" cy="428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72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8997</TotalTime>
  <Words>575</Words>
  <PresentationFormat>Affichage à l'écran (4:3)</PresentationFormat>
  <Paragraphs>85</Paragraphs>
  <Slides>32</Slides>
  <Notes>2</Notes>
  <HiddenSlides>0</HiddenSlides>
  <MMClips>5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32</vt:i4>
      </vt:variant>
    </vt:vector>
  </HeadingPairs>
  <TitlesOfParts>
    <vt:vector size="52" baseType="lpstr">
      <vt:lpstr>Dosis</vt:lpstr>
      <vt:lpstr>Aptos Display</vt:lpstr>
      <vt:lpstr>Arial</vt:lpstr>
      <vt:lpstr>Calibri</vt:lpstr>
      <vt:lpstr>Dosis SemiBold</vt:lpstr>
      <vt:lpstr>Dosis Medium</vt:lpstr>
      <vt:lpstr>Wingdings</vt:lpstr>
      <vt:lpstr>Dosis ExtraBold</vt:lpstr>
      <vt:lpstr>Aptos</vt:lpstr>
      <vt:lpstr>KG Primary Penmanship</vt:lpstr>
      <vt:lpstr>2_Conception personnalisée</vt:lpstr>
      <vt:lpstr>00_Env-Enseignant</vt:lpstr>
      <vt:lpstr>acte de parole</vt:lpstr>
      <vt:lpstr>lecture</vt:lpstr>
      <vt:lpstr>ecriture</vt:lpstr>
      <vt:lpstr>1_Vocab_02- Mémorisation</vt:lpstr>
      <vt:lpstr>1_Env-Enseignant</vt:lpstr>
      <vt:lpstr>1_acte de parole</vt:lpstr>
      <vt:lpstr>Oral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 La leçon de français commence maintenant.</vt:lpstr>
      <vt:lpstr>Aujourd’hui, nous allons apprendre à dire notre nom et notre âge en français. Écoutez bien.</vt:lpstr>
      <vt:lpstr>Lecture de la vidéo.</vt:lpstr>
      <vt:lpstr>À votre tour ! Qui veut dire son nom et son âge en français ?</vt:lpstr>
      <vt:lpstr>Maintenant, tout le monde participe. Chacun dit son nom et son âge à son voisin.</vt:lpstr>
      <vt:lpstr>Plan de la séance 5</vt:lpstr>
      <vt:lpstr>Maintenant, on va faire de la lecture. </vt:lpstr>
      <vt:lpstr>Présentation PowerPoint</vt:lpstr>
      <vt:lpstr>C’est la lettre o en majuscule. Elle fait le son « o  ».</vt:lpstr>
      <vt:lpstr>Répétons ensemble.</vt:lpstr>
      <vt:lpstr>Orange. Dans le mot « orange », je vois la lettre o et  j’entends le son « o ».</vt:lpstr>
      <vt:lpstr>Abricot. Dans le mot « abricot », je vois la lettre o et  j’entends le son « o ».</vt:lpstr>
      <vt:lpstr>Ordinateur. Dans le mot « ordinateur », je vois la lettre o et j’entends le son  « o ».</vt:lpstr>
      <vt:lpstr>Qui veut passer au tableau pour lire les lettres ?  </vt:lpstr>
      <vt:lpstr>Qui veut passer au tableau pour lire les lettres ?  </vt:lpstr>
      <vt:lpstr>Prenez le livret, page 20. </vt:lpstr>
      <vt:lpstr>Présentation PowerPoint</vt:lpstr>
      <vt:lpstr>Plan de la séance 5</vt:lpstr>
      <vt:lpstr>Maintenant, nous allons apprendre à écrire la lettre o minuscule avec Nada. Soyez attentifs. </vt:lpstr>
      <vt:lpstr>Présentation PowerPoint</vt:lpstr>
      <vt:lpstr>Maintenant, on va tracer la lettre o minuscule en l’air avec le doigt.</vt:lpstr>
      <vt:lpstr>Prenez vos ardoises. Écrivez la lettre o minuscule. </vt:lpstr>
      <vt:lpstr>Levez les ardoises. Je vais vérifier votre écriture. </vt:lpstr>
      <vt:lpstr>Présentation PowerPoint</vt:lpstr>
      <vt:lpstr>Présentation PowerPoint</vt:lpstr>
      <vt:lpstr>La séance d’aujourd’hui est terminée. À la maison, recopiez la lettre sur votre cahier.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2025-11-14T13:40:41Z</dcterms:modified>
</cp:coreProperties>
</file>