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42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</p:sldIdLst>
  <p:sldSz cx="10439400" cy="7920038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0" Type="http://schemas.openxmlformats.org/officeDocument/2006/relationships/slide" Target="slides/slide9.xml"/><Relationship Id="rId41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B7DA03A-AE9B-48A8-B827-DA1DB1E4EBF9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‹N°›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067175" cy="3086100"/>
          </a:xfrm>
          <a:prstGeom prst="rect">
            <a:avLst/>
          </a:prstGeom>
          <a:ln w="0">
            <a:noFill/>
          </a:ln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77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EE2F1CA-4586-4CBF-8B79-F5FD3FCEE8CE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59F0F3-E4DB-4378-B5DC-DFAD0709B1F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857F9DBB-A6DD-4EC9-B3AE-8DF824F97CFA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AD02A734-149E-4578-A75C-851F794B11EE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BEF7807-F659-4F4F-8246-193D0917B4DA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E883906-4198-4F72-859B-0D89506C70A4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00E99DE-A0FD-4973-82B2-055954EBCA08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6F03365B-6A9E-44C2-A635-85D60A633014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B1360E70-5AA4-408B-825C-4D60E3EDC2F3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E0FCBC6-EC38-47C6-B5F2-F98B9C6A0BA0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E905F5CC-AC29-4BAD-A8AE-4EEC7F68317E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10ACA715-A400-44B7-9510-46CAD2DD67B5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2E823A0-1AB8-4A0D-B1DA-5B6F889F35A4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41CFD41-5A31-45C1-8D1A-25B2EF33790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CE7EAE6-E7C6-4E4C-A75F-FBFDFA95BBF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1F779FD-CE17-49C1-9AFA-87919482DD1F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280C398-1857-49EF-9541-E97EA7AF9040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30A0A72-44DE-4361-90A7-EB3D388A032E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50F7885-D80B-4F8B-B933-2BCAB6CE83E9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>
              <a:buNone/>
            </a:pPr>
            <a:r>
              <a:rPr lang="en-US" sz="228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6AD4D4F-1CF6-498D-8BF2-26CB9AAD3338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E7E845B-01E9-4BC5-B7FF-D6E12B2C1FA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dt" idx="22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ftr" idx="23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49" name="PlaceHolder 8"/>
          <p:cNvSpPr>
            <a:spLocks noGrp="1"/>
          </p:cNvSpPr>
          <p:nvPr>
            <p:ph type="sldNum" idx="24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0F919BA-A000-4F3E-9FA7-103E5302DAB4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dt" idx="25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6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sldNum" idx="27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B478163-9735-434C-B15E-06D08D1243B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89;p13"/>
          <p:cNvSpPr/>
          <p:nvPr/>
        </p:nvSpPr>
        <p:spPr>
          <a:xfrm>
            <a:off x="58680" y="596448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74" name="Google Shape;90;p13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9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TaRL </a:t>
            </a:r>
            <a:r>
              <a:rPr lang="en-US" sz="60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Français</a:t>
            </a:r>
            <a:endParaRPr lang="en-US" sz="6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Google Shape;91;p13"/>
          <p:cNvSpPr/>
          <p:nvPr/>
        </p:nvSpPr>
        <p:spPr>
          <a:xfrm>
            <a:off x="8335440" y="572004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76" name="Google Shape;92;p13"/>
          <p:cNvGrpSpPr/>
          <p:nvPr/>
        </p:nvGrpSpPr>
        <p:grpSpPr>
          <a:xfrm>
            <a:off x="2923200" y="4747320"/>
            <a:ext cx="4813920" cy="635760"/>
            <a:chOff x="2923200" y="4747320"/>
            <a:chExt cx="4813920" cy="635760"/>
          </a:xfrm>
        </p:grpSpPr>
        <p:sp>
          <p:nvSpPr>
            <p:cNvPr id="77" name="Google Shape;93;p13"/>
            <p:cNvSpPr/>
            <p:nvPr/>
          </p:nvSpPr>
          <p:spPr>
            <a:xfrm>
              <a:off x="4054680" y="4747320"/>
              <a:ext cx="2435400" cy="618840"/>
            </a:xfrm>
            <a:prstGeom prst="roundRect">
              <a:avLst>
                <a:gd name="adj" fmla="val 32324"/>
              </a:avLst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78" name="Google Shape;94;p13"/>
            <p:cNvSpPr/>
            <p:nvPr/>
          </p:nvSpPr>
          <p:spPr>
            <a:xfrm>
              <a:off x="2923200" y="4790880"/>
              <a:ext cx="4813920" cy="59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39000"/>
                </a:lnSpc>
                <a:tabLst>
                  <a:tab pos="0" algn="l"/>
                </a:tabLst>
              </a:pPr>
              <a:r>
                <a:rPr lang="en-US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Séance </a:t>
              </a:r>
              <a:r>
                <a:rPr lang="fr-FR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1</a:t>
              </a:r>
              <a:endParaRPr lang="en-US" sz="279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79" name="Google Shape;96;p13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80" name="Google Shape;97;p13"/>
            <p:cNvSpPr/>
            <p:nvPr/>
          </p:nvSpPr>
          <p:spPr>
            <a:xfrm>
              <a:off x="8409600" y="2343600"/>
              <a:ext cx="1440720" cy="1504800"/>
            </a:xfrm>
            <a:custGeom>
              <a:avLst/>
              <a:gdLst>
                <a:gd name="textAreaLeft" fmla="*/ 0 w 1440720"/>
                <a:gd name="textAreaRight" fmla="*/ 1441080 w 1440720"/>
                <a:gd name="textAreaTop" fmla="*/ 0 h 1504800"/>
                <a:gd name="textAreaBottom" fmla="*/ 1505160 h 1504800"/>
              </a:gdLst>
              <a:ahLst/>
              <a:cxnLst/>
              <a:rect l="textAreaLeft" t="textAreaTop" r="textAreaRight" b="textAreaBottom"/>
              <a:pathLst>
                <a:path w="1446572" h="1650653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81" name="Google Shape;98;p13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55000"/>
                </a:lnSpc>
                <a:tabLst>
                  <a:tab pos="0" algn="l"/>
                </a:tabLst>
              </a:pPr>
              <a:r>
                <a:rPr lang="en-US" sz="228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Niveau                </a:t>
              </a:r>
              <a:r>
                <a:rPr lang="en-US" sz="251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             </a:t>
              </a:r>
              <a:endParaRPr lang="en-US" sz="251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2" name="Google Shape;99;p13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1</a:t>
              </a:r>
              <a:r>
                <a:rPr lang="en-US" sz="2058" b="1" u="none" strike="noStrike" baseline="30000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ère</a:t>
              </a: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 AP</a:t>
              </a:r>
              <a:endParaRPr lang="en-US" sz="206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pic>
        <p:nvPicPr>
          <p:cNvPr id="84" name="Google Shape;101;p13" descr="الصفحة الرئيسية"/>
          <p:cNvPicPr/>
          <p:nvPr/>
        </p:nvPicPr>
        <p:blipFill>
          <a:blip r:embed="rId6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2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13" name="ZoneTexte 13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Première écoute : Les élèves écoutent. Pendant la diffusion, l’enseignant réalise des gestes expressifs en lien avec le contenu de la chanson.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4" name="Image 213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23040" y="1534680"/>
            <a:ext cx="695520" cy="695520"/>
          </a:xfrm>
          <a:prstGeom prst="rect">
            <a:avLst/>
          </a:prstGeom>
          <a:ln w="0">
            <a:noFill/>
          </a:ln>
        </p:spPr>
      </p:pic>
      <p:pic>
        <p:nvPicPr>
          <p:cNvPr id="215" name="Image 10"/>
          <p:cNvPicPr/>
          <p:nvPr/>
        </p:nvPicPr>
        <p:blipFill>
          <a:blip r:embed="rId5"/>
          <a:stretch/>
        </p:blipFill>
        <p:spPr>
          <a:xfrm>
            <a:off x="2680920" y="2304360"/>
            <a:ext cx="4906440" cy="3841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23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>
                  <p:stCondLst>
                    <p:cond delay="indefinite"/>
                  </p:stCondLst>
                  <p:endCondLst>
                    <p:cond evt="onStopAudio" delay="0"/>
                  </p:endCondLst>
                </p:cTn>
                <p:tgtEl>
                  <p:spTgt spid="2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9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20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21" name="ZoneTexte 13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Deuxième écoute : les élèves chantent et font des gestes expressifs. Cliquez pour diffuser l’audio.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2" name="Image 22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79360" y="1389240"/>
            <a:ext cx="695520" cy="695520"/>
          </a:xfrm>
          <a:prstGeom prst="rect">
            <a:avLst/>
          </a:prstGeom>
          <a:ln w="0">
            <a:noFill/>
          </a:ln>
        </p:spPr>
      </p:pic>
      <p:pic>
        <p:nvPicPr>
          <p:cNvPr id="223" name="Image 4"/>
          <p:cNvPicPr/>
          <p:nvPr/>
        </p:nvPicPr>
        <p:blipFill>
          <a:blip r:embed="rId5"/>
          <a:stretch/>
        </p:blipFill>
        <p:spPr>
          <a:xfrm>
            <a:off x="2595960" y="2275200"/>
            <a:ext cx="4906440" cy="3841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23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>
                  <p:stCondLst>
                    <p:cond delay="indefinite"/>
                  </p:stCondLst>
                  <p:endCondLst>
                    <p:cond evt="onStopAudio" delay="0"/>
                  </p:endCondLst>
                </p:cTn>
                <p:tgtEl>
                  <p:spTgt spid="22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63;p24"/>
          <p:cNvSpPr/>
          <p:nvPr/>
        </p:nvSpPr>
        <p:spPr>
          <a:xfrm>
            <a:off x="0" y="568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5" name="Google Shape;264;p24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66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Vocabulaire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Google Shape;266;p24"/>
          <p:cNvSpPr/>
          <p:nvPr/>
        </p:nvSpPr>
        <p:spPr>
          <a:xfrm>
            <a:off x="3094560" y="3894120"/>
            <a:ext cx="4330800" cy="51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Bonjour / Je m’appelle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7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8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29" name="Google Shape;124;p14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230" name="Google Shape;125;p14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31" name="Google Shape;126;p14"/>
            <p:cNvPicPr/>
            <p:nvPr/>
          </p:nvPicPr>
          <p:blipFill>
            <a:blip r:embed="rId5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2" name="Google Shape;127;p14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34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5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6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37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38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1 : « Bonjour »,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dit à la classe : « Bonjour les enfants 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9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0" name="Image 10"/>
          <p:cNvPicPr/>
          <p:nvPr/>
        </p:nvPicPr>
        <p:blipFill>
          <a:blip r:embed="rId4"/>
          <a:stretch/>
        </p:blipFill>
        <p:spPr>
          <a:xfrm>
            <a:off x="2899800" y="1816920"/>
            <a:ext cx="5219280" cy="4285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Bulle narrative : ronde 2"/>
          <p:cNvSpPr/>
          <p:nvPr/>
        </p:nvSpPr>
        <p:spPr>
          <a:xfrm>
            <a:off x="6020280" y="1169640"/>
            <a:ext cx="3022920" cy="166032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Bonjour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 les enfants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3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4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5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4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47" name="ZoneTexte 9"/>
          <p:cNvSpPr/>
          <p:nvPr/>
        </p:nvSpPr>
        <p:spPr>
          <a:xfrm>
            <a:off x="928080" y="534960"/>
            <a:ext cx="8989200" cy="6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Quand je </a:t>
            </a:r>
            <a:r>
              <a:rPr lang="fr-FR" sz="1829" b="1" u="none" strike="noStrik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Arial"/>
                <a:ea typeface="Arial"/>
              </a:rPr>
              <a:t>dis « </a:t>
            </a:r>
            <a:r>
              <a:rPr lang="fr-FR" sz="2000" b="1" u="none" strike="noStrik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icrosoftUighur"/>
                <a:ea typeface="Arial"/>
              </a:rPr>
              <a:t> Bonjour les enfants </a:t>
            </a:r>
            <a:r>
              <a:rPr lang="fr-FR" sz="1829" b="1" u="none" strike="noStrik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Arial"/>
                <a:ea typeface="Arial"/>
              </a:rPr>
              <a:t>», vous devez répondre « </a:t>
            </a:r>
            <a:r>
              <a:rPr lang="fr-FR" sz="1800" b="1" u="none" strike="noStrik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icrosoftUighur"/>
                <a:ea typeface="Arial"/>
              </a:rPr>
              <a:t>Bonjour maître / maitresse</a:t>
            </a:r>
            <a:r>
              <a:rPr lang="fr-FR" sz="1829" b="1" u="none" strike="noStrik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Arial"/>
                <a:ea typeface="Arial"/>
              </a:rPr>
              <a:t>».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48" name="Image 10"/>
          <p:cNvPicPr/>
          <p:nvPr/>
        </p:nvPicPr>
        <p:blipFill>
          <a:blip r:embed="rId4"/>
          <a:stretch/>
        </p:blipFill>
        <p:spPr>
          <a:xfrm>
            <a:off x="1949760" y="1590480"/>
            <a:ext cx="6539400" cy="5369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5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2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53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54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« Je m’appelle ».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se présente : « Je m’appelle …….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56" name="Image 10"/>
          <p:cNvPicPr/>
          <p:nvPr/>
        </p:nvPicPr>
        <p:blipFill>
          <a:blip r:embed="rId4"/>
          <a:stretch/>
        </p:blipFill>
        <p:spPr>
          <a:xfrm>
            <a:off x="2899800" y="1816920"/>
            <a:ext cx="5219280" cy="4285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Bulle narrative : ronde 2"/>
          <p:cNvSpPr/>
          <p:nvPr/>
        </p:nvSpPr>
        <p:spPr>
          <a:xfrm>
            <a:off x="6020280" y="1169640"/>
            <a:ext cx="3022920" cy="166032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uFillTx/>
                <a:latin typeface="MicrosoftUighur"/>
                <a:ea typeface="Arial"/>
              </a:rPr>
              <a:t>Je m’appelle …….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5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1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62" name="ZoneTexte 9"/>
          <p:cNvSpPr/>
          <p:nvPr/>
        </p:nvSpPr>
        <p:spPr>
          <a:xfrm>
            <a:off x="928080" y="255960"/>
            <a:ext cx="8989200" cy="146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demande à tous les élèves de se présenter en leur posant la question « Comment tu t’appelles ?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C00000"/>
                </a:solidFill>
                <a:uFillTx/>
                <a:latin typeface="MicrosoftUighur"/>
                <a:ea typeface="Arial"/>
              </a:rPr>
              <a:t>À chaque étape, l’enseignant explique dans la langue des élèves le vocabulaire introduit.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3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64" name="Image 10"/>
          <p:cNvPicPr/>
          <p:nvPr/>
        </p:nvPicPr>
        <p:blipFill>
          <a:blip r:embed="rId2"/>
          <a:stretch/>
        </p:blipFill>
        <p:spPr>
          <a:xfrm>
            <a:off x="5707080" y="2390040"/>
            <a:ext cx="4209840" cy="4285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Bulle narrative : ronde 2"/>
          <p:cNvSpPr/>
          <p:nvPr/>
        </p:nvSpPr>
        <p:spPr>
          <a:xfrm>
            <a:off x="7118280" y="1209600"/>
            <a:ext cx="3022920" cy="166032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C00000"/>
                </a:solidFill>
                <a:uFillTx/>
                <a:latin typeface="MicrosoftUighur"/>
                <a:ea typeface="Arial"/>
              </a:rPr>
              <a:t>Comment tu t’appelles ?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66" name="Image 3"/>
          <p:cNvPicPr/>
          <p:nvPr/>
        </p:nvPicPr>
        <p:blipFill>
          <a:blip r:embed="rId3"/>
          <a:stretch/>
        </p:blipFill>
        <p:spPr>
          <a:xfrm>
            <a:off x="816480" y="3185640"/>
            <a:ext cx="3702600" cy="356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7" name="Bulle narrative : ronde 11"/>
          <p:cNvSpPr/>
          <p:nvPr/>
        </p:nvSpPr>
        <p:spPr>
          <a:xfrm>
            <a:off x="2454840" y="3174120"/>
            <a:ext cx="2975400" cy="123336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solidFill>
              <a:srgbClr val="223852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Je m’appelle….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69" name="Google Shape;295;p27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Chanson de l’alphabet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0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71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72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273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74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75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9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80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281" name="ZoneTexte 9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chemeClr val="lt1">
                    <a:lumMod val="65000"/>
                  </a:schemeClr>
                </a:solidFill>
                <a:uFillTx/>
                <a:latin typeface="Arial"/>
                <a:ea typeface="Arial"/>
              </a:rPr>
              <a:t>On va écouter la chanson de l’alphabet. Après, on va chanter ensemble. Ecoutez bien.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2" name="Image 1"/>
          <p:cNvPicPr/>
          <p:nvPr/>
        </p:nvPicPr>
        <p:blipFill>
          <a:blip r:embed="rId4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84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85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86" name="Google Shape;305;p2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1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7" name="Image 286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0" y="1127880"/>
            <a:ext cx="9815040" cy="566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3" fill="hold"/>
                                        <p:tgtEl>
                                          <p:spTgt spid="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287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287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287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2"/>
          <p:cNvSpPr/>
          <p:nvPr/>
        </p:nvSpPr>
        <p:spPr>
          <a:xfrm>
            <a:off x="0" y="4536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86" name="Group 3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87" name="Freeform 4"/>
            <p:cNvSpPr/>
            <p:nvPr/>
          </p:nvSpPr>
          <p:spPr>
            <a:xfrm>
              <a:off x="422280" y="718920"/>
              <a:ext cx="9594360" cy="6616800"/>
            </a:xfrm>
            <a:custGeom>
              <a:avLst/>
              <a:gdLst>
                <a:gd name="textAreaLeft" fmla="*/ 0 w 9594360"/>
                <a:gd name="textAreaRight" fmla="*/ 9594720 w 9594360"/>
                <a:gd name="textAreaTop" fmla="*/ 0 h 6616800"/>
                <a:gd name="textAreaBottom" fmla="*/ 6617160 h 661680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88" name="TextBox 5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89" name="Freeform 7"/>
          <p:cNvSpPr/>
          <p:nvPr/>
        </p:nvSpPr>
        <p:spPr>
          <a:xfrm>
            <a:off x="695880" y="30528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90" name="TextBox 9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3197"/>
              </a:lnSpc>
            </a:pPr>
            <a:r>
              <a:rPr lang="fr-FR" sz="274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 Recommandations générales pour les enseignants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Box 10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2302"/>
              </a:lnSpc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1.  Se préparer </a:t>
            </a:r>
            <a:r>
              <a:rPr lang="en-US" sz="1829" b="0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:  </a:t>
            </a:r>
            <a:r>
              <a:rPr lang="en-US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lire le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support avant la séance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pour s’en imprégner et visualiser les enchaînements</a:t>
            </a:r>
            <a:r>
              <a:rPr lang="fr-FR" sz="1600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Box 10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0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</a:t>
            </a: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2.  Maintenir un rythme soutenu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imposer une cadence élevée à la classe, sans temps morts. Il doit veiller à couvrir le contenu de la leçon,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en vérifiant la compréhension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avant de passer à l’étape suivante</a:t>
            </a:r>
            <a:r>
              <a:rPr lang="en-US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3.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Questionner et corriger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faire participer le maximum d’élèves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pendant la séance, surtout les plus faibles. Chaque réponse erronée doit être corrigée pour éviter l’installation durable de lacunes.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10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723240" indent="-723240" algn="just">
              <a:lnSpc>
                <a:spcPct val="100000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4.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Suivre les étapes du support sans le lire passivement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ne doit pas faire de lecture passive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Il se tient debout, circule et occupe la salle. Il explique de manière vivante et expressive, donne des exemples, fait participer les élèves et corrige les réponses.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5.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Expliquer les consignes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 veille à ce que tous les élèves comprennent les consignes des activités en leur demandant de les reformuler ou en les réexpliquant dans leur langue maternelle.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ZoneTexte 1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89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90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291" name="Google Shape;305;p28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2: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chantent l’alphabet en mettant le doigt sur chaque lettre.(aller de façon graduelle, la première semaine s’arrêter à G 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2" name="Image 3"/>
          <p:cNvPicPr/>
          <p:nvPr/>
        </p:nvPicPr>
        <p:blipFill>
          <a:blip r:embed="rId2"/>
          <a:stretch/>
        </p:blipFill>
        <p:spPr>
          <a:xfrm>
            <a:off x="2811960" y="1803960"/>
            <a:ext cx="3596400" cy="4594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4;p27"/>
          <p:cNvSpPr/>
          <p:nvPr/>
        </p:nvSpPr>
        <p:spPr>
          <a:xfrm>
            <a:off x="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94" name="Google Shape;295;p27"/>
          <p:cNvSpPr/>
          <p:nvPr/>
        </p:nvSpPr>
        <p:spPr>
          <a:xfrm>
            <a:off x="766800" y="235044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Présentation de la lettre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5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96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97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298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99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00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301" name="Google Shape;295;p27"/>
          <p:cNvSpPr/>
          <p:nvPr/>
        </p:nvSpPr>
        <p:spPr>
          <a:xfrm>
            <a:off x="766800" y="3414600"/>
            <a:ext cx="89053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A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3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4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99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A</a:t>
            </a:r>
            <a:endParaRPr lang="en-US" sz="199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5" name="Google Shape;305;p28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Etape 1 : c’est la lettre A. Répétons tous ensemble «A».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7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08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9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10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1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2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3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4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15" name="Freeform 8"/>
          <p:cNvSpPr/>
          <p:nvPr/>
        </p:nvSpPr>
        <p:spPr>
          <a:xfrm>
            <a:off x="515880" y="6854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16" name="ZoneTexte 19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Répétez avec moi : « A » </a:t>
            </a:r>
            <a:r>
              <a:rPr lang="fr-FR" sz="1710" b="1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7" name="Rectangle 1"/>
          <p:cNvSpPr/>
          <p:nvPr/>
        </p:nvSpPr>
        <p:spPr>
          <a:xfrm>
            <a:off x="695880" y="185940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A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8" name="ZoneTexte 3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679" b="0" i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Faire répéter tous les élèves individuellement</a:t>
            </a:r>
            <a:r>
              <a:rPr lang="fr-FR" sz="1490" b="0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4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0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1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2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23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4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5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6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7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8" name="ZoneTexte 19"/>
          <p:cNvSpPr/>
          <p:nvPr/>
        </p:nvSpPr>
        <p:spPr>
          <a:xfrm>
            <a:off x="1068840" y="471240"/>
            <a:ext cx="8774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Présentation du mot référent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l’image du mot « Ananas » sur le livret et dit: « A comme dans Ananas».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« Ananas » en mettant le doigt sur l’image.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9" name="Image 3"/>
          <p:cNvPicPr/>
          <p:nvPr/>
        </p:nvPicPr>
        <p:blipFill>
          <a:blip r:embed="rId4"/>
          <a:stretch/>
        </p:blipFill>
        <p:spPr>
          <a:xfrm>
            <a:off x="3950280" y="1668600"/>
            <a:ext cx="3060000" cy="5318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1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2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3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4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5" name="Freeform 8"/>
          <p:cNvSpPr/>
          <p:nvPr/>
        </p:nvSpPr>
        <p:spPr>
          <a:xfrm>
            <a:off x="714960" y="4320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36" name="ZoneTexte 6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20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Regardez comment j’écris la lettre A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7" name="ZoneTexte 1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600" b="0" i="1" u="none" strike="noStrike">
                <a:solidFill>
                  <a:srgbClr val="A6A6A6"/>
                </a:solidFill>
                <a:uFillTx/>
                <a:latin typeface="Dosis"/>
              </a:rPr>
              <a:t>Sur le tableau, l’enseignant montre le geste à réaliser pour écrire la lettre en l’expliquant.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8" name="Rectangle 3"/>
          <p:cNvSpPr/>
          <p:nvPr/>
        </p:nvSpPr>
        <p:spPr>
          <a:xfrm>
            <a:off x="695880" y="185940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A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0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1" name="Rectangle : coins arrondis 7"/>
          <p:cNvSpPr/>
          <p:nvPr/>
        </p:nvSpPr>
        <p:spPr>
          <a:xfrm>
            <a:off x="209880" y="19764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2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3" name="Rectangle 25"/>
          <p:cNvSpPr/>
          <p:nvPr/>
        </p:nvSpPr>
        <p:spPr>
          <a:xfrm>
            <a:off x="224640" y="88740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4" name="Freeform 8"/>
          <p:cNvSpPr/>
          <p:nvPr/>
        </p:nvSpPr>
        <p:spPr>
          <a:xfrm>
            <a:off x="579600" y="5562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45" name="ZoneTexte 11"/>
          <p:cNvSpPr/>
          <p:nvPr/>
        </p:nvSpPr>
        <p:spPr>
          <a:xfrm>
            <a:off x="1084680" y="44460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Prenez vos livrets « page 77 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Dosis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6" name="Rectangle 4"/>
          <p:cNvSpPr/>
          <p:nvPr/>
        </p:nvSpPr>
        <p:spPr>
          <a:xfrm>
            <a:off x="5385960" y="5390640"/>
            <a:ext cx="4646880" cy="196200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pic>
        <p:nvPicPr>
          <p:cNvPr id="347" name="Image 3"/>
          <p:cNvPicPr/>
          <p:nvPr/>
        </p:nvPicPr>
        <p:blipFill>
          <a:blip r:embed="rId4"/>
          <a:stretch/>
        </p:blipFill>
        <p:spPr>
          <a:xfrm>
            <a:off x="1377360" y="1246680"/>
            <a:ext cx="8655480" cy="6105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49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50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  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1" name="Google Shape;305;p28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4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demande aux élèves de colorier et d’écrire la lettre C sur le livret .L’enseignant circule entre les rangs et apporte de l’aide aux élèves.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2" name="Image 3"/>
          <p:cNvPicPr/>
          <p:nvPr/>
        </p:nvPicPr>
        <p:blipFill>
          <a:blip r:embed="rId2"/>
          <a:stretch/>
        </p:blipFill>
        <p:spPr>
          <a:xfrm>
            <a:off x="1615320" y="1604880"/>
            <a:ext cx="7515360" cy="54644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54" name="Google Shape;295;p27"/>
          <p:cNvSpPr/>
          <p:nvPr/>
        </p:nvSpPr>
        <p:spPr>
          <a:xfrm>
            <a:off x="766800" y="2350440"/>
            <a:ext cx="8905320" cy="14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« Sauter sur les lettres »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5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56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57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58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59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60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2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3" name="Rectangle : coins arrondis 7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4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5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6" name="Freeform 8"/>
          <p:cNvSpPr/>
          <p:nvPr/>
        </p:nvSpPr>
        <p:spPr>
          <a:xfrm>
            <a:off x="568440" y="5918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67" name="ZoneTexte 6"/>
          <p:cNvSpPr/>
          <p:nvPr/>
        </p:nvSpPr>
        <p:spPr>
          <a:xfrm>
            <a:off x="937800" y="49500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On va jouer à un jeu qui s’appelle « Sauter sur les lettres ».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8" name="Image 1"/>
          <p:cNvPicPr/>
          <p:nvPr/>
        </p:nvPicPr>
        <p:blipFill>
          <a:blip r:embed="rId4"/>
          <a:stretch/>
        </p:blipFill>
        <p:spPr>
          <a:xfrm>
            <a:off x="2611080" y="2192040"/>
            <a:ext cx="4901760" cy="3094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e 11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98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grpSp>
          <p:nvGrpSpPr>
            <p:cNvPr id="99" name="Groupe 9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00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01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  <p:sp>
              <p:nvSpPr>
                <p:cNvPr id="102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</p:grpSp>
          <p:sp>
            <p:nvSpPr>
              <p:cNvPr id="103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  <a:ea typeface="Arial"/>
                </a:endParaRPr>
              </a:p>
            </p:txBody>
          </p:sp>
        </p:grpSp>
      </p:grpSp>
      <p:sp>
        <p:nvSpPr>
          <p:cNvPr id="104" name="TextBox 9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695880">
              <a:lnSpc>
                <a:spcPts val="3195"/>
              </a:lnSpc>
            </a:pPr>
            <a:r>
              <a:rPr lang="fr-FR" sz="319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Objectifs de la séance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ZoneTexte 10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95880">
              <a:lnSpc>
                <a:spcPct val="100000"/>
              </a:lnSpc>
              <a:spcAft>
                <a:spcPts val="686"/>
              </a:spcAft>
            </a:pP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À la fin de la séance, </a:t>
            </a:r>
            <a:r>
              <a:rPr lang="fr-FR" sz="228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au moins 80% des élèves </a:t>
            </a: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doivent être capables de :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6" name="Groupe 7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07" name="Freeform 17"/>
            <p:cNvSpPr/>
            <p:nvPr/>
          </p:nvSpPr>
          <p:spPr>
            <a:xfrm>
              <a:off x="1403280" y="3333240"/>
              <a:ext cx="7832880" cy="2135880"/>
            </a:xfrm>
            <a:custGeom>
              <a:avLst/>
              <a:gdLst>
                <a:gd name="textAreaLeft" fmla="*/ 0 w 7832880"/>
                <a:gd name="textAreaRight" fmla="*/ 7833240 w 7832880"/>
                <a:gd name="textAreaTop" fmla="*/ 0 h 2135880"/>
                <a:gd name="textAreaBottom" fmla="*/ 2136240 h 213588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08" name="ZoneTexte 32"/>
            <p:cNvSpPr/>
            <p:nvPr/>
          </p:nvSpPr>
          <p:spPr>
            <a:xfrm>
              <a:off x="2201760" y="4479840"/>
              <a:ext cx="635292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rPr>
                <a:t>Reconnaitre, nommer et écrire la lettre A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9" name="Freeform 17"/>
            <p:cNvSpPr/>
            <p:nvPr/>
          </p:nvSpPr>
          <p:spPr>
            <a:xfrm>
              <a:off x="1506240" y="3402000"/>
              <a:ext cx="708120" cy="2066760"/>
            </a:xfrm>
            <a:custGeom>
              <a:avLst/>
              <a:gdLst>
                <a:gd name="textAreaLeft" fmla="*/ 0 w 708120"/>
                <a:gd name="textAreaRight" fmla="*/ 708480 w 708120"/>
                <a:gd name="textAreaTop" fmla="*/ 0 h 2066760"/>
                <a:gd name="textAreaBottom" fmla="*/ 2067120 h 206676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pic>
          <p:nvPicPr>
            <p:cNvPr id="110" name="Image 38"/>
            <p:cNvPicPr/>
            <p:nvPr/>
          </p:nvPicPr>
          <p:blipFill>
            <a:blip r:embed="rId8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11" name="ZoneTexte 12"/>
          <p:cNvSpPr/>
          <p:nvPr/>
        </p:nvSpPr>
        <p:spPr>
          <a:xfrm>
            <a:off x="2173680" y="3530160"/>
            <a:ext cx="71960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Comprendre et produire Bonjour/je m’appelle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ZoneTexte 14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3" name="Image 15"/>
          <p:cNvPicPr/>
          <p:nvPr/>
        </p:nvPicPr>
        <p:blipFill>
          <a:blip r:embed="rId8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roupe 3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370" name="Rectangle 9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1" name="Rectangle : coins arrondis 11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372" name="Rectangle : coins arrondis 12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373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374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  <a:ea typeface="Arial"/>
            </a:endParaRPr>
          </a:p>
        </p:txBody>
      </p:sp>
      <p:pic>
        <p:nvPicPr>
          <p:cNvPr id="375" name="Image 10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6" name="ZoneTexte 2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La séance d’aujourd’hui est terminée. À demain !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06;p1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15" name="Google Shape;107;p14"/>
            <p:cNvSpPr/>
            <p:nvPr/>
          </p:nvSpPr>
          <p:spPr>
            <a:xfrm>
              <a:off x="15840" y="-447120"/>
              <a:ext cx="10438920" cy="825480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8254800"/>
                <a:gd name="textAreaBottom" fmla="*/ 8255160 h 825480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grpSp>
          <p:nvGrpSpPr>
            <p:cNvPr id="116" name="Google Shape;108;p1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17" name="Google Shape;109;p1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avLst/>
                <a:gdLst>
                  <a:gd name="textAreaLeft" fmla="*/ 0 w 9134280"/>
                  <a:gd name="textAreaRight" fmla="*/ 9134640 w 9134280"/>
                  <a:gd name="textAreaTop" fmla="*/ 0 h 6324120"/>
                  <a:gd name="textAreaBottom" fmla="*/ 6324480 h 6324120"/>
                </a:gdLst>
                <a:ahLst/>
                <a:cxnLst/>
                <a:rect l="textAreaLeft" t="textAreaTop" r="textAreaRight" b="textAreaBottom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t">
                <a:noAutofit/>
              </a:bodyPr>
              <a:lstStyle/>
              <a:p>
                <a:pPr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  <p:sp>
            <p:nvSpPr>
              <p:cNvPr id="118" name="Google Shape;110;p1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8800" tIns="28800" rIns="28800" bIns="28800" anchor="ctr">
                <a:noAutofit/>
              </a:bodyPr>
              <a:lstStyle/>
              <a:p>
                <a:pPr algn="ctr">
                  <a:lnSpc>
                    <a:spcPct val="277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</p:grpSp>
        <p:sp>
          <p:nvSpPr>
            <p:cNvPr id="119" name="Google Shape;111;p14"/>
            <p:cNvSpPr/>
            <p:nvPr/>
          </p:nvSpPr>
          <p:spPr>
            <a:xfrm>
              <a:off x="711720" y="185400"/>
              <a:ext cx="707040" cy="678600"/>
            </a:xfrm>
            <a:custGeom>
              <a:avLst/>
              <a:gdLst>
                <a:gd name="textAreaLeft" fmla="*/ 0 w 707040"/>
                <a:gd name="textAreaRight" fmla="*/ 707400 w 707040"/>
                <a:gd name="textAreaTop" fmla="*/ 0 h 678600"/>
                <a:gd name="textAreaBottom" fmla="*/ 678960 h 678600"/>
              </a:gdLst>
              <a:ahLst/>
              <a:cxnLst/>
              <a:rect l="textAreaLeft" t="textAreaTop" r="textAreaRight" b="textAreaBottom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</p:grpSp>
      <p:sp>
        <p:nvSpPr>
          <p:cNvPr id="120" name="Google Shape;112;p1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14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Plan de la séance 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Google Shape;113;p1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Bonjour / Je m’appelle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Google Shape;115;p1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Sauter sur les lettres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Google Shape;116;p1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1. 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Chanson action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4" name="Google Shape;117;p1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125" name="Google Shape;118;p1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26" name="Google Shape;119;p14"/>
            <p:cNvPicPr/>
            <p:nvPr/>
          </p:nvPicPr>
          <p:blipFill>
            <a:blip r:embed="rId4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" name="Google Shape;120;p1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28" name="Google Shape;121;p14"/>
          <p:cNvSpPr/>
          <p:nvPr/>
        </p:nvSpPr>
        <p:spPr>
          <a:xfrm>
            <a:off x="972360" y="2759400"/>
            <a:ext cx="8481600" cy="26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rgbClr val="01070A"/>
                </a:solidFill>
                <a:uFillTx/>
                <a:latin typeface="Dosis"/>
                <a:ea typeface="Dosis"/>
              </a:rPr>
              <a:t>Bonjour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Google Shape;122;p1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Google Shape;123;p1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2.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1" name="Google Shape;124;p1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132" name="Google Shape;125;p1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3" name="Google Shape;126;p14"/>
            <p:cNvPicPr/>
            <p:nvPr/>
          </p:nvPicPr>
          <p:blipFill>
            <a:blip r:embed="rId4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4" name="Google Shape;127;p1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35" name="Google Shape;128;p14"/>
          <p:cNvSpPr/>
          <p:nvPr/>
        </p:nvSpPr>
        <p:spPr>
          <a:xfrm>
            <a:off x="745920" y="482112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4. Presentation de la letter A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Google Shape;129;p1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3.  Chanson de l’alphabet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7" name="Google Shape;130;p1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138" name="Google Shape;131;p1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9" name="Google Shape;132;p14"/>
            <p:cNvPicPr/>
            <p:nvPr/>
          </p:nvPicPr>
          <p:blipFill>
            <a:blip r:embed="rId4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Google Shape;133;p1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141" name="Google Shape;134;p14"/>
          <p:cNvGrpSpPr/>
          <p:nvPr/>
        </p:nvGrpSpPr>
        <p:grpSpPr>
          <a:xfrm>
            <a:off x="4762440" y="4818960"/>
            <a:ext cx="1225440" cy="293040"/>
            <a:chOff x="4762440" y="4818960"/>
            <a:chExt cx="1225440" cy="293040"/>
          </a:xfrm>
        </p:grpSpPr>
        <p:sp>
          <p:nvSpPr>
            <p:cNvPr id="142" name="Google Shape;135;p14"/>
            <p:cNvSpPr/>
            <p:nvPr/>
          </p:nvSpPr>
          <p:spPr>
            <a:xfrm>
              <a:off x="4903920" y="490500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3" name="Google Shape;136;p14"/>
            <p:cNvPicPr/>
            <p:nvPr/>
          </p:nvPicPr>
          <p:blipFill>
            <a:blip r:embed="rId4"/>
            <a:stretch/>
          </p:blipFill>
          <p:spPr>
            <a:xfrm>
              <a:off x="4762440" y="481896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" name="Google Shape;137;p14"/>
            <p:cNvSpPr/>
            <p:nvPr/>
          </p:nvSpPr>
          <p:spPr>
            <a:xfrm>
              <a:off x="4987800" y="487908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5" name="Google Shape;128;p1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5. Jeu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ZoneTexte 2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7" name="Google Shape;117;p1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148" name="Google Shape;118;p1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9" name="Google Shape;119;p14"/>
            <p:cNvPicPr/>
            <p:nvPr/>
          </p:nvPicPr>
          <p:blipFill>
            <a:blip r:embed="rId4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20;p1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e 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52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grpSp>
          <p:nvGrpSpPr>
            <p:cNvPr id="153" name="Groupe 10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54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55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  <p:sp>
              <p:nvSpPr>
                <p:cNvPr id="156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</p:grpSp>
          <p:sp>
            <p:nvSpPr>
              <p:cNvPr id="157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</a:endParaRPr>
              </a:p>
            </p:txBody>
          </p:sp>
        </p:grpSp>
      </p:grpSp>
      <p:sp>
        <p:nvSpPr>
          <p:cNvPr id="158" name="TextBox 9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didactique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9" name="Image 7"/>
          <p:cNvPicPr/>
          <p:nvPr/>
        </p:nvPicPr>
        <p:blipFill>
          <a:blip r:embed="rId5"/>
          <a:srcRect t="976" r="53526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9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technique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1" name="Image 2"/>
          <p:cNvPicPr/>
          <p:nvPr/>
        </p:nvPicPr>
        <p:blipFill>
          <a:blip r:embed="rId6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 : coins arrondis 4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3" name="ZoneTexte 3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Ordinateur avec Microsoft Office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4" name="Rectangle : coins arrondis 6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5" name="ZoneTexte 1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Pointeur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6" name="Image 16"/>
          <p:cNvPicPr/>
          <p:nvPr/>
        </p:nvPicPr>
        <p:blipFill>
          <a:blip r:embed="rId7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Rectangle : coins arrondis 17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8" name="ZoneTexte 18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Projection ajustée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9" name="Image 23"/>
          <p:cNvPicPr/>
          <p:nvPr/>
        </p:nvPicPr>
        <p:blipFill>
          <a:blip r:embed="rId8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Image 22"/>
          <p:cNvPicPr/>
          <p:nvPr/>
        </p:nvPicPr>
        <p:blipFill>
          <a:blip r:embed="rId9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Rectangle 19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chemeClr val="lt1"/>
              </a:solidFill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263;p24"/>
          <p:cNvSpPr/>
          <p:nvPr/>
        </p:nvSpPr>
        <p:spPr>
          <a:xfrm>
            <a:off x="-14400" y="-226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3" name="Google Shape;264;p24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</a:pPr>
            <a:r>
              <a:rPr lang="fr-FR" sz="660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Calibri"/>
              </a:rPr>
              <a:t>Chanson-action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84000"/>
              </a:lnSpc>
              <a:tabLst>
                <a:tab pos="0" algn="l"/>
              </a:tabLst>
            </a:pP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Google Shape;266;p24"/>
          <p:cNvSpPr/>
          <p:nvPr/>
        </p:nvSpPr>
        <p:spPr>
          <a:xfrm>
            <a:off x="3235320" y="3616920"/>
            <a:ext cx="3968280" cy="51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4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Bonjour / Je m’appelle</a:t>
            </a:r>
            <a:endParaRPr lang="en-US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6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177" name="Google Shape;117;p14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178" name="Google Shape;118;p14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79" name="Google Shape;119;p14"/>
            <p:cNvPicPr/>
            <p:nvPr/>
          </p:nvPicPr>
          <p:blipFill>
            <a:blip r:embed="rId5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Google Shape;120;p14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32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3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182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183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84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85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6" name="TextBox 9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319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Objectifs de l’activité 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7" name="Freeform 17"/>
          <p:cNvSpPr/>
          <p:nvPr/>
        </p:nvSpPr>
        <p:spPr>
          <a:xfrm rot="10800000" flipH="1">
            <a:off x="1050840" y="2889000"/>
            <a:ext cx="8949960" cy="2514600"/>
          </a:xfrm>
          <a:custGeom>
            <a:avLst/>
            <a:gdLst>
              <a:gd name="textAreaLeft" fmla="*/ -360 w 8949960"/>
              <a:gd name="textAreaRight" fmla="*/ 8949960 w 8949960"/>
              <a:gd name="textAreaTop" fmla="*/ 0 h 2514600"/>
              <a:gd name="textAreaBottom" fmla="*/ 2514960 h 251460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8" name="Freeform 17"/>
          <p:cNvSpPr/>
          <p:nvPr/>
        </p:nvSpPr>
        <p:spPr>
          <a:xfrm>
            <a:off x="1229400" y="2956680"/>
            <a:ext cx="537480" cy="2409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09480"/>
              <a:gd name="textAreaBottom" fmla="*/ 2409840 h 24094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9" name="TextBox 10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Chanter la chanson : « 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Bonjour / Je m’appelle</a:t>
            </a:r>
            <a:r>
              <a:rPr lang="fr-FR" sz="228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Arial"/>
              </a:rPr>
              <a:t>»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0" name="Image 12"/>
          <p:cNvPicPr/>
          <p:nvPr/>
        </p:nvPicPr>
        <p:blipFill>
          <a:blip r:embed="rId8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ZoneTexte 9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e 5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193" name="Rectangle 6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4" name="Rectangle : coins arrondis 7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5" name="Rectangle : coins arrondis 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96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</a:endParaRPr>
          </a:p>
        </p:txBody>
      </p:sp>
      <p:sp>
        <p:nvSpPr>
          <p:cNvPr id="197" name="ZoneTexte 9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Bonjour les enfants. Nous allons commencer une nouvelle séance de français. Soyez attentifs !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99" name="Image 2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1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2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3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04" name="Freeform 8"/>
          <p:cNvSpPr/>
          <p:nvPr/>
        </p:nvSpPr>
        <p:spPr>
          <a:xfrm rot="10800000" flipH="1">
            <a:off x="522360" y="58500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205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06" name="ZoneTexte 13"/>
          <p:cNvSpPr/>
          <p:nvPr/>
        </p:nvSpPr>
        <p:spPr>
          <a:xfrm>
            <a:off x="986040" y="42660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Pour commencer, nous allons écouter la chanson : « Bonjour ». Après, on va chanter ensemble.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7" name="Image 1"/>
          <p:cNvPicPr/>
          <p:nvPr/>
        </p:nvPicPr>
        <p:blipFill>
          <a:blip r:embed="rId4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856</Words>
  <PresentationFormat>Personnalisé</PresentationFormat>
  <Paragraphs>91</Paragraphs>
  <Slides>30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30</vt:i4>
      </vt:variant>
    </vt:vector>
  </HeadingPairs>
  <TitlesOfParts>
    <vt:vector size="53" baseType="lpstr">
      <vt:lpstr>Arial</vt:lpstr>
      <vt:lpstr>Calibri</vt:lpstr>
      <vt:lpstr>Calibri </vt:lpstr>
      <vt:lpstr>Cambria</vt:lpstr>
      <vt:lpstr>Carelia</vt:lpstr>
      <vt:lpstr>Dosis</vt:lpstr>
      <vt:lpstr>KG Primary Penmanship 2</vt:lpstr>
      <vt:lpstr>MicrosoftUighur</vt:lpstr>
      <vt:lpstr>MicrosoftUighur-Bold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ATABAWI.COM</dc:creator>
  <dc:description/>
  <dcterms:modified xsi:type="dcterms:W3CDTF">2025-06-22T07:45:10Z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</vt:r8>
  </property>
  <property fmtid="{D5CDD505-2E9C-101B-9397-08002B2CF9AE}" pid="3" name="Notes">
    <vt:r8>11</vt:r8>
  </property>
  <property fmtid="{D5CDD505-2E9C-101B-9397-08002B2CF9AE}" pid="4" name="PresentationFormat">
    <vt:lpwstr>Personnalisé</vt:lpwstr>
  </property>
  <property fmtid="{D5CDD505-2E9C-101B-9397-08002B2CF9AE}" pid="5" name="Slides">
    <vt:r8>30</vt:r8>
  </property>
</Properties>
</file>