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42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BB7DA03A-AE9B-48A8-B827-DA1DB1E4EBF9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EE2F1CA-4586-4CBF-8B79-F5FD3FCEE8CE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59F0F3-E4DB-4378-B5DC-DFAD0709B1F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857F9DBB-A6DD-4EC9-B3AE-8DF824F97CF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AD02A734-149E-4578-A75C-851F794B11EE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BEF7807-F659-4F4F-8246-193D0917B4D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E883906-4198-4F72-859B-0D89506C70A4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0E99DE-A0FD-4973-82B2-055954EBCA08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F03365B-6A9E-44C2-A635-85D60A633014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1360E70-5AA4-408B-825C-4D60E3EDC2F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1E0FCBC6-EC38-47C6-B5F2-F98B9C6A0BA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E905F5CC-AC29-4BAD-A8AE-4EEC7F68317E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0ACA715-A400-44B7-9510-46CAD2DD67B5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2E823A0-1AB8-4A0D-B1DA-5B6F889F35A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41CFD41-5A31-45C1-8D1A-25B2EF33790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CE7EAE6-E7C6-4E4C-A75F-FBFDFA95BBF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1F779FD-CE17-49C1-9AFA-87919482DD1F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280C398-1857-49EF-9541-E97EA7AF9040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30A0A72-44DE-4361-90A7-EB3D388A032E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50F7885-D80B-4F8B-B933-2BCAB6CE83E9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6AD4D4F-1CF6-498D-8BF2-26CB9AAD3338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E7E845B-01E9-4BC5-B7FF-D6E12B2C1FA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0F919BA-A000-4F3E-9FA7-103E5302DAB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B478163-9735-434C-B15E-06D08D1243B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</a:t>
              </a:r>
              <a:r>
                <a:rPr lang="fr-FR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1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2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3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Image 2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040" y="1534680"/>
            <a:ext cx="695520" cy="695520"/>
          </a:xfrm>
          <a:prstGeom prst="rect">
            <a:avLst/>
          </a:prstGeom>
          <a:ln w="0">
            <a:noFill/>
          </a:ln>
        </p:spPr>
      </p:pic>
      <p:pic>
        <p:nvPicPr>
          <p:cNvPr id="215" name="Image 10"/>
          <p:cNvPicPr/>
          <p:nvPr/>
        </p:nvPicPr>
        <p:blipFill>
          <a:blip r:embed="rId5"/>
          <a:stretch/>
        </p:blipFill>
        <p:spPr>
          <a:xfrm>
            <a:off x="2680920" y="2304360"/>
            <a:ext cx="4906440" cy="3841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3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9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20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1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2" name="Image 2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9360" y="1389240"/>
            <a:ext cx="695520" cy="695520"/>
          </a:xfrm>
          <a:prstGeom prst="rect">
            <a:avLst/>
          </a:prstGeom>
          <a:ln w="0">
            <a:noFill/>
          </a:ln>
        </p:spPr>
      </p:pic>
      <p:pic>
        <p:nvPicPr>
          <p:cNvPr id="223" name="Image 4"/>
          <p:cNvPicPr/>
          <p:nvPr/>
        </p:nvPicPr>
        <p:blipFill>
          <a:blip r:embed="rId5"/>
          <a:stretch/>
        </p:blipFill>
        <p:spPr>
          <a:xfrm>
            <a:off x="2595960" y="2275200"/>
            <a:ext cx="4906440" cy="3841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3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StopAudio" delay="0"/>
                  </p:endCondLst>
                </p:cTn>
                <p:tgtEl>
                  <p:spTgt spid="2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5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Google Shape;266;p24"/>
          <p:cNvSpPr/>
          <p:nvPr/>
        </p:nvSpPr>
        <p:spPr>
          <a:xfrm>
            <a:off x="3094560" y="3894120"/>
            <a:ext cx="4330800" cy="5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4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Bonjour / Je m’appelle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7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8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9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30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31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2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4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5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6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7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38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1 : « Bonjour »,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dit à la classe : « Bonjour les enfants 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9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0" name="Image 10"/>
          <p:cNvPicPr/>
          <p:nvPr/>
        </p:nvPicPr>
        <p:blipFill>
          <a:blip r:embed="rId4"/>
          <a:stretch/>
        </p:blipFill>
        <p:spPr>
          <a:xfrm>
            <a:off x="2899800" y="1816920"/>
            <a:ext cx="5219280" cy="428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1" name="Bulle narrative : ronde 2"/>
          <p:cNvSpPr/>
          <p:nvPr/>
        </p:nvSpPr>
        <p:spPr>
          <a:xfrm>
            <a:off x="6020280" y="1169640"/>
            <a:ext cx="3022920" cy="166032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Bonjour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 les enfants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3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4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5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47" name="ZoneTexte 9"/>
          <p:cNvSpPr/>
          <p:nvPr/>
        </p:nvSpPr>
        <p:spPr>
          <a:xfrm>
            <a:off x="928080" y="534960"/>
            <a:ext cx="8989200" cy="67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Quand je </a:t>
            </a:r>
            <a:r>
              <a:rPr lang="fr-FR" sz="1829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  <a:ea typeface="Arial"/>
              </a:rPr>
              <a:t>dis « </a:t>
            </a:r>
            <a:r>
              <a:rPr lang="fr-FR" sz="20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MicrosoftUighur"/>
                <a:ea typeface="Arial"/>
              </a:rPr>
              <a:t> Bonjour les enfants </a:t>
            </a:r>
            <a:r>
              <a:rPr lang="fr-FR" sz="1829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  <a:ea typeface="Arial"/>
              </a:rPr>
              <a:t>», vous devez répondre « </a:t>
            </a:r>
            <a:r>
              <a:rPr lang="fr-FR" sz="1800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MicrosoftUighur"/>
                <a:ea typeface="Arial"/>
              </a:rPr>
              <a:t>Bonjour maître / maitresse</a:t>
            </a:r>
            <a:r>
              <a:rPr lang="fr-FR" sz="1829" b="1" u="none" strike="noStrike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Arial"/>
                <a:ea typeface="Arial"/>
              </a:rPr>
              <a:t>».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8" name="Image 10"/>
          <p:cNvPicPr/>
          <p:nvPr/>
        </p:nvPicPr>
        <p:blipFill>
          <a:blip r:embed="rId4"/>
          <a:stretch/>
        </p:blipFill>
        <p:spPr>
          <a:xfrm>
            <a:off x="1949760" y="1590480"/>
            <a:ext cx="6539400" cy="5369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2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3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54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« Je m’appelle ».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se présente : « Je m’appelle …….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5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6" name="Image 10"/>
          <p:cNvPicPr/>
          <p:nvPr/>
        </p:nvPicPr>
        <p:blipFill>
          <a:blip r:embed="rId4"/>
          <a:stretch/>
        </p:blipFill>
        <p:spPr>
          <a:xfrm>
            <a:off x="2899800" y="1816920"/>
            <a:ext cx="5219280" cy="428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7" name="Bulle narrative : ronde 2"/>
          <p:cNvSpPr/>
          <p:nvPr/>
        </p:nvSpPr>
        <p:spPr>
          <a:xfrm>
            <a:off x="6020280" y="1169640"/>
            <a:ext cx="3022920" cy="166032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Je m’appelle …….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2" name="ZoneTexte 9"/>
          <p:cNvSpPr/>
          <p:nvPr/>
        </p:nvSpPr>
        <p:spPr>
          <a:xfrm>
            <a:off x="928080" y="255960"/>
            <a:ext cx="8989200" cy="146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demande à tous les élèves de se présenter en leur posant la question « Comment tu t’appelles ? 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C00000"/>
                </a:solidFill>
                <a:uFillTx/>
                <a:latin typeface="MicrosoftUighur"/>
                <a:ea typeface="Arial"/>
              </a:rPr>
              <a:t>À chaque étape, l’enseignant explique dans la langue des élèves le vocabulaire introduit.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3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64" name="Image 10"/>
          <p:cNvPicPr/>
          <p:nvPr/>
        </p:nvPicPr>
        <p:blipFill>
          <a:blip r:embed="rId2"/>
          <a:stretch/>
        </p:blipFill>
        <p:spPr>
          <a:xfrm>
            <a:off x="5707080" y="2390040"/>
            <a:ext cx="4209840" cy="428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5" name="Bulle narrative : ronde 2"/>
          <p:cNvSpPr/>
          <p:nvPr/>
        </p:nvSpPr>
        <p:spPr>
          <a:xfrm>
            <a:off x="7118280" y="1209600"/>
            <a:ext cx="3022920" cy="166032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C00000"/>
                </a:solidFill>
                <a:uFillTx/>
                <a:latin typeface="MicrosoftUighur"/>
                <a:ea typeface="Arial"/>
              </a:rPr>
              <a:t>Comment tu t’appelles ?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66" name="Image 3"/>
          <p:cNvPicPr/>
          <p:nvPr/>
        </p:nvPicPr>
        <p:blipFill>
          <a:blip r:embed="rId3"/>
          <a:stretch/>
        </p:blipFill>
        <p:spPr>
          <a:xfrm>
            <a:off x="816480" y="3185640"/>
            <a:ext cx="3702600" cy="356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7" name="Bulle narrative : ronde 11"/>
          <p:cNvSpPr/>
          <p:nvPr/>
        </p:nvSpPr>
        <p:spPr>
          <a:xfrm>
            <a:off x="2454840" y="3174120"/>
            <a:ext cx="2975400" cy="123336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Je m’appelle….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69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0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71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72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73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74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75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9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0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81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2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4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5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6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7" name="Image 28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87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7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8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89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9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90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91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lettre.(aller de façon graduelle, la première semaine s’arrêter à G 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2" name="Image 3"/>
          <p:cNvPicPr/>
          <p:nvPr/>
        </p:nvPicPr>
        <p:blipFill>
          <a:blip r:embed="rId2"/>
          <a:stretch/>
        </p:blipFill>
        <p:spPr>
          <a:xfrm>
            <a:off x="2811960" y="1803960"/>
            <a:ext cx="3596400" cy="4594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4" name="Google Shape;295;p27"/>
          <p:cNvSpPr/>
          <p:nvPr/>
        </p:nvSpPr>
        <p:spPr>
          <a:xfrm>
            <a:off x="766800" y="235044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Présentation de la lettre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5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6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97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98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99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00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01" name="Google Shape;295;p27"/>
          <p:cNvSpPr/>
          <p:nvPr/>
        </p:nvSpPr>
        <p:spPr>
          <a:xfrm>
            <a:off x="766800" y="3414600"/>
            <a:ext cx="8905320" cy="127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A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3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4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99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A</a:t>
            </a:r>
            <a:endParaRPr lang="en-US" sz="199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5" name="Google Shape;305;p28"/>
          <p:cNvSpPr/>
          <p:nvPr/>
        </p:nvSpPr>
        <p:spPr>
          <a:xfrm>
            <a:off x="261000" y="28008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Etape 1 : c’est la lettre A. Répétons tous ensemble «A».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7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8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9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10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1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2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3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4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5" name="Freeform 8"/>
          <p:cNvSpPr/>
          <p:nvPr/>
        </p:nvSpPr>
        <p:spPr>
          <a:xfrm>
            <a:off x="515880" y="6854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16" name="ZoneTexte 19"/>
          <p:cNvSpPr/>
          <p:nvPr/>
        </p:nvSpPr>
        <p:spPr>
          <a:xfrm>
            <a:off x="1068840" y="47124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Répétez avec moi : « A » </a:t>
            </a:r>
            <a:r>
              <a:rPr lang="fr-FR" sz="1710" b="1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7" name="Rectangle 1"/>
          <p:cNvSpPr/>
          <p:nvPr/>
        </p:nvSpPr>
        <p:spPr>
          <a:xfrm>
            <a:off x="695880" y="185940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A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8" name="ZoneTexte 3"/>
          <p:cNvSpPr/>
          <p:nvPr/>
        </p:nvSpPr>
        <p:spPr>
          <a:xfrm>
            <a:off x="1092960" y="864360"/>
            <a:ext cx="73490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679" b="0" i="1" u="none" strike="noStrike">
                <a:solidFill>
                  <a:srgbClr val="A6A6A6"/>
                </a:solidFill>
                <a:uFillTx/>
                <a:latin typeface="Calibri "/>
                <a:ea typeface="Arial"/>
              </a:rPr>
              <a:t>Faire répéter tous les élèves individuellement</a:t>
            </a:r>
            <a:r>
              <a:rPr lang="fr-FR" sz="1490" b="0" u="none" strike="noStrike">
                <a:solidFill>
                  <a:srgbClr val="A6A6A6"/>
                </a:solidFill>
                <a:uFillTx/>
                <a:latin typeface="Dosis"/>
                <a:ea typeface="Arial"/>
              </a:rPr>
              <a:t>.</a:t>
            </a:r>
            <a:endParaRPr lang="en-US" sz="14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0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1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2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23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4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5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6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7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28" name="ZoneTexte 19"/>
          <p:cNvSpPr/>
          <p:nvPr/>
        </p:nvSpPr>
        <p:spPr>
          <a:xfrm>
            <a:off x="1068840" y="47124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Présentation du mot référent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l’image du mot « Ananas » sur le livret et dit: « A comme dans Ananas».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répètent « Ananas » en mettant le doigt sur l’image.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9" name="Image 3"/>
          <p:cNvPicPr/>
          <p:nvPr/>
        </p:nvPicPr>
        <p:blipFill>
          <a:blip r:embed="rId4"/>
          <a:stretch/>
        </p:blipFill>
        <p:spPr>
          <a:xfrm>
            <a:off x="3950280" y="1668600"/>
            <a:ext cx="3060000" cy="531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1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2" name="Rectangle : coins arrondis 7"/>
          <p:cNvSpPr/>
          <p:nvPr/>
        </p:nvSpPr>
        <p:spPr>
          <a:xfrm>
            <a:off x="209880" y="24840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3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4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5" name="Freeform 8"/>
          <p:cNvSpPr/>
          <p:nvPr/>
        </p:nvSpPr>
        <p:spPr>
          <a:xfrm>
            <a:off x="714960" y="4320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6" name="ZoneTexte 6"/>
          <p:cNvSpPr/>
          <p:nvPr/>
        </p:nvSpPr>
        <p:spPr>
          <a:xfrm>
            <a:off x="1105560" y="34776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Regardez comment j’écris la lettre A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7" name="ZoneTexte 1"/>
          <p:cNvSpPr/>
          <p:nvPr/>
        </p:nvSpPr>
        <p:spPr>
          <a:xfrm>
            <a:off x="957240" y="711720"/>
            <a:ext cx="84124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600" b="0" i="1" u="none" strike="noStrike">
                <a:solidFill>
                  <a:srgbClr val="A6A6A6"/>
                </a:solidFill>
                <a:uFillTx/>
                <a:latin typeface="Dosis"/>
              </a:rPr>
              <a:t>Sur le tableau, l’enseignant montre le geste à réaliser pour écrire la lettre en l’expliquant.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Rectangle 3"/>
          <p:cNvSpPr/>
          <p:nvPr/>
        </p:nvSpPr>
        <p:spPr>
          <a:xfrm>
            <a:off x="695880" y="185940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A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0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1" name="Rectangle : coins arrondis 7"/>
          <p:cNvSpPr/>
          <p:nvPr/>
        </p:nvSpPr>
        <p:spPr>
          <a:xfrm>
            <a:off x="209880" y="19764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2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3" name="Rectangle 25"/>
          <p:cNvSpPr/>
          <p:nvPr/>
        </p:nvSpPr>
        <p:spPr>
          <a:xfrm>
            <a:off x="224640" y="88740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4" name="Freeform 8"/>
          <p:cNvSpPr/>
          <p:nvPr/>
        </p:nvSpPr>
        <p:spPr>
          <a:xfrm>
            <a:off x="579600" y="55620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45" name="ZoneTexte 11"/>
          <p:cNvSpPr/>
          <p:nvPr/>
        </p:nvSpPr>
        <p:spPr>
          <a:xfrm>
            <a:off x="1084680" y="4446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Prenez vos livrets « page 77 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Dosis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6" name="Rectangle 4"/>
          <p:cNvSpPr/>
          <p:nvPr/>
        </p:nvSpPr>
        <p:spPr>
          <a:xfrm>
            <a:off x="5385960" y="5390640"/>
            <a:ext cx="4646880" cy="196200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pic>
        <p:nvPicPr>
          <p:cNvPr id="347" name="Image 3"/>
          <p:cNvPicPr/>
          <p:nvPr/>
        </p:nvPicPr>
        <p:blipFill>
          <a:blip r:embed="rId4"/>
          <a:stretch/>
        </p:blipFill>
        <p:spPr>
          <a:xfrm>
            <a:off x="1377360" y="1246680"/>
            <a:ext cx="8655480" cy="6105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49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50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96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  </a:t>
            </a:r>
            <a:endParaRPr lang="en-US" sz="9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1" name="Google Shape;305;p28"/>
          <p:cNvSpPr/>
          <p:nvPr/>
        </p:nvSpPr>
        <p:spPr>
          <a:xfrm>
            <a:off x="261000" y="35856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4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L’enseignant demande aux élèves de colorier et d’écrire la lettre C sur le livret .L’enseignant circule entre les rangs et apporte de l’aide aux élèves.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2" name="Image 3"/>
          <p:cNvPicPr/>
          <p:nvPr/>
        </p:nvPicPr>
        <p:blipFill>
          <a:blip r:embed="rId2"/>
          <a:stretch/>
        </p:blipFill>
        <p:spPr>
          <a:xfrm>
            <a:off x="1615320" y="1604880"/>
            <a:ext cx="7515360" cy="5464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54" name="Google Shape;295;p27"/>
          <p:cNvSpPr/>
          <p:nvPr/>
        </p:nvSpPr>
        <p:spPr>
          <a:xfrm>
            <a:off x="766800" y="2350440"/>
            <a:ext cx="8905320" cy="146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« Sauter sur les lettres »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5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56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57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58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59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60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2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3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4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5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6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67" name="ZoneTexte 6"/>
          <p:cNvSpPr/>
          <p:nvPr/>
        </p:nvSpPr>
        <p:spPr>
          <a:xfrm>
            <a:off x="937800" y="495000"/>
            <a:ext cx="877464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On va jouer à un jeu qui s’appelle « Sauter sur les lettres ».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8" name="Image 1"/>
          <p:cNvPicPr/>
          <p:nvPr/>
        </p:nvPicPr>
        <p:blipFill>
          <a:blip r:embed="rId4"/>
          <a:stretch/>
        </p:blipFill>
        <p:spPr>
          <a:xfrm>
            <a:off x="2611080" y="2192040"/>
            <a:ext cx="4901760" cy="3094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8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99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0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1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2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3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4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6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7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8" name="ZoneTexte 32"/>
            <p:cNvSpPr/>
            <p:nvPr/>
          </p:nvSpPr>
          <p:spPr>
            <a:xfrm>
              <a:off x="2201760" y="4479840"/>
              <a:ext cx="635292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240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rPr>
                <a:t>Reconnaitre, nommer et écrire la lettre A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9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0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1" name="ZoneTexte 12"/>
          <p:cNvSpPr/>
          <p:nvPr/>
        </p:nvSpPr>
        <p:spPr>
          <a:xfrm>
            <a:off x="2173680" y="3530160"/>
            <a:ext cx="7196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uFillTx/>
                <a:latin typeface="Dosis"/>
                <a:ea typeface="Dosis"/>
              </a:rPr>
              <a:t>Comprendre et produire Bonjour/je m’appelle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370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1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2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73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374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375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6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5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6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7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8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19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0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Bonjour / Je m’appelle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Sauter sur les lettres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4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5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6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Google Shape;121;p14"/>
          <p:cNvSpPr/>
          <p:nvPr/>
        </p:nvSpPr>
        <p:spPr>
          <a:xfrm>
            <a:off x="972360" y="2759400"/>
            <a:ext cx="8481600" cy="26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2000" b="0" u="none" strike="noStrike">
                <a:solidFill>
                  <a:srgbClr val="01070A"/>
                </a:solidFill>
                <a:uFillTx/>
                <a:latin typeface="Dosis"/>
                <a:ea typeface="Dosis"/>
              </a:rPr>
              <a:t>Bonjour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1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2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3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Google Shape;128;p14"/>
          <p:cNvSpPr/>
          <p:nvPr/>
        </p:nvSpPr>
        <p:spPr>
          <a:xfrm>
            <a:off x="745920" y="482112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4. Presentation de la letter A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4762440" y="4818960"/>
            <a:ext cx="1225440" cy="293040"/>
            <a:chOff x="4762440" y="481896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4903920" y="490500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4762440" y="481896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4987800" y="487908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2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3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4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5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6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7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8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3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5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6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8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3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Google Shape;266;p24"/>
          <p:cNvSpPr/>
          <p:nvPr/>
        </p:nvSpPr>
        <p:spPr>
          <a:xfrm>
            <a:off x="3235320" y="3616920"/>
            <a:ext cx="3968280" cy="5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40000"/>
              </a:lnSpc>
              <a:tabLst>
                <a:tab pos="0" algn="l"/>
              </a:tabLst>
            </a:pPr>
            <a:r>
              <a:rPr lang="fr-FR" sz="24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Bonjour / Je m’appelle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7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8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79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3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4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5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6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8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Bonjour / Je m’appelle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3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4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7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9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4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5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6" name="ZoneTexte 13"/>
          <p:cNvSpPr/>
          <p:nvPr/>
        </p:nvSpPr>
        <p:spPr>
          <a:xfrm>
            <a:off x="986040" y="42660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la chanson : « Bonjour ». 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Image 1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856</Words>
  <PresentationFormat>Personnalisé</PresentationFormat>
  <Paragraphs>91</Paragraphs>
  <Slides>30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30</vt:i4>
      </vt:variant>
    </vt:vector>
  </HeadingPairs>
  <TitlesOfParts>
    <vt:vector size="53" baseType="lpstr">
      <vt:lpstr>Arial</vt:lpstr>
      <vt:lpstr>Calibri</vt:lpstr>
      <vt:lpstr>Calibri </vt:lpstr>
      <vt:lpstr>Cambria</vt:lpstr>
      <vt:lpstr>Carelia</vt:lpstr>
      <vt:lpstr>Dosis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ATABAWI.COM</dc:creator>
  <dc:description/>
  <dcterms:modified xsi:type="dcterms:W3CDTF">2025-06-22T07:45:10Z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11</vt:r8>
  </property>
  <property fmtid="{D5CDD505-2E9C-101B-9397-08002B2CF9AE}" pid="4" name="PresentationFormat">
    <vt:lpwstr>Personnalisé</vt:lpwstr>
  </property>
  <property fmtid="{D5CDD505-2E9C-101B-9397-08002B2CF9AE}" pid="5" name="Slides">
    <vt:r8>30</vt:r8>
  </property>
</Properties>
</file>