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9" r:id="rId1"/>
  </p:sldMasterIdLst>
  <p:notesMasterIdLst>
    <p:notesMasterId r:id="rId4"/>
  </p:notesMasterIdLst>
  <p:handoutMasterIdLst>
    <p:handoutMasterId r:id="rId5"/>
  </p:handoutMasterIdLst>
  <p:sldIdLst>
    <p:sldId id="259" r:id="rId2"/>
    <p:sldId id="261" r:id="rId3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2160" autoAdjust="0"/>
  </p:normalViewPr>
  <p:slideViewPr>
    <p:cSldViewPr snapToGrid="0">
      <p:cViewPr varScale="1">
        <p:scale>
          <a:sx n="114" d="100"/>
          <a:sy n="114" d="100"/>
        </p:scale>
        <p:origin x="474" y="108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2796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AB64854-14AB-4ACC-ACF3-4A732D5A060D}" type="datetime1">
              <a:rPr lang="es-ES" smtClean="0"/>
              <a:t>30/10/2023</a:t>
            </a:fld>
            <a:endParaRPr lang="es-ES" dirty="0"/>
          </a:p>
        </p:txBody>
      </p:sp>
      <p:sp>
        <p:nvSpPr>
          <p:cNvPr id="4" name="Marcador de posición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DE4C80B-8910-445E-8D30-7A590951118B}" type="slidenum">
              <a:rPr lang="es-ES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2125406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B0502C4-A3D3-47A0-A79D-3653D914DE8E}" type="datetime1">
              <a:rPr lang="es-ES" noProof="0" smtClean="0"/>
              <a:t>30/10/2023</a:t>
            </a:fld>
            <a:endParaRPr lang="es-ES" noProof="0" dirty="0"/>
          </a:p>
        </p:txBody>
      </p:sp>
      <p:sp>
        <p:nvSpPr>
          <p:cNvPr id="4" name="Marcador de posición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/>
              <a:t>Haga clic para modificar el estilo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D81F1E7-4EFD-4BFF-B438-FCD52FD36B17}" type="slidenum">
              <a:rPr lang="es-ES" noProof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7356197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D81F1E7-4EFD-4BFF-B438-FCD52FD36B17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55036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10/30/2023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31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854A302-6AEC-4FD0-8B4B-9638A2D463DC}" type="datetime1">
              <a:rPr lang="es-ES" noProof="0" smtClean="0"/>
              <a:t>30/10/2023</a:t>
            </a:fld>
            <a:endParaRPr lang="es-E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F4C9F40-B079-4B71-A627-7266DFEA7F03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666882773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854A302-6AEC-4FD0-8B4B-9638A2D463DC}" type="datetime1">
              <a:rPr lang="es-ES" noProof="0" smtClean="0"/>
              <a:t>30/10/2023</a:t>
            </a:fld>
            <a:endParaRPr lang="es-E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F4C9F40-B079-4B71-A627-7266DFEA7F03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83185465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854A302-6AEC-4FD0-8B4B-9638A2D463DC}" type="datetime1">
              <a:rPr lang="es-ES" noProof="0" smtClean="0"/>
              <a:t>30/10/2023</a:t>
            </a:fld>
            <a:endParaRPr lang="es-E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F4C9F40-B079-4B71-A627-7266DFEA7F03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59421471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854A302-6AEC-4FD0-8B4B-9638A2D463DC}" type="datetime1">
              <a:rPr lang="es-ES" noProof="0" smtClean="0"/>
              <a:t>30/10/2023</a:t>
            </a:fld>
            <a:endParaRPr lang="es-E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F4C9F40-B079-4B71-A627-7266DFEA7F03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984989687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854A302-6AEC-4FD0-8B4B-9638A2D463DC}" type="datetime1">
              <a:rPr lang="es-ES" noProof="0" smtClean="0"/>
              <a:t>30/10/2023</a:t>
            </a:fld>
            <a:endParaRPr lang="es-ES" noProof="0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F4C9F40-B079-4B71-A627-7266DFEA7F03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893358246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854A302-6AEC-4FD0-8B4B-9638A2D463DC}" type="datetime1">
              <a:rPr lang="es-ES" noProof="0" smtClean="0"/>
              <a:t>30/10/2023</a:t>
            </a:fld>
            <a:endParaRPr lang="es-ES" noProof="0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F4C9F40-B079-4B71-A627-7266DFEA7F03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213515963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5810CEC-865A-4B10-99C1-52622403A698}" type="datetime1">
              <a:rPr lang="es-ES" noProof="0" smtClean="0"/>
              <a:t>30/10/2023</a:t>
            </a:fld>
            <a:endParaRPr lang="es-E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F4C9F40-B079-4B71-A627-7266DFEA7F03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84274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F6281CA-F9C3-49DA-AC4D-3973F9DC1598}" type="datetime1">
              <a:rPr lang="es-ES" noProof="0" smtClean="0"/>
              <a:t>30/10/2023</a:t>
            </a:fld>
            <a:endParaRPr lang="es-E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F4C9F40-B079-4B71-A627-7266DFEA7F03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976816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67842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F4C9F40-B079-4B71-A627-7266DFEA7F03}" type="slidenum">
              <a:rPr lang="es-ES" noProof="0"/>
              <a:t>‹Nº›</a:t>
            </a:fld>
            <a:endParaRPr lang="es-ES" noProof="0" dirty="0"/>
          </a:p>
        </p:txBody>
      </p:sp>
      <p:sp>
        <p:nvSpPr>
          <p:cNvPr id="3" name="Marcador de posición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2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4B61ED5-D9ED-4D95-9E2D-F2DE1991E806}" type="datetime1">
              <a:rPr lang="es-ES" noProof="0" smtClean="0"/>
              <a:t>30/10/2023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756335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854A302-6AEC-4FD0-8B4B-9638A2D463DC}" type="datetime1">
              <a:rPr lang="es-ES" noProof="0" smtClean="0"/>
              <a:t>30/10/2023</a:t>
            </a:fld>
            <a:endParaRPr lang="es-E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F4C9F40-B079-4B71-A627-7266DFEA7F03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494448616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10/30/2023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156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1A84C00-8D8A-45CB-9670-2B8FD7B37C1D}" type="datetime1">
              <a:rPr lang="es-ES" noProof="0" smtClean="0"/>
              <a:t>30/10/2023</a:t>
            </a:fld>
            <a:endParaRPr lang="es-E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F4C9F40-B079-4B71-A627-7266DFEA7F03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658002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A609E9F-1B6A-4B04-B90B-CFC09E5F85E0}" type="datetime1">
              <a:rPr lang="es-ES" noProof="0" smtClean="0"/>
              <a:t>30/10/2023</a:t>
            </a:fld>
            <a:endParaRPr lang="es-ES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F4C9F40-B079-4B71-A627-7266DFEA7F03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49109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848BFB2-7FF9-4E56-BE3E-99ABFF3EF5C8}" type="datetime1">
              <a:rPr lang="es-ES" noProof="0" smtClean="0"/>
              <a:t>30/10/2023</a:t>
            </a:fld>
            <a:endParaRPr lang="es-ES" noProof="0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F4C9F40-B079-4B71-A627-7266DFEA7F03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155282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4B61ED5-D9ED-4D95-9E2D-F2DE1991E806}" type="datetime1">
              <a:rPr lang="es-ES" noProof="0" smtClean="0"/>
              <a:t>30/10/2023</a:t>
            </a:fld>
            <a:endParaRPr lang="es-ES" noProof="0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F4C9F40-B079-4B71-A627-7266DFEA7F03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051478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854A302-6AEC-4FD0-8B4B-9638A2D463DC}" type="datetime1">
              <a:rPr lang="es-ES" noProof="0" smtClean="0"/>
              <a:t>30/10/2023</a:t>
            </a:fld>
            <a:endParaRPr lang="es-ES" noProof="0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F4C9F40-B079-4B71-A627-7266DFEA7F03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817366408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854A302-6AEC-4FD0-8B4B-9638A2D463DC}" type="datetime1">
              <a:rPr lang="es-ES" noProof="0" smtClean="0"/>
              <a:t>30/10/2023</a:t>
            </a:fld>
            <a:endParaRPr lang="es-E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F4C9F40-B079-4B71-A627-7266DFEA7F03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650555983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rtl="0"/>
            <a:fld id="{7854A302-6AEC-4FD0-8B4B-9638A2D463DC}" type="datetime1">
              <a:rPr lang="es-ES" noProof="0" smtClean="0"/>
              <a:t>30/10/2023</a:t>
            </a:fld>
            <a:endParaRPr lang="es-E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rtl="0"/>
            <a:endParaRPr lang="es-E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5F4C9F40-B079-4B71-A627-7266DFEA7F03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977579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  <p:sldLayoutId id="2147483655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8862487"/>
              </p:ext>
            </p:extLst>
          </p:nvPr>
        </p:nvGraphicFramePr>
        <p:xfrm>
          <a:off x="345582" y="824247"/>
          <a:ext cx="11500836" cy="5883271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1848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94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36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992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765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871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56079"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Metales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No Metales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Metaloides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Gases Nobles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Halógenos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2546">
                <a:tc>
                  <a:txBody>
                    <a:bodyPr/>
                    <a:lstStyle/>
                    <a:p>
                      <a:r>
                        <a:rPr lang="es-MX" dirty="0"/>
                        <a:t>Física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dirty="0"/>
                        <a:t>Son buenos conductores de calor y electricidad.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dirty="0"/>
                        <a:t>Dureza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dirty="0"/>
                        <a:t>Densidad.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dirty="0"/>
                        <a:t>Tenacidad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Ductilidad</a:t>
                      </a:r>
                      <a:endParaRPr lang="es-MX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dirty="0"/>
                        <a:t>Varían mucho en apariencia física.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dirty="0"/>
                        <a:t>No son lustrosos.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dirty="0"/>
                        <a:t>Por lo general son malos conductores de calor y</a:t>
                      </a:r>
                      <a:r>
                        <a:rPr lang="es-MX" sz="1200" baseline="0" dirty="0"/>
                        <a:t> electricidad.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baseline="0" dirty="0"/>
                        <a:t>Sus puntos de fusión son mas bajos que los metales.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baseline="0" dirty="0"/>
                        <a:t>Son muy frágiles.</a:t>
                      </a:r>
                      <a:endParaRPr lang="es-MX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dirty="0"/>
                        <a:t>Se presentan como solidos brillantes.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son considerados como semiconductores de electricidad y de calor.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 clasifican como semimetales</a:t>
                      </a:r>
                      <a:endParaRPr lang="es-MX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dirty="0"/>
                        <a:t>Cuentan con fuerzas intermoleculares muy débiles.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Son gases </a:t>
                      </a:r>
                      <a:r>
                        <a:rPr lang="es-MX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monoatómicos.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 el único elemento conocido que presenta </a:t>
                      </a:r>
                      <a:r>
                        <a:rPr lang="es-MX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supe fluidez</a:t>
                      </a:r>
                      <a:endParaRPr lang="es-MX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dirty="0"/>
                        <a:t>Son elementos no metálicos.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Estos elementos, a temperatura ambiente, se hallan en los tres estados de la materia.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 presentan en moléculas </a:t>
                      </a:r>
                      <a:r>
                        <a:rPr lang="es-MX" sz="12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diatómicas</a:t>
                      </a:r>
                      <a:r>
                        <a:rPr lang="es-MX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s-MX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24646">
                <a:tc>
                  <a:txBody>
                    <a:bodyPr/>
                    <a:lstStyle/>
                    <a:p>
                      <a:r>
                        <a:rPr lang="es-MX" dirty="0"/>
                        <a:t>Química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Son buenos conductores del calor y la electricidad.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Muestran poca tendencia a combinarse entre sí.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Los alcalinos son los más activos.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 molécula está formada por un átomo.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Tienen bajo potencial de ionización.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Tienen alto peso especifico.</a:t>
                      </a:r>
                      <a:endParaRPr lang="es-MX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dirty="0"/>
                        <a:t>Su electrón negatividad es de mediana a alta.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dirty="0"/>
                        <a:t>Sus moléculas generalmente están de a 2 y comparten electrones.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dirty="0"/>
                        <a:t>Forman</a:t>
                      </a:r>
                      <a:r>
                        <a:rPr lang="es-MX" sz="1200" baseline="0" dirty="0"/>
                        <a:t> compuestos iónicos con los metales.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baseline="0" dirty="0"/>
                        <a:t>Todo pertenecen al bloque “P”</a:t>
                      </a:r>
                      <a:endParaRPr lang="es-MX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 comportan en forma semejantes a los no metales.</a:t>
                      </a:r>
                    </a:p>
                    <a:p>
                      <a:pPr marL="285750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MX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Forman oxácidos como el SiO2.</a:t>
                      </a:r>
                    </a:p>
                    <a:p>
                      <a:pPr marL="285750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MX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Tienen un comportamiento </a:t>
                      </a:r>
                      <a:r>
                        <a:rPr lang="es-MX" sz="12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anfotérico</a:t>
                      </a:r>
                      <a:r>
                        <a:rPr lang="es-MX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285750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MX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Los metaloides pueden comportarse como un ácido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Son incoloros, inodoros, insípidos.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 inflamables en condiciones normales.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tienen capas llenas de electrones de valencia</a:t>
                      </a:r>
                      <a:endParaRPr lang="es-MX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Poseen 7 electrones en su capa más externa.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 disuelven en agua y reaccionan parcialmente con ella.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Reaccionan con el oxígeno produciendo óxidos inestables</a:t>
                      </a:r>
                      <a:endParaRPr lang="es-MX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CuadroTexto 8"/>
          <p:cNvSpPr txBox="1"/>
          <p:nvPr/>
        </p:nvSpPr>
        <p:spPr>
          <a:xfrm>
            <a:off x="3866062" y="180305"/>
            <a:ext cx="44598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2800" b="1" dirty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CUADRO</a:t>
            </a:r>
            <a:r>
              <a:rPr lang="es-MX" sz="2400" b="1" dirty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s-MX" sz="2800" b="1" dirty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COMPARATIVO</a:t>
            </a:r>
            <a:endParaRPr lang="es-MX" sz="2400" b="1" dirty="0"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25154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5596176"/>
              </p:ext>
            </p:extLst>
          </p:nvPr>
        </p:nvGraphicFramePr>
        <p:xfrm>
          <a:off x="1124126" y="880844"/>
          <a:ext cx="9991287" cy="5050173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22359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01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541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931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000" dirty="0"/>
                    </a:p>
                    <a:p>
                      <a:pPr marL="6191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100" dirty="0"/>
                        <a:t>Fenomenología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681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2100" dirty="0"/>
                    </a:p>
                    <a:p>
                      <a:pPr marL="807720" marR="475615" indent="-326390">
                        <a:lnSpc>
                          <a:spcPts val="2760"/>
                        </a:lnSpc>
                        <a:spcBef>
                          <a:spcPts val="5"/>
                        </a:spcBef>
                      </a:pPr>
                      <a:r>
                        <a:rPr sz="2100" spc="-5" dirty="0"/>
                        <a:t>Existencialismo</a:t>
                      </a:r>
                      <a:r>
                        <a:rPr sz="2100" spc="-35" dirty="0"/>
                        <a:t> </a:t>
                      </a:r>
                      <a:r>
                        <a:rPr sz="2100" spc="-5" dirty="0"/>
                        <a:t>y </a:t>
                      </a:r>
                      <a:r>
                        <a:rPr sz="2100" spc="-585" dirty="0"/>
                        <a:t> </a:t>
                      </a:r>
                      <a:r>
                        <a:rPr sz="2100" dirty="0"/>
                        <a:t>Humanismo</a:t>
                      </a: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482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11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/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/>
                    </a:p>
                    <a:p>
                      <a:pPr marL="365760">
                        <a:lnSpc>
                          <a:spcPct val="100000"/>
                        </a:lnSpc>
                      </a:pPr>
                      <a:r>
                        <a:rPr sz="1800" dirty="0"/>
                        <a:t>Definición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100"/>
                    </a:p>
                    <a:p>
                      <a:pPr marL="139700" marR="133985" algn="ctr">
                        <a:lnSpc>
                          <a:spcPts val="1380"/>
                        </a:lnSpc>
                      </a:pPr>
                      <a:r>
                        <a:rPr sz="1100" dirty="0"/>
                        <a:t>El </a:t>
                      </a:r>
                      <a:r>
                        <a:rPr sz="1100" spc="-5" dirty="0"/>
                        <a:t>método</a:t>
                      </a:r>
                      <a:r>
                        <a:rPr sz="1100" spc="5" dirty="0"/>
                        <a:t> </a:t>
                      </a:r>
                      <a:r>
                        <a:rPr sz="1100" spc="-5" dirty="0"/>
                        <a:t>científico</a:t>
                      </a:r>
                      <a:r>
                        <a:rPr sz="1100" spc="5" dirty="0"/>
                        <a:t> </a:t>
                      </a:r>
                      <a:r>
                        <a:rPr sz="1100" spc="-5" dirty="0"/>
                        <a:t>del</a:t>
                      </a:r>
                      <a:r>
                        <a:rPr sz="1100" spc="15" dirty="0"/>
                        <a:t> </a:t>
                      </a:r>
                      <a:r>
                        <a:rPr sz="1100" spc="-5" dirty="0"/>
                        <a:t>existencialismo</a:t>
                      </a:r>
                      <a:r>
                        <a:rPr sz="1100" spc="5" dirty="0"/>
                        <a:t> </a:t>
                      </a:r>
                      <a:r>
                        <a:rPr sz="1100" spc="-5" dirty="0"/>
                        <a:t>es</a:t>
                      </a:r>
                      <a:r>
                        <a:rPr sz="1100" spc="5" dirty="0"/>
                        <a:t> </a:t>
                      </a:r>
                      <a:r>
                        <a:rPr sz="1100" dirty="0"/>
                        <a:t>la </a:t>
                      </a:r>
                      <a:r>
                        <a:rPr sz="1100" spc="5" dirty="0"/>
                        <a:t> </a:t>
                      </a:r>
                      <a:r>
                        <a:rPr sz="1100" spc="-5" dirty="0"/>
                        <a:t>fenomenología,</a:t>
                      </a:r>
                      <a:r>
                        <a:rPr sz="1100" dirty="0"/>
                        <a:t> la</a:t>
                      </a:r>
                      <a:r>
                        <a:rPr sz="1100" spc="-5" dirty="0"/>
                        <a:t> </a:t>
                      </a:r>
                      <a:r>
                        <a:rPr sz="1100" dirty="0"/>
                        <a:t>cual </a:t>
                      </a:r>
                      <a:r>
                        <a:rPr sz="1100" spc="-5" dirty="0"/>
                        <a:t>se</a:t>
                      </a:r>
                      <a:r>
                        <a:rPr sz="1100" spc="5" dirty="0"/>
                        <a:t> </a:t>
                      </a:r>
                      <a:r>
                        <a:rPr sz="1100" spc="-5" dirty="0"/>
                        <a:t>entiende como</a:t>
                      </a:r>
                      <a:r>
                        <a:rPr sz="1100" dirty="0"/>
                        <a:t> el </a:t>
                      </a:r>
                      <a:r>
                        <a:rPr sz="1100" spc="5" dirty="0"/>
                        <a:t> </a:t>
                      </a:r>
                      <a:r>
                        <a:rPr sz="1100" spc="-5" dirty="0"/>
                        <a:t>estudio</a:t>
                      </a:r>
                      <a:r>
                        <a:rPr sz="1100" spc="5" dirty="0"/>
                        <a:t> </a:t>
                      </a:r>
                      <a:r>
                        <a:rPr sz="1100" spc="-5" dirty="0"/>
                        <a:t>descriptivo</a:t>
                      </a:r>
                      <a:r>
                        <a:rPr sz="1100" spc="5" dirty="0"/>
                        <a:t> </a:t>
                      </a:r>
                      <a:r>
                        <a:rPr sz="1100" dirty="0"/>
                        <a:t>de </a:t>
                      </a:r>
                      <a:r>
                        <a:rPr sz="1100" spc="-5" dirty="0"/>
                        <a:t>los</a:t>
                      </a:r>
                      <a:r>
                        <a:rPr sz="1100" spc="10" dirty="0"/>
                        <a:t> </a:t>
                      </a:r>
                      <a:r>
                        <a:rPr sz="1100" spc="-5" dirty="0"/>
                        <a:t>fenómenos</a:t>
                      </a:r>
                      <a:r>
                        <a:rPr sz="1100" spc="5" dirty="0"/>
                        <a:t> </a:t>
                      </a:r>
                      <a:r>
                        <a:rPr sz="1100" dirty="0"/>
                        <a:t>tal</a:t>
                      </a:r>
                      <a:r>
                        <a:rPr sz="1100" spc="25" dirty="0"/>
                        <a:t> </a:t>
                      </a:r>
                      <a:r>
                        <a:rPr sz="1100" dirty="0"/>
                        <a:t>y</a:t>
                      </a:r>
                      <a:r>
                        <a:rPr sz="1100" spc="-20" dirty="0"/>
                        <a:t> </a:t>
                      </a:r>
                      <a:r>
                        <a:rPr sz="1100" spc="-5" dirty="0"/>
                        <a:t>como </a:t>
                      </a:r>
                      <a:r>
                        <a:rPr sz="1100" spc="-285" dirty="0"/>
                        <a:t> </a:t>
                      </a:r>
                      <a:r>
                        <a:rPr sz="1100" spc="-5" dirty="0"/>
                        <a:t>son dados</a:t>
                      </a:r>
                      <a:r>
                        <a:rPr sz="1100" dirty="0"/>
                        <a:t> a</a:t>
                      </a:r>
                      <a:r>
                        <a:rPr sz="1100" spc="-5" dirty="0"/>
                        <a:t> </a:t>
                      </a:r>
                      <a:r>
                        <a:rPr sz="1100" dirty="0"/>
                        <a:t>la </a:t>
                      </a:r>
                      <a:r>
                        <a:rPr sz="1100" spc="-5" dirty="0"/>
                        <a:t>conciencia.</a:t>
                      </a:r>
                      <a:endParaRPr sz="1100"/>
                    </a:p>
                    <a:p>
                      <a:pPr marL="138430" marR="132080" indent="1270" algn="ctr">
                        <a:lnSpc>
                          <a:spcPts val="1380"/>
                        </a:lnSpc>
                      </a:pPr>
                      <a:r>
                        <a:rPr sz="1100" spc="-5" dirty="0"/>
                        <a:t>Es</a:t>
                      </a:r>
                      <a:r>
                        <a:rPr sz="1100" dirty="0"/>
                        <a:t> un</a:t>
                      </a:r>
                      <a:r>
                        <a:rPr sz="1100" spc="5" dirty="0"/>
                        <a:t> </a:t>
                      </a:r>
                      <a:r>
                        <a:rPr sz="1100" spc="-5" dirty="0"/>
                        <a:t>movimiento</a:t>
                      </a:r>
                      <a:r>
                        <a:rPr sz="1100" spc="5" dirty="0"/>
                        <a:t> </a:t>
                      </a:r>
                      <a:r>
                        <a:rPr sz="1100" spc="-5" dirty="0"/>
                        <a:t>filosófico</a:t>
                      </a:r>
                      <a:r>
                        <a:rPr sz="1100" dirty="0"/>
                        <a:t> </a:t>
                      </a:r>
                      <a:r>
                        <a:rPr sz="1100" spc="-5" dirty="0"/>
                        <a:t>amplio</a:t>
                      </a:r>
                      <a:r>
                        <a:rPr sz="1100" dirty="0"/>
                        <a:t> que</a:t>
                      </a:r>
                      <a:r>
                        <a:rPr sz="1100" spc="5" dirty="0"/>
                        <a:t> </a:t>
                      </a:r>
                      <a:r>
                        <a:rPr sz="1100" spc="-5" dirty="0"/>
                        <a:t>reúne </a:t>
                      </a:r>
                      <a:r>
                        <a:rPr sz="1100" dirty="0"/>
                        <a:t> </a:t>
                      </a:r>
                      <a:r>
                        <a:rPr sz="1100" spc="-5" dirty="0"/>
                        <a:t>diversos</a:t>
                      </a:r>
                      <a:r>
                        <a:rPr sz="1100" spc="5" dirty="0"/>
                        <a:t> </a:t>
                      </a:r>
                      <a:r>
                        <a:rPr sz="1100" spc="-5" dirty="0"/>
                        <a:t>desarrollos</a:t>
                      </a:r>
                      <a:r>
                        <a:rPr sz="1100" spc="10" dirty="0"/>
                        <a:t> </a:t>
                      </a:r>
                      <a:r>
                        <a:rPr sz="1100" spc="-5" dirty="0"/>
                        <a:t>heterogéneos</a:t>
                      </a:r>
                      <a:r>
                        <a:rPr sz="1100" spc="5" dirty="0"/>
                        <a:t> </a:t>
                      </a:r>
                      <a:r>
                        <a:rPr sz="1100" spc="-5" dirty="0"/>
                        <a:t>en</a:t>
                      </a:r>
                      <a:r>
                        <a:rPr sz="1100" spc="10" dirty="0"/>
                        <a:t> </a:t>
                      </a:r>
                      <a:r>
                        <a:rPr sz="1100" dirty="0"/>
                        <a:t>una</a:t>
                      </a:r>
                      <a:r>
                        <a:rPr sz="1100" spc="10" dirty="0"/>
                        <a:t> </a:t>
                      </a:r>
                      <a:r>
                        <a:rPr sz="1100" dirty="0"/>
                        <a:t>misma </a:t>
                      </a:r>
                      <a:r>
                        <a:rPr sz="1100" spc="-285" dirty="0"/>
                        <a:t> </a:t>
                      </a:r>
                      <a:r>
                        <a:rPr sz="1100" spc="-5" dirty="0"/>
                        <a:t>área.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56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/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900" dirty="0"/>
                    </a:p>
                    <a:p>
                      <a:pPr marL="187325" marR="180340" indent="-1905" algn="ctr">
                        <a:lnSpc>
                          <a:spcPts val="1380"/>
                        </a:lnSpc>
                      </a:pPr>
                      <a:r>
                        <a:rPr sz="1100" spc="-5" dirty="0"/>
                        <a:t>Es </a:t>
                      </a:r>
                      <a:r>
                        <a:rPr sz="1100" dirty="0"/>
                        <a:t>un </a:t>
                      </a:r>
                      <a:r>
                        <a:rPr sz="1100" spc="-5" dirty="0"/>
                        <a:t>movimiento</a:t>
                      </a:r>
                      <a:r>
                        <a:rPr sz="1100" dirty="0"/>
                        <a:t> </a:t>
                      </a:r>
                      <a:r>
                        <a:rPr sz="1100" spc="-5" dirty="0"/>
                        <a:t>filosófico</a:t>
                      </a:r>
                      <a:r>
                        <a:rPr sz="1100" dirty="0"/>
                        <a:t> </a:t>
                      </a:r>
                      <a:r>
                        <a:rPr sz="1100" spc="-5" dirty="0"/>
                        <a:t>cuyo</a:t>
                      </a:r>
                      <a:r>
                        <a:rPr sz="1100" dirty="0"/>
                        <a:t> postulado </a:t>
                      </a:r>
                      <a:r>
                        <a:rPr sz="1100" spc="5" dirty="0"/>
                        <a:t> </a:t>
                      </a:r>
                      <a:r>
                        <a:rPr sz="1100" spc="-5" dirty="0"/>
                        <a:t>fundamental</a:t>
                      </a:r>
                      <a:r>
                        <a:rPr sz="1100" dirty="0"/>
                        <a:t> </a:t>
                      </a:r>
                      <a:r>
                        <a:rPr sz="1100" spc="-5" dirty="0"/>
                        <a:t>se</a:t>
                      </a:r>
                      <a:r>
                        <a:rPr sz="1100" spc="5" dirty="0"/>
                        <a:t> </a:t>
                      </a:r>
                      <a:r>
                        <a:rPr sz="1100" spc="-5" dirty="0"/>
                        <a:t>centra</a:t>
                      </a:r>
                      <a:r>
                        <a:rPr sz="1100" dirty="0"/>
                        <a:t> </a:t>
                      </a:r>
                      <a:r>
                        <a:rPr sz="1100" spc="-5" dirty="0"/>
                        <a:t>en</a:t>
                      </a:r>
                      <a:r>
                        <a:rPr sz="1100" spc="10" dirty="0"/>
                        <a:t> </a:t>
                      </a:r>
                      <a:r>
                        <a:rPr sz="1100" spc="-5" dirty="0"/>
                        <a:t>el</a:t>
                      </a:r>
                      <a:r>
                        <a:rPr sz="1100" dirty="0"/>
                        <a:t> </a:t>
                      </a:r>
                      <a:r>
                        <a:rPr sz="1100" spc="-5" dirty="0"/>
                        <a:t>ser </a:t>
                      </a:r>
                      <a:r>
                        <a:rPr sz="1100" dirty="0"/>
                        <a:t>humano </a:t>
                      </a:r>
                      <a:r>
                        <a:rPr sz="1100" spc="-5" dirty="0"/>
                        <a:t>como </a:t>
                      </a:r>
                      <a:r>
                        <a:rPr sz="1100" spc="-285" dirty="0"/>
                        <a:t> </a:t>
                      </a:r>
                      <a:r>
                        <a:rPr sz="1100" spc="-5" dirty="0"/>
                        <a:t>forma</a:t>
                      </a:r>
                      <a:r>
                        <a:rPr sz="1100" dirty="0"/>
                        <a:t> </a:t>
                      </a:r>
                      <a:r>
                        <a:rPr sz="1100" spc="-5" dirty="0"/>
                        <a:t>individual,</a:t>
                      </a:r>
                      <a:r>
                        <a:rPr sz="1100" spc="5" dirty="0"/>
                        <a:t> </a:t>
                      </a:r>
                      <a:r>
                        <a:rPr sz="1100" dirty="0"/>
                        <a:t>el</a:t>
                      </a:r>
                      <a:r>
                        <a:rPr sz="1100" spc="5" dirty="0"/>
                        <a:t> </a:t>
                      </a:r>
                      <a:r>
                        <a:rPr sz="1100" spc="-5" dirty="0"/>
                        <a:t>cual</a:t>
                      </a:r>
                      <a:r>
                        <a:rPr sz="1100" spc="15" dirty="0"/>
                        <a:t> </a:t>
                      </a:r>
                      <a:r>
                        <a:rPr sz="1100" spc="-5" dirty="0"/>
                        <a:t>crea</a:t>
                      </a:r>
                      <a:r>
                        <a:rPr sz="1100" dirty="0"/>
                        <a:t> </a:t>
                      </a:r>
                      <a:r>
                        <a:rPr sz="1100" spc="-5" dirty="0"/>
                        <a:t>significado</a:t>
                      </a:r>
                      <a:r>
                        <a:rPr sz="1100" spc="25" dirty="0"/>
                        <a:t> </a:t>
                      </a:r>
                      <a:r>
                        <a:rPr sz="1100" dirty="0"/>
                        <a:t>y</a:t>
                      </a:r>
                      <a:r>
                        <a:rPr sz="1100" spc="-25" dirty="0"/>
                        <a:t> </a:t>
                      </a:r>
                      <a:r>
                        <a:rPr sz="1100" dirty="0"/>
                        <a:t>da </a:t>
                      </a:r>
                      <a:r>
                        <a:rPr sz="1100" spc="-285" dirty="0"/>
                        <a:t> </a:t>
                      </a:r>
                      <a:r>
                        <a:rPr sz="1100" spc="-5" dirty="0"/>
                        <a:t>esencia</a:t>
                      </a:r>
                      <a:r>
                        <a:rPr sz="1100" dirty="0"/>
                        <a:t> a</a:t>
                      </a:r>
                      <a:r>
                        <a:rPr sz="1100" spc="-5" dirty="0"/>
                        <a:t> </a:t>
                      </a:r>
                      <a:r>
                        <a:rPr sz="1100" spc="-5" dirty="0" err="1"/>
                        <a:t>su</a:t>
                      </a:r>
                      <a:r>
                        <a:rPr sz="1100" dirty="0"/>
                        <a:t> </a:t>
                      </a:r>
                      <a:r>
                        <a:rPr sz="1100" spc="-5" dirty="0" err="1" smtClean="0"/>
                        <a:t>vida</a:t>
                      </a:r>
                      <a:r>
                        <a:rPr sz="1100" spc="-5" dirty="0" smtClean="0"/>
                        <a:t>.</a:t>
                      </a: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587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/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 dirty="0"/>
                    </a:p>
                    <a:p>
                      <a:pPr marL="330835" marR="320040" indent="182245">
                        <a:lnSpc>
                          <a:spcPts val="2300"/>
                        </a:lnSpc>
                        <a:spcBef>
                          <a:spcPts val="1935"/>
                        </a:spcBef>
                      </a:pPr>
                      <a:r>
                        <a:rPr sz="1800" dirty="0"/>
                        <a:t>Autores </a:t>
                      </a:r>
                      <a:r>
                        <a:rPr sz="1800" spc="5" dirty="0"/>
                        <a:t> </a:t>
                      </a:r>
                      <a:r>
                        <a:rPr sz="1800" dirty="0"/>
                        <a:t>Princ</a:t>
                      </a:r>
                      <a:r>
                        <a:rPr sz="1800" spc="-10" dirty="0"/>
                        <a:t>i</a:t>
                      </a:r>
                      <a:r>
                        <a:rPr sz="1800" dirty="0"/>
                        <a:t>p</a:t>
                      </a:r>
                      <a:r>
                        <a:rPr sz="1800" spc="10" dirty="0"/>
                        <a:t>a</a:t>
                      </a:r>
                      <a:r>
                        <a:rPr sz="1800" dirty="0"/>
                        <a:t>l</a:t>
                      </a:r>
                      <a:r>
                        <a:rPr sz="1800" spc="-10" dirty="0"/>
                        <a:t>e</a:t>
                      </a:r>
                      <a:r>
                        <a:rPr sz="1800" dirty="0"/>
                        <a:t>s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/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900"/>
                    </a:p>
                    <a:p>
                      <a:pPr marL="236220" marR="231140" indent="635" algn="ctr">
                        <a:lnSpc>
                          <a:spcPts val="1380"/>
                        </a:lnSpc>
                      </a:pPr>
                      <a:r>
                        <a:rPr sz="1100" u="heavy" spc="-5" dirty="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Edmund </a:t>
                      </a:r>
                      <a:r>
                        <a:rPr sz="1100" u="heavy" dirty="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Husserl</a:t>
                      </a:r>
                      <a:r>
                        <a:rPr sz="1100" dirty="0"/>
                        <a:t>: </a:t>
                      </a:r>
                      <a:r>
                        <a:rPr sz="1100" spc="-5" dirty="0"/>
                        <a:t>(1859-1938) Padre </a:t>
                      </a:r>
                      <a:r>
                        <a:rPr sz="1100" spc="5" dirty="0"/>
                        <a:t>de </a:t>
                      </a:r>
                      <a:r>
                        <a:rPr sz="1100" dirty="0"/>
                        <a:t>la </a:t>
                      </a:r>
                      <a:r>
                        <a:rPr sz="1100" spc="5" dirty="0"/>
                        <a:t> </a:t>
                      </a:r>
                      <a:r>
                        <a:rPr sz="1100" spc="-5" dirty="0"/>
                        <a:t>fenomenología,</a:t>
                      </a:r>
                      <a:r>
                        <a:rPr sz="1100" spc="10" dirty="0"/>
                        <a:t> </a:t>
                      </a:r>
                      <a:r>
                        <a:rPr sz="1100" spc="-5" dirty="0"/>
                        <a:t>rechaza</a:t>
                      </a:r>
                      <a:r>
                        <a:rPr sz="1100" spc="5" dirty="0"/>
                        <a:t> la </a:t>
                      </a:r>
                      <a:r>
                        <a:rPr sz="1100" spc="-5" dirty="0"/>
                        <a:t>absolutización</a:t>
                      </a:r>
                      <a:r>
                        <a:rPr sz="1100" spc="10" dirty="0"/>
                        <a:t> </a:t>
                      </a:r>
                      <a:r>
                        <a:rPr sz="1100" dirty="0"/>
                        <a:t>del </a:t>
                      </a:r>
                      <a:r>
                        <a:rPr sz="1100" spc="-285" dirty="0"/>
                        <a:t> </a:t>
                      </a:r>
                      <a:r>
                        <a:rPr sz="1100" dirty="0"/>
                        <a:t>mundo porque </a:t>
                      </a:r>
                      <a:r>
                        <a:rPr sz="1100" spc="-5" dirty="0"/>
                        <a:t>considera </a:t>
                      </a:r>
                      <a:r>
                        <a:rPr sz="1100" dirty="0"/>
                        <a:t>que </a:t>
                      </a:r>
                      <a:r>
                        <a:rPr sz="1100" spc="-5" dirty="0"/>
                        <a:t>es </a:t>
                      </a:r>
                      <a:r>
                        <a:rPr sz="1100" dirty="0"/>
                        <a:t>un </a:t>
                      </a:r>
                      <a:r>
                        <a:rPr sz="1100" spc="5" dirty="0"/>
                        <a:t> </a:t>
                      </a:r>
                      <a:r>
                        <a:rPr sz="1100" spc="-5" dirty="0"/>
                        <a:t>reduccionismo.</a:t>
                      </a:r>
                      <a:endParaRPr sz="1100"/>
                    </a:p>
                    <a:p>
                      <a:pPr marL="81915" marR="76200" algn="ctr">
                        <a:lnSpc>
                          <a:spcPts val="1380"/>
                        </a:lnSpc>
                      </a:pPr>
                      <a:r>
                        <a:rPr sz="1100" spc="-5" dirty="0"/>
                        <a:t>Afirma </a:t>
                      </a:r>
                      <a:r>
                        <a:rPr sz="1100" dirty="0"/>
                        <a:t>que lo que </a:t>
                      </a:r>
                      <a:r>
                        <a:rPr sz="1100" spc="-5" dirty="0"/>
                        <a:t>el </a:t>
                      </a:r>
                      <a:r>
                        <a:rPr sz="1100" dirty="0"/>
                        <a:t>hombre </a:t>
                      </a:r>
                      <a:r>
                        <a:rPr sz="1100" spc="-5" dirty="0"/>
                        <a:t>sabe </a:t>
                      </a:r>
                      <a:r>
                        <a:rPr sz="1100" dirty="0"/>
                        <a:t>del mundo, lo </a:t>
                      </a:r>
                      <a:r>
                        <a:rPr sz="1100" spc="5" dirty="0"/>
                        <a:t> </a:t>
                      </a:r>
                      <a:r>
                        <a:rPr sz="1100" spc="-5" dirty="0"/>
                        <a:t>conoce</a:t>
                      </a:r>
                      <a:r>
                        <a:rPr sz="1100" spc="25" dirty="0"/>
                        <a:t> </a:t>
                      </a:r>
                      <a:r>
                        <a:rPr sz="1100" dirty="0"/>
                        <a:t>por</a:t>
                      </a:r>
                      <a:r>
                        <a:rPr sz="1100" spc="35" dirty="0"/>
                        <a:t> </a:t>
                      </a:r>
                      <a:r>
                        <a:rPr sz="1100" spc="-5" dirty="0"/>
                        <a:t>su</a:t>
                      </a:r>
                      <a:r>
                        <a:rPr sz="1100" spc="35" dirty="0"/>
                        <a:t> </a:t>
                      </a:r>
                      <a:r>
                        <a:rPr sz="1100" spc="-5" dirty="0"/>
                        <a:t>experiencia</a:t>
                      </a:r>
                      <a:r>
                        <a:rPr sz="1100" spc="30" dirty="0"/>
                        <a:t> </a:t>
                      </a:r>
                      <a:r>
                        <a:rPr sz="1100" spc="-5" dirty="0"/>
                        <a:t>vital,</a:t>
                      </a:r>
                      <a:r>
                        <a:rPr sz="1100" spc="30" dirty="0"/>
                        <a:t> </a:t>
                      </a:r>
                      <a:r>
                        <a:rPr sz="1100" dirty="0"/>
                        <a:t>porque</a:t>
                      </a:r>
                      <a:r>
                        <a:rPr sz="1100" spc="25" dirty="0"/>
                        <a:t> </a:t>
                      </a:r>
                      <a:r>
                        <a:rPr sz="1100" spc="-5" dirty="0"/>
                        <a:t>sin</a:t>
                      </a:r>
                      <a:r>
                        <a:rPr sz="1100" spc="30" dirty="0"/>
                        <a:t> </a:t>
                      </a:r>
                      <a:r>
                        <a:rPr sz="1100" dirty="0"/>
                        <a:t>ella </a:t>
                      </a:r>
                      <a:r>
                        <a:rPr sz="1100" spc="5" dirty="0"/>
                        <a:t> </a:t>
                      </a:r>
                      <a:r>
                        <a:rPr sz="1100" spc="-5" dirty="0"/>
                        <a:t>los</a:t>
                      </a:r>
                      <a:r>
                        <a:rPr sz="1100" dirty="0"/>
                        <a:t> símbolos</a:t>
                      </a:r>
                      <a:r>
                        <a:rPr sz="1100" spc="5" dirty="0"/>
                        <a:t> </a:t>
                      </a:r>
                      <a:r>
                        <a:rPr sz="1100" dirty="0"/>
                        <a:t>de </a:t>
                      </a:r>
                      <a:r>
                        <a:rPr sz="1100" spc="-5" dirty="0"/>
                        <a:t>las</a:t>
                      </a:r>
                      <a:r>
                        <a:rPr sz="1100" spc="5" dirty="0"/>
                        <a:t> </a:t>
                      </a:r>
                      <a:r>
                        <a:rPr sz="1100" spc="-5" dirty="0"/>
                        <a:t>ciencias</a:t>
                      </a:r>
                      <a:r>
                        <a:rPr sz="1100" spc="5" dirty="0"/>
                        <a:t> </a:t>
                      </a:r>
                      <a:r>
                        <a:rPr sz="1100" spc="-5" dirty="0"/>
                        <a:t>quedarían</a:t>
                      </a:r>
                      <a:r>
                        <a:rPr sz="1100" dirty="0"/>
                        <a:t> </a:t>
                      </a:r>
                      <a:r>
                        <a:rPr sz="1100" spc="-5" dirty="0"/>
                        <a:t>sin</a:t>
                      </a:r>
                      <a:r>
                        <a:rPr sz="1100" spc="5" dirty="0"/>
                        <a:t> </a:t>
                      </a:r>
                      <a:r>
                        <a:rPr sz="1100" spc="-5" dirty="0"/>
                        <a:t>sentido.</a:t>
                      </a:r>
                      <a:endParaRPr sz="1100"/>
                    </a:p>
                    <a:p>
                      <a:pPr marL="286385" marR="279400" algn="ctr">
                        <a:lnSpc>
                          <a:spcPts val="1380"/>
                        </a:lnSpc>
                      </a:pPr>
                      <a:r>
                        <a:rPr sz="1100" spc="-5" dirty="0"/>
                        <a:t>Plantea </a:t>
                      </a:r>
                      <a:r>
                        <a:rPr sz="1100" dirty="0"/>
                        <a:t>la </a:t>
                      </a:r>
                      <a:r>
                        <a:rPr sz="1100" spc="-5" dirty="0"/>
                        <a:t>reducción </a:t>
                      </a:r>
                      <a:r>
                        <a:rPr sz="1100" dirty="0"/>
                        <a:t>eidética y </a:t>
                      </a:r>
                      <a:r>
                        <a:rPr sz="1100" spc="5" dirty="0"/>
                        <a:t>la </a:t>
                      </a:r>
                      <a:r>
                        <a:rPr sz="1100" spc="-5" dirty="0"/>
                        <a:t>reducción </a:t>
                      </a:r>
                      <a:r>
                        <a:rPr sz="1100" spc="-285" dirty="0"/>
                        <a:t> </a:t>
                      </a:r>
                      <a:r>
                        <a:rPr sz="1100" spc="-5" dirty="0"/>
                        <a:t>fenomenológica.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100" dirty="0"/>
                    </a:p>
                    <a:p>
                      <a:pPr marL="130810" marR="124460" algn="ctr">
                        <a:lnSpc>
                          <a:spcPts val="1380"/>
                        </a:lnSpc>
                      </a:pPr>
                      <a:r>
                        <a:rPr sz="1100" u="heavy" spc="-5" dirty="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Martin Buber</a:t>
                      </a:r>
                      <a:r>
                        <a:rPr sz="1100" spc="-5" dirty="0"/>
                        <a:t>: </a:t>
                      </a:r>
                      <a:r>
                        <a:rPr sz="1100" dirty="0"/>
                        <a:t>(1878-1965) </a:t>
                      </a:r>
                      <a:r>
                        <a:rPr sz="1100" spc="-5" dirty="0"/>
                        <a:t>“El ser </a:t>
                      </a:r>
                      <a:r>
                        <a:rPr sz="1100" dirty="0"/>
                        <a:t>humano se </a:t>
                      </a:r>
                      <a:r>
                        <a:rPr sz="1100" spc="-285" dirty="0"/>
                        <a:t> </a:t>
                      </a:r>
                      <a:r>
                        <a:rPr sz="1100" spc="-5" dirty="0"/>
                        <a:t>relaciona</a:t>
                      </a:r>
                      <a:r>
                        <a:rPr sz="1100" spc="5" dirty="0"/>
                        <a:t> </a:t>
                      </a:r>
                      <a:r>
                        <a:rPr sz="1100" spc="-5" dirty="0"/>
                        <a:t>con el</a:t>
                      </a:r>
                      <a:r>
                        <a:rPr sz="1100" dirty="0"/>
                        <a:t> mundo</a:t>
                      </a:r>
                      <a:r>
                        <a:rPr sz="1100" spc="20" dirty="0"/>
                        <a:t> </a:t>
                      </a:r>
                      <a:r>
                        <a:rPr sz="1100" dirty="0"/>
                        <a:t>y</a:t>
                      </a:r>
                      <a:r>
                        <a:rPr sz="1100" spc="-15" dirty="0"/>
                        <a:t> </a:t>
                      </a:r>
                      <a:r>
                        <a:rPr sz="1100" spc="-5" dirty="0"/>
                        <a:t>con</a:t>
                      </a:r>
                      <a:r>
                        <a:rPr sz="1100" dirty="0"/>
                        <a:t> </a:t>
                      </a:r>
                      <a:r>
                        <a:rPr sz="1100" spc="-5" dirty="0"/>
                        <a:t>los</a:t>
                      </a:r>
                      <a:r>
                        <a:rPr sz="1100" dirty="0"/>
                        <a:t> </a:t>
                      </a:r>
                      <a:r>
                        <a:rPr sz="1100" spc="-5" dirty="0"/>
                        <a:t>demás</a:t>
                      </a:r>
                      <a:r>
                        <a:rPr sz="1100" dirty="0"/>
                        <a:t> </a:t>
                      </a:r>
                      <a:r>
                        <a:rPr sz="1100" spc="-5" dirty="0"/>
                        <a:t>en</a:t>
                      </a:r>
                      <a:r>
                        <a:rPr sz="1100" dirty="0"/>
                        <a:t> </a:t>
                      </a:r>
                      <a:r>
                        <a:rPr sz="1100" spc="-5" dirty="0"/>
                        <a:t>dos </a:t>
                      </a:r>
                      <a:r>
                        <a:rPr sz="1100" dirty="0"/>
                        <a:t> </a:t>
                      </a:r>
                      <a:r>
                        <a:rPr sz="1100" spc="-5" dirty="0"/>
                        <a:t>formas complementarias</a:t>
                      </a:r>
                      <a:r>
                        <a:rPr sz="1100" spc="10" dirty="0"/>
                        <a:t> </a:t>
                      </a:r>
                      <a:r>
                        <a:rPr sz="1100" dirty="0"/>
                        <a:t>y</a:t>
                      </a:r>
                      <a:r>
                        <a:rPr sz="1100" spc="-15" dirty="0"/>
                        <a:t> </a:t>
                      </a:r>
                      <a:r>
                        <a:rPr sz="1100" dirty="0"/>
                        <a:t>ambas </a:t>
                      </a:r>
                      <a:r>
                        <a:rPr sz="1100" spc="-5" dirty="0"/>
                        <a:t>son</a:t>
                      </a:r>
                      <a:endParaRPr sz="1100" dirty="0"/>
                    </a:p>
                    <a:p>
                      <a:pPr algn="ctr">
                        <a:lnSpc>
                          <a:spcPts val="1315"/>
                        </a:lnSpc>
                      </a:pPr>
                      <a:r>
                        <a:rPr sz="1100" spc="-5" dirty="0"/>
                        <a:t>imprescindibles.”</a:t>
                      </a:r>
                      <a:r>
                        <a:rPr sz="1100" spc="-10" dirty="0"/>
                        <a:t> </a:t>
                      </a:r>
                      <a:r>
                        <a:rPr sz="1100" spc="-5" dirty="0"/>
                        <a:t>(Buber)</a:t>
                      </a:r>
                      <a:endParaRPr sz="1100" dirty="0"/>
                    </a:p>
                    <a:p>
                      <a:pPr marL="138430" marR="133350" algn="ctr">
                        <a:lnSpc>
                          <a:spcPts val="1380"/>
                        </a:lnSpc>
                        <a:spcBef>
                          <a:spcPts val="65"/>
                        </a:spcBef>
                      </a:pPr>
                      <a:r>
                        <a:rPr sz="1100" spc="-5" dirty="0"/>
                        <a:t>No concibe </a:t>
                      </a:r>
                      <a:r>
                        <a:rPr sz="1100" dirty="0"/>
                        <a:t>posible que se </a:t>
                      </a:r>
                      <a:r>
                        <a:rPr sz="1100" spc="-5" dirty="0"/>
                        <a:t>pueda </a:t>
                      </a:r>
                      <a:r>
                        <a:rPr sz="1100" dirty="0"/>
                        <a:t>existir </a:t>
                      </a:r>
                      <a:r>
                        <a:rPr sz="1100" spc="-5" dirty="0"/>
                        <a:t>sin </a:t>
                      </a:r>
                      <a:r>
                        <a:rPr sz="1100" dirty="0"/>
                        <a:t>que </a:t>
                      </a:r>
                      <a:r>
                        <a:rPr sz="1100" spc="-285" dirty="0"/>
                        <a:t> </a:t>
                      </a:r>
                      <a:r>
                        <a:rPr sz="1100" spc="-5" dirty="0"/>
                        <a:t>haya</a:t>
                      </a:r>
                      <a:r>
                        <a:rPr sz="1100" dirty="0"/>
                        <a:t> otro.</a:t>
                      </a:r>
                    </a:p>
                    <a:p>
                      <a:pPr marL="78740" marR="73025" algn="ctr">
                        <a:lnSpc>
                          <a:spcPts val="1380"/>
                        </a:lnSpc>
                      </a:pPr>
                      <a:r>
                        <a:rPr sz="1100" dirty="0"/>
                        <a:t>Explica</a:t>
                      </a:r>
                      <a:r>
                        <a:rPr sz="1100" spc="-10" dirty="0"/>
                        <a:t> </a:t>
                      </a:r>
                      <a:r>
                        <a:rPr sz="1100" dirty="0"/>
                        <a:t>la</a:t>
                      </a:r>
                      <a:r>
                        <a:rPr sz="1100" spc="-5" dirty="0"/>
                        <a:t> importancia</a:t>
                      </a:r>
                      <a:r>
                        <a:rPr sz="1100" dirty="0"/>
                        <a:t> de</a:t>
                      </a:r>
                      <a:r>
                        <a:rPr sz="1100" spc="-15" dirty="0"/>
                        <a:t> </a:t>
                      </a:r>
                      <a:r>
                        <a:rPr sz="1100" dirty="0"/>
                        <a:t>la </a:t>
                      </a:r>
                      <a:r>
                        <a:rPr sz="1100" spc="-5" dirty="0"/>
                        <a:t>relación</a:t>
                      </a:r>
                      <a:r>
                        <a:rPr sz="1100" spc="20" dirty="0"/>
                        <a:t> </a:t>
                      </a:r>
                      <a:r>
                        <a:rPr sz="1100" spc="-5" dirty="0"/>
                        <a:t>yo-tú</a:t>
                      </a:r>
                      <a:r>
                        <a:rPr sz="1100" spc="20" dirty="0"/>
                        <a:t> </a:t>
                      </a:r>
                      <a:r>
                        <a:rPr sz="1100" dirty="0"/>
                        <a:t>y</a:t>
                      </a:r>
                      <a:r>
                        <a:rPr sz="1100" spc="-25" dirty="0"/>
                        <a:t> </a:t>
                      </a:r>
                      <a:r>
                        <a:rPr sz="1100" dirty="0"/>
                        <a:t>la </a:t>
                      </a:r>
                      <a:r>
                        <a:rPr sz="1100" spc="5" dirty="0"/>
                        <a:t> </a:t>
                      </a:r>
                      <a:r>
                        <a:rPr sz="1100" spc="-5" dirty="0"/>
                        <a:t>correspondencia</a:t>
                      </a:r>
                      <a:r>
                        <a:rPr sz="1100" spc="20" dirty="0"/>
                        <a:t> </a:t>
                      </a:r>
                      <a:r>
                        <a:rPr sz="1100" spc="-5" dirty="0"/>
                        <a:t>yo-ello.</a:t>
                      </a:r>
                      <a:r>
                        <a:rPr sz="1100" spc="10" dirty="0"/>
                        <a:t> </a:t>
                      </a:r>
                      <a:r>
                        <a:rPr sz="1100" dirty="0"/>
                        <a:t>El</a:t>
                      </a:r>
                      <a:r>
                        <a:rPr sz="1100" spc="10" dirty="0"/>
                        <a:t> </a:t>
                      </a:r>
                      <a:r>
                        <a:rPr sz="1100" spc="-5" dirty="0"/>
                        <a:t>yo-tú</a:t>
                      </a:r>
                      <a:r>
                        <a:rPr sz="1100" dirty="0"/>
                        <a:t> </a:t>
                      </a:r>
                      <a:r>
                        <a:rPr sz="1100" spc="-5" dirty="0"/>
                        <a:t>se</a:t>
                      </a:r>
                      <a:r>
                        <a:rPr sz="1100" spc="5" dirty="0"/>
                        <a:t> </a:t>
                      </a:r>
                      <a:r>
                        <a:rPr sz="1100" spc="-5" dirty="0"/>
                        <a:t>refiere</a:t>
                      </a:r>
                      <a:r>
                        <a:rPr sz="1100" dirty="0"/>
                        <a:t> a</a:t>
                      </a:r>
                      <a:r>
                        <a:rPr sz="1100" spc="-5" dirty="0"/>
                        <a:t> </a:t>
                      </a:r>
                      <a:r>
                        <a:rPr sz="1100" dirty="0"/>
                        <a:t>la </a:t>
                      </a:r>
                      <a:r>
                        <a:rPr sz="1100" spc="5" dirty="0"/>
                        <a:t> </a:t>
                      </a:r>
                      <a:r>
                        <a:rPr sz="1100" spc="-5" dirty="0"/>
                        <a:t>relación </a:t>
                      </a:r>
                      <a:r>
                        <a:rPr sz="1100" dirty="0"/>
                        <a:t>con otras </a:t>
                      </a:r>
                      <a:r>
                        <a:rPr sz="1100" spc="-5" dirty="0"/>
                        <a:t>personas, el</a:t>
                      </a:r>
                      <a:r>
                        <a:rPr sz="1100" spc="10" dirty="0"/>
                        <a:t> </a:t>
                      </a:r>
                      <a:r>
                        <a:rPr sz="1100" spc="-5" dirty="0"/>
                        <a:t>yo-ello</a:t>
                      </a:r>
                      <a:r>
                        <a:rPr sz="1100" dirty="0"/>
                        <a:t> </a:t>
                      </a:r>
                      <a:r>
                        <a:rPr sz="1100" spc="-5" dirty="0"/>
                        <a:t>se </a:t>
                      </a:r>
                      <a:r>
                        <a:rPr sz="1100" dirty="0"/>
                        <a:t>refiere</a:t>
                      </a:r>
                      <a:r>
                        <a:rPr sz="1100" spc="-15" dirty="0"/>
                        <a:t> </a:t>
                      </a:r>
                      <a:r>
                        <a:rPr sz="1100" dirty="0"/>
                        <a:t>a </a:t>
                      </a:r>
                      <a:r>
                        <a:rPr sz="1100" spc="-285" dirty="0"/>
                        <a:t> </a:t>
                      </a:r>
                      <a:r>
                        <a:rPr sz="1100" dirty="0"/>
                        <a:t>la</a:t>
                      </a:r>
                      <a:r>
                        <a:rPr sz="1100" spc="-5" dirty="0"/>
                        <a:t> relación</a:t>
                      </a:r>
                      <a:r>
                        <a:rPr sz="1100" spc="10" dirty="0"/>
                        <a:t> </a:t>
                      </a:r>
                      <a:r>
                        <a:rPr sz="1100" spc="-5" dirty="0"/>
                        <a:t>conmigo</a:t>
                      </a:r>
                      <a:r>
                        <a:rPr sz="1100" dirty="0"/>
                        <a:t> mismo.</a:t>
                      </a:r>
                    </a:p>
                    <a:p>
                      <a:pPr marL="95885" marR="90170" algn="ctr">
                        <a:lnSpc>
                          <a:spcPts val="1380"/>
                        </a:lnSpc>
                        <a:spcBef>
                          <a:spcPts val="5"/>
                        </a:spcBef>
                      </a:pPr>
                      <a:r>
                        <a:rPr sz="1100" dirty="0"/>
                        <a:t>El</a:t>
                      </a:r>
                      <a:r>
                        <a:rPr sz="1100" spc="5" dirty="0"/>
                        <a:t> </a:t>
                      </a:r>
                      <a:r>
                        <a:rPr sz="1100" spc="-5" dirty="0"/>
                        <a:t>principio</a:t>
                      </a:r>
                      <a:r>
                        <a:rPr sz="1100" spc="5" dirty="0"/>
                        <a:t> </a:t>
                      </a:r>
                      <a:r>
                        <a:rPr sz="1100" spc="-5" dirty="0"/>
                        <a:t>dialógico</a:t>
                      </a:r>
                      <a:r>
                        <a:rPr sz="1100" spc="10" dirty="0"/>
                        <a:t> </a:t>
                      </a:r>
                      <a:r>
                        <a:rPr sz="1100" spc="-5" dirty="0"/>
                        <a:t>se</a:t>
                      </a:r>
                      <a:r>
                        <a:rPr sz="1100" spc="10" dirty="0"/>
                        <a:t> </a:t>
                      </a:r>
                      <a:r>
                        <a:rPr sz="1100" spc="-5" dirty="0"/>
                        <a:t>observa</a:t>
                      </a:r>
                      <a:r>
                        <a:rPr sz="1100" dirty="0"/>
                        <a:t> </a:t>
                      </a:r>
                      <a:r>
                        <a:rPr sz="1100" spc="-5" dirty="0"/>
                        <a:t>en</a:t>
                      </a:r>
                      <a:r>
                        <a:rPr sz="1100" spc="5" dirty="0"/>
                        <a:t> la</a:t>
                      </a:r>
                      <a:r>
                        <a:rPr sz="1100" dirty="0"/>
                        <a:t> </a:t>
                      </a:r>
                      <a:r>
                        <a:rPr sz="1100" spc="-5" dirty="0"/>
                        <a:t>diferencia </a:t>
                      </a:r>
                      <a:r>
                        <a:rPr sz="1100" spc="-285" dirty="0"/>
                        <a:t> </a:t>
                      </a:r>
                      <a:r>
                        <a:rPr sz="1100" spc="-5" dirty="0"/>
                        <a:t>entre </a:t>
                      </a:r>
                      <a:r>
                        <a:rPr sz="1100" dirty="0"/>
                        <a:t>actitud </a:t>
                      </a:r>
                      <a:r>
                        <a:rPr sz="1100" spc="-5" dirty="0"/>
                        <a:t>orientadora </a:t>
                      </a:r>
                      <a:r>
                        <a:rPr sz="1100" dirty="0"/>
                        <a:t>y entre actitud </a:t>
                      </a:r>
                      <a:r>
                        <a:rPr sz="1100" spc="5" dirty="0"/>
                        <a:t> </a:t>
                      </a:r>
                      <a:r>
                        <a:rPr sz="1100" spc="-5" dirty="0"/>
                        <a:t>realizadora.</a:t>
                      </a: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5603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166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Tema de Office">
  <a:themeElements>
    <a:clrScheme name="AcademicScience">
      <a:dk1>
        <a:srgbClr val="000000"/>
      </a:dk1>
      <a:lt1>
        <a:sysClr val="window" lastClr="FFFFFF"/>
      </a:lt1>
      <a:dk2>
        <a:srgbClr val="1B1B1B"/>
      </a:dk2>
      <a:lt2>
        <a:srgbClr val="E5E8E8"/>
      </a:lt2>
      <a:accent1>
        <a:srgbClr val="00B0EA"/>
      </a:accent1>
      <a:accent2>
        <a:srgbClr val="45AE22"/>
      </a:accent2>
      <a:accent3>
        <a:srgbClr val="FFFF00"/>
      </a:accent3>
      <a:accent4>
        <a:srgbClr val="F2760D"/>
      </a:accent4>
      <a:accent5>
        <a:srgbClr val="BB2B35"/>
      </a:accent5>
      <a:accent6>
        <a:srgbClr val="6C3CA2"/>
      </a:accent6>
      <a:hlink>
        <a:srgbClr val="00B0EA"/>
      </a:hlink>
      <a:folHlink>
        <a:srgbClr val="969696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AcademicScience">
      <a:dk1>
        <a:srgbClr val="000000"/>
      </a:dk1>
      <a:lt1>
        <a:sysClr val="window" lastClr="FFFFFF"/>
      </a:lt1>
      <a:dk2>
        <a:srgbClr val="1B1B1B"/>
      </a:dk2>
      <a:lt2>
        <a:srgbClr val="E5E8E8"/>
      </a:lt2>
      <a:accent1>
        <a:srgbClr val="00B0EA"/>
      </a:accent1>
      <a:accent2>
        <a:srgbClr val="45AE22"/>
      </a:accent2>
      <a:accent3>
        <a:srgbClr val="FFFF00"/>
      </a:accent3>
      <a:accent4>
        <a:srgbClr val="F2760D"/>
      </a:accent4>
      <a:accent5>
        <a:srgbClr val="BB2B35"/>
      </a:accent5>
      <a:accent6>
        <a:srgbClr val="6C3CA2"/>
      </a:accent6>
      <a:hlink>
        <a:srgbClr val="00B0EA"/>
      </a:hlink>
      <a:folHlink>
        <a:srgbClr val="969696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494</Words>
  <Application>Microsoft Office PowerPoint</Application>
  <PresentationFormat>Panorámica</PresentationFormat>
  <Paragraphs>77</Paragraphs>
  <Slides>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7" baseType="lpstr">
      <vt:lpstr>Arial</vt:lpstr>
      <vt:lpstr>Century Gothic</vt:lpstr>
      <vt:lpstr>Times New Roman</vt:lpstr>
      <vt:lpstr>Wingdings 3</vt:lpstr>
      <vt:lpstr>Ion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2022-05-21T08:32:09Z</dcterms:created>
  <dcterms:modified xsi:type="dcterms:W3CDTF">2023-10-30T05:58:21Z</dcterms:modified>
</cp:coreProperties>
</file>