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5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6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7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8.xml" ContentType="application/vnd.openxmlformats-officedocument.theme+xml"/>
  <Override PartName="/ppt/slideLayouts/slideLayout149.xml" ContentType="application/vnd.openxmlformats-officedocument.presentationml.slideLayout+xml"/>
  <Override PartName="/ppt/theme/theme9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0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1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2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13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7" r:id="rId1"/>
    <p:sldMasterId id="2147483700" r:id="rId2"/>
    <p:sldMasterId id="2147483723" r:id="rId3"/>
    <p:sldMasterId id="2147483746" r:id="rId4"/>
    <p:sldMasterId id="2147483769" r:id="rId5"/>
    <p:sldMasterId id="2147483794" r:id="rId6"/>
    <p:sldMasterId id="2147483804" r:id="rId7"/>
    <p:sldMasterId id="2147483827" r:id="rId8"/>
    <p:sldMasterId id="2147483842" r:id="rId9"/>
    <p:sldMasterId id="2147483845" r:id="rId10"/>
    <p:sldMasterId id="2147483869" r:id="rId11"/>
    <p:sldMasterId id="2147483894" r:id="rId12"/>
    <p:sldMasterId id="2147483909" r:id="rId13"/>
    <p:sldMasterId id="2147483932" r:id="rId14"/>
  </p:sldMasterIdLst>
  <p:notesMasterIdLst>
    <p:notesMasterId r:id="rId71"/>
  </p:notesMasterIdLst>
  <p:sldIdLst>
    <p:sldId id="2147482631" r:id="rId15"/>
    <p:sldId id="2147482629" r:id="rId16"/>
    <p:sldId id="2147482632" r:id="rId17"/>
    <p:sldId id="2147482463" r:id="rId18"/>
    <p:sldId id="2147482697" r:id="rId19"/>
    <p:sldId id="2147482705" r:id="rId20"/>
    <p:sldId id="2147482706" r:id="rId21"/>
    <p:sldId id="2147482464" r:id="rId22"/>
    <p:sldId id="2147482725" r:id="rId23"/>
    <p:sldId id="2147482600" r:id="rId24"/>
    <p:sldId id="2147482602" r:id="rId25"/>
    <p:sldId id="2134807034" r:id="rId26"/>
    <p:sldId id="2134807036" r:id="rId27"/>
    <p:sldId id="2147482514" r:id="rId28"/>
    <p:sldId id="2147482702" r:id="rId29"/>
    <p:sldId id="2147482604" r:id="rId30"/>
    <p:sldId id="2147482605" r:id="rId31"/>
    <p:sldId id="2147482606" r:id="rId32"/>
    <p:sldId id="2147482607" r:id="rId33"/>
    <p:sldId id="2147482608" r:id="rId34"/>
    <p:sldId id="2147482609" r:id="rId35"/>
    <p:sldId id="2147482610" r:id="rId36"/>
    <p:sldId id="2147482611" r:id="rId37"/>
    <p:sldId id="2147482612" r:id="rId38"/>
    <p:sldId id="2147482613" r:id="rId39"/>
    <p:sldId id="2147482703" r:id="rId40"/>
    <p:sldId id="2147482614" r:id="rId41"/>
    <p:sldId id="2147482615" r:id="rId42"/>
    <p:sldId id="2147482616" r:id="rId43"/>
    <p:sldId id="2147482727" r:id="rId44"/>
    <p:sldId id="2147482729" r:id="rId45"/>
    <p:sldId id="2147482728" r:id="rId46"/>
    <p:sldId id="2147482730" r:id="rId47"/>
    <p:sldId id="2147482731" r:id="rId48"/>
    <p:sldId id="2147482732" r:id="rId49"/>
    <p:sldId id="2147482733" r:id="rId50"/>
    <p:sldId id="2147482734" r:id="rId51"/>
    <p:sldId id="2147482735" r:id="rId52"/>
    <p:sldId id="2134807100" r:id="rId53"/>
    <p:sldId id="2147482617" r:id="rId54"/>
    <p:sldId id="2147482618" r:id="rId55"/>
    <p:sldId id="2147482599" r:id="rId56"/>
    <p:sldId id="2147482619" r:id="rId57"/>
    <p:sldId id="2147482620" r:id="rId58"/>
    <p:sldId id="2147482621" r:id="rId59"/>
    <p:sldId id="2147482622" r:id="rId60"/>
    <p:sldId id="2134807109" r:id="rId61"/>
    <p:sldId id="2134807111" r:id="rId62"/>
    <p:sldId id="2134807112" r:id="rId63"/>
    <p:sldId id="2147482503" r:id="rId64"/>
    <p:sldId id="2147482626" r:id="rId65"/>
    <p:sldId id="2147482627" r:id="rId66"/>
    <p:sldId id="2147482630" r:id="rId67"/>
    <p:sldId id="2147482726" r:id="rId68"/>
    <p:sldId id="2147482628" r:id="rId69"/>
    <p:sldId id="2147482634" r:id="rId70"/>
  </p:sldIdLst>
  <p:sldSz cx="9144000" cy="6858000" type="screen4x3"/>
  <p:notesSz cx="6858000" cy="9144000"/>
  <p:embeddedFontLst>
    <p:embeddedFont>
      <p:font typeface="Dosis" pitchFamily="2" charset="0"/>
      <p:regular r:id="rId72"/>
      <p:bold r:id="rId73"/>
    </p:embeddedFont>
    <p:embeddedFont>
      <p:font typeface="Dosis ExtraBold" pitchFamily="2" charset="0"/>
      <p:bold r:id="rId74"/>
    </p:embeddedFont>
    <p:embeddedFont>
      <p:font typeface="Dosis Medium" pitchFamily="2" charset="0"/>
      <p:regular r:id="rId75"/>
    </p:embeddedFont>
    <p:embeddedFont>
      <p:font typeface="Dosis SemiBold" pitchFamily="2" charset="0"/>
      <p:bold r:id="rId76"/>
    </p:embeddedFont>
    <p:embeddedFont>
      <p:font typeface="Microsoft Uighur" panose="02000000000000000000" pitchFamily="2" charset="-78"/>
      <p:regular r:id="rId77"/>
      <p:bold r:id="rId78"/>
    </p:embeddedFont>
    <p:embeddedFont>
      <p:font typeface="Modern Love" panose="04090805081005020601" pitchFamily="82" charset="0"/>
      <p:regular r:id="rId79"/>
    </p:embeddedFont>
    <p:embeddedFont>
      <p:font typeface="Sakkal Majalla" panose="02000000000000000000" pitchFamily="2" charset="-78"/>
      <p:regular r:id="rId80"/>
      <p:bold r:id="rId8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0097B2"/>
    <a:srgbClr val="00ACA4"/>
    <a:srgbClr val="1E3F48"/>
    <a:srgbClr val="7FB9BE"/>
    <a:srgbClr val="D6E9EA"/>
    <a:srgbClr val="70B1B6"/>
    <a:srgbClr val="106585"/>
    <a:srgbClr val="C3D21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02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theme" Target="theme/theme1.xml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font" Target="fonts/font6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font" Target="fonts/font4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font" Target="fonts/font5.fntdata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61" Type="http://schemas.openxmlformats.org/officeDocument/2006/relationships/slide" Target="slides/slide47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4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4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4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microsoft.com/office/2007/relationships/hdphoto" Target="../media/hdphoto2.wdp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5.png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png"/></Relationships>
</file>

<file path=ppt/slideLayouts/_rels/slideLayout2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180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3267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4365742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3339988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053461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102610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0867399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3186121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3229492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9823235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0647190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3797512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7460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218094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0300852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2102614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1394605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832844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786769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2989651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6856708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8634988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764000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5207049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8480474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9698308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4081075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6243766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6799878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1091250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8993370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0586715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6674296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646044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701840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5670164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677266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2756345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1967845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067680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1677499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7803773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6878553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99558130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73230252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9485433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3602136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6159687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5007744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795979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6344928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1010779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922079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2711888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6096535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909185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037309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1676233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8231282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1142438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739277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2055807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164738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928200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769349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3600464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466635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7879333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8639666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2017394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1357317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1534649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7275817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7594701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523852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8340345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2355438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278758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7347976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6343881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4851043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1345637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6230789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2930036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7901343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45865469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1904615440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3713361684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411563416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0840266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2354087718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1172054253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58230722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535326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9740717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1087361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1557292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1503416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132196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534136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5332042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4475373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9443457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7152590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41130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961997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44DC88C6-5707-86F7-D833-5641FA28E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023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3143" r="-13143"/>
          <a:stretch>
            <a:fillRect/>
          </a:stretch>
        </p:blipFill>
        <p:spPr>
          <a:xfrm>
            <a:off x="6589204" y="4424575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15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798615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353733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811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5441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6693891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02619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490596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447095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683792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44839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511627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47322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3130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3302877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17293F3-D23C-5B39-CA2E-065ADB373CF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DB622CA-75B8-1DB3-221C-F032331AEC89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2422045F-9F83-8B02-B2A6-ACEAD36DEBA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32E9D8C1-44A4-3DD1-138E-64212CF1CAB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CF72A1D0-19C5-FB34-3BA6-3FC3D8AD19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51CEA69-29B3-CA99-012C-DE3CBF19C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461FED72-4AD6-2E71-C03F-25EB1626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0F7C12C-FBB0-E4FC-D49D-AE43AB4F49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76202372-AC64-90F0-FB97-3C822FFD20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1BFAFA1A-B3A8-6BF0-D7F3-15311736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113B0C1-5BA0-6BE9-2BCD-F9F05FAD57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2AF551-AFE7-003D-FA00-8F4FBF995F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D2F1BFB-C355-7F08-41BE-DA5865755C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8917069-6101-0DC9-93E1-900F88B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B2614ECD-99CF-FF11-140D-A119DFD535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D3F024BA-DAE1-588E-F0F5-B1E8B89B4B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910067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9811146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4526709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9074336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6413715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8642144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2011698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0576941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2124529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553904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5563701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48856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5913071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611252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7732706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5453905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238671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4131818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9051674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2573779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443584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6757106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4959962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1162196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9139922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649357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6357997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0227530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3570686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1568937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2608949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7014722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285980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5706641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8427855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015098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9665120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603462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0992702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9273730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8474421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5154578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8456986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9111464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757383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0508970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1319590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5628534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606700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7749550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2270511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069825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1426617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334898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348269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410820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37241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94750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463274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4062779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195190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9843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7451585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5350826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410611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050677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022763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1860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43675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662911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7542083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7811265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8858153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94880211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8790651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30725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216942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774931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3241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1604485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382748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9376308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6847802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13275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6514355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507218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368195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075067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524068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3595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0980943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5815540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468793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0099781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3617009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6891210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7194112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946256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264871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757132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2801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9534241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8977433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212657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084183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834756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4245204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5110187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3820672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7920217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988505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2840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19766627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3922109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3764278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7010343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3439796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6152354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952445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454090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8115949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77369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9811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0573443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784424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059887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8402246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689358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287766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0565208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966391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6688922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905058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2.xml"/><Relationship Id="rId21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20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23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59.xml"/><Relationship Id="rId19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Relationship Id="rId22" Type="http://schemas.openxmlformats.org/officeDocument/2006/relationships/slideLayout" Target="../slideLayouts/slideLayout17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18" Type="http://schemas.openxmlformats.org/officeDocument/2006/relationships/slideLayout" Target="../slideLayouts/slideLayout190.xml"/><Relationship Id="rId26" Type="http://schemas.openxmlformats.org/officeDocument/2006/relationships/image" Target="../media/image21.jpg"/><Relationship Id="rId3" Type="http://schemas.openxmlformats.org/officeDocument/2006/relationships/slideLayout" Target="../slideLayouts/slideLayout175.xml"/><Relationship Id="rId21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17" Type="http://schemas.openxmlformats.org/officeDocument/2006/relationships/slideLayout" Target="../slideLayouts/slideLayout189.xml"/><Relationship Id="rId25" Type="http://schemas.openxmlformats.org/officeDocument/2006/relationships/theme" Target="../theme/theme11.xml"/><Relationship Id="rId2" Type="http://schemas.openxmlformats.org/officeDocument/2006/relationships/slideLayout" Target="../slideLayouts/slideLayout174.xml"/><Relationship Id="rId16" Type="http://schemas.openxmlformats.org/officeDocument/2006/relationships/slideLayout" Target="../slideLayouts/slideLayout188.xml"/><Relationship Id="rId20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24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77.xml"/><Relationship Id="rId15" Type="http://schemas.openxmlformats.org/officeDocument/2006/relationships/slideLayout" Target="../slideLayouts/slideLayout187.xml"/><Relationship Id="rId23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182.xml"/><Relationship Id="rId19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Relationship Id="rId22" Type="http://schemas.openxmlformats.org/officeDocument/2006/relationships/slideLayout" Target="../slideLayouts/slideLayout19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slideLayout" Target="../slideLayouts/slideLayout223.xml"/><Relationship Id="rId1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13.xml"/><Relationship Id="rId21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17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12.xml"/><Relationship Id="rId16" Type="http://schemas.openxmlformats.org/officeDocument/2006/relationships/slideLayout" Target="../slideLayouts/slideLayout226.xml"/><Relationship Id="rId20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215.xml"/><Relationship Id="rId15" Type="http://schemas.openxmlformats.org/officeDocument/2006/relationships/slideLayout" Target="../slideLayouts/slideLayout225.xml"/><Relationship Id="rId23" Type="http://schemas.openxmlformats.org/officeDocument/2006/relationships/theme" Target="../theme/theme13.xml"/><Relationship Id="rId10" Type="http://schemas.openxmlformats.org/officeDocument/2006/relationships/slideLayout" Target="../slideLayouts/slideLayout220.xml"/><Relationship Id="rId19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Relationship Id="rId14" Type="http://schemas.openxmlformats.org/officeDocument/2006/relationships/slideLayout" Target="../slideLayouts/slideLayout224.xml"/><Relationship Id="rId22" Type="http://schemas.openxmlformats.org/officeDocument/2006/relationships/slideLayout" Target="../slideLayouts/slideLayout2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slideLayout" Target="../slideLayouts/slideLayout245.xml"/><Relationship Id="rId1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35.xml"/><Relationship Id="rId21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17" Type="http://schemas.openxmlformats.org/officeDocument/2006/relationships/slideLayout" Target="../slideLayouts/slideLayout249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234.xml"/><Relationship Id="rId16" Type="http://schemas.openxmlformats.org/officeDocument/2006/relationships/slideLayout" Target="../slideLayouts/slideLayout248.xml"/><Relationship Id="rId20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24" Type="http://schemas.openxmlformats.org/officeDocument/2006/relationships/theme" Target="../theme/theme14.xml"/><Relationship Id="rId5" Type="http://schemas.openxmlformats.org/officeDocument/2006/relationships/slideLayout" Target="../slideLayouts/slideLayout237.xml"/><Relationship Id="rId15" Type="http://schemas.openxmlformats.org/officeDocument/2006/relationships/slideLayout" Target="../slideLayouts/slideLayout247.xml"/><Relationship Id="rId23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42.xml"/><Relationship Id="rId19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slideLayout" Target="../slideLayouts/slideLayout246.xml"/><Relationship Id="rId22" Type="http://schemas.openxmlformats.org/officeDocument/2006/relationships/slideLayout" Target="../slideLayouts/slideLayout2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image" Target="../media/image2.bin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08.xml"/><Relationship Id="rId15" Type="http://schemas.openxmlformats.org/officeDocument/2006/relationships/image" Target="../media/image15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image" Target="../media/image1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26" Type="http://schemas.openxmlformats.org/officeDocument/2006/relationships/image" Target="../media/image17.png"/><Relationship Id="rId3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5" Type="http://schemas.openxmlformats.org/officeDocument/2006/relationships/image" Target="../media/image16.png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23" Type="http://schemas.openxmlformats.org/officeDocument/2006/relationships/theme" Target="../theme/theme7.xml"/><Relationship Id="rId28" Type="http://schemas.openxmlformats.org/officeDocument/2006/relationships/image" Target="../media/image19.png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slideLayout" Target="../slideLayouts/slideLayout134.xml"/><Relationship Id="rId27" Type="http://schemas.openxmlformats.org/officeDocument/2006/relationships/image" Target="../media/image1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69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433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  <p:sldLayoutId id="2147483863" r:id="rId18"/>
    <p:sldLayoutId id="2147483864" r:id="rId19"/>
    <p:sldLayoutId id="2147483865" r:id="rId20"/>
    <p:sldLayoutId id="2147483866" r:id="rId21"/>
    <p:sldLayoutId id="2147483867" r:id="rId22"/>
    <p:sldLayoutId id="2147483868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33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  <p:sldLayoutId id="2147483887" r:id="rId18"/>
    <p:sldLayoutId id="2147483888" r:id="rId19"/>
    <p:sldLayoutId id="2147483889" r:id="rId20"/>
    <p:sldLayoutId id="2147483890" r:id="rId21"/>
    <p:sldLayoutId id="2147483891" r:id="rId22"/>
    <p:sldLayoutId id="2147483892" r:id="rId23"/>
    <p:sldLayoutId id="2147483893" r:id="rId2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7D3BCD8-9868-4174-A461-8C04FAF3A9DD}" type="datetimeFigureOut">
              <a:rPr lang="fr-FR" smtClean="0"/>
              <a:pPr/>
              <a:t>02/11/2025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42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039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24" r:id="rId15"/>
    <p:sldLayoutId id="2147483925" r:id="rId16"/>
    <p:sldLayoutId id="2147483926" r:id="rId17"/>
    <p:sldLayoutId id="2147483927" r:id="rId18"/>
    <p:sldLayoutId id="2147483928" r:id="rId19"/>
    <p:sldLayoutId id="2147483929" r:id="rId20"/>
    <p:sldLayoutId id="2147483930" r:id="rId21"/>
    <p:sldLayoutId id="2147483931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958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  <p:sldLayoutId id="2147483949" r:id="rId17"/>
    <p:sldLayoutId id="2147483950" r:id="rId18"/>
    <p:sldLayoutId id="2147483951" r:id="rId19"/>
    <p:sldLayoutId id="2147483952" r:id="rId20"/>
    <p:sldLayoutId id="2147483953" r:id="rId21"/>
    <p:sldLayoutId id="2147483954" r:id="rId22"/>
    <p:sldLayoutId id="2147483955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777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850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963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844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142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0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1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1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32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07170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97675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438690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53363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</p:spTree>
    <p:extLst>
      <p:ext uri="{BB962C8B-B14F-4D97-AF65-F5344CB8AC3E}">
        <p14:creationId xmlns:p14="http://schemas.microsoft.com/office/powerpoint/2010/main" val="124886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7D49505-DA1F-F15B-5832-25E02AA0B252}"/>
              </a:ext>
            </a:extLst>
          </p:cNvPr>
          <p:cNvGrpSpPr/>
          <p:nvPr userDrawn="1"/>
        </p:nvGrpSpPr>
        <p:grpSpPr>
          <a:xfrm>
            <a:off x="552763" y="126524"/>
            <a:ext cx="7558419" cy="328107"/>
            <a:chOff x="589833" y="126807"/>
            <a:chExt cx="7558419" cy="32810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A5BC1F2-FD4F-152B-CEED-1341DA8A5BD2}"/>
                </a:ext>
              </a:extLst>
            </p:cNvPr>
            <p:cNvSpPr>
              <a:spLocks/>
            </p:cNvSpPr>
            <p:nvPr/>
          </p:nvSpPr>
          <p:spPr>
            <a:xfrm>
              <a:off x="589833" y="141964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kern="1200" noProof="0" dirty="0">
                  <a:solidFill>
                    <a:srgbClr val="565F88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1600" b="1" kern="1200" noProof="0" dirty="0">
                  <a:solidFill>
                    <a:srgbClr val="565F88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الحــصة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AE10573-E48B-8295-E4D2-F69E7D08E7CF}"/>
                </a:ext>
              </a:extLst>
            </p:cNvPr>
            <p:cNvSpPr>
              <a:spLocks/>
            </p:cNvSpPr>
            <p:nvPr/>
          </p:nvSpPr>
          <p:spPr>
            <a:xfrm>
              <a:off x="6659247" y="153545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16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اعتيادي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73B4CEB8-5746-9063-A6F8-291476563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9A1B5A3-4540-D579-3313-3C9CD9CF9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04759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EBBDAD4-9E39-5002-94D5-AD41F3CFE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0379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4BDB479-6C18-DCD5-C04F-E8AE6DBC3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96509" y="126807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46771B-41E6-FD4C-7970-BD233DE973FF}"/>
                </a:ext>
              </a:extLst>
            </p:cNvPr>
            <p:cNvSpPr>
              <a:spLocks/>
            </p:cNvSpPr>
            <p:nvPr/>
          </p:nvSpPr>
          <p:spPr>
            <a:xfrm>
              <a:off x="4775203" y="166914"/>
              <a:ext cx="132784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 القراءة</a:t>
              </a:r>
              <a:r>
                <a:rPr lang="fr-FR" sz="16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1 </a:t>
              </a:r>
              <a:endPara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46C4D9F-A235-473F-8F42-1923CA1B56A8}"/>
                </a:ext>
              </a:extLst>
            </p:cNvPr>
            <p:cNvSpPr>
              <a:spLocks/>
            </p:cNvSpPr>
            <p:nvPr/>
          </p:nvSpPr>
          <p:spPr>
            <a:xfrm>
              <a:off x="2675444" y="126807"/>
              <a:ext cx="134408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kern="1200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ورشة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1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القراءة</a:t>
              </a:r>
              <a:r>
                <a:rPr lang="fr-FR" sz="1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2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</a:t>
              </a:r>
              <a:endPara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26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2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81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36.gif"/><Relationship Id="rId4" Type="http://schemas.openxmlformats.org/officeDocument/2006/relationships/image" Target="../media/image50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3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7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5.wdp"/><Relationship Id="rId7" Type="http://schemas.openxmlformats.org/officeDocument/2006/relationships/image" Target="../media/image1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6.png"/><Relationship Id="rId7" Type="http://schemas.openxmlformats.org/officeDocument/2006/relationships/image" Target="../media/image1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6.png"/><Relationship Id="rId7" Type="http://schemas.openxmlformats.org/officeDocument/2006/relationships/image" Target="../media/image1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6.png"/><Relationship Id="rId5" Type="http://schemas.openxmlformats.org/officeDocument/2006/relationships/image" Target="../media/image57.png"/><Relationship Id="rId10" Type="http://schemas.openxmlformats.org/officeDocument/2006/relationships/image" Target="../media/image32.png"/><Relationship Id="rId4" Type="http://schemas.openxmlformats.org/officeDocument/2006/relationships/image" Target="../media/image58.png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0.png"/><Relationship Id="rId7" Type="http://schemas.openxmlformats.org/officeDocument/2006/relationships/image" Target="../media/image1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1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0.png"/><Relationship Id="rId7" Type="http://schemas.openxmlformats.org/officeDocument/2006/relationships/image" Target="../media/image1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1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0.png"/><Relationship Id="rId7" Type="http://schemas.openxmlformats.org/officeDocument/2006/relationships/image" Target="../media/image1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1.png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49.xml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0.png"/><Relationship Id="rId7" Type="http://schemas.openxmlformats.org/officeDocument/2006/relationships/image" Target="../media/image1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1.png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7.png"/><Relationship Id="rId7" Type="http://schemas.openxmlformats.org/officeDocument/2006/relationships/image" Target="../media/image6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2.png"/><Relationship Id="rId11" Type="http://schemas.openxmlformats.org/officeDocument/2006/relationships/image" Target="../media/image66.svg"/><Relationship Id="rId5" Type="http://schemas.openxmlformats.org/officeDocument/2006/relationships/image" Target="../media/image19.png"/><Relationship Id="rId10" Type="http://schemas.openxmlformats.org/officeDocument/2006/relationships/image" Target="../media/image65.png"/><Relationship Id="rId4" Type="http://schemas.openxmlformats.org/officeDocument/2006/relationships/image" Target="../media/image18.png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7.png"/><Relationship Id="rId7" Type="http://schemas.openxmlformats.org/officeDocument/2006/relationships/image" Target="../media/image6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2.png"/><Relationship Id="rId11" Type="http://schemas.openxmlformats.org/officeDocument/2006/relationships/image" Target="../media/image66.svg"/><Relationship Id="rId5" Type="http://schemas.openxmlformats.org/officeDocument/2006/relationships/image" Target="../media/image19.png"/><Relationship Id="rId10" Type="http://schemas.openxmlformats.org/officeDocument/2006/relationships/image" Target="../media/image65.png"/><Relationship Id="rId4" Type="http://schemas.openxmlformats.org/officeDocument/2006/relationships/image" Target="../media/image18.png"/><Relationship Id="rId9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7.png"/><Relationship Id="rId7" Type="http://schemas.openxmlformats.org/officeDocument/2006/relationships/image" Target="../media/image6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66.sv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6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10" Type="http://schemas.openxmlformats.org/officeDocument/2006/relationships/image" Target="../media/image66.svg"/><Relationship Id="rId4" Type="http://schemas.openxmlformats.org/officeDocument/2006/relationships/image" Target="../media/image18.png"/><Relationship Id="rId9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6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6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7.wdp"/><Relationship Id="rId7" Type="http://schemas.openxmlformats.org/officeDocument/2006/relationships/image" Target="../media/image1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7.wdp"/><Relationship Id="rId7" Type="http://schemas.openxmlformats.org/officeDocument/2006/relationships/image" Target="../media/image1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7.wdp"/><Relationship Id="rId7" Type="http://schemas.openxmlformats.org/officeDocument/2006/relationships/image" Target="../media/image1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7.wdp"/><Relationship Id="rId7" Type="http://schemas.openxmlformats.org/officeDocument/2006/relationships/image" Target="../media/image1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7.wdp"/><Relationship Id="rId7" Type="http://schemas.openxmlformats.org/officeDocument/2006/relationships/image" Target="../media/image1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7.wdp"/><Relationship Id="rId7" Type="http://schemas.openxmlformats.org/officeDocument/2006/relationships/image" Target="../media/image1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4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12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3.png"/><Relationship Id="rId9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36.gif"/><Relationship Id="rId10" Type="http://schemas.openxmlformats.org/officeDocument/2006/relationships/image" Target="../media/image32.png"/><Relationship Id="rId4" Type="http://schemas.openxmlformats.org/officeDocument/2006/relationships/image" Target="../media/image75.png"/><Relationship Id="rId9" Type="http://schemas.openxmlformats.org/officeDocument/2006/relationships/image" Target="../media/image1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4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0.xml"/><Relationship Id="rId6" Type="http://schemas.openxmlformats.org/officeDocument/2006/relationships/image" Target="../media/image48.png"/><Relationship Id="rId5" Type="http://schemas.openxmlformats.org/officeDocument/2006/relationships/image" Target="../media/image16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7B6714F-3A6B-E02D-D64F-AC9E0F0CD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90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650AE-744E-3E3F-F2DB-3E90C2909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764D3382-BF3A-0C43-2E8A-6206339A5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على الطاولة ، الكراسة والدفتر والمقلمة في القمطر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/>
          </a:p>
        </p:txBody>
      </p:sp>
      <p:pic>
        <p:nvPicPr>
          <p:cNvPr id="26" name="Espace réservé pour une image  4">
            <a:extLst>
              <a:ext uri="{FF2B5EF4-FFF2-40B4-BE49-F238E27FC236}">
                <a16:creationId xmlns:a16="http://schemas.microsoft.com/office/drawing/2014/main" id="{0EF54EB2-1BC0-215D-EDB5-90A3708CB6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D960C60-DD8F-D307-44D1-1B69D88149E0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8DB799-6F6A-C23A-911C-33C041ECABAD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304FEDD-37E1-C2CE-8715-E4772CA0E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93BC426-3C56-D531-D6BA-A1CFB4B1AA5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08F3F08-8193-2352-1FA5-D70C2ABC537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AE0AC1C-2085-EA5C-B14F-9F9D12A833D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94FD37F-F3B4-4BD8-DFC2-FE37BCFA0AE2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F2F098-3C38-86E3-5508-05484084CDDB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9" name="Class AR_NV_05_1">
            <a:hlinkClick r:id="" action="ppaction://media"/>
            <a:extLst>
              <a:ext uri="{FF2B5EF4-FFF2-40B4-BE49-F238E27FC236}">
                <a16:creationId xmlns:a16="http://schemas.microsoft.com/office/drawing/2014/main" id="{88C9B6DC-4C52-16AC-B1DE-54E91DF4B2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</p:spPr>
      </p:pic>
      <p:pic>
        <p:nvPicPr>
          <p:cNvPr id="30" name="Image 2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98D1611-79C9-5D35-8B37-6A4459C7E4E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3461" y="6186227"/>
            <a:ext cx="540000" cy="54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AC229B-264A-15B0-2EBD-410AEA84346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1043775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73C4C-D714-939B-F078-03BDF62A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6312BDE-69C2-B9F0-3EF4-D20EAABB1FC9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04D79D-6AF4-E245-5FDB-3EF99990948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764F48-3701-CA86-0B35-107271B81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2966784-C58D-0A26-D8E1-13D053AF2A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7B6E927-2432-DC8B-4469-68DAB3FD1D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40AF3F-AAFE-F34B-D41A-AD422E9426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A35324-101F-4A52-4478-025416B020B0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77B88B-E2BC-EE27-14FD-07040D8BD8D8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D07438-4638-87B0-86F0-854FA20A821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96851026-B790-BD33-1078-44F6F50FC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في هذه الحصة على قراءة فقرة بدقة وسرعة. سأقرأ . تابعوا معي</a:t>
            </a:r>
            <a:endParaRPr lang="fr-MA" dirty="0"/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20CB6E11-6A9D-2B7E-08F6-CF618F5FD9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CF2E8A6-EC8E-6F02-E340-4EA0337D19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976" y="1885694"/>
            <a:ext cx="8638781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1013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46DD2-09D9-28C2-30C8-BC3FD6E5E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33E1327-95A1-99FF-7CD2-4666691B5467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EFC728-A537-FC6E-BA13-D942B1DF04BA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65EAA9-F40B-C411-D6BD-4012AA6D3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938EFF9-5EB1-17E9-881A-156C6273A8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232BE61-F894-ECCD-AC30-F872A0D38B9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A207D8-0145-BFFC-4B58-A41A3F34397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A2298E-0072-36B5-D9F3-FD200B0074C4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F8E14A-25FB-E22A-A04F-DEC630B8269D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6D10441-5A49-4BEE-6DCF-0F58DDC34360}"/>
              </a:ext>
            </a:extLst>
          </p:cNvPr>
          <p:cNvSpPr txBox="1"/>
          <p:nvPr/>
        </p:nvSpPr>
        <p:spPr>
          <a:xfrm>
            <a:off x="3116422" y="1332227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8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AA9EEDE9-0387-E23F-664A-DC88488C29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94291" y="2486362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4" name="Titre 23">
            <a:extLst>
              <a:ext uri="{FF2B5EF4-FFF2-40B4-BE49-F238E27FC236}">
                <a16:creationId xmlns:a16="http://schemas.microsoft.com/office/drawing/2014/main" id="{563B43FA-0BD6-3010-207B-FB1431190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لتحدي الطلاقة. سأسحب 5 بطاقات تحمل أسماء 5 متعلمين.  سأنادي على المتعلم الأول ليقرأ النص بطلاقة.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74B62A-E881-A260-622D-8583D0DE26C6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DA92DAA4-6E09-4842-2951-77D3435071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84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AC542-4C87-E920-F269-29A8025C2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46E4A1C-0C93-0F4B-8AC2-D341FB32A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 .................................. 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i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39DB16E-B6BF-7DBC-643D-1672F41571F6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9F1F0-565D-9C51-7D1B-D1FE8265E60F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34CD3FA-7F06-FE93-BD6E-73EDFEEA5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BED6781-92A2-724A-BEA1-AB17624218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81A186-360E-27A0-D8FF-0434F6204E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AC9E47-50A1-2A45-6910-196C072E1D2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2AA281-5E29-CB9B-0C71-7D413D3C51E1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EA114B-5C25-1D14-98C9-7D39FEB319E6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B55075-C0B0-D264-963B-59BF420F30B2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67244B7C-A4C0-45A5-0CA7-11F66C00B5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DE10ABF-ADE1-1D6E-323A-CCB1A96658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609" y="2012056"/>
            <a:ext cx="8638781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0263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66ACB-43B0-BDB5-4767-567219E5C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1773A63-6EC1-9B19-E854-FDFB39944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الطلاقة هم ...........................................................................</a:t>
            </a:r>
            <a:endParaRPr lang="fr-MA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6E2DFB2-5567-E720-796C-FEB67DA860AD}"/>
              </a:ext>
            </a:extLst>
          </p:cNvPr>
          <p:cNvSpPr txBox="1"/>
          <p:nvPr/>
        </p:nvSpPr>
        <p:spPr>
          <a:xfrm>
            <a:off x="3116422" y="1332227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72BC7A8-E62D-C0B1-F794-AF24CB8AF1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94291" y="2486362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A59839-0AE5-EC75-EE22-B03A0697FBE3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18DBDE7-0167-3E46-A313-58B02155D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F92CF4F-347B-6E98-1783-665C6F0E166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513979A-F2AD-1D0E-FE93-FB927B33B3D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6964922-198F-CEBA-781D-F7689DCA484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DA0C0FC-3391-ABBE-2CF1-B9D0B1BB9EF4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3B11E0-7586-70FC-F947-27F15D6381BA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D1F9A9-B898-E203-4F2D-C1DD1285ABB5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78D3DC6C-A685-C8B4-D34F-037CA540F3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14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F3FC7D3-16E7-32AB-47D1-DFBED1F02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25259" y="1983798"/>
            <a:ext cx="799263" cy="792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/>
          <a:lstStyle/>
          <a:p>
            <a:pPr lvl="0">
              <a:defRPr/>
            </a:pPr>
            <a:r>
              <a:rPr lang="ar-MA" dirty="0">
                <a:solidFill>
                  <a:srgbClr val="424D7B"/>
                </a:solidFill>
              </a:rPr>
              <a:t>ورشة القراءة – الحصة 1 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267712" y="3158999"/>
            <a:ext cx="4964709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من دروب القنيطرة إلى عالم النجومية- توقع و تحقق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03951" y="1756564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3903631" y="1807822"/>
            <a:ext cx="3328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fr-FR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– الحصة 1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8A26902-CB9B-E0A7-9630-544065E8B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8925" y="956399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33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5321D-F2E8-AF4C-5597-189FB28AD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70D438-6CCB-AD46-B08A-2828249A1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سنقرأ نصا بعنوان من دروب القنيطرة إلى عالم النجومية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هي بعض شروط النجاح التي تعلمنا؟</a:t>
            </a:r>
            <a:endParaRPr lang="fr-FR" sz="24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ADE7E74-66C6-BFB6-5605-5DBC896E0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886" y="2973535"/>
            <a:ext cx="7608498" cy="9109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5948EF-B700-6351-D496-DC006CAFCEF8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C01BD42-CB4A-B4CA-731B-42E67D9FF00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F34306-F9A9-47D0-911C-0E5D6F89FE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FB07C67-E077-FF1F-275E-9195A1C8FE9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837CA27-BBEE-45CA-EEE8-46B03F3D7F6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4833CA-FE7A-8F07-5A8E-8BC64FCE1288}"/>
              </a:ext>
            </a:extLst>
          </p:cNvPr>
          <p:cNvSpPr>
            <a:spLocks/>
          </p:cNvSpPr>
          <p:nvPr/>
        </p:nvSpPr>
        <p:spPr>
          <a:xfrm>
            <a:off x="4772040" y="156799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777A26-6347-AFD9-4C1B-27A12F370506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4249CB-7B86-E73E-5C07-F5324DE149B1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BF77736F-6696-21A5-EFC5-34C47932F7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0286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AA71D-6EE5-B225-D55E-E111ABACF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C4EC07E-D258-F744-8B5E-5C8B995F1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374" y="707387"/>
            <a:ext cx="7079973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قراءة النص سنتعرف على مفردات تفيدنا في فهم النص. سأقرأ أولاً. من يقرأ مثلي؟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B5960ADD-AD36-13ED-E043-1CED1E9614B0}"/>
              </a:ext>
            </a:extLst>
          </p:cNvPr>
          <p:cNvSpPr txBox="1"/>
          <p:nvPr/>
        </p:nvSpPr>
        <p:spPr>
          <a:xfrm>
            <a:off x="6758042" y="2994165"/>
            <a:ext cx="18072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أَذْكى</a:t>
            </a:r>
            <a:endParaRPr dirty="0">
              <a:sym typeface="Calibri"/>
            </a:endParaRP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id="{D1E1BDDA-610D-369C-2BF3-E4B4B7B2CC7E}"/>
              </a:ext>
            </a:extLst>
          </p:cNvPr>
          <p:cNvSpPr txBox="1"/>
          <p:nvPr/>
        </p:nvSpPr>
        <p:spPr>
          <a:xfrm>
            <a:off x="4701974" y="2999101"/>
            <a:ext cx="18072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يُثْني</a:t>
            </a:r>
            <a:endParaRPr dirty="0">
              <a:sym typeface="Calibri"/>
            </a:endParaRP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id="{92021C82-40D7-290D-4488-BA970F4C697A}"/>
              </a:ext>
            </a:extLst>
          </p:cNvPr>
          <p:cNvSpPr txBox="1"/>
          <p:nvPr/>
        </p:nvSpPr>
        <p:spPr>
          <a:xfrm>
            <a:off x="2719733" y="2979379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أَقْرانٌ</a:t>
            </a:r>
            <a:endParaRPr dirty="0">
              <a:sym typeface="Calibri"/>
            </a:endParaRPr>
          </a:p>
        </p:txBody>
      </p:sp>
      <p:sp>
        <p:nvSpPr>
          <p:cNvPr id="22" name="Google Shape;452;p158">
            <a:extLst>
              <a:ext uri="{FF2B5EF4-FFF2-40B4-BE49-F238E27FC236}">
                <a16:creationId xmlns:a16="http://schemas.microsoft.com/office/drawing/2014/main" id="{FBD46FF3-F33E-8D8F-8C16-008676A027E2}"/>
              </a:ext>
            </a:extLst>
          </p:cNvPr>
          <p:cNvSpPr txBox="1"/>
          <p:nvPr/>
        </p:nvSpPr>
        <p:spPr>
          <a:xfrm>
            <a:off x="664157" y="3007705"/>
            <a:ext cx="18072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مَسارٌ</a:t>
            </a:r>
            <a:endParaRPr dirty="0"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F51CD4-8EEF-12D1-BD80-7B82FC6D2399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6686DC1-6282-4A77-52F1-937833437A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7C03D3-FAF0-3F05-1349-289503CCA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8C107AB-8F5E-E298-7536-D4F8CAC4E9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8042A4D-1E71-BDCD-8666-27601D819E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1CCAA6-10EB-7050-E2E8-38A09A062673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10E835-FE2E-915C-E815-0BED347A45AF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2CB3EC-9FA5-7AD6-B27F-547932CCF731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D9928E65-9FB7-C6CC-3527-6B6F3AD631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0975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C475C-3751-92E3-E9BB-CDE88B35B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080FBEA0-6411-ED47-9AAC-17F590DF3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50" y="778736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سنربط كل كلمة بالتعريف المناسب لها . ما المقصود بأذكى؟ يثني ؟ أقران ؟ مسار ؟ 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id="{A29ABBEE-2FAA-5E5A-2AA7-07CB6113C221}"/>
              </a:ext>
            </a:extLst>
          </p:cNvPr>
          <p:cNvSpPr txBox="1"/>
          <p:nvPr/>
        </p:nvSpPr>
        <p:spPr>
          <a:xfrm>
            <a:off x="6595542" y="4412740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أَقْرانٌ</a:t>
            </a:r>
            <a:endParaRPr dirty="0">
              <a:sym typeface="Calibri"/>
            </a:endParaRPr>
          </a:p>
        </p:txBody>
      </p:sp>
      <p:sp>
        <p:nvSpPr>
          <p:cNvPr id="22" name="Google Shape;452;p158">
            <a:extLst>
              <a:ext uri="{FF2B5EF4-FFF2-40B4-BE49-F238E27FC236}">
                <a16:creationId xmlns:a16="http://schemas.microsoft.com/office/drawing/2014/main" id="{65057BC4-C33B-9568-2746-8D14AB06A21B}"/>
              </a:ext>
            </a:extLst>
          </p:cNvPr>
          <p:cNvSpPr txBox="1"/>
          <p:nvPr/>
        </p:nvSpPr>
        <p:spPr>
          <a:xfrm>
            <a:off x="6604719" y="2044722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>
                <a:sym typeface="Sakkal Majalla"/>
              </a:rPr>
              <a:t>أَذْكى</a:t>
            </a:r>
            <a:endParaRPr lang="ar-MA" dirty="0">
              <a:sym typeface="Sakkal Majalla"/>
            </a:endParaRPr>
          </a:p>
        </p:txBody>
      </p:sp>
      <p:sp>
        <p:nvSpPr>
          <p:cNvPr id="23" name="Google Shape;452;p158">
            <a:extLst>
              <a:ext uri="{FF2B5EF4-FFF2-40B4-BE49-F238E27FC236}">
                <a16:creationId xmlns:a16="http://schemas.microsoft.com/office/drawing/2014/main" id="{5905355A-7316-A7CA-BA3C-CAE05F97E34D}"/>
              </a:ext>
            </a:extLst>
          </p:cNvPr>
          <p:cNvSpPr txBox="1"/>
          <p:nvPr/>
        </p:nvSpPr>
        <p:spPr>
          <a:xfrm>
            <a:off x="6595542" y="5625833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مَسارٌ</a:t>
            </a:r>
            <a:endParaRPr dirty="0">
              <a:sym typeface="Calibri"/>
            </a:endParaRPr>
          </a:p>
        </p:txBody>
      </p:sp>
      <p:sp>
        <p:nvSpPr>
          <p:cNvPr id="26" name="Google Shape;452;p158">
            <a:extLst>
              <a:ext uri="{FF2B5EF4-FFF2-40B4-BE49-F238E27FC236}">
                <a16:creationId xmlns:a16="http://schemas.microsoft.com/office/drawing/2014/main" id="{E7BF02A4-3AA3-1544-A570-F26778AB4C01}"/>
              </a:ext>
            </a:extLst>
          </p:cNvPr>
          <p:cNvSpPr txBox="1"/>
          <p:nvPr/>
        </p:nvSpPr>
        <p:spPr>
          <a:xfrm>
            <a:off x="6613898" y="3199647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يُثْني</a:t>
            </a:r>
            <a:endParaRPr dirty="0">
              <a:sym typeface="Calibri"/>
            </a:endParaRPr>
          </a:p>
        </p:txBody>
      </p:sp>
      <p:sp>
        <p:nvSpPr>
          <p:cNvPr id="27" name="Google Shape;452;p158">
            <a:extLst>
              <a:ext uri="{FF2B5EF4-FFF2-40B4-BE49-F238E27FC236}">
                <a16:creationId xmlns:a16="http://schemas.microsoft.com/office/drawing/2014/main" id="{452DB142-0503-98E3-DE6B-00D5CA67CDE7}"/>
              </a:ext>
            </a:extLst>
          </p:cNvPr>
          <p:cNvSpPr txBox="1"/>
          <p:nvPr/>
        </p:nvSpPr>
        <p:spPr>
          <a:xfrm>
            <a:off x="487629" y="3165794"/>
            <a:ext cx="5371573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يُشيدُ وَيُطْري؛ يَمْدَحُ وَيَصِفُ بِخَيْرٍ.</a:t>
            </a:r>
            <a:endParaRPr dirty="0">
              <a:sym typeface="Calibri"/>
            </a:endParaRPr>
          </a:p>
        </p:txBody>
      </p:sp>
      <p:sp>
        <p:nvSpPr>
          <p:cNvPr id="28" name="Google Shape;452;p158">
            <a:extLst>
              <a:ext uri="{FF2B5EF4-FFF2-40B4-BE49-F238E27FC236}">
                <a16:creationId xmlns:a16="http://schemas.microsoft.com/office/drawing/2014/main" id="{43C0380D-6BEE-BE2E-B1B3-FB451018A696}"/>
              </a:ext>
            </a:extLst>
          </p:cNvPr>
          <p:cNvSpPr txBox="1"/>
          <p:nvPr/>
        </p:nvSpPr>
        <p:spPr>
          <a:xfrm>
            <a:off x="394505" y="5625833"/>
            <a:ext cx="5337662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أَشْعَلَ؛ أَلْهَبَ؛ أَوْقَدَ.</a:t>
            </a:r>
            <a:endParaRPr dirty="0">
              <a:sym typeface="Calibri"/>
            </a:endParaRPr>
          </a:p>
        </p:txBody>
      </p:sp>
      <p:sp>
        <p:nvSpPr>
          <p:cNvPr id="29" name="Google Shape;452;p158">
            <a:extLst>
              <a:ext uri="{FF2B5EF4-FFF2-40B4-BE49-F238E27FC236}">
                <a16:creationId xmlns:a16="http://schemas.microsoft.com/office/drawing/2014/main" id="{D49441C7-9F64-D3A9-A7D1-F73119E267DF}"/>
              </a:ext>
            </a:extLst>
          </p:cNvPr>
          <p:cNvSpPr txBox="1"/>
          <p:nvPr/>
        </p:nvSpPr>
        <p:spPr>
          <a:xfrm>
            <a:off x="428414" y="4455279"/>
            <a:ext cx="5303753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 مَسْلَكٌ؛ طَريقٌ؛ خَطَّ ﭐلسَّيْرِ .</a:t>
            </a:r>
            <a:endParaRPr dirty="0">
              <a:sym typeface="Calibri"/>
            </a:endParaRPr>
          </a:p>
        </p:txBody>
      </p:sp>
      <p:sp>
        <p:nvSpPr>
          <p:cNvPr id="30" name="Google Shape;452;p158">
            <a:extLst>
              <a:ext uri="{FF2B5EF4-FFF2-40B4-BE49-F238E27FC236}">
                <a16:creationId xmlns:a16="http://schemas.microsoft.com/office/drawing/2014/main" id="{DC240AA0-5ABB-2972-0D2F-C0A5209ACC1F}"/>
              </a:ext>
            </a:extLst>
          </p:cNvPr>
          <p:cNvSpPr txBox="1"/>
          <p:nvPr/>
        </p:nvSpPr>
        <p:spPr>
          <a:xfrm>
            <a:off x="487628" y="1957613"/>
            <a:ext cx="5371573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مُتَقارِبونَ في ﭐلسِّنِّ،أَصْحابٌ.</a:t>
            </a:r>
            <a:endParaRPr dirty="0"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F8CF34-CB95-ECA1-7470-E72AF8E24176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3B14474-10AE-643F-6D94-4F3BF0C7A3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ECBEEE5-837D-7B18-792E-395E20020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F3DCC07-EE99-B904-84CA-3381BE7FE5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2F03ABD-A087-9EE6-5D5D-6F2D396FA0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77916D8-0E59-AFA3-E66E-FBD7C9E64C91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25401-0385-21EF-A976-969D4382DAA8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BCB044-C40E-4054-FD22-CEFE1647AABE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F351C6FD-D04A-BFDB-086A-D4591A6A12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0753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1948B-7F31-6FBD-9CC0-ACEF28CD8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49FD59-DF26-FB44-A87A-5513B031D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لاحظوا عنوان النص و الصور. لتتوقعوا مضمون النص. ماذا تعرفون عن الشخصية التالية؟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2E2CD01-A1D8-6450-B981-7AE5D6B89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032" y="1653677"/>
            <a:ext cx="4547935" cy="61972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05E24D8-5CB7-036F-4227-071E69267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754" y="2795067"/>
            <a:ext cx="2361495" cy="37338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6AF14C-CCFD-4823-EBB4-C670BF642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19" y="2795067"/>
            <a:ext cx="2548426" cy="37338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1652111-D6C2-EFB9-2779-A95180521912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EAB72D20-7850-8006-AE33-0B46221382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A1B62B8-8EDC-0FA0-E718-37C98803C8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C01432AE-49EC-5A06-CDC4-885984FE41D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CA40B96A-187D-CA55-8360-0B29E70FB5D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7EF385B-33B4-145C-4DA6-74C467CBAAF1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9FDC615-8423-D954-B163-63DD3BDFAB84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C79715-EF70-2C64-97A3-F8D4A52C2A65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314EA25D-29FE-474A-4BA8-BB3824A237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54DC0B4-B1A1-23EE-A26D-E25DD83D12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3838" y="3178299"/>
            <a:ext cx="3291036" cy="272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6771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D1D0-B935-CBE2-7CA4-9D5B14EAF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573804"/>
            <a:ext cx="8211696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673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E4F81-E5EB-3C5F-9C89-0A244E618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EB02CD-1FB6-6643-B2B0-969448703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المعلومات التي سيقدمها النص حول الشخصية؟ سأسجل بعض توقعاتكم على السبورة.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9910E93-7775-839E-F819-9938E1FC6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032" y="1653677"/>
            <a:ext cx="4547935" cy="61972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B2E6744-B96C-7EBB-4FBB-FEAC6B0F3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874" y="2795067"/>
            <a:ext cx="2361495" cy="37338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75D3A50-1B7D-93FD-DE18-9E2FEE4F4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838" y="3178299"/>
            <a:ext cx="3291036" cy="272179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6482227-851F-EA31-395D-55972BB31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419" y="2795067"/>
            <a:ext cx="2548426" cy="3733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CF521D-7178-A712-F0DD-0777D94A62CC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3AB5E95-2D28-661C-6601-1713F9A9430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691247D-3327-FFD2-3066-F7689617AF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53C019A-97A3-5A97-05E0-F364F2AE5F0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2933B18-0CED-62F0-9AF9-BA95F5B5909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4FB092-2BE0-9F3E-E8C8-7F6C5408F2C5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DC39F5-A8C6-A812-A4F6-5F0B80D6183C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A2EFB2-95F4-35FB-C63C-66B8E5F150C0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C3D82B1F-A44E-22F4-CD06-7999554FFB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3774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881E5-ED9F-A246-6329-074CCEB1B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832E2157-1E85-1344-A443-FE7D367A2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22612">
            <a:off x="5304247" y="2036992"/>
            <a:ext cx="2899200" cy="408926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459B72A-28C2-6841-80B1-EBE70A36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خدوا كراساتكم . ستقرِون النص قراءة صامتة لتحققوا من توقعاتكم.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2998096-9540-07CA-98C5-F8B6AFDC4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22612">
            <a:off x="3284120" y="2039159"/>
            <a:ext cx="2956171" cy="413357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AEE4210-3BD9-8063-F715-F43DD3EC2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2612">
            <a:off x="938875" y="2038909"/>
            <a:ext cx="2956171" cy="41335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6D31C0C-EBF0-C02E-49DC-BFC818D6BEB5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DAED7F7-3C92-9497-81FB-43AC7F4977B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BA2E3B1-B27F-AB5A-F0BE-7F84B887E5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5955AC8-FF66-5FD9-B591-9FEEA2075AE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C16A4D5-240A-F14F-E91F-8475DC3D43B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B6403B5-C2F0-3C33-9E63-1EE4DB60DF65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8428B9-E9F7-3A24-5D97-D11DFA9EF576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DEA2C4-EAEC-9F4D-36B9-F5285EBB3FB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510393EE-5D0C-07C6-2931-08BB9BDF69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57734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64E3C-2CBB-562C-3163-68040A8F1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0250A6-3D9F-244A-82ED-9BF2D4B0B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96" y="765817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توقع المعلومات التي جاءت في النص؟ أين  قرأت ذلك في النص؟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F10FC75-DF29-49CD-94CB-E0078EC68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22612">
            <a:off x="5304247" y="2036992"/>
            <a:ext cx="2899200" cy="408926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5F307CB-BE37-C4AB-110B-6A14ADA9B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22612">
            <a:off x="3284120" y="2039159"/>
            <a:ext cx="2956171" cy="413357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05C1F7F-3965-E832-10D2-D430E87F9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2612">
            <a:off x="938875" y="2038909"/>
            <a:ext cx="2956171" cy="41335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35976B-5B67-68E5-EC1F-432AB60471A4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41289EF-F624-8785-AD02-EB81D965E3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26CF012-9F5A-C51B-D9EB-B586E94D8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B523E23-DC92-C106-211B-0E7FE5906E2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64130B3-6D48-9F5A-9C7D-1BCEAD3BA86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2E6188-D249-A55B-6573-36EE9E80EBD0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E584F9-A02F-77C7-2E93-13D0B327588F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7B8744-6A35-EF56-30C0-826B22CAEEDB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9907B642-7449-7C06-305D-910737CE04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40602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17626-661D-7277-1F7A-506BCF1F7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F134C3B3-669E-E448-8B8A-908F7D987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سأتحقق من فهمكم العام  للنص. من يقرأ السؤال؟ من منكم يجيب؟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1357BA5-C59E-9CCD-9705-C3B550674CC3}"/>
              </a:ext>
            </a:extLst>
          </p:cNvPr>
          <p:cNvSpPr txBox="1"/>
          <p:nvPr/>
        </p:nvSpPr>
        <p:spPr>
          <a:xfrm>
            <a:off x="141354" y="3003351"/>
            <a:ext cx="8307861" cy="85129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742950" marR="0" lvl="0" indent="-7429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مَنْ هِيَ ﭐلشَّخْصِيَّةُ ﭐلْبارِزَةُ ﭐلَّتي يَتَحَدَّثُ عَنْها ﭐلنَّصُّ؟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C8DEDA-D1B0-1DF6-9D84-4349084E77B8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F49798F-27EA-0101-E9CC-6FE21C0EF0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2F86A8E-FED4-CB33-E012-620069D93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A255EAC-2B0B-FA53-90B3-002FCC414BB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7A3306A-E1AB-E78A-4016-4100B8808B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65CA0C-1AC4-DD58-189D-38ADE82E524F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E41AC3-D768-4181-83B9-C9E6F90EF1CF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ED05E-160E-C4DF-B5E8-8DF2D9C6FAD9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45EC2088-F820-06D8-B8A8-A6ADA92654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28657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D0493-7627-A5DC-EF25-1971EBF8F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597DAFA5-B8E6-D846-CF90-6E9449BC3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يقرأ السؤال؟ من منكم يجيب؟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54E4D5D-0603-585B-5841-209A6E09B5AD}"/>
              </a:ext>
            </a:extLst>
          </p:cNvPr>
          <p:cNvSpPr txBox="1"/>
          <p:nvPr/>
        </p:nvSpPr>
        <p:spPr>
          <a:xfrm>
            <a:off x="576900" y="2885921"/>
            <a:ext cx="8035834" cy="85129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2. ما ﭐلْمَدينَةُ ﭐلَّتي نَشَأَ فيها ﭐللّاعِبُ نايْفْ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أَكْرَدْ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2F168B-710D-0D7A-FF17-EE1BB2CA5982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40A8AF1-03D9-1F4F-51F6-643E7EC6F4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0338576-8C28-50A8-F7A6-022368B5E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EA3CD1A-4295-D91C-CA66-0E09589897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B2110C2-6FEF-BD25-EA0F-98EC9F074B0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E4139C-1B44-3D75-E022-3852AD02479B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3F0BE6-E61F-64FA-606F-8367378C5AAA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14B7DB-FB70-D1ED-A05C-269302C89051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EBD42DEF-3ACF-9B0A-6CBB-2395974339E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12988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EDC21-0130-CC89-3902-EF95C5E27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E0AE688-F3A4-DE4F-AECD-B287E91E7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النص ؛ تابعوا معي ؛ سطروا على مفردات المعجم التي تعلمناها عندما نصل إليها : أذكى/ يثني/ أقران  / مسار.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8541A76-5B07-4EE7-C961-8D61B3C53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83" y="2224586"/>
            <a:ext cx="2690871" cy="379542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FD416B0-68F9-3ED7-AF55-DE94698A1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270" y="2225842"/>
            <a:ext cx="2743749" cy="383654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22511F7-2770-A0A4-D2CD-E65324D2F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884" y="2225842"/>
            <a:ext cx="2743749" cy="3836548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71E70905-5943-D0BD-56EF-70F9936834C3}"/>
              </a:ext>
            </a:extLst>
          </p:cNvPr>
          <p:cNvGrpSpPr/>
          <p:nvPr/>
        </p:nvGrpSpPr>
        <p:grpSpPr>
          <a:xfrm>
            <a:off x="552763" y="126524"/>
            <a:ext cx="7558419" cy="328107"/>
            <a:chOff x="589833" y="126807"/>
            <a:chExt cx="7558419" cy="32810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189C58-C6DF-2D0B-7C27-A9DBF04F5C7C}"/>
                </a:ext>
              </a:extLst>
            </p:cNvPr>
            <p:cNvSpPr>
              <a:spLocks/>
            </p:cNvSpPr>
            <p:nvPr/>
          </p:nvSpPr>
          <p:spPr>
            <a:xfrm>
              <a:off x="589833" y="141964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151FA6C3-CC8F-8708-9D4B-B930DBBCC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7D3A9B03-E171-1407-4246-F6826FF3E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04759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7240BAE-0C7C-EA60-8A62-2E2C8BE46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0379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A960075-77F2-D57F-177E-CF708E8A0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96509" y="126807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223370-5BB4-28EB-A397-A1D4D454C4B9}"/>
                </a:ext>
              </a:extLst>
            </p:cNvPr>
            <p:cNvSpPr>
              <a:spLocks/>
            </p:cNvSpPr>
            <p:nvPr/>
          </p:nvSpPr>
          <p:spPr>
            <a:xfrm>
              <a:off x="4775203" y="166914"/>
              <a:ext cx="132784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1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القراءة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</a:t>
              </a:r>
              <a:r>
                <a:rPr lang="fr-FR" sz="1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</a:t>
              </a:r>
              <a:endPara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27A42C1-4E08-8552-40EF-90CD697B5B95}"/>
                </a:ext>
              </a:extLst>
            </p:cNvPr>
            <p:cNvSpPr>
              <a:spLocks/>
            </p:cNvSpPr>
            <p:nvPr/>
          </p:nvSpPr>
          <p:spPr>
            <a:xfrm>
              <a:off x="2675444" y="126807"/>
              <a:ext cx="134408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ورشة القراءة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2 </a:t>
              </a:r>
              <a:endPara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CE2B487-D866-6C1D-1B73-8C8C6D9C7F52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FE912A91-4B52-82ED-3628-12CFB99D4B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94234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2606007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17567"/>
            <a:ext cx="7886700" cy="720000"/>
          </a:xfrm>
        </p:spPr>
        <p:txBody>
          <a:bodyPr/>
          <a:lstStyle/>
          <a:p>
            <a:pPr lvl="0">
              <a:defRPr/>
            </a:pPr>
            <a:r>
              <a:rPr lang="ar-MA" dirty="0">
                <a:solidFill>
                  <a:srgbClr val="424D7B"/>
                </a:solidFill>
              </a:rPr>
              <a:t>ورشة القراءة – الحصة 2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994450" y="3158999"/>
            <a:ext cx="4237971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من دروب القنيطرة إلى عالم النجومية-  استراتيجية الكلمات المفاتيح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03951" y="1756564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3755955" y="1807373"/>
            <a:ext cx="3328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– الحصة 2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C163FCB-F264-BF3A-4395-CAEB6AA736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33395" y="2099760"/>
            <a:ext cx="648000" cy="8238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9297129-DDA0-8BFE-B0F8-CF2663DA6B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8752" y="1207948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4873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39D9D-2B3F-6153-51F9-A8DDBFC99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892A97F4-966C-F242-A543-DDB2C371D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الان سيقرأ كل واحد منكم  فقرة مع احترام قواعد القراءة السليمة. الآخرون يتابعون. من يقرأ؟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BB81FB0-04B4-1AF7-3DF8-8002CC4BF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83" y="2224586"/>
            <a:ext cx="2690871" cy="379542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F73A402-88F2-5A1A-871B-E4950A214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270" y="2225842"/>
            <a:ext cx="2743749" cy="383654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E074A72-0A3C-2F44-893F-C6662932F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884" y="2225842"/>
            <a:ext cx="2743749" cy="3836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CDA464-4F44-2141-2713-8F38FD96A05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498F715-1BB8-2E9A-F184-9C98B9059B5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F529334-14AC-534B-029E-FAD47D8FDA0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1820B88-EC1A-B402-C332-5D667962FB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DCE33AB-1FC3-FB96-2A1F-1BAAAF07708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9299B3-AF8B-A43A-D00B-4100E8DE987B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8F8F13-EBCA-254C-3C3F-B5926026423D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176D2B-59B4-EA23-8BBC-E4B353F7892C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A7048A56-6B23-6C09-8B82-E14BCB884C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05927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61035-75EB-D996-1D38-BFB8DAE33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7A1BF54-8465-9242-AF06-5827A6669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الآن؛ ستتدربون على توظيف استراتيجية الكلمات المفاتيح لاستنتاج  معلومات من النص المقروء.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23A85C-E0D7-452E-CE7E-39CC8FB72B7B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230E5CE-115B-A8C1-23BB-CA9BB98B8C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0F71966-89AE-EEE5-2135-3ED958B200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9782829-892D-9017-4134-4AF9FC5A3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686D99E-F95D-C2A0-3B3E-19E62270AA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29B5E08-6B13-A662-654F-9366D4643823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D0F847-60FA-2E10-6BE5-7A734CEAB14F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45E5F-C54C-046E-CE0D-BEAB3A17D8DD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B47FD040-6271-21A6-FC22-8BED1AA78A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B1C1C29-8480-9EC9-323C-B605C6FA98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69740">
            <a:off x="1848949" y="2120876"/>
            <a:ext cx="2386930" cy="335645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5047A8E-F895-76C9-2B9C-BD6D37B46A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76481">
            <a:off x="3389127" y="2289832"/>
            <a:ext cx="2434439" cy="33723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54A6C86-5EC5-3926-5A41-28DB9D3888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74293">
            <a:off x="5366819" y="2473218"/>
            <a:ext cx="2449025" cy="3419197"/>
          </a:xfrm>
          <a:prstGeom prst="rect">
            <a:avLst/>
          </a:prstGeom>
        </p:spPr>
      </p:pic>
      <p:pic>
        <p:nvPicPr>
          <p:cNvPr id="18" name="Graphique 17" descr="Magnifying glass avec un remplissage uni">
            <a:extLst>
              <a:ext uri="{FF2B5EF4-FFF2-40B4-BE49-F238E27FC236}">
                <a16:creationId xmlns:a16="http://schemas.microsoft.com/office/drawing/2014/main" id="{61AE1EBD-AAE3-D09E-F1B0-A11D5D3308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41631" y="4364101"/>
            <a:ext cx="848695" cy="84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27469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9FAD8-B6FA-9974-A3CE-934316BA4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DE49AA72-5D5E-1D75-E488-348BE6CB1034}"/>
              </a:ext>
            </a:extLst>
          </p:cNvPr>
          <p:cNvSpPr txBox="1"/>
          <p:nvPr/>
        </p:nvSpPr>
        <p:spPr>
          <a:xfrm>
            <a:off x="645538" y="3063240"/>
            <a:ext cx="7918145" cy="17366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ٱلَّذي يَدُلُّ في ٱلنَّصِّ عَلى أنَّ والِدَ نايْف كانَ يُمارِسُ كُرَةَ ٱلْقَدَمِ؟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35664818-A19B-4348-8D2D-57E3E4AC4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38" y="823319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سأوظف الاستراتيجية للإجابة عن السؤال التالي .  من يقرأ السؤال؟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C6F8A1-06CD-37F2-2035-5D82DE91C57F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FF0318B-77DE-7C16-2B18-2A7F508B8D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8B22F25-E5B3-A16A-141D-8CDED54DC0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58D45D7-FF05-9EC2-52E1-73D0E42CE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452F300-A350-A946-78F4-72A29B7B79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0F811C4-D9D6-8B09-E816-F1EB03EFFE6E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D8AEEB1-4DA7-D049-C611-4A453574B4C1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28783C-872D-20A2-591B-C09CFBB1F585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5" name="Espace réservé pour une image  16">
            <a:extLst>
              <a:ext uri="{FF2B5EF4-FFF2-40B4-BE49-F238E27FC236}">
                <a16:creationId xmlns:a16="http://schemas.microsoft.com/office/drawing/2014/main" id="{6E086BAD-92B1-A905-0F2A-5AFCDCFBC8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6811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87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36DE0-2070-1D93-DC5B-49FD23EBE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4D91CF73-0E22-6BCA-7C49-D99B403D9E8C}"/>
              </a:ext>
            </a:extLst>
          </p:cNvPr>
          <p:cNvSpPr txBox="1"/>
          <p:nvPr/>
        </p:nvSpPr>
        <p:spPr>
          <a:xfrm>
            <a:off x="625119" y="3063240"/>
            <a:ext cx="7918145" cy="17366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ٱلَّذي يَدُلُّ في ٱلنَّصِّ عَلى أنَّ والِدَ نايْف كانَ يُمارِسُ كُرَةَ ٱلْقَدَمِ؟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46C730D-E086-5588-1FF4-CD7524CBB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38" y="823319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بداية، أبحث في السؤال عن الكلمات المفاتيح: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AA2AD2-B224-F281-64FF-447D4038ECB9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3FB682B-0999-7AD1-708D-B9DEFCFDBF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8F8AE46-CE1A-606E-9ACF-0263098BA1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E7ADB4D-DFAE-554A-1FF4-CB4027CFD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B1E16BC-A4FD-6E18-EA4F-9499F25669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5AA1151-E1B5-ABA0-C1EB-B2011EB8C491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59B253-21D8-6E75-9B57-B0EA9BD01CEB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534BA9-3D55-85F4-33DE-35230F212C85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3" name="Espace réservé pour une image  16">
            <a:extLst>
              <a:ext uri="{FF2B5EF4-FFF2-40B4-BE49-F238E27FC236}">
                <a16:creationId xmlns:a16="http://schemas.microsoft.com/office/drawing/2014/main" id="{7A81E381-7730-062E-DA9A-B717D45134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3696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D1596-5E6A-1F32-0264-9CC13D357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68E65F81-E864-F39F-D230-27101B812B89}"/>
              </a:ext>
            </a:extLst>
          </p:cNvPr>
          <p:cNvSpPr txBox="1"/>
          <p:nvPr/>
        </p:nvSpPr>
        <p:spPr>
          <a:xfrm>
            <a:off x="625119" y="3063240"/>
            <a:ext cx="7918145" cy="17366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ٱلَّذي يَدُلُّ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ٱلنَّصِّ عَلى أنَّ والِدَ نايْف كانَ يُمارِسُ كُرَةَ ٱلْقَدَمِ؟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7218F5DE-DCE9-126E-4DBC-D42E3626B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01" y="732768"/>
            <a:ext cx="7214905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أبحث عن أداة الاستفهام في السؤال. ما الذي يدل؟ سأبحث عن كلمات و عبارات تدل على أمر ما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3F90C3-35A2-121B-EDE6-72093324B4CA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5BA275C-FB23-D0CA-05C4-AB44A25E72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A3FC8EF-6FE0-80E2-DEA7-B627B7D442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C88A5B6-CD38-4AFE-5702-B44FBE1AF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A1085DF-95AF-C88B-25C1-A39C2893BB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E531D62-9F2F-B8FE-9341-CE813447757A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C9967EE-220B-5AC5-B5B7-178EFB496777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DDCDF0-0A16-0636-361B-5EE2D8A31687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3" name="Espace réservé pour une image  16">
            <a:extLst>
              <a:ext uri="{FF2B5EF4-FFF2-40B4-BE49-F238E27FC236}">
                <a16:creationId xmlns:a16="http://schemas.microsoft.com/office/drawing/2014/main" id="{C5A3DAB4-56E0-81FB-C4BE-AE63E52097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2401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D7F51-9351-6B5B-0A39-4563D6AA2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130CFC12-5657-0A03-4AEA-463549F8170B}"/>
              </a:ext>
            </a:extLst>
          </p:cNvPr>
          <p:cNvSpPr txBox="1"/>
          <p:nvPr/>
        </p:nvSpPr>
        <p:spPr>
          <a:xfrm>
            <a:off x="612927" y="2916936"/>
            <a:ext cx="7918145" cy="17366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ٱلَّذي يَدُلُّ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ٱلنَّصِّ عَلى أنَّ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والِدَ نايْف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كانَ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</a:t>
            </a:r>
            <a:r>
              <a:rPr lang="ar-MA" sz="4800" b="1" dirty="0"/>
              <a:t>ُمارِ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سُ كُرَةَ ٱلْقَدَمِ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8FA2777C-2F69-024D-984C-388F7E72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01" y="732768"/>
            <a:ext cx="7214905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أواصل البحث عن كلمات مفاتيح أخرى. سأبحث عن ما يدل على ممارسة والد نايف لكرة القدم.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82AC7B-D229-F67F-C378-7194C51395AB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C76C8E9-A909-B25E-917C-0E5670C9B9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29C0D7C-723F-98B0-B7E8-C1C8DCAFF4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078BE01-266A-8C01-1FC1-FB94869C8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5DEA91F-0657-87EE-DAC5-721E60AC85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02C320E-CCD3-0C9C-8CC9-6C1893F73A79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141E971-D230-B683-5D4B-3532918B64BC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4273E5-1DB8-29B6-047E-FFF1BB2D3F6F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3" name="Espace réservé pour une image  16">
            <a:extLst>
              <a:ext uri="{FF2B5EF4-FFF2-40B4-BE49-F238E27FC236}">
                <a16:creationId xmlns:a16="http://schemas.microsoft.com/office/drawing/2014/main" id="{D6B94738-6D73-6763-42E1-EF57177A5A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74129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3FAB6-966F-556C-E71F-46C478542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2D858C5-17E3-E0F7-3910-1068EDC3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أعود إلى النص للبحث سريعا عن كلمات وعبارات تدل علة أن والد نايف كان لاعب كرة قدم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E9E771-D7F2-2562-1C86-B728714D809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3EB3BDD-AB8F-A2C7-E1D5-FBAC6DB28B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E22278C-ABF8-9668-DBB1-8B29D253A8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D8ECC4F-6357-B76C-448E-25DFDB4CE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0432771-4048-522D-0C5E-909013E3A6B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8243B3E-6EF8-19D0-EA99-EBDB5A60C35C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832CEB-3969-E711-D18F-EFF6ECBE7ED1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48306D-E48F-2060-4CE7-67993AA741CB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FB5682B7-B605-8013-138A-FA3FB8B121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BB436D7-3ABC-B47E-162B-DA8C4D691B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69740">
            <a:off x="1848949" y="2120876"/>
            <a:ext cx="2386930" cy="335645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48EB37B-0D41-963E-990A-81A1465653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76481">
            <a:off x="3389127" y="2289832"/>
            <a:ext cx="2434439" cy="33723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CFE0A5-674D-EC2F-1001-4C12435212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74293">
            <a:off x="5366819" y="2473218"/>
            <a:ext cx="2449025" cy="3419197"/>
          </a:xfrm>
          <a:prstGeom prst="rect">
            <a:avLst/>
          </a:prstGeom>
        </p:spPr>
      </p:pic>
      <p:pic>
        <p:nvPicPr>
          <p:cNvPr id="18" name="Graphique 17" descr="Magnifying glass avec un remplissage uni">
            <a:extLst>
              <a:ext uri="{FF2B5EF4-FFF2-40B4-BE49-F238E27FC236}">
                <a16:creationId xmlns:a16="http://schemas.microsoft.com/office/drawing/2014/main" id="{9F295F8D-F0CB-16A4-BCCC-DB36841595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41631" y="4364101"/>
            <a:ext cx="848695" cy="84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60707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CF6A2-93DB-2C23-9E31-0A5B7E0C2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E2D5FD9-091F-FBDE-00A4-FC2E77095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أتذكر أن والد نايف ورد في بداية النص ، لذلك سأبحث مباشرة في الصفحة 22.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263530-1BFA-91EB-D13C-1F7D2F82DC9C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407F1BF-906D-1465-634C-7EF4C320F7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1D4A405-15BE-CFAC-D50A-6B5A424CCB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C813106-5F1D-C866-AC29-4BDB31C21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1011DD8-7E55-318A-6455-E21793BE32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504AED5-BE3E-693C-0033-D4071FBC4585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E2AF659-4F5A-6758-8420-4B40883E6290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EFFE4C-3F3A-401E-7AE6-0B7DA92377A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BDE0A16E-CA58-900E-667F-E82D06D42B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02FCE31-8287-EEE1-9231-DAF63405B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4679" y="1719407"/>
            <a:ext cx="3158138" cy="4409222"/>
          </a:xfrm>
          <a:prstGeom prst="rect">
            <a:avLst/>
          </a:prstGeom>
        </p:spPr>
      </p:pic>
      <p:pic>
        <p:nvPicPr>
          <p:cNvPr id="18" name="Graphique 17" descr="Magnifying glass avec un remplissage uni">
            <a:extLst>
              <a:ext uri="{FF2B5EF4-FFF2-40B4-BE49-F238E27FC236}">
                <a16:creationId xmlns:a16="http://schemas.microsoft.com/office/drawing/2014/main" id="{F0A2D1DC-72C0-BC9D-F104-8A2AA6D5B6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03678" y="4327525"/>
            <a:ext cx="848695" cy="84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0135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FC08C-5BE0-2017-764D-023FDF8D1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9DE2A28A-DE7C-04C9-79C8-7AC816379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أمسح بعيني الفقرة بحثا عن المؤشرات التي ستساعدني على الإجابة.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D14835-C2D4-00CA-5734-04CFF83CCC61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E89882B-ACEC-08B6-D8A3-51A0193F03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D67F9AA-D079-B049-D872-BEFAC86A1D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786D652-4969-61F9-6C92-C443EC4BF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EE7AAB5-F9C8-6968-D6EF-425B47B0422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140D0EC-05D3-102C-F35C-236429286520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01E7AB-D2B7-3423-C176-EE7975A087BA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BB24BC-859D-2B4F-0338-7C78625AE64E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226913CD-DC91-25E0-26DF-BC9FE50D5A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E081B83-3320-2765-14BE-AF614EA8B6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500" y="2158434"/>
            <a:ext cx="8284999" cy="3943566"/>
          </a:xfrm>
          <a:prstGeom prst="rect">
            <a:avLst/>
          </a:prstGeom>
        </p:spPr>
      </p:pic>
      <p:pic>
        <p:nvPicPr>
          <p:cNvPr id="18" name="Graphique 17" descr="Magnifying glass avec un remplissage uni">
            <a:extLst>
              <a:ext uri="{FF2B5EF4-FFF2-40B4-BE49-F238E27FC236}">
                <a16:creationId xmlns:a16="http://schemas.microsoft.com/office/drawing/2014/main" id="{C6FB06D1-77AE-F0EF-FA00-2001FBD223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03375" y="3912997"/>
            <a:ext cx="848695" cy="84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91990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EDB96-A849-B3E6-BC5D-31333B0BD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138E7643-C7DA-1930-6B5B-ECAA9ECE3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وجدت عبارة " والد نايف كان من قدماء لاعبي النادي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القنيطري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074767-B737-DC97-8100-7B711E1B5819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8E4CC1B-FE86-6AEE-6FD7-1815209ABF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B277E17-49E8-0F98-4A54-490D6D2E35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ACD1C29-776D-7678-4BFA-58AE8B7F6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6A9D76F-28BE-793D-F660-1F404265B6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B83FA99-BFC3-6069-350F-9A8BEB637351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95B1151-792C-7872-7B05-0E472979844A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0D618B-16E7-563C-121D-A1017CCFAAA0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87B3F980-1C6A-4199-5C21-82E5AA6BCE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5715096-5DA3-7EE7-E7E1-9A99B22BBF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914" y="2158434"/>
            <a:ext cx="8284999" cy="3943566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D0242D6-35A1-167B-3E30-31E2C74111D9}"/>
              </a:ext>
            </a:extLst>
          </p:cNvPr>
          <p:cNvSpPr/>
          <p:nvPr/>
        </p:nvSpPr>
        <p:spPr>
          <a:xfrm>
            <a:off x="3084576" y="5157216"/>
            <a:ext cx="5642801" cy="896016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29179786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8185A-0CFD-0D2E-07AA-A5BD870B3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22397774-E4F5-5115-C28E-719CA7860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أقرأ المقطع و أسأل . هل مكنني المقطع من الإجابة؟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C6E9D-7292-A608-6BC3-F3C26BCE991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13181B3-8278-E570-7891-A1265912CF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80A9023-D803-C701-1655-F2560E59B1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88FF920-8F48-8222-948E-67B101F50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70D15D8-9F15-7F1F-26D4-A631D28245C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0DE918D-CDCE-9952-A434-3B1AFAA89FFF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1C19973-4AC2-A8A0-3BC6-7E2DC2FE984A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A16365-2DA6-A35C-EDC7-99EADED25E98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7E83D786-0E4D-320D-2659-0FD53C41CA9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C8A804A-87DC-D74E-5DDA-6B8365638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914" y="2158434"/>
            <a:ext cx="8284999" cy="3943566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BDEA130-111B-57CE-84A7-7CD8AB1C1857}"/>
              </a:ext>
            </a:extLst>
          </p:cNvPr>
          <p:cNvSpPr/>
          <p:nvPr/>
        </p:nvSpPr>
        <p:spPr>
          <a:xfrm>
            <a:off x="3084576" y="5157216"/>
            <a:ext cx="5642801" cy="896016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527981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13FA7-E455-6027-AB2D-BA9400FDA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75D0863A-4814-F7C5-54B8-A23BAB165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28" y="813829"/>
            <a:ext cx="7127815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الأخير ، أصوغ جوابا في جملة مفيدة.  من يقرأ السؤال؟ من يقرأ الجواب.  هل أنتم متفقون؟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ECFE2F-F169-1275-B8E2-20BB02A1D716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370071-031A-5F53-4A9C-08F41A4E29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B867A2E-E051-4FDA-7A91-BAE1E8CDF4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7434A9D-789B-39E9-A5B3-C795F1625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463C2E5-4EA7-03C5-925F-0ED72F63BB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EB6DC39-C3EB-628B-699F-6322F8F4D6AB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CEFFEE-AEBE-14F1-50A0-3D5652E74C0C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6E04C9-F785-6745-8124-73BFD57C95BD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634336EA-8F72-0187-83CD-E15A54AD44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B7A6520-1999-06EB-F515-593C7B5A89A7}"/>
              </a:ext>
            </a:extLst>
          </p:cNvPr>
          <p:cNvSpPr txBox="1"/>
          <p:nvPr/>
        </p:nvSpPr>
        <p:spPr>
          <a:xfrm>
            <a:off x="414528" y="2124456"/>
            <a:ext cx="8282678" cy="17366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ما ٱلَّذي يَدُلُّ في ٱلنَّصِّ عَلى أنَّ والِدَ نايْف كانَ ي</a:t>
            </a:r>
            <a:r>
              <a:rPr lang="ar-MA" sz="4800" b="1" dirty="0">
                <a:solidFill>
                  <a:srgbClr val="424D7C"/>
                </a:solidFill>
              </a:rPr>
              <a:t>ُمارِ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سُ كُرَةَ ٱلْقَدَمِ؟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5B000B-155E-FCD3-851A-D9D3E3E1F9A4}"/>
              </a:ext>
            </a:extLst>
          </p:cNvPr>
          <p:cNvSpPr txBox="1"/>
          <p:nvPr/>
        </p:nvSpPr>
        <p:spPr>
          <a:xfrm>
            <a:off x="430661" y="4401233"/>
            <a:ext cx="8282678" cy="17366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كانَ والِدُ نايْف يُمارِسُ كُرَةَ ٱلْقَدَمِ حَيْثُ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كانَ أَحَدَ قُدَماءِ لاعِبي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ٱلنّادي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ٱلْقُنَيْطِري</a:t>
            </a:r>
            <a:r>
              <a:rPr lang="ar-MA" sz="4800" b="1" dirty="0"/>
              <a:t>؟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69789347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75595-522E-6B68-4629-A4AC4A0C1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61D15200-2D8E-3045-A02B-B6D73669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بخطوات استراتيجية الكلمات المفاتيح؟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0C9016F-A088-0C1D-44AF-EA60F0130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93" y="1915560"/>
            <a:ext cx="7986614" cy="428995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238BAC8-C434-0A2B-4FF7-499B7A716788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406D479B-01EC-7B51-1992-892DC0DCEA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00A6683-FBA8-79D0-FBE6-BBD21AF533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6E8B75F-473A-4F3E-6787-4EC5A8B8DA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ECEB91F-BC41-C540-3EDD-B2B0F558D3D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FF02FA7-1386-29F3-8E8F-3DF23B12DB1B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CA28C70-7842-6B33-23C4-D5F4C2BE4F16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2162F5-50B6-295E-AFDC-C5D1877AE1D1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6C300277-387F-6EA5-9239-A68806259D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3329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BAE4CE-18FA-B625-3C67-E7F29A6B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sz="4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تنظيم حصص الأسبوع الثاني</a:t>
            </a:r>
            <a:endParaRPr lang="fr-MA" sz="4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289A5B1-DE17-E9A3-1D8E-56E8E0110BD6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9DCDC143-8B24-4843-86BB-2B0DBBBD68DA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2" name="Organigramme : Terminateur 31">
              <a:extLst>
                <a:ext uri="{FF2B5EF4-FFF2-40B4-BE49-F238E27FC236}">
                  <a16:creationId xmlns:a16="http://schemas.microsoft.com/office/drawing/2014/main" id="{8F7016AE-6E7D-C5E1-1392-4B947A32F4C1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2D08C7F-8116-726E-1F2E-D7ACA16CA582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D76FDAC0-F733-876D-E04C-06F1FE50672A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5" name="Organigramme : Terminateur 34">
              <a:extLst>
                <a:ext uri="{FF2B5EF4-FFF2-40B4-BE49-F238E27FC236}">
                  <a16:creationId xmlns:a16="http://schemas.microsoft.com/office/drawing/2014/main" id="{CEF3B679-CE32-B946-2F1C-6A20ED883AED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6 -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B9D7A0-9AD7-B6EA-733F-EFD900DCDC3D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id="{781FCA4B-89F8-56D0-7DD8-5CDFFBF3896F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 </a:t>
              </a:r>
              <a:r>
                <a:rPr lang="f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08A3B4EA-BC81-0FB2-E70C-D4AFF83843F3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4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إنتاج كتابي – الحصة 3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– الحصة4 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</a:t>
            </a: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التحدث . 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ما بعد القراءة : تقويم المقروء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الحصة 5 </a:t>
            </a:r>
          </a:p>
        </p:txBody>
      </p:sp>
      <p:sp>
        <p:nvSpPr>
          <p:cNvPr id="53" name="Espace réservé du texte 25">
            <a:extLst>
              <a:ext uri="{FF2B5EF4-FFF2-40B4-BE49-F238E27FC236}">
                <a16:creationId xmlns:a16="http://schemas.microsoft.com/office/drawing/2014/main" id="{BD986132-8EDE-9B83-E156-4492FE03912B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توليف (شكل وفهم)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الاثرائية : الحصة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54" name="Espace réservé du texte 25">
            <a:extLst>
              <a:ext uri="{FF2B5EF4-FFF2-40B4-BE49-F238E27FC236}">
                <a16:creationId xmlns:a16="http://schemas.microsoft.com/office/drawing/2014/main" id="{D7AFA33D-F53A-7DDF-6A58-68C06AE571CB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أثناء القراءة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التراكيب . </a:t>
            </a:r>
          </a:p>
        </p:txBody>
      </p:sp>
      <p:pic>
        <p:nvPicPr>
          <p:cNvPr id="55" name="Image 54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AA8B1E4-458E-1AE4-8FB9-7C39D5048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3452101"/>
            <a:ext cx="3831420" cy="1362012"/>
          </a:xfrm>
          <a:prstGeom prst="rect">
            <a:avLst/>
          </a:prstGeom>
        </p:spPr>
      </p:pic>
      <p:sp>
        <p:nvSpPr>
          <p:cNvPr id="56" name="Espace réservé du texte 5">
            <a:extLst>
              <a:ext uri="{FF2B5EF4-FFF2-40B4-BE49-F238E27FC236}">
                <a16:creationId xmlns:a16="http://schemas.microsoft.com/office/drawing/2014/main" id="{5D2CCFAD-E418-03C6-17E9-CE4DB20BF67B}"/>
              </a:ext>
            </a:extLst>
          </p:cNvPr>
          <p:cNvSpPr txBox="1">
            <a:spLocks/>
          </p:cNvSpPr>
          <p:nvPr/>
        </p:nvSpPr>
        <p:spPr>
          <a:xfrm>
            <a:off x="4864353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نشاط اعتيادي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Wingdings" panose="05000000000000000000" pitchFamily="2" charset="2"/>
            </a:endParaRPr>
          </a:p>
          <a:p>
            <a:pPr lvl="0" algn="r" rtl="1">
              <a:spcBef>
                <a:spcPts val="0"/>
              </a:spcBef>
              <a:buClr>
                <a:srgbClr val="424D7B"/>
              </a:buClr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قراءة : ما قبل القراءة: التوقع والتحقق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Wingdings" panose="05000000000000000000" pitchFamily="2" charset="2"/>
            </a:endParaRPr>
          </a:p>
          <a:p>
            <a:pPr lvl="0" algn="r" rtl="1">
              <a:spcBef>
                <a:spcPts val="0"/>
              </a:spcBef>
              <a:buClr>
                <a:srgbClr val="424D7B"/>
              </a:buClr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قراءة : أثناء القراءة – الفهم </a:t>
            </a:r>
          </a:p>
        </p:txBody>
      </p:sp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id="{B8F7E605-DAED-BC42-B63E-0CDAEED3579E}"/>
              </a:ext>
            </a:extLst>
          </p:cNvPr>
          <p:cNvSpPr/>
          <p:nvPr/>
        </p:nvSpPr>
        <p:spPr>
          <a:xfrm>
            <a:off x="7024611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اليوم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2 -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80943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73D51-2602-6556-C263-95FE216D4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4ECD198-B116-2048-8D92-87D03FDF5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الان ستنجزون أنشطة في مجموعات ثنائية.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خدوا الصفحة 25 من كراساتكم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9FE75E5-4DFE-7E8B-FE7A-14D115B34238}"/>
              </a:ext>
            </a:extLst>
          </p:cNvPr>
          <p:cNvGrpSpPr/>
          <p:nvPr/>
        </p:nvGrpSpPr>
        <p:grpSpPr>
          <a:xfrm>
            <a:off x="2725094" y="1584325"/>
            <a:ext cx="3315662" cy="4802994"/>
            <a:chOff x="4748427" y="1299006"/>
            <a:chExt cx="3315662" cy="4802994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298C7277-F635-F12F-2D89-5F9C32121059}"/>
                </a:ext>
              </a:extLst>
            </p:cNvPr>
            <p:cNvGrpSpPr/>
            <p:nvPr/>
          </p:nvGrpSpPr>
          <p:grpSpPr>
            <a:xfrm>
              <a:off x="4748427" y="1299006"/>
              <a:ext cx="3315662" cy="4802994"/>
              <a:chOff x="3467911" y="1299006"/>
              <a:chExt cx="3315662" cy="4802994"/>
            </a:xfrm>
          </p:grpSpPr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FC19F247-EE79-0E82-D2AC-CB134066B3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67911" y="1299006"/>
                <a:ext cx="3315662" cy="4802994"/>
              </a:xfrm>
              <a:prstGeom prst="rect">
                <a:avLst/>
              </a:prstGeom>
            </p:spPr>
          </p:pic>
          <p:sp>
            <p:nvSpPr>
              <p:cNvPr id="21" name="Rectangle : coins arrondis 20">
                <a:extLst>
                  <a:ext uri="{FF2B5EF4-FFF2-40B4-BE49-F238E27FC236}">
                    <a16:creationId xmlns:a16="http://schemas.microsoft.com/office/drawing/2014/main" id="{58407E3D-A2AB-2C8E-C2B1-DD618221514D}"/>
                  </a:ext>
                </a:extLst>
              </p:cNvPr>
              <p:cNvSpPr/>
              <p:nvPr/>
            </p:nvSpPr>
            <p:spPr>
              <a:xfrm>
                <a:off x="3580253" y="3534377"/>
                <a:ext cx="2989442" cy="1248034"/>
              </a:xfrm>
              <a:prstGeom prst="roundRect">
                <a:avLst>
                  <a:gd name="adj" fmla="val 10345"/>
                </a:avLst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E76DD001-F071-7FF5-E56C-5B6E7B4F4926}"/>
                </a:ext>
              </a:extLst>
            </p:cNvPr>
            <p:cNvSpPr/>
            <p:nvPr/>
          </p:nvSpPr>
          <p:spPr>
            <a:xfrm>
              <a:off x="4887461" y="5661927"/>
              <a:ext cx="261281" cy="35763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3F4FC6A-4BF9-EE67-2145-FF46941DC11E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2B047DD-74F2-F53F-D7EF-C5DECBCE69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F17A41-3871-65B6-02F7-2B8A3DE9575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696123E-1C85-25C7-874F-6585215F65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532DF28-CCE7-31D1-5E00-7B4BFE37BFC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93C76D9-2C59-168A-AFF8-8553506280DD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5615DE-3AB2-D632-95F5-C743217CF0FA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2946A4-82A3-B6B4-E771-FBD958CA0F1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6ACB9C35-F75A-F258-9E9B-42EBC4D144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52508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7919B-91AD-2D81-34F9-D918296AE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CBCFB13-D21D-1F46-819E-2BF4DCA63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واحد منكم يجيب عن الأسئلة بتوظيف استراتيجية الكلمات المفاتيح.   معكم 3 دقائق 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62D522D-681E-6D6F-425C-7A58DB7D0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953" y="1997588"/>
            <a:ext cx="8042094" cy="41761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44D09F-774B-3875-CC82-31E460B56014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2ED3781-A030-A4C4-9125-68C6340F4A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4C62AC-350C-56F2-96B8-75383E9148C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CD0304A-1F55-0199-B972-7E65D4D45F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1688DB0-FB8E-429B-B5D2-7053B48378E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CDE337-66C4-541B-6834-C6D2BE6A3A58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3DB759-D358-9BE8-E735-705008CA3B7A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45FF20-9C64-A471-5E9B-E824E83085F9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E5B732DB-CEF6-0338-3886-98F2B2A351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01894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192A1-B5FF-91EC-616D-0CB4971C8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877F052-3891-D10B-FD44-3CE40D3A4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ثنائيات؛ ناقشوا إجاباتكم وتأكدوا من الاتباع السليم لخطوات الاستراتيجية.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CD33CF8-1E7E-B941-E2E1-0931261E8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763" y="1925801"/>
            <a:ext cx="8042094" cy="41761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526556-5350-17BA-6E07-0B5209A0560E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C3693CC-0C35-BC9F-7120-5A89D9CA995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5D91B3-AB93-9152-1C98-806B0E0F1A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2359A1A-9298-84ED-C285-CF394FB2DF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9ADE30D-12D8-9DF1-0412-A8DD483636D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7F8C08C-5E3A-D2C3-431E-10D93429C770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2EA744-A18D-18D6-920C-32B604511E77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219B86-ED03-4126-1163-AB4062E16CC7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5" name="Espace réservé pour une image  14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69C2210E-0928-2D65-7102-0151E41837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4361760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B322B-3487-3370-46F3-5AA5F68E3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C458065E-0EC6-1642-A2EF-F0CA47A8C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يقرأ؟ أين الكلمات المفاتيح في العبارة؟ أين  وجدتم  ما يشير إليها  في النص ؟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021C08F-17FF-78AA-405D-BA8A8584E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373" y="1925801"/>
            <a:ext cx="8042094" cy="41761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AE99E9-8E84-587F-8C33-A3D65135EEA1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CDA19B-E08F-CFB0-A8C7-D8DBD48F1DC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ACCB159-FEB5-0261-C5FF-3B1E3E48410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3AD729B-C91E-B717-9350-469C60F2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EB5F9C6-D094-CDE3-C866-1F762278FF6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DEB5E2-4CBB-455D-5175-BB9799FB708C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00D46E-F5BC-3A2D-8E42-F559E9797A7E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C32286-4B40-5C1D-625F-7CD778F42C61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E45D65EA-E511-79CB-7DE8-BAB89C31D8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10150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BB70E-0957-1F02-83F0-36F7D4763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42C26737-DEF2-059D-E14C-C5BD8F6D3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الجواب؟ صححوا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FCDDA02-0442-A2AB-F96C-F35455F2D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373" y="1584001"/>
            <a:ext cx="8042094" cy="45180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65C410E-960B-1C85-ED76-AA7C12016BD0}"/>
              </a:ext>
            </a:extLst>
          </p:cNvPr>
          <p:cNvSpPr txBox="1"/>
          <p:nvPr/>
        </p:nvSpPr>
        <p:spPr>
          <a:xfrm>
            <a:off x="862708" y="4196781"/>
            <a:ext cx="47463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لَمْ تَكُنِ ٱلطَّريقُ نَحْوَ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ٱلنُّجومِيَّةِ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مَفْروشَةً بِٱلْوُرود.</a:t>
            </a:r>
          </a:p>
          <a:p>
            <a:pPr algn="r" rtl="1"/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كانَتْ رِحْلَةُ "نايْف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أَكْرَد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 مَحْفوفَةً بِٱلتَّحَدِّيّاتِ.</a:t>
            </a:r>
            <a:endParaRPr lang="fr-MA" sz="32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82CDCB-DD0D-CA5B-09EB-5E6C015D9B0B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1A157B0-29D9-0416-3576-C0B9591BC0C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FBCDCF8-3341-1589-9658-82CC8F2C24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6CFB8C-CCCB-0764-815B-24A993C36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3785C76-551C-8D7D-391C-0C3EF5A3F6A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2A0BF5-A2D3-8812-A798-A9777BF1C473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1D7B53-CAF8-38C4-9D5B-54F36C3E7F13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F536E6-594C-91A3-64A7-810FE41B6CC1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82042D39-B8EE-6051-B392-353ACB8F02D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23674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F9FA5-52EF-E84E-8F47-192377612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B6630D6D-0A9C-6D72-607B-B7AF05DAC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السطر الثالث. من يقرأ؟ أين الكلمات المفاتيح في العبارة؟ أين  وجدتم  ما يشير إليها  في النص ؟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4F06E3E-3CF8-E6FC-BD38-2D7EF48D3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373" y="1584001"/>
            <a:ext cx="8042094" cy="451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66509A-647D-B0EF-7072-14B8D9E2558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FA800A-D2CB-653A-4EB9-438FFC0FD8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8568D3A-2C4B-EEC8-1979-BEB78B1ED8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B36DDA6-F42E-014B-8B0B-B76F823E47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5F123C3-5DE8-EB44-6B66-29180F76D3A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952AC8-70A2-8563-C1D8-A8A46E299214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8B839A-4094-7FFE-B83E-2FFDAFDC220D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EF2E40-BF5C-BCE4-32F2-AB6FB6D6243B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0FDAAF8-DEC9-B3D2-0FF3-A773772FDDF3}"/>
              </a:ext>
            </a:extLst>
          </p:cNvPr>
          <p:cNvSpPr txBox="1"/>
          <p:nvPr/>
        </p:nvSpPr>
        <p:spPr>
          <a:xfrm>
            <a:off x="862708" y="4196781"/>
            <a:ext cx="47463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لَمْ تَكُنِ ٱلطَّريقُ نَحْوَ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ٱلنُّجومِيَّةِ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مَفْروشَةً بِٱلْوُرود.</a:t>
            </a:r>
          </a:p>
          <a:p>
            <a:pPr algn="r" rtl="1"/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كانَتْ رِحْلَةُ "نايْف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أَكْرَد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 مَحْفوفَةً بِٱلتَّحَدِّيّاتِ.</a:t>
            </a:r>
            <a:endParaRPr lang="fr-MA" sz="32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3820F787-D55C-7507-8015-49BA859B1E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77355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4F9D1-E18E-F7C2-A649-EA83A9669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A4CBFE32-F2A2-5D8E-8C39-BF4F1D88C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الجواب؟ صححوا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178F1EA-C89C-6C35-D3EA-6D8D33F4C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953" y="1935407"/>
            <a:ext cx="8042094" cy="451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60A64C-98F0-8FE8-1593-B38C8660ADB8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D8C02F-D39E-6DDA-EA10-C0DC6299C3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596C2E8-EB14-1287-F2CB-C62DCA6384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F18A46D-010C-8E7B-F60D-3F07FB083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B4A9327-D592-3E91-BBF6-E7AE8B150F8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0C88FE8-E736-BBE3-31EB-A06ACA849876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F5B024-6A11-0D3C-DD08-E63238F80414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B0F537-A86B-3CF1-1415-4280A117FBBA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C096C8D-A545-B532-859B-662D7BAFA2FA}"/>
              </a:ext>
            </a:extLst>
          </p:cNvPr>
          <p:cNvSpPr txBox="1"/>
          <p:nvPr/>
        </p:nvSpPr>
        <p:spPr>
          <a:xfrm>
            <a:off x="830056" y="580961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6619875" algn="l"/>
              </a:tabLst>
              <a:defRPr/>
            </a:pP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أَشَدِّهِمُ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ٱنْضِباطاً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وَتَواضُعاً.</a:t>
            </a:r>
            <a:endParaRPr lang="fr-FR" sz="32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F4C76F0-C3CC-B903-F458-1673435C3ED1}"/>
              </a:ext>
            </a:extLst>
          </p:cNvPr>
          <p:cNvSpPr txBox="1"/>
          <p:nvPr/>
        </p:nvSpPr>
        <p:spPr>
          <a:xfrm>
            <a:off x="830056" y="4556691"/>
            <a:ext cx="47463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لَمْ تَكُنِ ٱلطَّريقُ نَحْوَ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ٱلنُّجومِيَّةِ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مَفْروشَةً بِٱلْوُرود.</a:t>
            </a:r>
          </a:p>
          <a:p>
            <a:pPr algn="r" rtl="1"/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كانَتْ رِحْلَةُ "نايْف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أَكْرَد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 مَحْفوفَةً بِٱلتَّحَدِّيّاتِ.</a:t>
            </a:r>
            <a:endParaRPr lang="fr-MA" sz="32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4A419C46-AAB5-DB54-F08F-14C06430D9F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02764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2BD61-B458-1E1E-199E-3B9E10BA6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3D5900C4-21BE-464F-A2F3-3D5630B8E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الان؛ سيعمل كل واحد منكم بمفرده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C69D29DE-20F1-8B93-80A7-35DB9515A12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1" b="16681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C4BE07-034C-A6ED-4C30-72ACF5C2F5F4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25083B6-99F5-2000-DA9D-71660E1CEF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2CABFAA-DB53-D8B1-DA06-5954C48F1D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FA7618A-13F2-62BB-5E0A-886B4C6B1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3F6929A-09CB-F20B-6B97-20CCD2C2793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8963303-0404-49CF-D552-03842F719193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3B5051-D1B4-A8B1-87D2-015E81261977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F8541B-3B6B-FAA2-0C3D-85141D497F1F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2344A110-A7CC-2A5E-8588-0E778DE198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30657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14C9A-3F3A-AC00-BB84-F9A508E1B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EF82AC1E-A873-3646-A020-90EBCB13E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أجيبوا عن الأسئلة  على الدفاتر عمل فردي. سأمر بين الصفوف لتقييم إنجازاتكم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D0785CA-B175-F3D5-1A6D-E61A1C789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45" y="2076096"/>
            <a:ext cx="8242214" cy="38908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3201E4-38E0-46CC-06C2-36986B9F14DC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0C0CBB4-000F-7A91-1D3C-715E2961E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BBEC41D-3753-ABCB-A613-555B866655E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8342C37-4D1D-1641-0A74-4B511427E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B40E31C-6AE2-BAEC-2786-C8942645917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CADA4CF-317A-CB7E-69DA-B5FC73B8B886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806BD0-9539-EF52-8DF5-6FE34056483D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75C8A6-BFD0-93A5-2352-89B03CD15FB1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B58EB02F-0C84-2930-A854-9766DBB562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58767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8B977-6A5B-BF96-51D2-55380114E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7623F378-151A-F241-8B77-A943A58B8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بقلم أخضر إنجازاتكم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7E7D186-F745-DD48-404E-515465DE3E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500" b="28521"/>
          <a:stretch/>
        </p:blipFill>
        <p:spPr>
          <a:xfrm>
            <a:off x="855805" y="1853476"/>
            <a:ext cx="7432389" cy="108692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DC06A40-FD20-D0E0-BA0C-0EAA32999EEF}"/>
              </a:ext>
            </a:extLst>
          </p:cNvPr>
          <p:cNvSpPr txBox="1"/>
          <p:nvPr/>
        </p:nvSpPr>
        <p:spPr>
          <a:xfrm>
            <a:off x="552763" y="2299677"/>
            <a:ext cx="765582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طَريقُ نايْفْ نَحْوَ 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ٱلنُّجومِيَّةِ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لَمْ تَكُنْ مَفْروشَةً بِٱلْوُرودِ، فَقَدْ كانَتْ مَحْفوفَةً بِٱلتَّحَدِّيّاتِ.</a:t>
            </a:r>
            <a:endParaRPr lang="fr-MA" sz="4400" b="1" kern="0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BD0F89B-2387-A68D-A6F0-9578296B9A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232" b="-735"/>
          <a:stretch/>
        </p:blipFill>
        <p:spPr>
          <a:xfrm>
            <a:off x="750092" y="3917596"/>
            <a:ext cx="7432389" cy="103517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2D7412B8-39F1-439F-853A-C45A2F3CE2C1}"/>
              </a:ext>
            </a:extLst>
          </p:cNvPr>
          <p:cNvSpPr txBox="1"/>
          <p:nvPr/>
        </p:nvSpPr>
        <p:spPr>
          <a:xfrm>
            <a:off x="750092" y="4337815"/>
            <a:ext cx="75381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كانَ نايْفْ حَريصاً عَلى تَحْقيقِ نَتائِجَ جَيِّدَةٍ في ٱلْمَدْرَسَةِ</a:t>
            </a:r>
            <a:r>
              <a:rPr kumimoji="0" lang="ar-M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141D80-FA66-360B-A45E-B6AD39711BE8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B2A930F-4E3D-6F17-F34C-A9BCEFAB64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0396FDE-CD0E-0D95-FBDA-63A0A32C3BB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33B938F-F0E1-7CAA-3DEC-FC60BA258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B0F3EC7-3F47-9D28-2650-93811A04AAA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7DFEAE7-1C9C-61D6-39D4-4268F7629D56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D12FED6-DFE9-B73F-7FC8-11477C9AF460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43A54-F50C-1EDE-5501-282F6D6BFBE0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1F3151F2-E9F8-1AAA-AA60-5D7337C85E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8954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27C7B-9C9C-C699-A54F-7855EA5B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B8846B-83EA-E264-E37E-D695E825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1FA64D6-2488-E89C-59ED-6D025853D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0E1DEF7F-397F-C4D0-C5EC-85EFF585D32C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طلاقة</a:t>
            </a:r>
            <a:endParaRPr kumimoji="0" lang="ar-MA" sz="1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ECB4FE8-F88A-0FF3-B3EE-1C21ACDAA97D}"/>
              </a:ext>
            </a:extLst>
          </p:cNvPr>
          <p:cNvSpPr txBox="1"/>
          <p:nvPr/>
        </p:nvSpPr>
        <p:spPr>
          <a:xfrm>
            <a:off x="5337286" y="2122576"/>
            <a:ext cx="1301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انشطة اعتيادية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033E18-0BF8-0A23-3475-6EDAB678A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DB7EDC81-5010-F21C-8657-F278D00C5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B81E251-DEE6-2737-C7C1-6AEADF15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A8417B3C-ED6C-3E31-483B-4AA47805F93E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من دروب القنيطرة إلى عالم النجومية- توقع و تحقق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9B7FF1-551C-6B3E-88C4-2711FAE3DD72}"/>
              </a:ext>
            </a:extLst>
          </p:cNvPr>
          <p:cNvSpPr txBox="1"/>
          <p:nvPr/>
        </p:nvSpPr>
        <p:spPr>
          <a:xfrm>
            <a:off x="4892323" y="3380220"/>
            <a:ext cx="1715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/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ورشة القراءة – الحصة 1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8F49AE-464A-582F-C030-A17BF030BC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27705E2-A70D-8FDD-59FC-42FB5B08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6485E13-3F45-F80C-515F-11D586D2820C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من دروب القنيطرة إلى عالم النجومية-  استراتيجية الكلمات المفاتيح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A969E0-85FC-2E62-B385-F693C62C91A3}"/>
              </a:ext>
            </a:extLst>
          </p:cNvPr>
          <p:cNvSpPr txBox="1"/>
          <p:nvPr/>
        </p:nvSpPr>
        <p:spPr>
          <a:xfrm>
            <a:off x="4086808" y="4692778"/>
            <a:ext cx="2515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- 03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– الحصة 2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8769DA5-9161-657A-8DF2-D8FC7CE195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01677" y="4737196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F2E0393C-6904-6EA4-F854-FE7AF2B515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0411D317-4984-A58F-56A5-73DC875A1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72608" y="3255190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3101C6-BF6B-2F71-435A-2D0B8F53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804" y="1616652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5EEABF2-E7F5-5D49-6EB5-4C3D95BF8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6" y="2743200"/>
            <a:ext cx="7542707" cy="2498148"/>
          </a:xfrm>
          <a:prstGeom prst="rect">
            <a:avLst/>
          </a:prstGeom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F867C460-085A-81C4-E42C-F362671287D1}"/>
              </a:ext>
            </a:extLst>
          </p:cNvPr>
          <p:cNvSpPr txBox="1">
            <a:spLocks/>
          </p:cNvSpPr>
          <p:nvPr/>
        </p:nvSpPr>
        <p:spPr>
          <a:xfrm>
            <a:off x="2322000" y="381716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B1EDEA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واجباتكم المنزلية.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48532D9-994E-68F4-EFE1-BB90C48A129A}"/>
              </a:ext>
            </a:extLst>
          </p:cNvPr>
          <p:cNvSpPr txBox="1"/>
          <p:nvPr/>
        </p:nvSpPr>
        <p:spPr>
          <a:xfrm>
            <a:off x="2578720" y="3040837"/>
            <a:ext cx="4750904" cy="604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19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DC29B-3DC3-D765-046B-21A161927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343C0276-2571-201B-3197-37FC7FE02623}"/>
              </a:ext>
            </a:extLst>
          </p:cNvPr>
          <p:cNvSpPr txBox="1"/>
          <p:nvPr/>
        </p:nvSpPr>
        <p:spPr>
          <a:xfrm>
            <a:off x="2491720" y="3024154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أَقْرانٌ</a:t>
            </a:r>
            <a:endParaRPr dirty="0">
              <a:sym typeface="Calibri"/>
            </a:endParaRPr>
          </a:p>
        </p:txBody>
      </p:sp>
      <p:sp>
        <p:nvSpPr>
          <p:cNvPr id="3" name="Google Shape;452;p158">
            <a:extLst>
              <a:ext uri="{FF2B5EF4-FFF2-40B4-BE49-F238E27FC236}">
                <a16:creationId xmlns:a16="http://schemas.microsoft.com/office/drawing/2014/main" id="{EB1B7564-CBD6-4B09-526E-B03565B09825}"/>
              </a:ext>
            </a:extLst>
          </p:cNvPr>
          <p:cNvSpPr txBox="1"/>
          <p:nvPr/>
        </p:nvSpPr>
        <p:spPr>
          <a:xfrm>
            <a:off x="6939590" y="3024154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أَذْكى</a:t>
            </a: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E43C9964-703F-3726-7BE3-B5C230813816}"/>
              </a:ext>
            </a:extLst>
          </p:cNvPr>
          <p:cNvSpPr txBox="1"/>
          <p:nvPr/>
        </p:nvSpPr>
        <p:spPr>
          <a:xfrm>
            <a:off x="370888" y="3024154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مَسارٌ</a:t>
            </a:r>
            <a:endParaRPr dirty="0">
              <a:sym typeface="Calibri"/>
            </a:endParaRP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id="{F5F1CE89-CF2A-58BC-C710-49E2B70199A1}"/>
              </a:ext>
            </a:extLst>
          </p:cNvPr>
          <p:cNvSpPr txBox="1"/>
          <p:nvPr/>
        </p:nvSpPr>
        <p:spPr>
          <a:xfrm>
            <a:off x="4748427" y="3024154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يُثْني</a:t>
            </a:r>
            <a:endParaRPr dirty="0">
              <a:sym typeface="Calibri"/>
            </a:endParaRPr>
          </a:p>
        </p:txBody>
      </p:sp>
      <p:sp>
        <p:nvSpPr>
          <p:cNvPr id="10" name="Titre 13">
            <a:extLst>
              <a:ext uri="{FF2B5EF4-FFF2-40B4-BE49-F238E27FC236}">
                <a16:creationId xmlns:a16="http://schemas.microsoft.com/office/drawing/2014/main" id="{EFE2FEDA-A97A-2D40-DFC6-862C094AC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87" y="771354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بتعاريف هذه الكلمات؟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949B53-4FDA-94BE-19A3-9C567BC234B8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60655B9-2820-1AED-C397-97D31A4EE4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765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60E88E6-605A-6344-D431-83D3C53DEC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2088DB0-09C5-FECD-A351-D9A7840E29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E8E3BDE-D490-3CD5-76D1-AF41ABD668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73DA70A-8B5A-267F-EBAF-0DADE146DDA7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5B6320-B6C1-BF34-852A-05E3C61EE500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C0C626-A1FA-5E5E-490C-E1B887DE9B7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FD69AFBC-26EE-34A2-A151-E8989EF056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57288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0E08D-0CA3-C55C-4A43-8DFD0A60B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D54AF0E1-4C83-773F-1181-1A9985C59ED4}"/>
              </a:ext>
            </a:extLst>
          </p:cNvPr>
          <p:cNvSpPr txBox="1"/>
          <p:nvPr/>
        </p:nvSpPr>
        <p:spPr>
          <a:xfrm>
            <a:off x="1501097" y="2536328"/>
            <a:ext cx="6141806" cy="11237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اِسْتْراتيجية ﭐلْكَلِماتِ ﭐلْمَفاتيحِ</a:t>
            </a:r>
          </a:p>
        </p:txBody>
      </p:sp>
      <p:sp>
        <p:nvSpPr>
          <p:cNvPr id="11" name="Titre 13">
            <a:extLst>
              <a:ext uri="{FF2B5EF4-FFF2-40B4-BE49-F238E27FC236}">
                <a16:creationId xmlns:a16="http://schemas.microsoft.com/office/drawing/2014/main" id="{FC5B94D3-A129-CA52-C604-0E30108D7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بخطوات استراتيجية الكلمات المفاتيح؟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1EA635-BA9E-5341-322F-1124CF44D0CC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E07361-0902-DAD3-B592-D59FD736CD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FED68D4-31AB-4E10-6235-AFB8F10A25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AA3871D-D00C-D258-BA30-4A104CE9539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0A4E0F1-294B-E865-01AB-060994CBB53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818F5F-C91F-DC1C-6A9F-18FF075F8EAD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B44614-54C4-17BA-D96F-C727502B6BF3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6100AD-5AF7-0A83-0969-51920C184E3E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0C90C98B-7328-A158-D922-7240CE5D61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47767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6D84A-4180-9ACF-515D-82898E4CE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3">
            <a:extLst>
              <a:ext uri="{FF2B5EF4-FFF2-40B4-BE49-F238E27FC236}">
                <a16:creationId xmlns:a16="http://schemas.microsoft.com/office/drawing/2014/main" id="{5524C3A4-4E7B-33E6-2D60-51C4EAF8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نشاط المعجم في منازلكم.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78A503E8-7E5E-7019-E8E2-4D3E7B65A9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763" y="1694319"/>
            <a:ext cx="792000" cy="792000"/>
          </a:xfr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4ABC97C8-D172-77F5-7614-307890BD4497}"/>
              </a:ext>
            </a:extLst>
          </p:cNvPr>
          <p:cNvGrpSpPr/>
          <p:nvPr/>
        </p:nvGrpSpPr>
        <p:grpSpPr>
          <a:xfrm>
            <a:off x="552763" y="126524"/>
            <a:ext cx="7558419" cy="328107"/>
            <a:chOff x="552763" y="126524"/>
            <a:chExt cx="7558419" cy="32810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D399F91-65AE-4D5D-53B1-A600012DAA2B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5DBDB5F-F2CD-F0C2-FF6C-B9B427E6D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7E05275-AA7D-E629-CCCE-0C37DC723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3E072EF-040B-A8B5-735A-418E3C305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503A3D7-6F1E-5E82-CD4E-13DD03764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302747D-ED70-23E9-8E00-214CD702941F}"/>
                </a:ext>
              </a:extLst>
            </p:cNvPr>
            <p:cNvSpPr>
              <a:spLocks/>
            </p:cNvSpPr>
            <p:nvPr/>
          </p:nvSpPr>
          <p:spPr>
            <a:xfrm>
              <a:off x="4738133" y="166631"/>
              <a:ext cx="132784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 القراءة</a:t>
              </a:r>
              <a:r>
                <a:rPr lang="fr-FR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1 </a:t>
              </a:r>
              <a:endPara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AEA572-ECA0-3240-87F2-A244C9C456D6}"/>
                </a:ext>
              </a:extLst>
            </p:cNvPr>
            <p:cNvSpPr>
              <a:spLocks/>
            </p:cNvSpPr>
            <p:nvPr/>
          </p:nvSpPr>
          <p:spPr>
            <a:xfrm>
              <a:off x="2638374" y="126524"/>
              <a:ext cx="134408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القراءة</a:t>
              </a:r>
              <a:r>
                <a:rPr lang="fr-FR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2</a:t>
              </a: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</a:t>
              </a:r>
              <a:endPara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67FDBB2-0566-039A-6C19-2A9FB430698C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14D2D126-C5E4-D0BA-8E57-F6806C909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296" y="2499360"/>
            <a:ext cx="8224161" cy="336744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7D97D7C-6FE8-BD12-6DA7-C8D3BF1163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376" y="714627"/>
            <a:ext cx="823008" cy="82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26457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48DED5-079E-7F2B-944E-27A71222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الفائزون بنجمة السلوك الجيد هم : ............................................</a:t>
            </a:r>
            <a:endParaRPr lang="fr-MA" dirty="0"/>
          </a:p>
        </p:txBody>
      </p:sp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1620410-F112-6210-3B13-37323E514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CCD1E32-B90D-9F23-2CF6-D326B08922AD}"/>
              </a:ext>
            </a:extLst>
          </p:cNvPr>
          <p:cNvGrpSpPr/>
          <p:nvPr/>
        </p:nvGrpSpPr>
        <p:grpSpPr>
          <a:xfrm>
            <a:off x="552763" y="126524"/>
            <a:ext cx="7558419" cy="328107"/>
            <a:chOff x="552763" y="126524"/>
            <a:chExt cx="7558419" cy="32810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B61723C-711F-444C-8827-9168222DDBEE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5AB42F0-5787-9DD4-941E-25F5CCE04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AC74EC2-667B-4EBB-8937-C7C8543FD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ED5E5DF-4943-BCE9-EFEF-159F005C4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41237CE-11F0-AD69-2DA8-7E2D78A39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7DECA9-E4D9-567E-2A15-71CF090EE725}"/>
                </a:ext>
              </a:extLst>
            </p:cNvPr>
            <p:cNvSpPr>
              <a:spLocks/>
            </p:cNvSpPr>
            <p:nvPr/>
          </p:nvSpPr>
          <p:spPr>
            <a:xfrm>
              <a:off x="4738133" y="166631"/>
              <a:ext cx="132784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 القراءة</a:t>
              </a:r>
              <a:r>
                <a:rPr lang="fr-FR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1 </a:t>
              </a:r>
              <a:endPara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5597DC-F3CD-494A-B0F1-735C3C3205EB}"/>
                </a:ext>
              </a:extLst>
            </p:cNvPr>
            <p:cNvSpPr>
              <a:spLocks/>
            </p:cNvSpPr>
            <p:nvPr/>
          </p:nvSpPr>
          <p:spPr>
            <a:xfrm>
              <a:off x="2638374" y="126524"/>
              <a:ext cx="134408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القراءة</a:t>
              </a:r>
              <a:r>
                <a:rPr lang="fr-FR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2</a:t>
              </a: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</a:t>
              </a:r>
              <a:endPara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1A87B3-9A03-06F7-F1EB-189CAF501E2A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1FFBB3A4-E47E-0A1F-4EDF-48C3A0DDFB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88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E8E94-55AD-263E-48C3-ABC756564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715AF14-1EF2-15C2-E76B-FA03D66C7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dirty="0"/>
          </a:p>
        </p:txBody>
      </p:sp>
      <p:pic>
        <p:nvPicPr>
          <p:cNvPr id="7" name="اختتام الحصة5_1">
            <a:hlinkClick r:id="" action="ppaction://media"/>
            <a:extLst>
              <a:ext uri="{FF2B5EF4-FFF2-40B4-BE49-F238E27FC236}">
                <a16:creationId xmlns:a16="http://schemas.microsoft.com/office/drawing/2014/main" id="{07E2D7E6-3EAF-0006-7B3B-1B980B35FB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1663" y="2439988"/>
            <a:ext cx="5400675" cy="3038475"/>
          </a:xfrm>
          <a:prstGeom prst="rect">
            <a:avLst/>
          </a:prstGeo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EF55583-AF08-C2B5-6383-6599C8ED69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8F0BDE9-0EC3-9916-A553-24DB8DE75091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EF8BCE8-EA6A-9762-D3D4-0D7C0FBBE3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8230D68-39E9-FC1D-554B-FC0A0544774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4A90079-1A78-288F-4002-5299F3E596F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C02F445-B0FE-347A-456A-D3964F0ED6A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7B17518-65D9-092A-F4CA-7C3D3BED9D39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55F57C-4BE8-5214-94BE-2C1D92F2CE5F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965166-E611-AD54-4B78-8BC9EC51B60A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C05F5E7-A446-A764-A157-6DDA0013F1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992" y="690243"/>
            <a:ext cx="847392" cy="84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17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852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37307" y="2029408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2948767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فقرة باسترسال؛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3839548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توقع مضمون نص مقروء و التحقق من التوقعات؛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177279" y="4730329"/>
            <a:ext cx="6696000" cy="976945"/>
            <a:chOff x="1331545" y="2851205"/>
            <a:chExt cx="6696000" cy="976945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331545" y="2997153"/>
              <a:ext cx="493478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توظيف استراتيجية الكلمات المفاتيح لاستخراج و استنتاج معلومات من نص مقروء.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4704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1343766"/>
            <a:ext cx="7886700" cy="720000"/>
          </a:xfrm>
        </p:spPr>
        <p:txBody>
          <a:bodyPr/>
          <a:lstStyle/>
          <a:p>
            <a:r>
              <a:rPr lang="ar-AE" sz="4000" dirty="0"/>
              <a:t>  ا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فتتاح</a:t>
            </a:r>
            <a:r>
              <a:rPr lang="ar-MA" sz="4000" dirty="0"/>
              <a:t> 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الحصة</a:t>
            </a:r>
            <a:endParaRPr lang="fr-MA" sz="4400" dirty="0">
              <a:solidFill>
                <a:srgbClr val="424D7B"/>
              </a:solidFill>
              <a:latin typeface="Dosis ExtraBold" pitchFamily="2" charset="0"/>
              <a:cs typeface="Microsoft Uighur" panose="02000000000000000000" pitchFamily="2" charset="-78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0872" y="156210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2361254"/>
            <a:ext cx="7789894" cy="277623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165590" y="3406523"/>
            <a:ext cx="4500000" cy="102289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ترحيب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تدبير السلوك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نشاط اعتيادي : الطلاقة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790710" y="2223045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2415862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222674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56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64D9AC60-B943-9244-8F5A-B587DB9D5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D4985B-AF01-653C-62EA-F0DFD11B0AE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34BFBC-BC75-953E-AE2B-8FFD17E21422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7F77E56-CDE6-FFD9-C9D3-4CE7CEDA4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F4E337-02DF-99A5-3C56-9221875755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C3CFD3B-BF0E-9BB2-959D-C27D579AB8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E5428C-93EB-C586-6835-949FC0B2A1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402741-4E7E-4BAD-2577-EFBA9E19B944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BC018A-5C79-F0F2-0A34-75E77CB665CF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0">
            <a:extLst>
              <a:ext uri="{FF2B5EF4-FFF2-40B4-BE49-F238E27FC236}">
                <a16:creationId xmlns:a16="http://schemas.microsoft.com/office/drawing/2014/main" id="{96C6E4D0-07A7-3FA9-8E8C-EB6BD84F47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71" r="-17371"/>
          <a:stretch>
            <a:fillRect/>
          </a:stretch>
        </p:blipFill>
        <p:spPr>
          <a:xfrm>
            <a:off x="1871663" y="2160588"/>
            <a:ext cx="5400675" cy="3598862"/>
          </a:xfrm>
          <a:prstGeom prst="roundRect">
            <a:avLst>
              <a:gd name="adj" fmla="val 11828"/>
            </a:avLst>
          </a:prstGeom>
        </p:spPr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907EB4BE-FE38-0DFA-CDC8-1C9524F113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3770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B36A-79AA-2C06-CA0A-36A57C17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69FCEB-E6D3-3214-9635-C7943DCD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31" y="827874"/>
            <a:ext cx="6840000" cy="612000"/>
          </a:xfrm>
        </p:spPr>
        <p:txBody>
          <a:bodyPr>
            <a:normAutofit fontScale="90000"/>
          </a:bodyPr>
          <a:lstStyle/>
          <a:p>
            <a:pPr lv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كل حصة سيفوز ثلاثة منكم بالنجمة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AAD3BF1-7D2E-FACA-261E-CA695624DC8D}"/>
              </a:ext>
            </a:extLst>
          </p:cNvPr>
          <p:cNvSpPr/>
          <p:nvPr/>
        </p:nvSpPr>
        <p:spPr>
          <a:xfrm>
            <a:off x="-613787" y="79476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667EF2-F06F-ABCC-7D6F-19961FF8A107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3B439-8A8F-3ADE-918A-5827308EAEB2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Google Shape;1246;p5">
            <a:extLst>
              <a:ext uri="{FF2B5EF4-FFF2-40B4-BE49-F238E27FC236}">
                <a16:creationId xmlns:a16="http://schemas.microsoft.com/office/drawing/2014/main" id="{32F1A851-0699-9B33-537C-308F882A5D84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45;p5">
            <a:extLst>
              <a:ext uri="{FF2B5EF4-FFF2-40B4-BE49-F238E27FC236}">
                <a16:creationId xmlns:a16="http://schemas.microsoft.com/office/drawing/2014/main" id="{19BD340D-6C96-2F0A-F208-FAA9A7FECDE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4;p5">
            <a:extLst>
              <a:ext uri="{FF2B5EF4-FFF2-40B4-BE49-F238E27FC236}">
                <a16:creationId xmlns:a16="http://schemas.microsoft.com/office/drawing/2014/main" id="{7FA6A52C-9DD3-EC2B-490A-DC138182270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7BD9C6F-4011-629A-B399-E0C8DECA9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D4B510FA-95AB-5E85-2947-D55CE6B261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Google Shape;1333;p8">
            <a:extLst>
              <a:ext uri="{FF2B5EF4-FFF2-40B4-BE49-F238E27FC236}">
                <a16:creationId xmlns:a16="http://schemas.microsoft.com/office/drawing/2014/main" id="{4034A3D7-BA9F-1AA3-62F7-055C143FAC7A}"/>
              </a:ext>
            </a:extLst>
          </p:cNvPr>
          <p:cNvSpPr txBox="1"/>
          <p:nvPr/>
        </p:nvSpPr>
        <p:spPr>
          <a:xfrm>
            <a:off x="1471899" y="3662266"/>
            <a:ext cx="422019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كَيْ أَسْتَأْذِنَ لِأَخْذِ الْكَلِمَةِ:  أَلْزَمُ مَكاني ثُمَّ أَرْفَعُ أُصْبُعي لِلْإجابَةِ.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DC66C01-3DA0-9040-348F-485FA9CED601}"/>
              </a:ext>
            </a:extLst>
          </p:cNvPr>
          <p:cNvSpPr/>
          <p:nvPr/>
        </p:nvSpPr>
        <p:spPr>
          <a:xfrm>
            <a:off x="5872101" y="2239432"/>
            <a:ext cx="1800000" cy="1800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 cap="flat" cmpd="sng" algn="ctr">
            <a:solidFill>
              <a:srgbClr val="A1A6B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262539-11FD-42E7-A8FA-4327D7782E0E}"/>
              </a:ext>
            </a:extLst>
          </p:cNvPr>
          <p:cNvSpPr>
            <a:spLocks/>
          </p:cNvSpPr>
          <p:nvPr/>
        </p:nvSpPr>
        <p:spPr>
          <a:xfrm>
            <a:off x="4383567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2DCA-4239-D9DB-B3C6-3593CB47EF60}"/>
              </a:ext>
            </a:extLst>
          </p:cNvPr>
          <p:cNvSpPr>
            <a:spLocks/>
          </p:cNvSpPr>
          <p:nvPr/>
        </p:nvSpPr>
        <p:spPr>
          <a:xfrm>
            <a:off x="2283808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71830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theme/theme1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05- 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14331</TotalTime>
  <Words>1571</Words>
  <Application>Microsoft Office PowerPoint</Application>
  <PresentationFormat>Affichage à l'écran (4:3)</PresentationFormat>
  <Paragraphs>325</Paragraphs>
  <Slides>56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56</vt:i4>
      </vt:variant>
    </vt:vector>
  </HeadingPairs>
  <TitlesOfParts>
    <vt:vector size="81" baseType="lpstr">
      <vt:lpstr>Microsoft Uighur</vt:lpstr>
      <vt:lpstr>Dosis ExtraBold</vt:lpstr>
      <vt:lpstr>Dosis SemiBold</vt:lpstr>
      <vt:lpstr>Modern Love</vt:lpstr>
      <vt:lpstr>Dosis</vt:lpstr>
      <vt:lpstr>Wingdings</vt:lpstr>
      <vt:lpstr>Calibri Light</vt:lpstr>
      <vt:lpstr>Arial</vt:lpstr>
      <vt:lpstr>Dosis Medium</vt:lpstr>
      <vt:lpstr>Sakkal Majalla</vt:lpstr>
      <vt:lpstr>Calibri</vt:lpstr>
      <vt:lpstr>2_Thème Office</vt:lpstr>
      <vt:lpstr>2_05- افتتاح الحصة</vt:lpstr>
      <vt:lpstr>01- نشاط اعتيادي</vt:lpstr>
      <vt:lpstr>1_01- نشاط اعتيادي</vt:lpstr>
      <vt:lpstr>04- قراءة/ كتابة</vt:lpstr>
      <vt:lpstr>1_04- قراءة/ كتابة</vt:lpstr>
      <vt:lpstr>1_05- اختتام الحصة</vt:lpstr>
      <vt:lpstr>3_Env-Enseignant</vt:lpstr>
      <vt:lpstr>00_Env-Enseignant</vt:lpstr>
      <vt:lpstr>3_01- نشاط اعتيادي</vt:lpstr>
      <vt:lpstr>1_Env-Enseignant</vt:lpstr>
      <vt:lpstr>1_Thème Office</vt:lpstr>
      <vt:lpstr>2_01- نشاط اعتيادي</vt:lpstr>
      <vt:lpstr>2_05- اختتام الحصة</vt:lpstr>
      <vt:lpstr>Présentation PowerPoint</vt:lpstr>
      <vt:lpstr>Présentation PowerPoint</vt:lpstr>
      <vt:lpstr>Présentation PowerPoint</vt:lpstr>
      <vt:lpstr>تنظيم حصص الأسبوع الثاني</vt:lpstr>
      <vt:lpstr>هيكلة حصة اليوم</vt:lpstr>
      <vt:lpstr>عند نهاية الحصة</vt:lpstr>
      <vt:lpstr>  افتتاح الحصة</vt:lpstr>
      <vt:lpstr>مرحبا بكم ، سنبدأ  حصة اللغة العربية.</vt:lpstr>
      <vt:lpstr>قبل أن نبدأ حصة اليوم سأذكركم بشروط الحصول على نجمة السلوك الجيد.  في كل حصة سيفوز ثلاثة منكم بالنجمة</vt:lpstr>
      <vt:lpstr>ضعوا اللوحة على الطاولة ، الكراسة والدفتر والمقلمة في القمطر.</vt:lpstr>
      <vt:lpstr>ستتدربون في هذه الحصة على قراءة فقرة بدقة وسرعة. سأقرأ . تابعوا معي</vt:lpstr>
      <vt:lpstr>الآن سنمر لتحدي الطلاقة. سأسحب 5 بطاقات تحمل أسماء 5 متعلمين.  سأنادي على المتعلم الأول ليقرأ النص بطلاقة.</vt:lpstr>
      <vt:lpstr>أنادي على التلميذ الأول: .................................. .</vt:lpstr>
      <vt:lpstr>الفائزون بنجمة الطلاقة هم ...........................................................................</vt:lpstr>
      <vt:lpstr>ورشة القراءة – الحصة 1 </vt:lpstr>
      <vt:lpstr> سنقرأ نصا بعنوان من دروب القنيطرة إلى عالم النجومية. ما هي بعض شروط النجاح التي تعلمنا؟</vt:lpstr>
      <vt:lpstr>قبل قراءة النص سنتعرف على مفردات تفيدنا في فهم النص. سأقرأ أولاً. من يقرأ مثلي؟</vt:lpstr>
      <vt:lpstr>الآن، سنربط كل كلمة بالتعريف المناسب لها . ما المقصود بأذكى؟ يثني ؟ أقران ؟ مسار ؟ </vt:lpstr>
      <vt:lpstr> لاحظوا عنوان النص و الصور. لتتوقعوا مضمون النص. ماذا تعرفون عن الشخصية التالية؟</vt:lpstr>
      <vt:lpstr>ما المعلومات التي سيقدمها النص حول الشخصية؟ سأسجل بعض توقعاتكم على السبورة. </vt:lpstr>
      <vt:lpstr>خدوا كراساتكم . ستقرِون النص قراءة صامتة لتحققوا من توقعاتكم.</vt:lpstr>
      <vt:lpstr>من توقع المعلومات التي جاءت في النص؟ أين  قرأت ذلك في النص؟</vt:lpstr>
      <vt:lpstr>انتبهوا سأتحقق من فهمكم العام  للنص. من يقرأ السؤال؟ من منكم يجيب؟</vt:lpstr>
      <vt:lpstr> من يقرأ السؤال؟ من منكم يجيب؟</vt:lpstr>
      <vt:lpstr>سأقرأ النص ؛ تابعوا معي ؛ سطروا على مفردات المعجم التي تعلمناها عندما نصل إليها : أذكى/ يثني/ أقران  / مسار.</vt:lpstr>
      <vt:lpstr>ورشة القراءة – الحصة 2</vt:lpstr>
      <vt:lpstr>الان سيقرأ كل واحد منكم  فقرة مع احترام قواعد القراءة السليمة. الآخرون يتابعون. من يقرأ؟</vt:lpstr>
      <vt:lpstr>الآن؛ ستتدربون على توظيف استراتيجية الكلمات المفاتيح لاستنتاج  معلومات من النص المقروء.</vt:lpstr>
      <vt:lpstr>سأوظف الاستراتيجية للإجابة عن السؤال التالي .  من يقرأ السؤال؟</vt:lpstr>
      <vt:lpstr>بداية، أبحث في السؤال عن الكلمات المفاتيح: </vt:lpstr>
      <vt:lpstr>أبحث عن أداة الاستفهام في السؤال. ما الذي يدل؟ سأبحث عن كلمات و عبارات تدل على أمر ما </vt:lpstr>
      <vt:lpstr>أواصل البحث عن كلمات مفاتيح أخرى. سأبحث عن ما يدل على ممارسة والد نايف لكرة القدم.</vt:lpstr>
      <vt:lpstr>أعود إلى النص للبحث سريعا عن كلمات وعبارات تدل علة أن والد نايف كان لاعب كرة قدم </vt:lpstr>
      <vt:lpstr>أتذكر أن والد نايف ورد في بداية النص ، لذلك سأبحث مباشرة في الصفحة 22.</vt:lpstr>
      <vt:lpstr>أمسح بعيني الفقرة بحثا عن المؤشرات التي ستساعدني على الإجابة.</vt:lpstr>
      <vt:lpstr>وجدت عبارة " والد نايف كان من قدماء لاعبي النادي القنيطري.</vt:lpstr>
      <vt:lpstr>أقرأ المقطع و أسأل . هل مكنني المقطع من الإجابة؟</vt:lpstr>
      <vt:lpstr>في الأخير ، أصوغ جوابا في جملة مفيدة.  من يقرأ السؤال؟ من يقرأ الجواب.  هل أنتم متفقون؟ </vt:lpstr>
      <vt:lpstr>من يذكرنا بخطوات استراتيجية الكلمات المفاتيح؟ </vt:lpstr>
      <vt:lpstr>الان ستنجزون أنشطة في مجموعات ثنائية. خدوا الصفحة 25 من كراساتكم </vt:lpstr>
      <vt:lpstr>كل واحد منكم يجيب عن الأسئلة بتوظيف استراتيجية الكلمات المفاتيح.   معكم 3 دقائق  </vt:lpstr>
      <vt:lpstr>في ثنائيات؛ ناقشوا إجاباتكم وتأكدوا من الاتباع السليم لخطوات الاستراتيجية. </vt:lpstr>
      <vt:lpstr>نصحح. من يقرأ؟ أين الكلمات المفاتيح في العبارة؟ أين  وجدتم  ما يشير إليها  في النص ؟</vt:lpstr>
      <vt:lpstr>من يقرأ الجواب؟ صححوا</vt:lpstr>
      <vt:lpstr>نصحح السطر الثالث. من يقرأ؟ أين الكلمات المفاتيح في العبارة؟ أين  وجدتم  ما يشير إليها  في النص ؟</vt:lpstr>
      <vt:lpstr>من يقرأ الجواب؟ صححوا</vt:lpstr>
      <vt:lpstr>الان؛ سيعمل كل واحد منكم بمفرده</vt:lpstr>
      <vt:lpstr>أجيبوا عن الأسئلة  على الدفاتر عمل فردي. سأمر بين الصفوف لتقييم إنجازاتكم </vt:lpstr>
      <vt:lpstr>صححوا بقلم أخضر إنجازاتكم </vt:lpstr>
      <vt:lpstr>Présentation PowerPoint</vt:lpstr>
      <vt:lpstr>من يذكرنا بتعاريف هذه الكلمات؟ </vt:lpstr>
      <vt:lpstr>من يذكرنا بخطوات استراتيجية الكلمات المفاتيح؟ </vt:lpstr>
      <vt:lpstr>أنجزوا نشاط المعجم في منازلكم.</vt:lpstr>
      <vt:lpstr>الفائزون بنجمة السلوك الجيد هم : ............................................</vt:lpstr>
      <vt:lpstr>إلى اللقاء في الحصة المقبلة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145</cp:revision>
  <dcterms:created xsi:type="dcterms:W3CDTF">2023-09-20T21:35:22Z</dcterms:created>
  <dcterms:modified xsi:type="dcterms:W3CDTF">2025-11-02T10:53:54Z</dcterms:modified>
</cp:coreProperties>
</file>