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0da6cc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0da6cc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00da6ccdd_0_71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00da6ccdd_0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500da6ccdd_0_78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500da6ccdd_0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00da6ccd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500da6ccd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ff5b40293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ff5b402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00da6ccdd_0_34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00da6ccdd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00da6ccdd_0_39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00da6ccdd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00da6ccdd_0_45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00da6ccdd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00da6ccdd_0_50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00da6ccdd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00da6ccdd_0_56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00da6ccdd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00da6ccdd_0_61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00da6ccdd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00da6ccdd_0_67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00da6ccdd_0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3.png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Relationship Id="rId5" Type="http://schemas.openxmlformats.org/officeDocument/2006/relationships/image" Target="../media/image36.png"/><Relationship Id="rId6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37.png"/><Relationship Id="rId7" Type="http://schemas.openxmlformats.org/officeDocument/2006/relationships/image" Target="../media/image33.png"/><Relationship Id="rId8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3" Type="http://schemas.openxmlformats.org/officeDocument/2006/relationships/image" Target="../media/image45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image" Target="../media/image44.png"/><Relationship Id="rId5" Type="http://schemas.openxmlformats.org/officeDocument/2006/relationships/image" Target="../media/image12.png"/><Relationship Id="rId6" Type="http://schemas.openxmlformats.org/officeDocument/2006/relationships/image" Target="../media/image47.png"/><Relationship Id="rId7" Type="http://schemas.openxmlformats.org/officeDocument/2006/relationships/image" Target="../media/image3.png"/><Relationship Id="rId8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53.png"/><Relationship Id="rId5" Type="http://schemas.openxmlformats.org/officeDocument/2006/relationships/image" Target="../media/image15.png"/><Relationship Id="rId6" Type="http://schemas.openxmlformats.org/officeDocument/2006/relationships/image" Target="../media/image5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26.png"/><Relationship Id="rId6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27.png"/><Relationship Id="rId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/>
          <p:nvPr>
            <p:ph type="ctrTitle"/>
          </p:nvPr>
        </p:nvSpPr>
        <p:spPr>
          <a:xfrm>
            <a:off x="902950" y="995000"/>
            <a:ext cx="4366200" cy="26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4800"/>
              <a:t>How hurtful can it be?</a:t>
            </a:r>
            <a:endParaRPr b="1" sz="4800"/>
          </a:p>
        </p:txBody>
      </p:sp>
      <p:sp>
        <p:nvSpPr>
          <p:cNvPr id="156" name="Google Shape;156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6B042"/>
                </a:solidFill>
              </a:rPr>
              <a:t>How does hate speech make me feel? &gt; SEL &gt; </a:t>
            </a:r>
            <a:r>
              <a:rPr b="1" lang="en">
                <a:solidFill>
                  <a:srgbClr val="76B042"/>
                </a:solidFill>
              </a:rPr>
              <a:t>How hurtful can it be?</a:t>
            </a:r>
            <a:endParaRPr b="1">
              <a:solidFill>
                <a:srgbClr val="76B042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10100" y="396225"/>
            <a:ext cx="3811451" cy="381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46"/>
          <p:cNvGrpSpPr/>
          <p:nvPr/>
        </p:nvGrpSpPr>
        <p:grpSpPr>
          <a:xfrm>
            <a:off x="6146550" y="650325"/>
            <a:ext cx="2930513" cy="3231300"/>
            <a:chOff x="6015200" y="197775"/>
            <a:chExt cx="2930513" cy="3231300"/>
          </a:xfrm>
        </p:grpSpPr>
        <p:sp>
          <p:nvSpPr>
            <p:cNvPr id="401" name="Google Shape;401;p46"/>
            <p:cNvSpPr/>
            <p:nvPr/>
          </p:nvSpPr>
          <p:spPr>
            <a:xfrm>
              <a:off x="6157513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6"/>
            <p:cNvSpPr txBox="1"/>
            <p:nvPr/>
          </p:nvSpPr>
          <p:spPr>
            <a:xfrm>
              <a:off x="6015200" y="1895300"/>
              <a:ext cx="2930400" cy="12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This characteristic includes all those individuals who identify as being: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1" marL="9144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n" sz="1100">
                  <a:solidFill>
                    <a:srgbClr val="000000"/>
                  </a:solidFill>
                </a:rPr>
                <a:t>Lesbian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1" marL="9144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n" sz="1100">
                  <a:solidFill>
                    <a:srgbClr val="000000"/>
                  </a:solidFill>
                </a:rPr>
                <a:t>Gay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1" marL="9144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n" sz="1100">
                  <a:solidFill>
                    <a:srgbClr val="000000"/>
                  </a:solidFill>
                </a:rPr>
                <a:t>Bisexual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1" marL="9144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n" sz="1100">
                  <a:solidFill>
                    <a:srgbClr val="000000"/>
                  </a:solidFill>
                </a:rPr>
                <a:t>Transgender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1" marL="9144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n" sz="1100">
                  <a:solidFill>
                    <a:srgbClr val="000000"/>
                  </a:solidFill>
                </a:rPr>
                <a:t>are questioning their identity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1" marL="9144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n" sz="1100">
                  <a:solidFill>
                    <a:srgbClr val="000000"/>
                  </a:solidFill>
                </a:rPr>
                <a:t>Or other</a:t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3" name="Google Shape;403;p46"/>
            <p:cNvGrpSpPr/>
            <p:nvPr/>
          </p:nvGrpSpPr>
          <p:grpSpPr>
            <a:xfrm>
              <a:off x="6728938" y="1480788"/>
              <a:ext cx="1645326" cy="495000"/>
              <a:chOff x="346213" y="813163"/>
              <a:chExt cx="1645326" cy="495000"/>
            </a:xfrm>
          </p:grpSpPr>
          <p:sp>
            <p:nvSpPr>
              <p:cNvPr id="404" name="Google Shape;404;p46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46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LGBTQ+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06" name="Google Shape;406;p46"/>
            <p:cNvSpPr txBox="1"/>
            <p:nvPr/>
          </p:nvSpPr>
          <p:spPr>
            <a:xfrm>
              <a:off x="6700388" y="24545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Characteristics</a:t>
              </a:r>
              <a:endParaRPr sz="160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07" name="Google Shape;407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89">
              <a:off x="6426249" y="28812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95825" y="700562"/>
              <a:ext cx="854350" cy="714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46"/>
          <p:cNvGrpSpPr/>
          <p:nvPr/>
        </p:nvGrpSpPr>
        <p:grpSpPr>
          <a:xfrm>
            <a:off x="3277925" y="1831250"/>
            <a:ext cx="2930513" cy="3231300"/>
            <a:chOff x="2999600" y="188850"/>
            <a:chExt cx="2930513" cy="3231300"/>
          </a:xfrm>
        </p:grpSpPr>
        <p:sp>
          <p:nvSpPr>
            <p:cNvPr id="410" name="Google Shape;410;p46"/>
            <p:cNvSpPr/>
            <p:nvPr/>
          </p:nvSpPr>
          <p:spPr>
            <a:xfrm>
              <a:off x="3141913" y="1888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6"/>
            <p:cNvSpPr txBox="1"/>
            <p:nvPr/>
          </p:nvSpPr>
          <p:spPr>
            <a:xfrm>
              <a:off x="2999600" y="1886375"/>
              <a:ext cx="2930400" cy="12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This characteristic includes all individuals that are a single-minded expert in a particular field. They may also display low social skills or have poor fashion sense. Individuals in this category often talk about their passion obsessively, or with great technical detail.</a:t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2" name="Google Shape;412;p46"/>
            <p:cNvGrpSpPr/>
            <p:nvPr/>
          </p:nvGrpSpPr>
          <p:grpSpPr>
            <a:xfrm>
              <a:off x="3713338" y="1471863"/>
              <a:ext cx="1645326" cy="495000"/>
              <a:chOff x="346213" y="813163"/>
              <a:chExt cx="1645326" cy="495000"/>
            </a:xfrm>
          </p:grpSpPr>
          <p:sp>
            <p:nvSpPr>
              <p:cNvPr id="413" name="Google Shape;413;p46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46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Geek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15" name="Google Shape;415;p46"/>
            <p:cNvSpPr txBox="1"/>
            <p:nvPr/>
          </p:nvSpPr>
          <p:spPr>
            <a:xfrm>
              <a:off x="3684788" y="236525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Characteristics</a:t>
              </a:r>
              <a:endParaRPr sz="160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16" name="Google Shape;416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89">
              <a:off x="3410649" y="279198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44834" y="543550"/>
              <a:ext cx="854329" cy="875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8" name="Google Shape;418;p46"/>
          <p:cNvGrpSpPr/>
          <p:nvPr/>
        </p:nvGrpSpPr>
        <p:grpSpPr>
          <a:xfrm>
            <a:off x="403075" y="650325"/>
            <a:ext cx="2944825" cy="3231300"/>
            <a:chOff x="54775" y="197775"/>
            <a:chExt cx="2944825" cy="3231300"/>
          </a:xfrm>
        </p:grpSpPr>
        <p:sp>
          <p:nvSpPr>
            <p:cNvPr id="419" name="Google Shape;419;p46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6"/>
            <p:cNvSpPr txBox="1"/>
            <p:nvPr/>
          </p:nvSpPr>
          <p:spPr>
            <a:xfrm>
              <a:off x="54775" y="2042875"/>
              <a:ext cx="2788200" cy="119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The characteristic includes all individuals that have blue hair. This can be long, or short, natural or dyed. The individuals that make up this group will have a high range of ages.</a:t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21" name="Google Shape;421;p46"/>
            <p:cNvPicPr preferRelativeResize="0"/>
            <p:nvPr/>
          </p:nvPicPr>
          <p:blipFill rotWithShape="1">
            <a:blip r:embed="rId6">
              <a:alphaModFix/>
            </a:blip>
            <a:srcRect b="53715" l="0" r="0" t="7516"/>
            <a:stretch/>
          </p:blipFill>
          <p:spPr>
            <a:xfrm>
              <a:off x="311150" y="555900"/>
              <a:ext cx="2588700" cy="10036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22" name="Google Shape;422;p46"/>
            <p:cNvGrpSpPr/>
            <p:nvPr/>
          </p:nvGrpSpPr>
          <p:grpSpPr>
            <a:xfrm>
              <a:off x="782825" y="1480788"/>
              <a:ext cx="1645326" cy="495000"/>
              <a:chOff x="346213" y="813163"/>
              <a:chExt cx="1645326" cy="495000"/>
            </a:xfrm>
          </p:grpSpPr>
          <p:sp>
            <p:nvSpPr>
              <p:cNvPr id="423" name="Google Shape;423;p46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46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Blue hair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25" name="Google Shape;425;p46"/>
            <p:cNvSpPr txBox="1"/>
            <p:nvPr/>
          </p:nvSpPr>
          <p:spPr>
            <a:xfrm>
              <a:off x="754275" y="24545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Characteristics</a:t>
              </a:r>
              <a:endParaRPr sz="160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6" name="Google Shape;426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89">
              <a:off x="480136" y="28812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7" name="Google Shape;427;p46"/>
          <p:cNvGrpSpPr/>
          <p:nvPr/>
        </p:nvGrpSpPr>
        <p:grpSpPr>
          <a:xfrm>
            <a:off x="3599975" y="182350"/>
            <a:ext cx="2371500" cy="1488825"/>
            <a:chOff x="6458263" y="4156550"/>
            <a:chExt cx="2371500" cy="1488825"/>
          </a:xfrm>
        </p:grpSpPr>
        <p:sp>
          <p:nvSpPr>
            <p:cNvPr id="428" name="Google Shape;428;p46"/>
            <p:cNvSpPr txBox="1"/>
            <p:nvPr/>
          </p:nvSpPr>
          <p:spPr>
            <a:xfrm>
              <a:off x="6458263" y="5247275"/>
              <a:ext cx="23715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Characteristics</a:t>
              </a:r>
              <a:endParaRPr sz="240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9" name="Google Shape;429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15">
              <a:off x="7415076" y="4205121"/>
              <a:ext cx="457893" cy="10305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47"/>
          <p:cNvGrpSpPr/>
          <p:nvPr/>
        </p:nvGrpSpPr>
        <p:grpSpPr>
          <a:xfrm>
            <a:off x="5862575" y="757975"/>
            <a:ext cx="2944800" cy="3231300"/>
            <a:chOff x="2992400" y="3529625"/>
            <a:chExt cx="2944800" cy="3231300"/>
          </a:xfrm>
        </p:grpSpPr>
        <p:sp>
          <p:nvSpPr>
            <p:cNvPr id="435" name="Google Shape;435;p47"/>
            <p:cNvSpPr/>
            <p:nvPr/>
          </p:nvSpPr>
          <p:spPr>
            <a:xfrm>
              <a:off x="3149000" y="352962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7"/>
            <p:cNvSpPr txBox="1"/>
            <p:nvPr/>
          </p:nvSpPr>
          <p:spPr>
            <a:xfrm>
              <a:off x="2992400" y="5379225"/>
              <a:ext cx="2930400" cy="119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This characteristic includes those individuals </a:t>
              </a:r>
              <a:r>
                <a:rPr lang="en" sz="1100"/>
                <a:t>who have a physical or mental impairment</a:t>
              </a:r>
              <a:r>
                <a:rPr lang="en" sz="1100">
                  <a:solidFill>
                    <a:srgbClr val="000000"/>
                  </a:solidFill>
                </a:rPr>
                <a:t> that has a long-term or significant impact on their life.</a:t>
              </a:r>
              <a:br>
                <a:rPr lang="en" sz="1100">
                  <a:solidFill>
                    <a:srgbClr val="000000"/>
                  </a:solidFill>
                </a:rPr>
              </a:br>
              <a:endParaRPr sz="1100">
                <a:solidFill>
                  <a:srgbClr val="000000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7" name="Google Shape;437;p47"/>
            <p:cNvGrpSpPr/>
            <p:nvPr/>
          </p:nvGrpSpPr>
          <p:grpSpPr>
            <a:xfrm>
              <a:off x="3720425" y="4812638"/>
              <a:ext cx="1645326" cy="495000"/>
              <a:chOff x="346213" y="813163"/>
              <a:chExt cx="1645326" cy="495000"/>
            </a:xfrm>
          </p:grpSpPr>
          <p:sp>
            <p:nvSpPr>
              <p:cNvPr id="438" name="Google Shape;438;p47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47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Disability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40" name="Google Shape;440;p47"/>
            <p:cNvSpPr txBox="1"/>
            <p:nvPr/>
          </p:nvSpPr>
          <p:spPr>
            <a:xfrm>
              <a:off x="3691875" y="357730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Characteristics</a:t>
              </a:r>
              <a:endParaRPr sz="160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41" name="Google Shape;441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89">
              <a:off x="3417736" y="361997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71875" y="3904875"/>
              <a:ext cx="857100" cy="85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50425" y="4035613"/>
              <a:ext cx="714300" cy="7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4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70051" y="4029830"/>
              <a:ext cx="329607" cy="329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4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27594" y="3982625"/>
              <a:ext cx="329607" cy="329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4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75249" y="4212860"/>
              <a:ext cx="472827" cy="4728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7" name="Google Shape;447;p47"/>
          <p:cNvGrpSpPr/>
          <p:nvPr/>
        </p:nvGrpSpPr>
        <p:grpSpPr>
          <a:xfrm>
            <a:off x="720875" y="757975"/>
            <a:ext cx="2944813" cy="3231300"/>
            <a:chOff x="54775" y="3529625"/>
            <a:chExt cx="2944813" cy="3231300"/>
          </a:xfrm>
        </p:grpSpPr>
        <p:sp>
          <p:nvSpPr>
            <p:cNvPr id="448" name="Google Shape;448;p47"/>
            <p:cNvSpPr/>
            <p:nvPr/>
          </p:nvSpPr>
          <p:spPr>
            <a:xfrm>
              <a:off x="211388" y="352962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7"/>
            <p:cNvSpPr txBox="1"/>
            <p:nvPr/>
          </p:nvSpPr>
          <p:spPr>
            <a:xfrm>
              <a:off x="54775" y="5241725"/>
              <a:ext cx="2930400" cy="13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This characteristic includes all those individuals who identify as being part of a particular religion, or who do not believe, or question the existence of religion e.g.: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1" marL="9144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n" sz="1100">
                  <a:solidFill>
                    <a:srgbClr val="000000"/>
                  </a:solidFill>
                </a:rPr>
                <a:t>Jews (Judaism)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1" marL="9144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n" sz="1100">
                  <a:solidFill>
                    <a:srgbClr val="000000"/>
                  </a:solidFill>
                </a:rPr>
                <a:t>Muslims (Islam)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1" marL="9144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n" sz="1100">
                  <a:solidFill>
                    <a:srgbClr val="000000"/>
                  </a:solidFill>
                </a:rPr>
                <a:t>Atheist (lacking belief in god)</a:t>
              </a:r>
              <a:br>
                <a:rPr lang="en" sz="1100">
                  <a:solidFill>
                    <a:srgbClr val="000000"/>
                  </a:solidFill>
                </a:rPr>
              </a:br>
              <a:endParaRPr sz="1100">
                <a:solidFill>
                  <a:srgbClr val="000000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0" name="Google Shape;450;p47"/>
            <p:cNvGrpSpPr/>
            <p:nvPr/>
          </p:nvGrpSpPr>
          <p:grpSpPr>
            <a:xfrm>
              <a:off x="782813" y="4812638"/>
              <a:ext cx="1645326" cy="495000"/>
              <a:chOff x="346213" y="813163"/>
              <a:chExt cx="1645326" cy="495000"/>
            </a:xfrm>
          </p:grpSpPr>
          <p:sp>
            <p:nvSpPr>
              <p:cNvPr id="451" name="Google Shape;451;p47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47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Religion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53" name="Google Shape;453;p47"/>
            <p:cNvSpPr txBox="1"/>
            <p:nvPr/>
          </p:nvSpPr>
          <p:spPr>
            <a:xfrm>
              <a:off x="754263" y="357730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Characteristics</a:t>
              </a:r>
              <a:endParaRPr sz="160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4" name="Google Shape;454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89">
              <a:off x="480124" y="361997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4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08700" y="3854200"/>
              <a:ext cx="1193601" cy="11936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6" name="Google Shape;456;p47"/>
          <p:cNvGrpSpPr/>
          <p:nvPr/>
        </p:nvGrpSpPr>
        <p:grpSpPr>
          <a:xfrm>
            <a:off x="3665700" y="1629213"/>
            <a:ext cx="2371500" cy="1488825"/>
            <a:chOff x="6458263" y="4156550"/>
            <a:chExt cx="2371500" cy="1488825"/>
          </a:xfrm>
        </p:grpSpPr>
        <p:sp>
          <p:nvSpPr>
            <p:cNvPr id="457" name="Google Shape;457;p47"/>
            <p:cNvSpPr txBox="1"/>
            <p:nvPr/>
          </p:nvSpPr>
          <p:spPr>
            <a:xfrm>
              <a:off x="6458263" y="5247275"/>
              <a:ext cx="23715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Characteristics</a:t>
              </a:r>
              <a:endParaRPr sz="240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8" name="Google Shape;458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15">
              <a:off x="7415076" y="4205121"/>
              <a:ext cx="457893" cy="10305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8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467" name="Google Shape;467;p48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468" name="Google Shape;468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8"/>
          <p:cNvPicPr preferRelativeResize="0"/>
          <p:nvPr/>
        </p:nvPicPr>
        <p:blipFill rotWithShape="1">
          <a:blip r:embed="rId9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8"/>
          <p:cNvGrpSpPr/>
          <p:nvPr/>
        </p:nvGrpSpPr>
        <p:grpSpPr>
          <a:xfrm>
            <a:off x="450225" y="613299"/>
            <a:ext cx="2926800" cy="3259826"/>
            <a:chOff x="546425" y="635499"/>
            <a:chExt cx="2926800" cy="3259826"/>
          </a:xfrm>
        </p:grpSpPr>
        <p:sp>
          <p:nvSpPr>
            <p:cNvPr id="164" name="Google Shape;164;p38"/>
            <p:cNvSpPr/>
            <p:nvPr/>
          </p:nvSpPr>
          <p:spPr>
            <a:xfrm>
              <a:off x="685025" y="66402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5" name="Google Shape;165;p38"/>
            <p:cNvGrpSpPr/>
            <p:nvPr/>
          </p:nvGrpSpPr>
          <p:grpSpPr>
            <a:xfrm>
              <a:off x="869517" y="635499"/>
              <a:ext cx="1421283" cy="353050"/>
              <a:chOff x="395892" y="245449"/>
              <a:chExt cx="1421283" cy="353050"/>
            </a:xfrm>
          </p:grpSpPr>
          <p:sp>
            <p:nvSpPr>
              <p:cNvPr id="166" name="Google Shape;166;p38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Speaker</a:t>
                </a:r>
                <a:endParaRPr sz="1600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67" name="Google Shape;167;p3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8" name="Google Shape;168;p38"/>
            <p:cNvSpPr txBox="1"/>
            <p:nvPr/>
          </p:nvSpPr>
          <p:spPr>
            <a:xfrm>
              <a:off x="546425" y="1799750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A politician.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Very active in the media and online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From a privileged background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Attended private school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Moderate views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Recent scandal about tax avoidance 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Married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3 children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57 years old</a:t>
              </a:r>
              <a:endParaRPr sz="11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9" name="Google Shape;169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41200" y="1108550"/>
              <a:ext cx="495001" cy="495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8"/>
            <p:cNvSpPr/>
            <p:nvPr/>
          </p:nvSpPr>
          <p:spPr>
            <a:xfrm>
              <a:off x="1533300" y="1130500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8"/>
            <p:cNvSpPr txBox="1"/>
            <p:nvPr/>
          </p:nvSpPr>
          <p:spPr>
            <a:xfrm>
              <a:off x="1533363" y="1119525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Mr Camstead</a:t>
              </a:r>
              <a:endParaRPr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172" name="Google Shape;172;p38"/>
          <p:cNvGrpSpPr/>
          <p:nvPr/>
        </p:nvGrpSpPr>
        <p:grpSpPr>
          <a:xfrm>
            <a:off x="3313175" y="1792361"/>
            <a:ext cx="2930025" cy="3259826"/>
            <a:chOff x="3535650" y="1799761"/>
            <a:chExt cx="2930025" cy="3259826"/>
          </a:xfrm>
        </p:grpSpPr>
        <p:sp>
          <p:nvSpPr>
            <p:cNvPr id="173" name="Google Shape;173;p38"/>
            <p:cNvSpPr/>
            <p:nvPr/>
          </p:nvSpPr>
          <p:spPr>
            <a:xfrm>
              <a:off x="3677475" y="1828288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8"/>
            <p:cNvSpPr txBox="1"/>
            <p:nvPr/>
          </p:nvSpPr>
          <p:spPr>
            <a:xfrm>
              <a:off x="3535650" y="2735413"/>
              <a:ext cx="2926800" cy="23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n" sz="1000">
                  <a:solidFill>
                    <a:srgbClr val="000000"/>
                  </a:solidFill>
                </a:rPr>
                <a:t>A TV presenter, writer, commentator and journalist.</a:t>
              </a:r>
              <a:endParaRPr sz="1000">
                <a:solidFill>
                  <a:srgbClr val="000000"/>
                </a:solidFill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n" sz="1000">
                  <a:solidFill>
                    <a:srgbClr val="000000"/>
                  </a:solidFill>
                </a:rPr>
                <a:t>Very active in the media and online</a:t>
              </a:r>
              <a:endParaRPr sz="1000">
                <a:solidFill>
                  <a:srgbClr val="000000"/>
                </a:solidFill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n" sz="1000">
                  <a:solidFill>
                    <a:srgbClr val="000000"/>
                  </a:solidFill>
                </a:rPr>
                <a:t>From a working-class background</a:t>
              </a:r>
              <a:endParaRPr sz="1000">
                <a:solidFill>
                  <a:srgbClr val="000000"/>
                </a:solidFill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n" sz="1000">
                  <a:solidFill>
                    <a:srgbClr val="000000"/>
                  </a:solidFill>
                </a:rPr>
                <a:t>Attended state school</a:t>
              </a:r>
              <a:endParaRPr sz="1000">
                <a:solidFill>
                  <a:srgbClr val="000000"/>
                </a:solidFill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n" sz="1000">
                  <a:solidFill>
                    <a:srgbClr val="000000"/>
                  </a:solidFill>
                </a:rPr>
                <a:t>Extreme views</a:t>
              </a:r>
              <a:endParaRPr sz="1000">
                <a:solidFill>
                  <a:srgbClr val="000000"/>
                </a:solidFill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n" sz="1000">
                  <a:solidFill>
                    <a:srgbClr val="000000"/>
                  </a:solidFill>
                </a:rPr>
                <a:t>Recent scandal about attitude towards women</a:t>
              </a:r>
              <a:endParaRPr sz="1000">
                <a:solidFill>
                  <a:srgbClr val="000000"/>
                </a:solidFill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n" sz="1000">
                  <a:solidFill>
                    <a:srgbClr val="000000"/>
                  </a:solidFill>
                </a:rPr>
                <a:t>Known for holding scornful stereotypical opinions of others</a:t>
              </a:r>
              <a:endParaRPr sz="1000">
                <a:solidFill>
                  <a:srgbClr val="000000"/>
                </a:solidFill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n" sz="1000">
                  <a:solidFill>
                    <a:srgbClr val="000000"/>
                  </a:solidFill>
                </a:rPr>
                <a:t>Anti-regulation</a:t>
              </a:r>
              <a:endParaRPr sz="1000">
                <a:solidFill>
                  <a:srgbClr val="000000"/>
                </a:solidFill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n" sz="1000">
                  <a:solidFill>
                    <a:srgbClr val="000000"/>
                  </a:solidFill>
                </a:rPr>
                <a:t>Married</a:t>
              </a:r>
              <a:endParaRPr sz="1000">
                <a:solidFill>
                  <a:srgbClr val="000000"/>
                </a:solidFill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n" sz="1000">
                  <a:solidFill>
                    <a:srgbClr val="000000"/>
                  </a:solidFill>
                </a:rPr>
                <a:t>3 children</a:t>
              </a:r>
              <a:endParaRPr sz="1000">
                <a:solidFill>
                  <a:srgbClr val="000000"/>
                </a:solidFill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n" sz="1000">
                  <a:solidFill>
                    <a:srgbClr val="000000"/>
                  </a:solidFill>
                </a:rPr>
                <a:t>41 years old</a:t>
              </a:r>
              <a:endParaRPr sz="10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5" name="Google Shape;175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06625" y="2272800"/>
              <a:ext cx="495001" cy="495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38"/>
            <p:cNvSpPr/>
            <p:nvPr/>
          </p:nvSpPr>
          <p:spPr>
            <a:xfrm>
              <a:off x="4598725" y="2294763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8"/>
            <p:cNvSpPr txBox="1"/>
            <p:nvPr/>
          </p:nvSpPr>
          <p:spPr>
            <a:xfrm>
              <a:off x="4598788" y="2283788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Simon James</a:t>
              </a:r>
              <a:endParaRPr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178" name="Google Shape;178;p38"/>
            <p:cNvGrpSpPr/>
            <p:nvPr/>
          </p:nvGrpSpPr>
          <p:grpSpPr>
            <a:xfrm>
              <a:off x="3847142" y="1799761"/>
              <a:ext cx="1421283" cy="353050"/>
              <a:chOff x="395892" y="245449"/>
              <a:chExt cx="1421283" cy="353050"/>
            </a:xfrm>
          </p:grpSpPr>
          <p:sp>
            <p:nvSpPr>
              <p:cNvPr id="179" name="Google Shape;179;p38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Speaker</a:t>
                </a:r>
                <a:endParaRPr sz="1600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80" name="Google Shape;180;p3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1" name="Google Shape;181;p38"/>
          <p:cNvGrpSpPr/>
          <p:nvPr/>
        </p:nvGrpSpPr>
        <p:grpSpPr>
          <a:xfrm>
            <a:off x="6154400" y="613299"/>
            <a:ext cx="2933700" cy="3259826"/>
            <a:chOff x="6376400" y="457874"/>
            <a:chExt cx="2933700" cy="3259826"/>
          </a:xfrm>
        </p:grpSpPr>
        <p:sp>
          <p:nvSpPr>
            <p:cNvPr id="182" name="Google Shape;182;p38"/>
            <p:cNvSpPr/>
            <p:nvPr/>
          </p:nvSpPr>
          <p:spPr>
            <a:xfrm>
              <a:off x="6521900" y="48640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8"/>
            <p:cNvSpPr/>
            <p:nvPr/>
          </p:nvSpPr>
          <p:spPr>
            <a:xfrm>
              <a:off x="7439475" y="952875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8"/>
            <p:cNvSpPr txBox="1"/>
            <p:nvPr/>
          </p:nvSpPr>
          <p:spPr>
            <a:xfrm>
              <a:off x="6376400" y="1740563"/>
              <a:ext cx="2926800" cy="196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A YouTube vlogger.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Very active in the media and online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From a middle-class background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Attended state school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Moderate views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Recent criticism for social media posts mocking gay people and muslims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Single - in a relationship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29 years old</a:t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5" name="Google Shape;185;p3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747375" y="930438"/>
              <a:ext cx="495001" cy="495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38"/>
            <p:cNvSpPr txBox="1"/>
            <p:nvPr/>
          </p:nvSpPr>
          <p:spPr>
            <a:xfrm>
              <a:off x="7439538" y="941900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Jada Hayes</a:t>
              </a:r>
              <a:endParaRPr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187" name="Google Shape;187;p38"/>
            <p:cNvGrpSpPr/>
            <p:nvPr/>
          </p:nvGrpSpPr>
          <p:grpSpPr>
            <a:xfrm>
              <a:off x="6687892" y="457874"/>
              <a:ext cx="1421283" cy="353050"/>
              <a:chOff x="395892" y="245449"/>
              <a:chExt cx="1421283" cy="353050"/>
            </a:xfrm>
          </p:grpSpPr>
          <p:sp>
            <p:nvSpPr>
              <p:cNvPr id="188" name="Google Shape;188;p38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Speaker</a:t>
                </a:r>
                <a:endParaRPr sz="1600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89" name="Google Shape;189;p3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0" name="Google Shape;190;p38"/>
            <p:cNvSpPr txBox="1"/>
            <p:nvPr/>
          </p:nvSpPr>
          <p:spPr>
            <a:xfrm>
              <a:off x="7439550" y="1393525"/>
              <a:ext cx="1645200" cy="35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A.K.A Haymaker</a:t>
              </a:r>
              <a:endParaRPr sz="1200"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sp>
        <p:nvSpPr>
          <p:cNvPr id="191" name="Google Shape;191;p38"/>
          <p:cNvSpPr txBox="1"/>
          <p:nvPr/>
        </p:nvSpPr>
        <p:spPr>
          <a:xfrm>
            <a:off x="3920463" y="1039735"/>
            <a:ext cx="16905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Speaker</a:t>
            </a:r>
            <a:endParaRPr sz="300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2" name="Google Shape;1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037" y="156101"/>
            <a:ext cx="1095925" cy="846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/>
          <p:nvPr/>
        </p:nvSpPr>
        <p:spPr>
          <a:xfrm>
            <a:off x="3927863" y="2538910"/>
            <a:ext cx="16905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Speaker</a:t>
            </a:r>
            <a:endParaRPr sz="300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8" name="Google Shape;1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437" y="1655276"/>
            <a:ext cx="1095925" cy="846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39"/>
          <p:cNvGrpSpPr/>
          <p:nvPr/>
        </p:nvGrpSpPr>
        <p:grpSpPr>
          <a:xfrm>
            <a:off x="738875" y="720974"/>
            <a:ext cx="2926800" cy="3259826"/>
            <a:chOff x="72800" y="3496249"/>
            <a:chExt cx="2926800" cy="3259826"/>
          </a:xfrm>
        </p:grpSpPr>
        <p:sp>
          <p:nvSpPr>
            <p:cNvPr id="200" name="Google Shape;200;p39"/>
            <p:cNvSpPr/>
            <p:nvPr/>
          </p:nvSpPr>
          <p:spPr>
            <a:xfrm>
              <a:off x="211400" y="3524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1" name="Google Shape;201;p39"/>
            <p:cNvGrpSpPr/>
            <p:nvPr/>
          </p:nvGrpSpPr>
          <p:grpSpPr>
            <a:xfrm>
              <a:off x="395892" y="3496249"/>
              <a:ext cx="1421283" cy="353050"/>
              <a:chOff x="395892" y="245449"/>
              <a:chExt cx="1421283" cy="353050"/>
            </a:xfrm>
          </p:grpSpPr>
          <p:sp>
            <p:nvSpPr>
              <p:cNvPr id="202" name="Google Shape;202;p39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Speaker</a:t>
                </a:r>
                <a:endParaRPr sz="1600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03" name="Google Shape;203;p3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4" name="Google Shape;204;p39"/>
            <p:cNvSpPr txBox="1"/>
            <p:nvPr/>
          </p:nvSpPr>
          <p:spPr>
            <a:xfrm>
              <a:off x="72800" y="4660500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A media personality, journalist and broadcaster.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Sometimes in the media and online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From a working-class background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Attended state school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More extreme views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Activist and campaigner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Married four times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No children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73 years old</a:t>
              </a:r>
              <a:endParaRPr sz="11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5" name="Google Shape;205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7574" y="3968824"/>
              <a:ext cx="495001" cy="495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39"/>
            <p:cNvSpPr/>
            <p:nvPr/>
          </p:nvSpPr>
          <p:spPr>
            <a:xfrm>
              <a:off x="1059675" y="3991250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9"/>
            <p:cNvSpPr txBox="1"/>
            <p:nvPr/>
          </p:nvSpPr>
          <p:spPr>
            <a:xfrm>
              <a:off x="1059738" y="3980275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Carol Bellington-Smyth</a:t>
              </a:r>
              <a:endParaRPr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208" name="Google Shape;208;p39"/>
          <p:cNvGrpSpPr/>
          <p:nvPr/>
        </p:nvGrpSpPr>
        <p:grpSpPr>
          <a:xfrm>
            <a:off x="5880575" y="720974"/>
            <a:ext cx="2926800" cy="3259826"/>
            <a:chOff x="3032400" y="3510511"/>
            <a:chExt cx="2926800" cy="3259826"/>
          </a:xfrm>
        </p:grpSpPr>
        <p:sp>
          <p:nvSpPr>
            <p:cNvPr id="209" name="Google Shape;209;p39"/>
            <p:cNvSpPr/>
            <p:nvPr/>
          </p:nvSpPr>
          <p:spPr>
            <a:xfrm>
              <a:off x="3171000" y="3539038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0" name="Google Shape;210;p39"/>
            <p:cNvGrpSpPr/>
            <p:nvPr/>
          </p:nvGrpSpPr>
          <p:grpSpPr>
            <a:xfrm>
              <a:off x="3355492" y="3510511"/>
              <a:ext cx="1421283" cy="353050"/>
              <a:chOff x="395892" y="245449"/>
              <a:chExt cx="1421283" cy="353050"/>
            </a:xfrm>
          </p:grpSpPr>
          <p:sp>
            <p:nvSpPr>
              <p:cNvPr id="211" name="Google Shape;211;p39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Speaker</a:t>
                </a:r>
                <a:endParaRPr sz="1600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12" name="Google Shape;212;p3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3" name="Google Shape;213;p39"/>
            <p:cNvSpPr txBox="1"/>
            <p:nvPr/>
          </p:nvSpPr>
          <p:spPr>
            <a:xfrm>
              <a:off x="3032400" y="4674763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A student.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Very active in the media and online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From a privileged background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Attended private school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Moderate views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Extremely well known in media for strong view about LGBTQ and obesity issues.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Single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No children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20 years old</a:t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4" name="Google Shape;214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27173" y="3982846"/>
              <a:ext cx="495001" cy="4964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9"/>
            <p:cNvSpPr/>
            <p:nvPr/>
          </p:nvSpPr>
          <p:spPr>
            <a:xfrm>
              <a:off x="4019275" y="4005513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9"/>
            <p:cNvSpPr txBox="1"/>
            <p:nvPr/>
          </p:nvSpPr>
          <p:spPr>
            <a:xfrm>
              <a:off x="4019338" y="3994538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Jin Chung</a:t>
              </a:r>
              <a:endParaRPr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40"/>
          <p:cNvGrpSpPr/>
          <p:nvPr/>
        </p:nvGrpSpPr>
        <p:grpSpPr>
          <a:xfrm>
            <a:off x="6208438" y="650325"/>
            <a:ext cx="2868625" cy="3406025"/>
            <a:chOff x="6000463" y="197775"/>
            <a:chExt cx="2868625" cy="3406025"/>
          </a:xfrm>
        </p:grpSpPr>
        <p:sp>
          <p:nvSpPr>
            <p:cNvPr id="222" name="Google Shape;222;p40"/>
            <p:cNvSpPr/>
            <p:nvPr/>
          </p:nvSpPr>
          <p:spPr>
            <a:xfrm>
              <a:off x="6080888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3" name="Google Shape;223;p40"/>
            <p:cNvGrpSpPr/>
            <p:nvPr/>
          </p:nvGrpSpPr>
          <p:grpSpPr>
            <a:xfrm>
              <a:off x="6290262" y="245449"/>
              <a:ext cx="1387950" cy="353051"/>
              <a:chOff x="3359737" y="245449"/>
              <a:chExt cx="1387950" cy="353051"/>
            </a:xfrm>
          </p:grpSpPr>
          <p:sp>
            <p:nvSpPr>
              <p:cNvPr id="224" name="Google Shape;224;p40"/>
              <p:cNvSpPr txBox="1"/>
              <p:nvPr/>
            </p:nvSpPr>
            <p:spPr>
              <a:xfrm>
                <a:off x="3684788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latin typeface="Roboto"/>
                    <a:ea typeface="Roboto"/>
                    <a:cs typeface="Roboto"/>
                    <a:sym typeface="Roboto"/>
                  </a:rPr>
                  <a:t>Context</a:t>
                </a:r>
                <a:endParaRPr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25" name="Google Shape;225;p4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359737" y="314725"/>
                <a:ext cx="283775" cy="283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6" name="Google Shape;226;p40"/>
            <p:cNvSpPr txBox="1"/>
            <p:nvPr/>
          </p:nvSpPr>
          <p:spPr>
            <a:xfrm>
              <a:off x="6000463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In the lounge.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No public figures.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All people in the room are well known to the speaker.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Not a planned event.</a:t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pic>
          <p:nvPicPr>
            <p:cNvPr id="227" name="Google Shape;227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54737" y="522286"/>
              <a:ext cx="1539924" cy="9963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8" name="Google Shape;228;p40"/>
            <p:cNvGrpSpPr/>
            <p:nvPr/>
          </p:nvGrpSpPr>
          <p:grpSpPr>
            <a:xfrm>
              <a:off x="6298713" y="1364288"/>
              <a:ext cx="1645326" cy="495000"/>
              <a:chOff x="346213" y="813163"/>
              <a:chExt cx="1645326" cy="495000"/>
            </a:xfrm>
          </p:grpSpPr>
          <p:sp>
            <p:nvSpPr>
              <p:cNvPr id="229" name="Google Shape;229;p4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40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 private house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231" name="Google Shape;231;p40"/>
          <p:cNvGrpSpPr/>
          <p:nvPr/>
        </p:nvGrpSpPr>
        <p:grpSpPr>
          <a:xfrm>
            <a:off x="3343863" y="1831200"/>
            <a:ext cx="2868625" cy="3406025"/>
            <a:chOff x="3061488" y="197775"/>
            <a:chExt cx="2868625" cy="3406025"/>
          </a:xfrm>
        </p:grpSpPr>
        <p:sp>
          <p:nvSpPr>
            <p:cNvPr id="232" name="Google Shape;232;p40"/>
            <p:cNvSpPr/>
            <p:nvPr/>
          </p:nvSpPr>
          <p:spPr>
            <a:xfrm>
              <a:off x="3141913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0"/>
            <p:cNvSpPr txBox="1"/>
            <p:nvPr/>
          </p:nvSpPr>
          <p:spPr>
            <a:xfrm>
              <a:off x="3061488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In a private, ticket only event.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Attended by members of the same political party as the speaker.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Highly-charged political environment.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Several prominent social media commentators and influencers in attendance.</a:t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pic>
          <p:nvPicPr>
            <p:cNvPr id="234" name="Google Shape;234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35175" y="598500"/>
              <a:ext cx="1333500" cy="99640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5" name="Google Shape;235;p40"/>
            <p:cNvGrpSpPr/>
            <p:nvPr/>
          </p:nvGrpSpPr>
          <p:grpSpPr>
            <a:xfrm>
              <a:off x="3359738" y="1364288"/>
              <a:ext cx="1645326" cy="495000"/>
              <a:chOff x="346213" y="813163"/>
              <a:chExt cx="1645326" cy="495000"/>
            </a:xfrm>
          </p:grpSpPr>
          <p:sp>
            <p:nvSpPr>
              <p:cNvPr id="236" name="Google Shape;236;p4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40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 speech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238" name="Google Shape;238;p40"/>
            <p:cNvGrpSpPr/>
            <p:nvPr/>
          </p:nvGrpSpPr>
          <p:grpSpPr>
            <a:xfrm>
              <a:off x="3359737" y="245449"/>
              <a:ext cx="1387950" cy="353051"/>
              <a:chOff x="3359737" y="245449"/>
              <a:chExt cx="1387950" cy="353051"/>
            </a:xfrm>
          </p:grpSpPr>
          <p:sp>
            <p:nvSpPr>
              <p:cNvPr id="239" name="Google Shape;239;p40"/>
              <p:cNvSpPr txBox="1"/>
              <p:nvPr/>
            </p:nvSpPr>
            <p:spPr>
              <a:xfrm>
                <a:off x="3684788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latin typeface="Roboto"/>
                    <a:ea typeface="Roboto"/>
                    <a:cs typeface="Roboto"/>
                    <a:sym typeface="Roboto"/>
                  </a:rPr>
                  <a:t>Context</a:t>
                </a:r>
                <a:endParaRPr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40" name="Google Shape;240;p4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359737" y="314725"/>
                <a:ext cx="283775" cy="283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41" name="Google Shape;241;p40"/>
          <p:cNvGrpSpPr/>
          <p:nvPr/>
        </p:nvGrpSpPr>
        <p:grpSpPr>
          <a:xfrm>
            <a:off x="3964256" y="233887"/>
            <a:ext cx="1627873" cy="1298643"/>
            <a:chOff x="4269100" y="434563"/>
            <a:chExt cx="2538000" cy="2024700"/>
          </a:xfrm>
        </p:grpSpPr>
        <p:sp>
          <p:nvSpPr>
            <p:cNvPr id="242" name="Google Shape;242;p40"/>
            <p:cNvSpPr txBox="1"/>
            <p:nvPr/>
          </p:nvSpPr>
          <p:spPr>
            <a:xfrm>
              <a:off x="4269100" y="1697263"/>
              <a:ext cx="25380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latin typeface="Roboto"/>
                  <a:ea typeface="Roboto"/>
                  <a:cs typeface="Roboto"/>
                  <a:sym typeface="Roboto"/>
                </a:rPr>
                <a:t>Context</a:t>
              </a:r>
              <a:endParaRPr sz="30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43" name="Google Shape;243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61275" y="434563"/>
              <a:ext cx="1333500" cy="133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4" name="Google Shape;244;p40"/>
          <p:cNvGrpSpPr/>
          <p:nvPr/>
        </p:nvGrpSpPr>
        <p:grpSpPr>
          <a:xfrm>
            <a:off x="479300" y="650325"/>
            <a:ext cx="2868625" cy="3406025"/>
            <a:chOff x="130975" y="197775"/>
            <a:chExt cx="2868625" cy="3406025"/>
          </a:xfrm>
        </p:grpSpPr>
        <p:sp>
          <p:nvSpPr>
            <p:cNvPr id="245" name="Google Shape;245;p40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0"/>
            <p:cNvSpPr txBox="1"/>
            <p:nvPr/>
          </p:nvSpPr>
          <p:spPr>
            <a:xfrm>
              <a:off x="754275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Context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40"/>
            <p:cNvSpPr txBox="1"/>
            <p:nvPr/>
          </p:nvSpPr>
          <p:spPr>
            <a:xfrm>
              <a:off x="130975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Over 500 people in a public space.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Like-minded and already aligned with the views of the speaker.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Police presence for crowd control.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No violence in the crowd.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TV crews filming and broadcasting the event.</a:t>
              </a:r>
              <a:endParaRPr sz="11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8" name="Google Shape;248;p40"/>
            <p:cNvPicPr preferRelativeResize="0"/>
            <p:nvPr/>
          </p:nvPicPr>
          <p:blipFill rotWithShape="1">
            <a:blip r:embed="rId6">
              <a:alphaModFix/>
            </a:blip>
            <a:srcRect b="21611" l="33422" r="0" t="0"/>
            <a:stretch/>
          </p:blipFill>
          <p:spPr>
            <a:xfrm>
              <a:off x="1413112" y="308275"/>
              <a:ext cx="1333498" cy="14244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9" name="Google Shape;249;p40"/>
            <p:cNvGrpSpPr/>
            <p:nvPr/>
          </p:nvGrpSpPr>
          <p:grpSpPr>
            <a:xfrm>
              <a:off x="429225" y="1364288"/>
              <a:ext cx="1645326" cy="495000"/>
              <a:chOff x="346213" y="813163"/>
              <a:chExt cx="1645326" cy="495000"/>
            </a:xfrm>
          </p:grpSpPr>
          <p:sp>
            <p:nvSpPr>
              <p:cNvPr id="250" name="Google Shape;250;p4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40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At a public event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52" name="Google Shape;252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9225" y="314725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41"/>
          <p:cNvGrpSpPr/>
          <p:nvPr/>
        </p:nvGrpSpPr>
        <p:grpSpPr>
          <a:xfrm>
            <a:off x="797075" y="757975"/>
            <a:ext cx="2868625" cy="3406025"/>
            <a:chOff x="171175" y="3531000"/>
            <a:chExt cx="2868625" cy="3406025"/>
          </a:xfrm>
        </p:grpSpPr>
        <p:sp>
          <p:nvSpPr>
            <p:cNvPr id="258" name="Google Shape;258;p41"/>
            <p:cNvSpPr/>
            <p:nvPr/>
          </p:nvSpPr>
          <p:spPr>
            <a:xfrm>
              <a:off x="251600" y="353100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1"/>
            <p:cNvSpPr txBox="1"/>
            <p:nvPr/>
          </p:nvSpPr>
          <p:spPr>
            <a:xfrm>
              <a:off x="794475" y="357867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Context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0" name="Google Shape;260;p41"/>
            <p:cNvSpPr txBox="1"/>
            <p:nvPr/>
          </p:nvSpPr>
          <p:spPr>
            <a:xfrm>
              <a:off x="171175" y="5192525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In a room at the club.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Lots of people there, lots unknown to the speaker.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A few people have YouTube accounts and accounts on other networks, with small numbers of followers.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Not a planned event.</a:t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1" name="Google Shape;261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98825" y="4060895"/>
              <a:ext cx="1387975" cy="828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2" name="Google Shape;262;p41"/>
            <p:cNvGrpSpPr/>
            <p:nvPr/>
          </p:nvGrpSpPr>
          <p:grpSpPr>
            <a:xfrm>
              <a:off x="469425" y="4697513"/>
              <a:ext cx="1645326" cy="495000"/>
              <a:chOff x="346213" y="813163"/>
              <a:chExt cx="1645326" cy="495000"/>
            </a:xfrm>
          </p:grpSpPr>
          <p:sp>
            <p:nvSpPr>
              <p:cNvPr id="263" name="Google Shape;263;p41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41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At the youth club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65" name="Google Shape;265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9425" y="3647950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6" name="Google Shape;266;p41"/>
          <p:cNvGrpSpPr/>
          <p:nvPr/>
        </p:nvGrpSpPr>
        <p:grpSpPr>
          <a:xfrm>
            <a:off x="5938738" y="757963"/>
            <a:ext cx="2868625" cy="3406025"/>
            <a:chOff x="3085825" y="3531000"/>
            <a:chExt cx="2868625" cy="3406025"/>
          </a:xfrm>
        </p:grpSpPr>
        <p:sp>
          <p:nvSpPr>
            <p:cNvPr id="267" name="Google Shape;267;p41"/>
            <p:cNvSpPr/>
            <p:nvPr/>
          </p:nvSpPr>
          <p:spPr>
            <a:xfrm>
              <a:off x="3166250" y="353100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1"/>
            <p:cNvSpPr txBox="1"/>
            <p:nvPr/>
          </p:nvSpPr>
          <p:spPr>
            <a:xfrm>
              <a:off x="3709125" y="357867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Context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41"/>
            <p:cNvSpPr txBox="1"/>
            <p:nvPr/>
          </p:nvSpPr>
          <p:spPr>
            <a:xfrm>
              <a:off x="3085825" y="5192525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The speaker has invited the group to join the space a long time ago.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They are connected online and they all have a variety of public online accounts too.</a:t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70" name="Google Shape;270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33500" y="3848413"/>
              <a:ext cx="1179913" cy="10464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1" name="Google Shape;271;p41"/>
            <p:cNvGrpSpPr/>
            <p:nvPr/>
          </p:nvGrpSpPr>
          <p:grpSpPr>
            <a:xfrm>
              <a:off x="3432300" y="4697525"/>
              <a:ext cx="2207450" cy="495000"/>
              <a:chOff x="3384075" y="4697525"/>
              <a:chExt cx="2207450" cy="495000"/>
            </a:xfrm>
          </p:grpSpPr>
          <p:sp>
            <p:nvSpPr>
              <p:cNvPr id="272" name="Google Shape;272;p41"/>
              <p:cNvSpPr/>
              <p:nvPr/>
            </p:nvSpPr>
            <p:spPr>
              <a:xfrm>
                <a:off x="3384075" y="4708500"/>
                <a:ext cx="2207412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41"/>
              <p:cNvSpPr txBox="1"/>
              <p:nvPr/>
            </p:nvSpPr>
            <p:spPr>
              <a:xfrm>
                <a:off x="3384125" y="4697525"/>
                <a:ext cx="22074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 ‘private’ online space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74" name="Google Shape;274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84075" y="3647950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5" name="Google Shape;275;p41"/>
          <p:cNvGrpSpPr/>
          <p:nvPr/>
        </p:nvGrpSpPr>
        <p:grpSpPr>
          <a:xfrm>
            <a:off x="3959194" y="1701575"/>
            <a:ext cx="1627873" cy="1298643"/>
            <a:chOff x="4269100" y="434563"/>
            <a:chExt cx="2538000" cy="2024700"/>
          </a:xfrm>
        </p:grpSpPr>
        <p:sp>
          <p:nvSpPr>
            <p:cNvPr id="276" name="Google Shape;276;p41"/>
            <p:cNvSpPr txBox="1"/>
            <p:nvPr/>
          </p:nvSpPr>
          <p:spPr>
            <a:xfrm>
              <a:off x="4269100" y="1697263"/>
              <a:ext cx="25380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latin typeface="Roboto"/>
                  <a:ea typeface="Roboto"/>
                  <a:cs typeface="Roboto"/>
                  <a:sym typeface="Roboto"/>
                </a:rPr>
                <a:t>Context</a:t>
              </a:r>
              <a:endParaRPr sz="30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7" name="Google Shape;277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61275" y="434563"/>
              <a:ext cx="1333500" cy="1333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42"/>
          <p:cNvGrpSpPr/>
          <p:nvPr/>
        </p:nvGrpSpPr>
        <p:grpSpPr>
          <a:xfrm>
            <a:off x="6208438" y="650363"/>
            <a:ext cx="2868625" cy="3405950"/>
            <a:chOff x="6079238" y="197775"/>
            <a:chExt cx="2868625" cy="3405950"/>
          </a:xfrm>
        </p:grpSpPr>
        <p:sp>
          <p:nvSpPr>
            <p:cNvPr id="283" name="Google Shape;283;p42"/>
            <p:cNvSpPr/>
            <p:nvPr/>
          </p:nvSpPr>
          <p:spPr>
            <a:xfrm>
              <a:off x="6159663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2"/>
            <p:cNvSpPr txBox="1"/>
            <p:nvPr/>
          </p:nvSpPr>
          <p:spPr>
            <a:xfrm>
              <a:off x="6702538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Audience</a:t>
              </a:r>
              <a:endParaRPr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p42"/>
            <p:cNvSpPr txBox="1"/>
            <p:nvPr/>
          </p:nvSpPr>
          <p:spPr>
            <a:xfrm>
              <a:off x="6079238" y="2076125"/>
              <a:ext cx="2788200" cy="15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People that have liked the same social media page or are in the same group.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Generally people agree with the speaker, but come from a wide range of backgrounds.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Socially and racially diverse.</a:t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6" name="Google Shape;286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03999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00225" y="608950"/>
              <a:ext cx="1307052" cy="11031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8" name="Google Shape;288;p42"/>
            <p:cNvGrpSpPr/>
            <p:nvPr/>
          </p:nvGrpSpPr>
          <p:grpSpPr>
            <a:xfrm>
              <a:off x="6406632" y="1480800"/>
              <a:ext cx="2294243" cy="495000"/>
              <a:chOff x="346213" y="813175"/>
              <a:chExt cx="1645326" cy="495000"/>
            </a:xfrm>
          </p:grpSpPr>
          <p:sp>
            <p:nvSpPr>
              <p:cNvPr id="289" name="Google Shape;289;p4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42"/>
              <p:cNvSpPr txBox="1"/>
              <p:nvPr/>
            </p:nvSpPr>
            <p:spPr>
              <a:xfrm>
                <a:off x="346263" y="813175"/>
                <a:ext cx="16146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 loosely affiliated group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291" name="Google Shape;291;p42"/>
          <p:cNvGrpSpPr/>
          <p:nvPr/>
        </p:nvGrpSpPr>
        <p:grpSpPr>
          <a:xfrm>
            <a:off x="3343863" y="1831238"/>
            <a:ext cx="2868625" cy="3405950"/>
            <a:chOff x="3064888" y="197775"/>
            <a:chExt cx="2868625" cy="3405950"/>
          </a:xfrm>
        </p:grpSpPr>
        <p:sp>
          <p:nvSpPr>
            <p:cNvPr id="292" name="Google Shape;292;p42"/>
            <p:cNvSpPr/>
            <p:nvPr/>
          </p:nvSpPr>
          <p:spPr>
            <a:xfrm>
              <a:off x="3145313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2"/>
            <p:cNvSpPr txBox="1"/>
            <p:nvPr/>
          </p:nvSpPr>
          <p:spPr>
            <a:xfrm>
              <a:off x="3688188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Audience</a:t>
              </a:r>
              <a:endParaRPr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p42"/>
            <p:cNvSpPr txBox="1"/>
            <p:nvPr/>
          </p:nvSpPr>
          <p:spPr>
            <a:xfrm>
              <a:off x="3064888" y="2076125"/>
              <a:ext cx="2788200" cy="15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A mix of different perspectives, viewpoints and attitudes.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All would identify with being in either the same group as the speaker, or opposing.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Socially fragmented.</a:t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5" name="Google Shape;295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89649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52662" y="481063"/>
              <a:ext cx="1973500" cy="13589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7" name="Google Shape;297;p42"/>
            <p:cNvGrpSpPr/>
            <p:nvPr/>
          </p:nvGrpSpPr>
          <p:grpSpPr>
            <a:xfrm>
              <a:off x="3572367" y="1480788"/>
              <a:ext cx="1934081" cy="495000"/>
              <a:chOff x="346213" y="813163"/>
              <a:chExt cx="1645326" cy="495000"/>
            </a:xfrm>
          </p:grpSpPr>
          <p:sp>
            <p:nvSpPr>
              <p:cNvPr id="298" name="Google Shape;298;p4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42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The general public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300" name="Google Shape;300;p42"/>
          <p:cNvGrpSpPr/>
          <p:nvPr/>
        </p:nvGrpSpPr>
        <p:grpSpPr>
          <a:xfrm>
            <a:off x="479275" y="650325"/>
            <a:ext cx="2868625" cy="3231300"/>
            <a:chOff x="130975" y="197775"/>
            <a:chExt cx="2868625" cy="3231300"/>
          </a:xfrm>
        </p:grpSpPr>
        <p:sp>
          <p:nvSpPr>
            <p:cNvPr id="301" name="Google Shape;301;p42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2"/>
            <p:cNvSpPr txBox="1"/>
            <p:nvPr/>
          </p:nvSpPr>
          <p:spPr>
            <a:xfrm>
              <a:off x="754275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Audience</a:t>
              </a:r>
              <a:endParaRPr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p42"/>
            <p:cNvSpPr txBox="1"/>
            <p:nvPr/>
          </p:nvSpPr>
          <p:spPr>
            <a:xfrm>
              <a:off x="130975" y="2076125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Already known for taking a public stand on the issue.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Very vocal about their cause.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Often in the media.</a:t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4" name="Google Shape;304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5737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8750" y="779525"/>
              <a:ext cx="1973499" cy="7619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6" name="Google Shape;306;p42"/>
            <p:cNvGrpSpPr/>
            <p:nvPr/>
          </p:nvGrpSpPr>
          <p:grpSpPr>
            <a:xfrm>
              <a:off x="782825" y="1480788"/>
              <a:ext cx="1645326" cy="495000"/>
              <a:chOff x="346213" y="813163"/>
              <a:chExt cx="1645326" cy="495000"/>
            </a:xfrm>
          </p:grpSpPr>
          <p:sp>
            <p:nvSpPr>
              <p:cNvPr id="307" name="Google Shape;307;p4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42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Activists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sp>
        <p:nvSpPr>
          <p:cNvPr id="309" name="Google Shape;309;p42"/>
          <p:cNvSpPr txBox="1"/>
          <p:nvPr/>
        </p:nvSpPr>
        <p:spPr>
          <a:xfrm>
            <a:off x="3818187" y="984950"/>
            <a:ext cx="19200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Audience</a:t>
            </a:r>
            <a:endParaRPr sz="3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0" name="Google Shape;3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955" y="225525"/>
            <a:ext cx="1082448" cy="85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43"/>
          <p:cNvGrpSpPr/>
          <p:nvPr/>
        </p:nvGrpSpPr>
        <p:grpSpPr>
          <a:xfrm>
            <a:off x="5938750" y="757975"/>
            <a:ext cx="2868625" cy="3231300"/>
            <a:chOff x="3125200" y="3524350"/>
            <a:chExt cx="2868625" cy="3231300"/>
          </a:xfrm>
        </p:grpSpPr>
        <p:sp>
          <p:nvSpPr>
            <p:cNvPr id="316" name="Google Shape;316;p43"/>
            <p:cNvSpPr/>
            <p:nvPr/>
          </p:nvSpPr>
          <p:spPr>
            <a:xfrm>
              <a:off x="3205625" y="35243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3"/>
            <p:cNvSpPr txBox="1"/>
            <p:nvPr/>
          </p:nvSpPr>
          <p:spPr>
            <a:xfrm>
              <a:off x="3748500" y="357202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Audience</a:t>
              </a:r>
              <a:endParaRPr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3"/>
            <p:cNvSpPr txBox="1"/>
            <p:nvPr/>
          </p:nvSpPr>
          <p:spPr>
            <a:xfrm>
              <a:off x="3125200" y="5402700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A well known group to the speaker.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They often spend lots of time talking about all sorts of things.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Broadly similar backgrounds.</a:t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pic>
          <p:nvPicPr>
            <p:cNvPr id="319" name="Google Shape;319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49962" y="3625664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34100" y="4044788"/>
              <a:ext cx="1457325" cy="11620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1" name="Google Shape;321;p43"/>
            <p:cNvGrpSpPr/>
            <p:nvPr/>
          </p:nvGrpSpPr>
          <p:grpSpPr>
            <a:xfrm>
              <a:off x="3585563" y="4794788"/>
              <a:ext cx="2037901" cy="495000"/>
              <a:chOff x="346213" y="813163"/>
              <a:chExt cx="1645326" cy="495000"/>
            </a:xfrm>
          </p:grpSpPr>
          <p:sp>
            <p:nvSpPr>
              <p:cNvPr id="322" name="Google Shape;322;p43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43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Friends of the speaker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324" name="Google Shape;324;p43"/>
          <p:cNvGrpSpPr/>
          <p:nvPr/>
        </p:nvGrpSpPr>
        <p:grpSpPr>
          <a:xfrm>
            <a:off x="797075" y="757975"/>
            <a:ext cx="2868625" cy="3231300"/>
            <a:chOff x="171175" y="3524350"/>
            <a:chExt cx="2868625" cy="3231300"/>
          </a:xfrm>
        </p:grpSpPr>
        <p:sp>
          <p:nvSpPr>
            <p:cNvPr id="325" name="Google Shape;325;p43"/>
            <p:cNvSpPr/>
            <p:nvPr/>
          </p:nvSpPr>
          <p:spPr>
            <a:xfrm>
              <a:off x="251600" y="35243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3"/>
            <p:cNvSpPr txBox="1"/>
            <p:nvPr/>
          </p:nvSpPr>
          <p:spPr>
            <a:xfrm>
              <a:off x="794475" y="357202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Audience</a:t>
              </a:r>
              <a:endParaRPr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7" name="Google Shape;327;p43"/>
            <p:cNvSpPr txBox="1"/>
            <p:nvPr/>
          </p:nvSpPr>
          <p:spPr>
            <a:xfrm>
              <a:off x="171175" y="5402700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All have an interest in the same thing, but this is unrelated to what the speaker is talking about.</a:t>
              </a:r>
              <a:endParaRPr sz="1100">
                <a:solidFill>
                  <a:srgbClr val="000000"/>
                </a:solidFill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>
                  <a:solidFill>
                    <a:srgbClr val="000000"/>
                  </a:solidFill>
                </a:rPr>
                <a:t>A diverse mix of ages and backgrounds.</a:t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8" name="Google Shape;328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92175" y="3991874"/>
              <a:ext cx="1307051" cy="910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937" y="3625664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0" name="Google Shape;330;p43"/>
            <p:cNvGrpSpPr/>
            <p:nvPr/>
          </p:nvGrpSpPr>
          <p:grpSpPr>
            <a:xfrm>
              <a:off x="690442" y="4794788"/>
              <a:ext cx="1830096" cy="495000"/>
              <a:chOff x="346213" y="813163"/>
              <a:chExt cx="1645326" cy="495000"/>
            </a:xfrm>
          </p:grpSpPr>
          <p:sp>
            <p:nvSpPr>
              <p:cNvPr id="331" name="Google Shape;331;p43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43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Members of a club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sp>
        <p:nvSpPr>
          <p:cNvPr id="333" name="Google Shape;333;p43"/>
          <p:cNvSpPr txBox="1"/>
          <p:nvPr/>
        </p:nvSpPr>
        <p:spPr>
          <a:xfrm>
            <a:off x="3842237" y="2618250"/>
            <a:ext cx="19200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Audience</a:t>
            </a:r>
            <a:endParaRPr sz="3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4" name="Google Shape;3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005" y="1858825"/>
            <a:ext cx="1082448" cy="85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44"/>
          <p:cNvGrpSpPr/>
          <p:nvPr/>
        </p:nvGrpSpPr>
        <p:grpSpPr>
          <a:xfrm>
            <a:off x="6208450" y="650325"/>
            <a:ext cx="2868625" cy="3231300"/>
            <a:chOff x="6078300" y="197775"/>
            <a:chExt cx="2868625" cy="3231300"/>
          </a:xfrm>
        </p:grpSpPr>
        <p:sp>
          <p:nvSpPr>
            <p:cNvPr id="340" name="Google Shape;340;p44"/>
            <p:cNvSpPr/>
            <p:nvPr/>
          </p:nvSpPr>
          <p:spPr>
            <a:xfrm>
              <a:off x="6158725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4"/>
            <p:cNvSpPr txBox="1"/>
            <p:nvPr/>
          </p:nvSpPr>
          <p:spPr>
            <a:xfrm>
              <a:off x="6701600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rPr>
                <a:t>Target</a:t>
              </a:r>
              <a:endParaRPr sz="160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2" name="Google Shape;342;p44"/>
            <p:cNvSpPr txBox="1"/>
            <p:nvPr/>
          </p:nvSpPr>
          <p:spPr>
            <a:xfrm>
              <a:off x="6078300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Char char="●"/>
              </a:pPr>
              <a:r>
                <a:rPr lang="en">
                  <a:solidFill>
                    <a:srgbClr val="000000"/>
                  </a:solidFill>
                </a:rPr>
                <a:t>This person often is outspoken about others, but volunteers for a local charity.</a:t>
              </a:r>
              <a:endParaRPr>
                <a:solidFill>
                  <a:srgbClr val="000000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3" name="Google Shape;343;p44"/>
            <p:cNvPicPr preferRelativeResize="0"/>
            <p:nvPr/>
          </p:nvPicPr>
          <p:blipFill rotWithShape="1">
            <a:blip r:embed="rId3">
              <a:alphaModFix/>
            </a:blip>
            <a:srcRect b="79705" l="0" r="0" t="0"/>
            <a:stretch/>
          </p:blipFill>
          <p:spPr>
            <a:xfrm>
              <a:off x="6878586" y="614075"/>
              <a:ext cx="1511174" cy="10561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4" name="Google Shape;344;p44"/>
            <p:cNvGrpSpPr/>
            <p:nvPr/>
          </p:nvGrpSpPr>
          <p:grpSpPr>
            <a:xfrm>
              <a:off x="6498349" y="1624736"/>
              <a:ext cx="2108979" cy="597911"/>
              <a:chOff x="346213" y="813163"/>
              <a:chExt cx="1645326" cy="495000"/>
            </a:xfrm>
          </p:grpSpPr>
          <p:sp>
            <p:nvSpPr>
              <p:cNvPr id="345" name="Google Shape;345;p4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4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An individual known to the speaker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347" name="Google Shape;347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44797" y="299101"/>
              <a:ext cx="315050" cy="31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8" name="Google Shape;348;p44"/>
          <p:cNvGrpSpPr/>
          <p:nvPr/>
        </p:nvGrpSpPr>
        <p:grpSpPr>
          <a:xfrm>
            <a:off x="3351413" y="1831250"/>
            <a:ext cx="2868625" cy="3231300"/>
            <a:chOff x="3064425" y="197775"/>
            <a:chExt cx="2868625" cy="3231300"/>
          </a:xfrm>
        </p:grpSpPr>
        <p:sp>
          <p:nvSpPr>
            <p:cNvPr id="349" name="Google Shape;349;p44"/>
            <p:cNvSpPr/>
            <p:nvPr/>
          </p:nvSpPr>
          <p:spPr>
            <a:xfrm>
              <a:off x="314485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4"/>
            <p:cNvSpPr txBox="1"/>
            <p:nvPr/>
          </p:nvSpPr>
          <p:spPr>
            <a:xfrm>
              <a:off x="3687725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rPr>
                <a:t>Target</a:t>
              </a:r>
              <a:endParaRPr sz="160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1" name="Google Shape;351;p44"/>
            <p:cNvSpPr txBox="1"/>
            <p:nvPr/>
          </p:nvSpPr>
          <p:spPr>
            <a:xfrm>
              <a:off x="3064425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Char char="●"/>
              </a:pPr>
              <a:r>
                <a:rPr lang="en">
                  <a:solidFill>
                    <a:srgbClr val="000000"/>
                  </a:solidFill>
                </a:rPr>
                <a:t>Has recently expressed a strong opinion about particular topic.</a:t>
              </a:r>
              <a:endParaRPr>
                <a:solidFill>
                  <a:srgbClr val="000000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2" name="Google Shape;352;p44"/>
            <p:cNvGrpSpPr/>
            <p:nvPr/>
          </p:nvGrpSpPr>
          <p:grpSpPr>
            <a:xfrm>
              <a:off x="3471061" y="1639425"/>
              <a:ext cx="2135798" cy="495000"/>
              <a:chOff x="346213" y="813163"/>
              <a:chExt cx="1645326" cy="495000"/>
            </a:xfrm>
          </p:grpSpPr>
          <p:sp>
            <p:nvSpPr>
              <p:cNvPr id="353" name="Google Shape;353;p4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4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 figure in public media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355" name="Google Shape;355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30922" y="299101"/>
              <a:ext cx="315050" cy="31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38825" y="691038"/>
              <a:ext cx="1466350" cy="9320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7" name="Google Shape;357;p44"/>
          <p:cNvGrpSpPr/>
          <p:nvPr/>
        </p:nvGrpSpPr>
        <p:grpSpPr>
          <a:xfrm>
            <a:off x="479275" y="650325"/>
            <a:ext cx="2868625" cy="3231300"/>
            <a:chOff x="130975" y="197775"/>
            <a:chExt cx="2868625" cy="3231300"/>
          </a:xfrm>
        </p:grpSpPr>
        <p:sp>
          <p:nvSpPr>
            <p:cNvPr id="358" name="Google Shape;358;p44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4"/>
            <p:cNvSpPr txBox="1"/>
            <p:nvPr/>
          </p:nvSpPr>
          <p:spPr>
            <a:xfrm>
              <a:off x="130975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Char char="●"/>
              </a:pPr>
              <a:r>
                <a:rPr lang="en">
                  <a:solidFill>
                    <a:srgbClr val="000000"/>
                  </a:solidFill>
                </a:rPr>
                <a:t>Linked by one or more characteristics.</a:t>
              </a:r>
              <a:endParaRPr>
                <a:solidFill>
                  <a:srgbClr val="000000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0" name="Google Shape;360;p44"/>
            <p:cNvGrpSpPr/>
            <p:nvPr/>
          </p:nvGrpSpPr>
          <p:grpSpPr>
            <a:xfrm>
              <a:off x="782825" y="1633188"/>
              <a:ext cx="1645326" cy="495000"/>
              <a:chOff x="346213" y="813163"/>
              <a:chExt cx="1645326" cy="495000"/>
            </a:xfrm>
          </p:grpSpPr>
          <p:sp>
            <p:nvSpPr>
              <p:cNvPr id="361" name="Google Shape;361;p4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4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 group in society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363" name="Google Shape;363;p44"/>
            <p:cNvGrpSpPr/>
            <p:nvPr/>
          </p:nvGrpSpPr>
          <p:grpSpPr>
            <a:xfrm>
              <a:off x="397472" y="245449"/>
              <a:ext cx="1419703" cy="368702"/>
              <a:chOff x="397472" y="245449"/>
              <a:chExt cx="1419703" cy="368702"/>
            </a:xfrm>
          </p:grpSpPr>
          <p:sp>
            <p:nvSpPr>
              <p:cNvPr id="364" name="Google Shape;364;p44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Target</a:t>
                </a:r>
                <a:endParaRPr sz="1600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65" name="Google Shape;365;p4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66" name="Google Shape;366;p4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72313" y="690287"/>
              <a:ext cx="1466360" cy="927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7" name="Google Shape;367;p44"/>
          <p:cNvSpPr txBox="1"/>
          <p:nvPr/>
        </p:nvSpPr>
        <p:spPr>
          <a:xfrm>
            <a:off x="4068075" y="1054160"/>
            <a:ext cx="14202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Target</a:t>
            </a:r>
            <a:endParaRPr sz="3000">
              <a:solidFill>
                <a:srgbClr val="FF66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8" name="Google Shape;36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6681" y="303451"/>
            <a:ext cx="838094" cy="83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45"/>
          <p:cNvGrpSpPr/>
          <p:nvPr/>
        </p:nvGrpSpPr>
        <p:grpSpPr>
          <a:xfrm>
            <a:off x="5938738" y="757975"/>
            <a:ext cx="2868625" cy="3231300"/>
            <a:chOff x="3064413" y="3487050"/>
            <a:chExt cx="2868625" cy="3231300"/>
          </a:xfrm>
        </p:grpSpPr>
        <p:sp>
          <p:nvSpPr>
            <p:cNvPr id="374" name="Google Shape;374;p45"/>
            <p:cNvSpPr/>
            <p:nvPr/>
          </p:nvSpPr>
          <p:spPr>
            <a:xfrm>
              <a:off x="3144838" y="34870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5"/>
            <p:cNvSpPr txBox="1"/>
            <p:nvPr/>
          </p:nvSpPr>
          <p:spPr>
            <a:xfrm>
              <a:off x="3064413" y="5521675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Char char="●"/>
              </a:pPr>
              <a:r>
                <a:rPr lang="en">
                  <a:solidFill>
                    <a:srgbClr val="000000"/>
                  </a:solidFill>
                </a:rPr>
                <a:t>The people of a particular country.</a:t>
              </a:r>
              <a:endParaRPr>
                <a:solidFill>
                  <a:srgbClr val="000000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6" name="Google Shape;376;p45"/>
            <p:cNvGrpSpPr/>
            <p:nvPr/>
          </p:nvGrpSpPr>
          <p:grpSpPr>
            <a:xfrm>
              <a:off x="3484462" y="4914011"/>
              <a:ext cx="2108979" cy="597910"/>
              <a:chOff x="346213" y="813163"/>
              <a:chExt cx="1645326" cy="495000"/>
            </a:xfrm>
          </p:grpSpPr>
          <p:sp>
            <p:nvSpPr>
              <p:cNvPr id="377" name="Google Shape;377;p45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45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The people of a particular country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379" name="Google Shape;379;p45"/>
            <p:cNvGrpSpPr/>
            <p:nvPr/>
          </p:nvGrpSpPr>
          <p:grpSpPr>
            <a:xfrm>
              <a:off x="3330922" y="3534724"/>
              <a:ext cx="1419703" cy="368702"/>
              <a:chOff x="397472" y="245449"/>
              <a:chExt cx="1419703" cy="368702"/>
            </a:xfrm>
          </p:grpSpPr>
          <p:sp>
            <p:nvSpPr>
              <p:cNvPr id="380" name="Google Shape;380;p45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Target</a:t>
                </a:r>
                <a:endParaRPr sz="1600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81" name="Google Shape;381;p4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82" name="Google Shape;382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40549" y="3854813"/>
              <a:ext cx="1062901" cy="10530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3" name="Google Shape;383;p45"/>
          <p:cNvGrpSpPr/>
          <p:nvPr/>
        </p:nvGrpSpPr>
        <p:grpSpPr>
          <a:xfrm>
            <a:off x="797063" y="757975"/>
            <a:ext cx="2868625" cy="3231300"/>
            <a:chOff x="130963" y="3487050"/>
            <a:chExt cx="2868625" cy="3231300"/>
          </a:xfrm>
        </p:grpSpPr>
        <p:sp>
          <p:nvSpPr>
            <p:cNvPr id="384" name="Google Shape;384;p45"/>
            <p:cNvSpPr/>
            <p:nvPr/>
          </p:nvSpPr>
          <p:spPr>
            <a:xfrm>
              <a:off x="211388" y="34870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45"/>
            <p:cNvSpPr txBox="1"/>
            <p:nvPr/>
          </p:nvSpPr>
          <p:spPr>
            <a:xfrm>
              <a:off x="130963" y="5521675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Char char="●"/>
              </a:pPr>
              <a:r>
                <a:rPr lang="en">
                  <a:solidFill>
                    <a:srgbClr val="000000"/>
                  </a:solidFill>
                </a:rPr>
                <a:t>All their knowledge about this individual comes from what they have heard from others or in the media.</a:t>
              </a:r>
              <a:endParaRPr>
                <a:solidFill>
                  <a:srgbClr val="000000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6" name="Google Shape;386;p45"/>
            <p:cNvPicPr preferRelativeResize="0"/>
            <p:nvPr/>
          </p:nvPicPr>
          <p:blipFill rotWithShape="1">
            <a:blip r:embed="rId5">
              <a:alphaModFix/>
            </a:blip>
            <a:srcRect b="79705" l="0" r="0" t="0"/>
            <a:stretch/>
          </p:blipFill>
          <p:spPr>
            <a:xfrm>
              <a:off x="931248" y="3903350"/>
              <a:ext cx="1511174" cy="10561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7" name="Google Shape;387;p45"/>
            <p:cNvGrpSpPr/>
            <p:nvPr/>
          </p:nvGrpSpPr>
          <p:grpSpPr>
            <a:xfrm>
              <a:off x="551012" y="4914011"/>
              <a:ext cx="2108979" cy="597910"/>
              <a:chOff x="346213" y="813163"/>
              <a:chExt cx="1645326" cy="495000"/>
            </a:xfrm>
          </p:grpSpPr>
          <p:sp>
            <p:nvSpPr>
              <p:cNvPr id="388" name="Google Shape;388;p45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45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An individual unknown </a:t>
                </a:r>
                <a:b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</a:br>
                <a: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to the speaker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90" name="Google Shape;390;p45"/>
            <p:cNvSpPr txBox="1"/>
            <p:nvPr/>
          </p:nvSpPr>
          <p:spPr>
            <a:xfrm>
              <a:off x="1370813" y="3872575"/>
              <a:ext cx="526500" cy="5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?</a:t>
              </a:r>
              <a:endParaRPr sz="3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391" name="Google Shape;391;p45"/>
            <p:cNvGrpSpPr/>
            <p:nvPr/>
          </p:nvGrpSpPr>
          <p:grpSpPr>
            <a:xfrm>
              <a:off x="397472" y="3534724"/>
              <a:ext cx="1419703" cy="368702"/>
              <a:chOff x="397472" y="245449"/>
              <a:chExt cx="1419703" cy="368702"/>
            </a:xfrm>
          </p:grpSpPr>
          <p:sp>
            <p:nvSpPr>
              <p:cNvPr id="392" name="Google Shape;392;p45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Target</a:t>
                </a:r>
                <a:endParaRPr sz="1600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93" name="Google Shape;393;p4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94" name="Google Shape;394;p45"/>
          <p:cNvSpPr txBox="1"/>
          <p:nvPr/>
        </p:nvSpPr>
        <p:spPr>
          <a:xfrm>
            <a:off x="4092125" y="2554885"/>
            <a:ext cx="14202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Target</a:t>
            </a:r>
            <a:endParaRPr sz="3000">
              <a:solidFill>
                <a:srgbClr val="FF66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5" name="Google Shape;39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731" y="1804176"/>
            <a:ext cx="838094" cy="83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