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56" r:id="rId2"/>
    <p:sldId id="257" r:id="rId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89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1116" y="120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B9BD1-6DFD-4228-842C-79449819DE6C}" type="datetimeFigureOut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244DE-43B5-4F20-ACA6-EDF2DF0D76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759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6455B-7735-4128-95DE-3CF45DCA3991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661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D0E72-10C8-4A01-B2D1-359AAE3465C6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4772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E79FC-0369-43EC-A12E-7E470AA79763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18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E4617-F1B1-483D-AD18-15D584D2D786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199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A169A-5EDB-4DFE-9EDB-709A95E68225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973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F050-74EC-40AF-8E03-20E4CA03DB77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10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FD90C-2FFA-4BC6-95EB-0BDDE01AB8F9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33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2410B-9434-4CE8-8867-7E098CD61C8A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069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511A1-4077-4FB2-808A-769F82C41912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640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3C58B-B18F-40B0-9291-7BE5D4AB5306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107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BA64F-6E4E-4F74-9BE5-6CF6B6B169CE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ja-JP" altLang="en-US"/>
              <a:t>ページ記入欄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869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EA4B3-00FE-42C1-9038-1157974EF809}" type="datetime1">
              <a:rPr kumimoji="1" lang="ja-JP" altLang="en-US" smtClean="0"/>
              <a:t>2024/10/10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ページ記入欄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D9932-68B8-4773-B0B4-484ED84506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47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D85D69C0-F8DF-4EED-BBC3-9AE7DD322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540000"/>
            <a:ext cx="10188000" cy="6480000"/>
          </a:xfrm>
          <a:ln w="28575">
            <a:solidFill>
              <a:schemeClr val="bg2">
                <a:lumMod val="50000"/>
              </a:schemeClr>
            </a:solidFill>
            <a:prstDash val="dashDot"/>
          </a:ln>
        </p:spPr>
        <p:txBody>
          <a:bodyPr>
            <a:normAutofit/>
          </a:bodyPr>
          <a:lstStyle/>
          <a:p>
            <a:r>
              <a:rPr kumimoji="1" lang="ja-JP" altLang="en-US" sz="4400" dirty="0">
                <a:solidFill>
                  <a:srgbClr val="FF0000"/>
                </a:solidFill>
              </a:rPr>
              <a:t>枠内に</a:t>
            </a:r>
            <a:r>
              <a:rPr lang="ja-JP" altLang="en-US" sz="4400" dirty="0">
                <a:solidFill>
                  <a:srgbClr val="FF0000"/>
                </a:solidFill>
              </a:rPr>
              <a:t>収まるよう文章、図表、写真などを記入</a:t>
            </a:r>
            <a:endParaRPr lang="en-US" altLang="ja-JP" sz="4400" dirty="0">
              <a:solidFill>
                <a:srgbClr val="FF0000"/>
              </a:solidFill>
            </a:endParaRPr>
          </a:p>
          <a:p>
            <a:r>
              <a:rPr kumimoji="1" lang="ja-JP" altLang="en-US" sz="4400" dirty="0">
                <a:solidFill>
                  <a:srgbClr val="FF0000"/>
                </a:solidFill>
              </a:rPr>
              <a:t>フォント、文字の大きさの指定はなし</a:t>
            </a:r>
            <a:endParaRPr kumimoji="1" lang="en-US" altLang="ja-JP" sz="4400" dirty="0">
              <a:solidFill>
                <a:srgbClr val="FF0000"/>
              </a:solidFill>
            </a:endParaRPr>
          </a:p>
          <a:p>
            <a:r>
              <a:rPr lang="ja-JP" altLang="en-US" sz="4400" dirty="0">
                <a:solidFill>
                  <a:srgbClr val="FF0000"/>
                </a:solidFill>
              </a:rPr>
              <a:t>発表題名、発表者所属、氏名をスライドの中に必ず記入</a:t>
            </a:r>
            <a:endParaRPr lang="en-US" altLang="ja-JP" sz="4400" dirty="0">
              <a:solidFill>
                <a:srgbClr val="FF0000"/>
              </a:solidFill>
            </a:endParaRPr>
          </a:p>
          <a:p>
            <a:r>
              <a:rPr kumimoji="1" lang="ja-JP" altLang="en-US" sz="4400" dirty="0">
                <a:solidFill>
                  <a:srgbClr val="FF0000"/>
                </a:solidFill>
              </a:rPr>
              <a:t>ページ番号、ポスター番号は記入しない</a:t>
            </a:r>
          </a:p>
        </p:txBody>
      </p:sp>
    </p:spTree>
    <p:extLst>
      <p:ext uri="{BB962C8B-B14F-4D97-AF65-F5344CB8AC3E}">
        <p14:creationId xmlns:p14="http://schemas.microsoft.com/office/powerpoint/2010/main" val="1600516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D85D69C0-F8DF-4EED-BBC3-9AE7DD322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540000"/>
            <a:ext cx="10188000" cy="6480000"/>
          </a:xfrm>
          <a:ln w="28575">
            <a:solidFill>
              <a:schemeClr val="bg2">
                <a:lumMod val="50000"/>
              </a:schemeClr>
            </a:solidFill>
            <a:prstDash val="dashDot"/>
          </a:ln>
        </p:spPr>
        <p:txBody>
          <a:bodyPr/>
          <a:lstStyle/>
          <a:p>
            <a:pPr marL="0" indent="0">
              <a:buNone/>
            </a:pPr>
            <a:r>
              <a:rPr lang="ja-JP" altLang="ja-JP" sz="3200" b="1" dirty="0">
                <a:solidFill>
                  <a:srgbClr val="FF0000"/>
                </a:solidFill>
              </a:rPr>
              <a:t>記入例</a:t>
            </a:r>
            <a:r>
              <a:rPr lang="ja-JP" altLang="en-US" sz="3200" b="1" dirty="0">
                <a:solidFill>
                  <a:srgbClr val="FF0000"/>
                </a:solidFill>
              </a:rPr>
              <a:t>　</a:t>
            </a:r>
            <a:r>
              <a:rPr lang="ja-JP" altLang="ja-JP" sz="3200" dirty="0"/>
              <a:t>遺伝子改変マウスの受精率向上について</a:t>
            </a:r>
            <a:endParaRPr lang="en-US" altLang="ja-JP" sz="3200" dirty="0"/>
          </a:p>
          <a:p>
            <a:pPr marL="0" indent="0" algn="r">
              <a:buNone/>
            </a:pPr>
            <a:r>
              <a:rPr lang="ja-JP" altLang="ja-JP" sz="2000" dirty="0"/>
              <a:t>自然科学研究機構　生理学研究所　技術課　山中　緑</a:t>
            </a:r>
            <a:endParaRPr lang="en-US" altLang="ja-JP" sz="2000" dirty="0"/>
          </a:p>
          <a:p>
            <a:pPr marL="0" indent="0" algn="r">
              <a:buNone/>
            </a:pPr>
            <a:endParaRPr lang="ja-JP" altLang="en-US" sz="1432" dirty="0">
              <a:solidFill>
                <a:srgbClr val="FF0000"/>
              </a:solidFill>
            </a:endParaRPr>
          </a:p>
        </p:txBody>
      </p:sp>
      <p:pic>
        <p:nvPicPr>
          <p:cNvPr id="2060" name="図 3">
            <a:extLst>
              <a:ext uri="{FF2B5EF4-FFF2-40B4-BE49-F238E27FC236}">
                <a16:creationId xmlns:a16="http://schemas.microsoft.com/office/drawing/2014/main" id="{8D8E052B-4E59-4EC8-A7AA-4D78CF5A9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51" y="3925771"/>
            <a:ext cx="3691191" cy="272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1">
            <a:extLst>
              <a:ext uri="{FF2B5EF4-FFF2-40B4-BE49-F238E27FC236}">
                <a16:creationId xmlns:a16="http://schemas.microsoft.com/office/drawing/2014/main" id="{5D39A763-CDC9-49FA-9174-EEAD3D094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952" y="6675734"/>
            <a:ext cx="3603038" cy="24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72771" tIns="36386" rIns="72771" bIns="36386" numCol="1" anchor="t" anchorCtr="0" compatLnSpc="1">
            <a:prstTxWarp prst="textNoShape">
              <a:avLst/>
            </a:prstTxWarp>
            <a:spAutoFit/>
          </a:bodyPr>
          <a:lstStyle/>
          <a:p>
            <a:pPr defTabSz="7276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ja-JP" sz="1100" b="1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表１：遺伝子改変マウス</a:t>
            </a:r>
            <a:r>
              <a:rPr lang="en-US" altLang="ja-JP" sz="1100" b="1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A</a:t>
            </a:r>
            <a:r>
              <a:rPr lang="ja-JP" altLang="en-US" sz="1100" b="1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系統の週齢・使用培地と方法</a:t>
            </a:r>
            <a:endParaRPr lang="ja-JP" altLang="en-US" sz="2800" b="1" dirty="0">
              <a:latin typeface="Arial" panose="020B0604020202020204" pitchFamily="34" charset="0"/>
            </a:endParaRPr>
          </a:p>
        </p:txBody>
      </p:sp>
      <p:pic>
        <p:nvPicPr>
          <p:cNvPr id="2061" name="図 2">
            <a:extLst>
              <a:ext uri="{FF2B5EF4-FFF2-40B4-BE49-F238E27FC236}">
                <a16:creationId xmlns:a16="http://schemas.microsoft.com/office/drawing/2014/main" id="{F0E76CDD-145A-4479-8E13-EBC1D787A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916" y="3946463"/>
            <a:ext cx="1940813" cy="2687886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図 1">
            <a:extLst>
              <a:ext uri="{FF2B5EF4-FFF2-40B4-BE49-F238E27FC236}">
                <a16:creationId xmlns:a16="http://schemas.microsoft.com/office/drawing/2014/main" id="{58B46A03-3890-4580-A161-23DA78688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831" y="3905080"/>
            <a:ext cx="1940814" cy="27292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5">
            <a:extLst>
              <a:ext uri="{FF2B5EF4-FFF2-40B4-BE49-F238E27FC236}">
                <a16:creationId xmlns:a16="http://schemas.microsoft.com/office/drawing/2014/main" id="{8301903D-1277-40C0-9B5E-5D3CEAC24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3577" y="6675734"/>
            <a:ext cx="1689322" cy="24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771" tIns="36386" rIns="72771" bIns="36386" numCol="1" anchor="t" anchorCtr="0" compatLnSpc="1">
            <a:prstTxWarp prst="textNoShape">
              <a:avLst/>
            </a:prstTxWarp>
            <a:spAutoFit/>
          </a:bodyPr>
          <a:lstStyle/>
          <a:p>
            <a:pPr defTabSz="7276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ja-JP" sz="1100" b="1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図１：マウス体外受精法</a:t>
            </a:r>
            <a:endParaRPr lang="ja-JP" altLang="ja-JP" sz="2800" b="1" dirty="0">
              <a:latin typeface="Arial" panose="020B0604020202020204" pitchFamily="34" charset="0"/>
            </a:endParaRP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E8CE3587-9D99-42FD-B7A2-C2EA75B52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647" y="6678139"/>
            <a:ext cx="993349" cy="24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72771" tIns="36386" rIns="72771" bIns="36386" numCol="1" anchor="t" anchorCtr="0" compatLnSpc="1">
            <a:prstTxWarp prst="textNoShape">
              <a:avLst/>
            </a:prstTxWarp>
            <a:spAutoFit/>
          </a:bodyPr>
          <a:lstStyle/>
          <a:p>
            <a:pPr defTabSz="7276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ja-JP" sz="1100" b="1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図２：</a:t>
            </a:r>
            <a:r>
              <a:rPr lang="en-US" altLang="ja-JP" sz="1100" b="1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CARD</a:t>
            </a:r>
            <a:r>
              <a:rPr lang="ja-JP" altLang="en-US" sz="1100" b="1" dirty="0">
                <a:solidFill>
                  <a:srgbClr val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法</a:t>
            </a:r>
            <a:endParaRPr lang="ja-JP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11" name="Rectangle 18">
            <a:extLst>
              <a:ext uri="{FF2B5EF4-FFF2-40B4-BE49-F238E27FC236}">
                <a16:creationId xmlns:a16="http://schemas.microsoft.com/office/drawing/2014/main" id="{E5854B97-DA77-4646-AAAD-6D54B2B806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1813" y="1572647"/>
            <a:ext cx="10099196" cy="201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771" tIns="36386" rIns="72771" bIns="36386" numCol="1" anchor="ctr" anchorCtr="0" compatLnSpc="1">
            <a:prstTxWarp prst="textNoShape">
              <a:avLst/>
            </a:prstTxWarp>
            <a:spAutoFit/>
          </a:bodyPr>
          <a:lstStyle/>
          <a:p>
            <a:pPr defTabSz="7276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【目的】動物資源共同利用研究センターでは、マウスのクリーン化やバックアップのため体外受精（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IVF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）を実施し、胚の凍結保存を進めている。雌雄とも遺伝子改変動物遺伝子型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homo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個体で体外受精を行ったところ、精子の運動性に問題は無く、卵子の採卵数や見た目の形状にも問題は無かったが、受精率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4.3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％となり十分な凍結胚数が得られなかった。そこで、受精率の向上が期待できる市販の培地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FERTIUP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と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CARDMEDIUM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を使用した体外受精を行い、知見を得た。また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2018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年から最近までの使用結果も合わせて報告する。</a:t>
            </a:r>
          </a:p>
          <a:p>
            <a:pPr defTabSz="7276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【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方法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】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遺伝子改変マウス遺伝子型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homo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個体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12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週以上の雄マウスと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11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～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21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週齢の雌マウスの体外受精を市販の培地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FERTIUP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と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CARDMEDIUM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で実施し、受精率を比較した。</a:t>
            </a:r>
          </a:p>
          <a:p>
            <a:pPr defTabSz="7276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【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結果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】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市販の培地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FERTIUP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と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CARDMEDIUM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を使用したところ、受精率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46.1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％となり十分な凍結胚数が得ることができた。</a:t>
            </a:r>
            <a:endParaRPr lang="ja-JP" altLang="en-US" sz="1400" b="1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defTabSz="72768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【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考察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】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今後、受精率が低い系統や雌雄とも遺伝子改変動物を用いる際、採卵数や受精率が低いことが予測される場合は、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FERTIUP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と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CARDMEDIUM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を受精率改善のために使用し、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3R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の</a:t>
            </a:r>
            <a:r>
              <a:rPr lang="en-US" altLang="ja-JP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reduction</a:t>
            </a:r>
            <a:r>
              <a:rPr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を実践していきたい。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3C60D36C-F191-4A60-A73F-BAEAEF0A3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4144" y="1267848"/>
            <a:ext cx="147028" cy="293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2771" tIns="36386" rIns="72771" bIns="36386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 sz="1432"/>
          </a:p>
        </p:txBody>
      </p:sp>
    </p:spTree>
    <p:extLst>
      <p:ext uri="{BB962C8B-B14F-4D97-AF65-F5344CB8AC3E}">
        <p14:creationId xmlns:p14="http://schemas.microsoft.com/office/powerpoint/2010/main" val="1872491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341</Words>
  <Application>Microsoft Office PowerPoint</Application>
  <PresentationFormat>ユーザー設定</PresentationFormat>
  <Paragraphs>13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ＭＳ Ｐゴシック</vt:lpstr>
      <vt:lpstr>ＭＳ ゴシック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sanchu@nips.ac.jp</dc:creator>
  <cp:lastModifiedBy>sanchu@nips.ac.jp</cp:lastModifiedBy>
  <cp:revision>13</cp:revision>
  <dcterms:created xsi:type="dcterms:W3CDTF">2024-09-09T00:48:10Z</dcterms:created>
  <dcterms:modified xsi:type="dcterms:W3CDTF">2024-10-09T23:57:27Z</dcterms:modified>
</cp:coreProperties>
</file>