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modifyVerifier cryptProviderType="rsaAES" cryptAlgorithmClass="hash" cryptAlgorithmType="typeAny" cryptAlgorithmSid="14" spinCount="100000" saltData="VmKDhExVUHTabBZ8Kv1Q6g==" hashData="So7gg3NU5ENlPoKrYgPDXm1Ryd7XYNEYbIMRTRliEvkvRImLMFh64N+E7MnWkBMwMomGm6p02h+O8/Bg0NqP1w=="/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42" d="100"/>
          <a:sy n="42" d="100"/>
        </p:scale>
        <p:origin x="72" y="7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227DFDB-2DB3-4E8C-BE19-A9CF25A7DA60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id-ID"/>
        </a:p>
      </dgm:t>
    </dgm:pt>
    <dgm:pt modelId="{2EF2D541-CBDB-4CAB-B3FE-10A169D4C1D1}">
      <dgm:prSet phldrT="[Text]">
        <dgm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id-ID" dirty="0"/>
            <a:t>Keunggulan Karena Faktor Produksi</a:t>
          </a:r>
        </a:p>
      </dgm:t>
    </dgm:pt>
    <dgm:pt modelId="{18243AA5-08DE-4C8B-BEC8-650EF3FDF402}" type="parTrans" cxnId="{F125DACE-BBAB-45FE-9128-6ED44B87ED3D}">
      <dgm:prSet/>
      <dgm:spPr/>
      <dgm:t>
        <a:bodyPr/>
        <a:lstStyle/>
        <a:p>
          <a:endParaRPr lang="id-ID"/>
        </a:p>
      </dgm:t>
    </dgm:pt>
    <dgm:pt modelId="{A9C36E9A-C167-46BC-B536-6DB4820044B9}" type="sibTrans" cxnId="{F125DACE-BBAB-45FE-9128-6ED44B87ED3D}">
      <dgm:prSet/>
      <dgm:spPr/>
      <dgm:t>
        <a:bodyPr/>
        <a:lstStyle/>
        <a:p>
          <a:endParaRPr lang="id-ID"/>
        </a:p>
      </dgm:t>
    </dgm:pt>
    <dgm:pt modelId="{DAD0ABC3-1823-4246-9BB3-6FFC270D0078}">
      <dgm:prSet phldrT="[Text]"/>
      <dgm:spPr/>
      <dgm:t>
        <a:bodyPr/>
        <a:lstStyle/>
        <a:p>
          <a:r>
            <a:rPr lang="id-ID" dirty="0"/>
            <a:t>SDM, SDA, IPTEK, Modal dan Sarana Prasarana</a:t>
          </a:r>
        </a:p>
      </dgm:t>
    </dgm:pt>
    <dgm:pt modelId="{32D02C0D-4596-4A9D-A743-D8D05ACF642F}" type="parTrans" cxnId="{69D00560-8EFA-45E6-818D-3DBFEA583E95}">
      <dgm:prSet/>
      <dgm:spPr/>
      <dgm:t>
        <a:bodyPr/>
        <a:lstStyle/>
        <a:p>
          <a:endParaRPr lang="id-ID"/>
        </a:p>
      </dgm:t>
    </dgm:pt>
    <dgm:pt modelId="{88B51C88-21DA-4A0A-9F1F-1529178ED228}" type="sibTrans" cxnId="{69D00560-8EFA-45E6-818D-3DBFEA583E95}">
      <dgm:prSet/>
      <dgm:spPr/>
      <dgm:t>
        <a:bodyPr/>
        <a:lstStyle/>
        <a:p>
          <a:endParaRPr lang="id-ID"/>
        </a:p>
      </dgm:t>
    </dgm:pt>
    <dgm:pt modelId="{F26A3965-A5B4-4811-924B-F74A475A094E}">
      <dgm:prSet phldrT="[Text]">
        <dgm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id-ID" dirty="0"/>
            <a:t>Keunggulan Karena Faktor Permintaan</a:t>
          </a:r>
        </a:p>
      </dgm:t>
    </dgm:pt>
    <dgm:pt modelId="{85FA498C-126D-45D7-BBC4-21810B062118}" type="parTrans" cxnId="{C599A11C-43C7-4074-8290-CE24CB09F8F9}">
      <dgm:prSet/>
      <dgm:spPr/>
      <dgm:t>
        <a:bodyPr/>
        <a:lstStyle/>
        <a:p>
          <a:endParaRPr lang="id-ID"/>
        </a:p>
      </dgm:t>
    </dgm:pt>
    <dgm:pt modelId="{D48CD2E2-7D59-4E1A-B726-8183DBF22AFC}" type="sibTrans" cxnId="{C599A11C-43C7-4074-8290-CE24CB09F8F9}">
      <dgm:prSet/>
      <dgm:spPr/>
      <dgm:t>
        <a:bodyPr/>
        <a:lstStyle/>
        <a:p>
          <a:endParaRPr lang="id-ID"/>
        </a:p>
      </dgm:t>
    </dgm:pt>
    <dgm:pt modelId="{041A94CB-111D-4BC7-921E-F1FA3B789118}">
      <dgm:prSet phldrT="[Text]"/>
      <dgm:spPr/>
      <dgm:t>
        <a:bodyPr/>
        <a:lstStyle/>
        <a:p>
          <a:r>
            <a:rPr lang="id-ID" dirty="0"/>
            <a:t>Skala dan tingkat pertumbuhan pasar domestik maupun internasional merupakan salah satu faktor penunjang peningkatan daya saing</a:t>
          </a:r>
        </a:p>
      </dgm:t>
    </dgm:pt>
    <dgm:pt modelId="{D12193B4-6BE3-4CD2-86CD-634C08099B0B}" type="parTrans" cxnId="{30243679-2416-4E77-99EE-DD0B89CC1C85}">
      <dgm:prSet/>
      <dgm:spPr/>
      <dgm:t>
        <a:bodyPr/>
        <a:lstStyle/>
        <a:p>
          <a:endParaRPr lang="id-ID"/>
        </a:p>
      </dgm:t>
    </dgm:pt>
    <dgm:pt modelId="{2D92EC27-08EB-4B88-9F02-C87D5DD39129}" type="sibTrans" cxnId="{30243679-2416-4E77-99EE-DD0B89CC1C85}">
      <dgm:prSet/>
      <dgm:spPr/>
      <dgm:t>
        <a:bodyPr/>
        <a:lstStyle/>
        <a:p>
          <a:endParaRPr lang="id-ID"/>
        </a:p>
      </dgm:t>
    </dgm:pt>
    <dgm:pt modelId="{02A7517B-9050-4692-8C5F-F12867F10528}">
      <dgm:prSet phldrT="[Text]">
        <dgm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id-ID" dirty="0"/>
            <a:t>Keunggulan Karena Jaringan Kerja Industri</a:t>
          </a:r>
        </a:p>
      </dgm:t>
    </dgm:pt>
    <dgm:pt modelId="{4813A12C-F1C0-4BAB-8E5E-25BAA10700F2}" type="parTrans" cxnId="{9417422F-156C-45F9-B8A0-7D36FF0DEEF3}">
      <dgm:prSet/>
      <dgm:spPr/>
      <dgm:t>
        <a:bodyPr/>
        <a:lstStyle/>
        <a:p>
          <a:endParaRPr lang="id-ID"/>
        </a:p>
      </dgm:t>
    </dgm:pt>
    <dgm:pt modelId="{110A2008-E59B-41D6-845A-990B9DA95ABA}" type="sibTrans" cxnId="{9417422F-156C-45F9-B8A0-7D36FF0DEEF3}">
      <dgm:prSet/>
      <dgm:spPr/>
      <dgm:t>
        <a:bodyPr/>
        <a:lstStyle/>
        <a:p>
          <a:endParaRPr lang="id-ID"/>
        </a:p>
      </dgm:t>
    </dgm:pt>
    <dgm:pt modelId="{801E1FB3-5BB5-4269-8F2A-6D7C3CDF304A}">
      <dgm:prSet phldrT="[Text]">
        <dgm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id-ID" dirty="0"/>
            <a:t>Keunggulan Karena Strategi Perusahaan dan Bentukan Persaingan Pasar</a:t>
          </a:r>
        </a:p>
      </dgm:t>
    </dgm:pt>
    <dgm:pt modelId="{7B2D4844-2DA1-485C-8C8D-D91896C564B4}" type="parTrans" cxnId="{1E723C17-C9C7-4DD7-AEC2-B053C377EEE4}">
      <dgm:prSet/>
      <dgm:spPr/>
      <dgm:t>
        <a:bodyPr/>
        <a:lstStyle/>
        <a:p>
          <a:endParaRPr lang="id-ID"/>
        </a:p>
      </dgm:t>
    </dgm:pt>
    <dgm:pt modelId="{24FD450A-8C29-4D14-AE59-81B8AF3CC7C7}" type="sibTrans" cxnId="{1E723C17-C9C7-4DD7-AEC2-B053C377EEE4}">
      <dgm:prSet/>
      <dgm:spPr/>
      <dgm:t>
        <a:bodyPr/>
        <a:lstStyle/>
        <a:p>
          <a:endParaRPr lang="id-ID"/>
        </a:p>
      </dgm:t>
    </dgm:pt>
    <dgm:pt modelId="{4C9D495A-1C67-42EB-AA67-368A6A20825E}">
      <dgm:prSet phldrT="[Text]"/>
      <dgm:spPr>
        <a:noFill/>
        <a:ln>
          <a:noFill/>
        </a:ln>
      </dgm:spPr>
      <dgm:t>
        <a:bodyPr/>
        <a:lstStyle/>
        <a:p>
          <a:r>
            <a:rPr lang="id-ID" dirty="0"/>
            <a:t>Kondisi kurang menguntungkan yang dihadapi perusahaan</a:t>
          </a:r>
        </a:p>
      </dgm:t>
    </dgm:pt>
    <dgm:pt modelId="{1A9047F7-A7E1-474D-A30A-079198115826}" type="parTrans" cxnId="{8B08DE55-AC80-4801-AA96-CB3BBF8A7570}">
      <dgm:prSet/>
      <dgm:spPr/>
      <dgm:t>
        <a:bodyPr/>
        <a:lstStyle/>
        <a:p>
          <a:endParaRPr lang="id-ID"/>
        </a:p>
      </dgm:t>
    </dgm:pt>
    <dgm:pt modelId="{2618F56A-034D-4CE4-A830-544A21C13E95}" type="sibTrans" cxnId="{8B08DE55-AC80-4801-AA96-CB3BBF8A7570}">
      <dgm:prSet/>
      <dgm:spPr/>
      <dgm:t>
        <a:bodyPr/>
        <a:lstStyle/>
        <a:p>
          <a:endParaRPr lang="id-ID"/>
        </a:p>
      </dgm:t>
    </dgm:pt>
    <dgm:pt modelId="{6F456B77-0FC0-480A-B7EF-A5B742388B75}">
      <dgm:prSet phldrT="[Text]"/>
      <dgm:spPr>
        <a:noFill/>
        <a:ln>
          <a:noFill/>
        </a:ln>
      </dgm:spPr>
      <dgm:t>
        <a:bodyPr/>
        <a:lstStyle/>
        <a:p>
          <a:r>
            <a:rPr lang="id-ID" dirty="0"/>
            <a:t>Penurunan biaya produksi, peningkatan kualitas, serta diterimanya produk di pasar</a:t>
          </a:r>
        </a:p>
      </dgm:t>
    </dgm:pt>
    <dgm:pt modelId="{5716FAFB-803E-48D3-A722-58B6D05388A0}" type="parTrans" cxnId="{1503106D-05CC-4787-A8F0-8302A9ECFA8A}">
      <dgm:prSet/>
      <dgm:spPr/>
      <dgm:t>
        <a:bodyPr/>
        <a:lstStyle/>
        <a:p>
          <a:endParaRPr lang="id-ID"/>
        </a:p>
      </dgm:t>
    </dgm:pt>
    <dgm:pt modelId="{27FE35C7-202D-4D98-8483-360F780718A5}" type="sibTrans" cxnId="{1503106D-05CC-4787-A8F0-8302A9ECFA8A}">
      <dgm:prSet/>
      <dgm:spPr/>
      <dgm:t>
        <a:bodyPr/>
        <a:lstStyle/>
        <a:p>
          <a:endParaRPr lang="id-ID"/>
        </a:p>
      </dgm:t>
    </dgm:pt>
    <dgm:pt modelId="{B077E6D5-4A3A-47BA-BF5A-91FA53E9DDEF}" type="pres">
      <dgm:prSet presAssocID="{5227DFDB-2DB3-4E8C-BE19-A9CF25A7DA60}" presName="linear" presStyleCnt="0">
        <dgm:presLayoutVars>
          <dgm:animLvl val="lvl"/>
          <dgm:resizeHandles val="exact"/>
        </dgm:presLayoutVars>
      </dgm:prSet>
      <dgm:spPr/>
    </dgm:pt>
    <dgm:pt modelId="{98958F61-32DD-4FAA-9D00-B579CC422B19}" type="pres">
      <dgm:prSet presAssocID="{2EF2D541-CBDB-4CAB-B3FE-10A169D4C1D1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128F4540-692B-422E-AEEA-5DCAD37E629F}" type="pres">
      <dgm:prSet presAssocID="{2EF2D541-CBDB-4CAB-B3FE-10A169D4C1D1}" presName="childText" presStyleLbl="revTx" presStyleIdx="0" presStyleCnt="4">
        <dgm:presLayoutVars>
          <dgm:bulletEnabled val="1"/>
        </dgm:presLayoutVars>
      </dgm:prSet>
      <dgm:spPr/>
    </dgm:pt>
    <dgm:pt modelId="{25E5778A-9CE6-4F17-95D9-2C9E2E841D22}" type="pres">
      <dgm:prSet presAssocID="{F26A3965-A5B4-4811-924B-F74A475A094E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EB64CD0A-4797-4D90-99AA-795702FF72F2}" type="pres">
      <dgm:prSet presAssocID="{F26A3965-A5B4-4811-924B-F74A475A094E}" presName="childText" presStyleLbl="revTx" presStyleIdx="1" presStyleCnt="4">
        <dgm:presLayoutVars>
          <dgm:bulletEnabled val="1"/>
        </dgm:presLayoutVars>
      </dgm:prSet>
      <dgm:spPr/>
    </dgm:pt>
    <dgm:pt modelId="{F339EEC6-5E3A-4088-8188-E738BD1FE3B6}" type="pres">
      <dgm:prSet presAssocID="{02A7517B-9050-4692-8C5F-F12867F10528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D0FDE917-D64D-457E-B0BB-76EF211CE145}" type="pres">
      <dgm:prSet presAssocID="{02A7517B-9050-4692-8C5F-F12867F10528}" presName="childText" presStyleLbl="revTx" presStyleIdx="2" presStyleCnt="4">
        <dgm:presLayoutVars>
          <dgm:bulletEnabled val="1"/>
        </dgm:presLayoutVars>
      </dgm:prSet>
      <dgm:spPr/>
    </dgm:pt>
    <dgm:pt modelId="{5DAF4B97-286B-4456-8723-05CD2DB16ED8}" type="pres">
      <dgm:prSet presAssocID="{801E1FB3-5BB5-4269-8F2A-6D7C3CDF304A}" presName="parentText" presStyleLbl="node1" presStyleIdx="3" presStyleCnt="4">
        <dgm:presLayoutVars>
          <dgm:chMax val="0"/>
          <dgm:bulletEnabled val="1"/>
        </dgm:presLayoutVars>
      </dgm:prSet>
      <dgm:spPr/>
    </dgm:pt>
    <dgm:pt modelId="{D25C0088-8025-424B-9A3B-CBE8F365897B}" type="pres">
      <dgm:prSet presAssocID="{801E1FB3-5BB5-4269-8F2A-6D7C3CDF304A}" presName="childText" presStyleLbl="revTx" presStyleIdx="3" presStyleCnt="4">
        <dgm:presLayoutVars>
          <dgm:bulletEnabled val="1"/>
        </dgm:presLayoutVars>
      </dgm:prSet>
      <dgm:spPr/>
    </dgm:pt>
  </dgm:ptLst>
  <dgm:cxnLst>
    <dgm:cxn modelId="{EDC47C04-BF3D-41AC-A7F2-8B9695FB9726}" type="presOf" srcId="{02A7517B-9050-4692-8C5F-F12867F10528}" destId="{F339EEC6-5E3A-4088-8188-E738BD1FE3B6}" srcOrd="0" destOrd="0" presId="urn:microsoft.com/office/officeart/2005/8/layout/vList2"/>
    <dgm:cxn modelId="{1E723C17-C9C7-4DD7-AEC2-B053C377EEE4}" srcId="{5227DFDB-2DB3-4E8C-BE19-A9CF25A7DA60}" destId="{801E1FB3-5BB5-4269-8F2A-6D7C3CDF304A}" srcOrd="3" destOrd="0" parTransId="{7B2D4844-2DA1-485C-8C8D-D91896C564B4}" sibTransId="{24FD450A-8C29-4D14-AE59-81B8AF3CC7C7}"/>
    <dgm:cxn modelId="{C599A11C-43C7-4074-8290-CE24CB09F8F9}" srcId="{5227DFDB-2DB3-4E8C-BE19-A9CF25A7DA60}" destId="{F26A3965-A5B4-4811-924B-F74A475A094E}" srcOrd="1" destOrd="0" parTransId="{85FA498C-126D-45D7-BBC4-21810B062118}" sibTransId="{D48CD2E2-7D59-4E1A-B726-8183DBF22AFC}"/>
    <dgm:cxn modelId="{9417422F-156C-45F9-B8A0-7D36FF0DEEF3}" srcId="{5227DFDB-2DB3-4E8C-BE19-A9CF25A7DA60}" destId="{02A7517B-9050-4692-8C5F-F12867F10528}" srcOrd="2" destOrd="0" parTransId="{4813A12C-F1C0-4BAB-8E5E-25BAA10700F2}" sibTransId="{110A2008-E59B-41D6-845A-990B9DA95ABA}"/>
    <dgm:cxn modelId="{69D00560-8EFA-45E6-818D-3DBFEA583E95}" srcId="{2EF2D541-CBDB-4CAB-B3FE-10A169D4C1D1}" destId="{DAD0ABC3-1823-4246-9BB3-6FFC270D0078}" srcOrd="0" destOrd="0" parTransId="{32D02C0D-4596-4A9D-A743-D8D05ACF642F}" sibTransId="{88B51C88-21DA-4A0A-9F1F-1529178ED228}"/>
    <dgm:cxn modelId="{1503106D-05CC-4787-A8F0-8302A9ECFA8A}" srcId="{02A7517B-9050-4692-8C5F-F12867F10528}" destId="{6F456B77-0FC0-480A-B7EF-A5B742388B75}" srcOrd="0" destOrd="0" parTransId="{5716FAFB-803E-48D3-A722-58B6D05388A0}" sibTransId="{27FE35C7-202D-4D98-8483-360F780718A5}"/>
    <dgm:cxn modelId="{8B08DE55-AC80-4801-AA96-CB3BBF8A7570}" srcId="{801E1FB3-5BB5-4269-8F2A-6D7C3CDF304A}" destId="{4C9D495A-1C67-42EB-AA67-368A6A20825E}" srcOrd="0" destOrd="0" parTransId="{1A9047F7-A7E1-474D-A30A-079198115826}" sibTransId="{2618F56A-034D-4CE4-A830-544A21C13E95}"/>
    <dgm:cxn modelId="{E646C558-8168-4975-88D8-63FEE63756EB}" type="presOf" srcId="{041A94CB-111D-4BC7-921E-F1FA3B789118}" destId="{EB64CD0A-4797-4D90-99AA-795702FF72F2}" srcOrd="0" destOrd="0" presId="urn:microsoft.com/office/officeart/2005/8/layout/vList2"/>
    <dgm:cxn modelId="{30243679-2416-4E77-99EE-DD0B89CC1C85}" srcId="{F26A3965-A5B4-4811-924B-F74A475A094E}" destId="{041A94CB-111D-4BC7-921E-F1FA3B789118}" srcOrd="0" destOrd="0" parTransId="{D12193B4-6BE3-4CD2-86CD-634C08099B0B}" sibTransId="{2D92EC27-08EB-4B88-9F02-C87D5DD39129}"/>
    <dgm:cxn modelId="{104BA482-C2D4-42FE-8DC2-97A75AEFBF6A}" type="presOf" srcId="{F26A3965-A5B4-4811-924B-F74A475A094E}" destId="{25E5778A-9CE6-4F17-95D9-2C9E2E841D22}" srcOrd="0" destOrd="0" presId="urn:microsoft.com/office/officeart/2005/8/layout/vList2"/>
    <dgm:cxn modelId="{0525E09D-0792-46CA-968F-3E0C6B344100}" type="presOf" srcId="{4C9D495A-1C67-42EB-AA67-368A6A20825E}" destId="{D25C0088-8025-424B-9A3B-CBE8F365897B}" srcOrd="0" destOrd="0" presId="urn:microsoft.com/office/officeart/2005/8/layout/vList2"/>
    <dgm:cxn modelId="{4AB386AD-33FB-4875-9E34-7BEB80F3FC61}" type="presOf" srcId="{2EF2D541-CBDB-4CAB-B3FE-10A169D4C1D1}" destId="{98958F61-32DD-4FAA-9D00-B579CC422B19}" srcOrd="0" destOrd="0" presId="urn:microsoft.com/office/officeart/2005/8/layout/vList2"/>
    <dgm:cxn modelId="{03C32ACB-BBF8-48FF-8BF4-ED26197B2319}" type="presOf" srcId="{801E1FB3-5BB5-4269-8F2A-6D7C3CDF304A}" destId="{5DAF4B97-286B-4456-8723-05CD2DB16ED8}" srcOrd="0" destOrd="0" presId="urn:microsoft.com/office/officeart/2005/8/layout/vList2"/>
    <dgm:cxn modelId="{F125DACE-BBAB-45FE-9128-6ED44B87ED3D}" srcId="{5227DFDB-2DB3-4E8C-BE19-A9CF25A7DA60}" destId="{2EF2D541-CBDB-4CAB-B3FE-10A169D4C1D1}" srcOrd="0" destOrd="0" parTransId="{18243AA5-08DE-4C8B-BEC8-650EF3FDF402}" sibTransId="{A9C36E9A-C167-46BC-B536-6DB4820044B9}"/>
    <dgm:cxn modelId="{F97A71DB-B004-4066-B051-8D94C4582BF0}" type="presOf" srcId="{6F456B77-0FC0-480A-B7EF-A5B742388B75}" destId="{D0FDE917-D64D-457E-B0BB-76EF211CE145}" srcOrd="0" destOrd="0" presId="urn:microsoft.com/office/officeart/2005/8/layout/vList2"/>
    <dgm:cxn modelId="{645300F6-10A8-4769-AEA2-420EFBA2088B}" type="presOf" srcId="{5227DFDB-2DB3-4E8C-BE19-A9CF25A7DA60}" destId="{B077E6D5-4A3A-47BA-BF5A-91FA53E9DDEF}" srcOrd="0" destOrd="0" presId="urn:microsoft.com/office/officeart/2005/8/layout/vList2"/>
    <dgm:cxn modelId="{4FF882FB-D157-49C4-B07A-3821751573D7}" type="presOf" srcId="{DAD0ABC3-1823-4246-9BB3-6FFC270D0078}" destId="{128F4540-692B-422E-AEEA-5DCAD37E629F}" srcOrd="0" destOrd="0" presId="urn:microsoft.com/office/officeart/2005/8/layout/vList2"/>
    <dgm:cxn modelId="{A3875D91-4ADB-4CE0-9434-8B771795F0C8}" type="presParOf" srcId="{B077E6D5-4A3A-47BA-BF5A-91FA53E9DDEF}" destId="{98958F61-32DD-4FAA-9D00-B579CC422B19}" srcOrd="0" destOrd="0" presId="urn:microsoft.com/office/officeart/2005/8/layout/vList2"/>
    <dgm:cxn modelId="{34C3840A-E01F-49E7-BF4B-6933924AA51A}" type="presParOf" srcId="{B077E6D5-4A3A-47BA-BF5A-91FA53E9DDEF}" destId="{128F4540-692B-422E-AEEA-5DCAD37E629F}" srcOrd="1" destOrd="0" presId="urn:microsoft.com/office/officeart/2005/8/layout/vList2"/>
    <dgm:cxn modelId="{AAFC6CF3-B74D-4C6F-BED0-02F07EE67771}" type="presParOf" srcId="{B077E6D5-4A3A-47BA-BF5A-91FA53E9DDEF}" destId="{25E5778A-9CE6-4F17-95D9-2C9E2E841D22}" srcOrd="2" destOrd="0" presId="urn:microsoft.com/office/officeart/2005/8/layout/vList2"/>
    <dgm:cxn modelId="{8FC6ACD9-CBB7-44EC-BA66-654FC1F233B4}" type="presParOf" srcId="{B077E6D5-4A3A-47BA-BF5A-91FA53E9DDEF}" destId="{EB64CD0A-4797-4D90-99AA-795702FF72F2}" srcOrd="3" destOrd="0" presId="urn:microsoft.com/office/officeart/2005/8/layout/vList2"/>
    <dgm:cxn modelId="{135CF7CB-B59C-4179-BEFC-7A3990F1917F}" type="presParOf" srcId="{B077E6D5-4A3A-47BA-BF5A-91FA53E9DDEF}" destId="{F339EEC6-5E3A-4088-8188-E738BD1FE3B6}" srcOrd="4" destOrd="0" presId="urn:microsoft.com/office/officeart/2005/8/layout/vList2"/>
    <dgm:cxn modelId="{9C44F74C-BD96-4B1D-B100-E294C42295E5}" type="presParOf" srcId="{B077E6D5-4A3A-47BA-BF5A-91FA53E9DDEF}" destId="{D0FDE917-D64D-457E-B0BB-76EF211CE145}" srcOrd="5" destOrd="0" presId="urn:microsoft.com/office/officeart/2005/8/layout/vList2"/>
    <dgm:cxn modelId="{31333481-6CF2-4E07-A241-1E347C27866A}" type="presParOf" srcId="{B077E6D5-4A3A-47BA-BF5A-91FA53E9DDEF}" destId="{5DAF4B97-286B-4456-8723-05CD2DB16ED8}" srcOrd="6" destOrd="0" presId="urn:microsoft.com/office/officeart/2005/8/layout/vList2"/>
    <dgm:cxn modelId="{C1DC3C55-29C3-47D0-9007-124E8DA88074}" type="presParOf" srcId="{B077E6D5-4A3A-47BA-BF5A-91FA53E9DDEF}" destId="{D25C0088-8025-424B-9A3B-CBE8F365897B}" srcOrd="7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E3C9227-0B53-4CF2-9B07-8C2738372AF1}" type="doc">
      <dgm:prSet loTypeId="urn:microsoft.com/office/officeart/2005/8/layout/vList5" loCatId="list" qsTypeId="urn:microsoft.com/office/officeart/2005/8/quickstyle/simple5" qsCatId="simple" csTypeId="urn:microsoft.com/office/officeart/2005/8/colors/colorful5" csCatId="colorful" phldr="1"/>
      <dgm:spPr/>
      <dgm:t>
        <a:bodyPr/>
        <a:lstStyle/>
        <a:p>
          <a:endParaRPr lang="id-ID"/>
        </a:p>
      </dgm:t>
    </dgm:pt>
    <dgm:pt modelId="{64F42AE8-D3E5-433D-8B62-6408F4AAAF23}">
      <dgm:prSet phldrT="[Text]" custT="1"/>
      <dgm:spPr/>
      <dgm:t>
        <a:bodyPr/>
        <a:lstStyle/>
        <a:p>
          <a:r>
            <a:rPr lang="id-ID" sz="2000" dirty="0"/>
            <a:t>Neraca Perdagangan</a:t>
          </a:r>
        </a:p>
      </dgm:t>
    </dgm:pt>
    <dgm:pt modelId="{B3584931-65FB-4C02-B4FD-FDDD1274CEAB}" type="parTrans" cxnId="{EA578281-1562-4589-A096-747AFB710D10}">
      <dgm:prSet/>
      <dgm:spPr/>
      <dgm:t>
        <a:bodyPr/>
        <a:lstStyle/>
        <a:p>
          <a:endParaRPr lang="id-ID"/>
        </a:p>
      </dgm:t>
    </dgm:pt>
    <dgm:pt modelId="{4EFCA8AF-7DF2-4285-887F-6FDC21949695}" type="sibTrans" cxnId="{EA578281-1562-4589-A096-747AFB710D10}">
      <dgm:prSet/>
      <dgm:spPr/>
      <dgm:t>
        <a:bodyPr/>
        <a:lstStyle/>
        <a:p>
          <a:endParaRPr lang="id-ID"/>
        </a:p>
      </dgm:t>
    </dgm:pt>
    <dgm:pt modelId="{C7544871-75EA-4BF2-8D4D-B1E220737AC7}">
      <dgm:prSet phldrT="[Text]" custT="1"/>
      <dgm:spPr/>
      <dgm:t>
        <a:bodyPr/>
        <a:lstStyle/>
        <a:p>
          <a:r>
            <a:rPr lang="id-ID" sz="1600" dirty="0"/>
            <a:t>Ekspor</a:t>
          </a:r>
        </a:p>
      </dgm:t>
    </dgm:pt>
    <dgm:pt modelId="{3EA5170F-E745-4A75-B76D-6E6F04DA7AD1}" type="parTrans" cxnId="{14110866-915C-4CD7-B6B5-85E0220AEE26}">
      <dgm:prSet/>
      <dgm:spPr/>
      <dgm:t>
        <a:bodyPr/>
        <a:lstStyle/>
        <a:p>
          <a:endParaRPr lang="id-ID"/>
        </a:p>
      </dgm:t>
    </dgm:pt>
    <dgm:pt modelId="{B6518CE8-0040-48CB-9E9C-7EBC437492CC}" type="sibTrans" cxnId="{14110866-915C-4CD7-B6B5-85E0220AEE26}">
      <dgm:prSet/>
      <dgm:spPr/>
      <dgm:t>
        <a:bodyPr/>
        <a:lstStyle/>
        <a:p>
          <a:endParaRPr lang="id-ID"/>
        </a:p>
      </dgm:t>
    </dgm:pt>
    <dgm:pt modelId="{98692622-FDD7-4A84-AEDE-86453E2987F7}">
      <dgm:prSet phldrT="[Text]" custT="1"/>
      <dgm:spPr/>
      <dgm:t>
        <a:bodyPr/>
        <a:lstStyle/>
        <a:p>
          <a:r>
            <a:rPr lang="id-ID" sz="1600" dirty="0"/>
            <a:t>Impor</a:t>
          </a:r>
        </a:p>
      </dgm:t>
    </dgm:pt>
    <dgm:pt modelId="{61BAF1A2-97A4-4D10-9642-543D0FB5CB22}" type="parTrans" cxnId="{8A45EAED-9939-4EEB-840C-5C477526B41D}">
      <dgm:prSet/>
      <dgm:spPr/>
      <dgm:t>
        <a:bodyPr/>
        <a:lstStyle/>
        <a:p>
          <a:endParaRPr lang="id-ID"/>
        </a:p>
      </dgm:t>
    </dgm:pt>
    <dgm:pt modelId="{6573E221-1F91-4648-9FDD-E4544C600146}" type="sibTrans" cxnId="{8A45EAED-9939-4EEB-840C-5C477526B41D}">
      <dgm:prSet/>
      <dgm:spPr/>
      <dgm:t>
        <a:bodyPr/>
        <a:lstStyle/>
        <a:p>
          <a:endParaRPr lang="id-ID"/>
        </a:p>
      </dgm:t>
    </dgm:pt>
    <dgm:pt modelId="{86C2D23F-F1EE-4880-B875-18A5A449D55D}">
      <dgm:prSet phldrT="[Text]" custT="1"/>
      <dgm:spPr/>
      <dgm:t>
        <a:bodyPr/>
        <a:lstStyle/>
        <a:p>
          <a:r>
            <a:rPr lang="id-ID" sz="2000" dirty="0"/>
            <a:t>Neraca Jasa</a:t>
          </a:r>
        </a:p>
      </dgm:t>
    </dgm:pt>
    <dgm:pt modelId="{64086E04-15C9-4B17-9989-D73A231E5E40}" type="parTrans" cxnId="{04B8F28E-CF38-49F3-8042-503458EAE407}">
      <dgm:prSet/>
      <dgm:spPr/>
      <dgm:t>
        <a:bodyPr/>
        <a:lstStyle/>
        <a:p>
          <a:endParaRPr lang="id-ID"/>
        </a:p>
      </dgm:t>
    </dgm:pt>
    <dgm:pt modelId="{F679BC17-1517-492C-ABB6-ABC703B3ED9C}" type="sibTrans" cxnId="{04B8F28E-CF38-49F3-8042-503458EAE407}">
      <dgm:prSet/>
      <dgm:spPr/>
      <dgm:t>
        <a:bodyPr/>
        <a:lstStyle/>
        <a:p>
          <a:endParaRPr lang="id-ID"/>
        </a:p>
      </dgm:t>
    </dgm:pt>
    <dgm:pt modelId="{188F5EA0-5F9A-474D-97F2-2C644B6D5B51}">
      <dgm:prSet phldrT="[Text]" custT="1"/>
      <dgm:spPr/>
      <dgm:t>
        <a:bodyPr/>
        <a:lstStyle/>
        <a:p>
          <a:pPr algn="just"/>
          <a:r>
            <a:rPr lang="id-ID" sz="1600" dirty="0"/>
            <a:t>Jasa Ekpor dan Impor. Contoh: jasa tranportasi pengiriman barang</a:t>
          </a:r>
        </a:p>
      </dgm:t>
    </dgm:pt>
    <dgm:pt modelId="{DA228277-C500-4CB9-97AD-5F1B405D4BE4}" type="parTrans" cxnId="{9136A249-17A3-4E30-AA88-2401B017F8EB}">
      <dgm:prSet/>
      <dgm:spPr/>
      <dgm:t>
        <a:bodyPr/>
        <a:lstStyle/>
        <a:p>
          <a:endParaRPr lang="id-ID"/>
        </a:p>
      </dgm:t>
    </dgm:pt>
    <dgm:pt modelId="{9316AD8E-EA56-45A0-BD73-97CAE558ACB7}" type="sibTrans" cxnId="{9136A249-17A3-4E30-AA88-2401B017F8EB}">
      <dgm:prSet/>
      <dgm:spPr/>
      <dgm:t>
        <a:bodyPr/>
        <a:lstStyle/>
        <a:p>
          <a:endParaRPr lang="id-ID"/>
        </a:p>
      </dgm:t>
    </dgm:pt>
    <dgm:pt modelId="{FA7A71C6-8321-47E4-A0E4-CDCCB285BA44}">
      <dgm:prSet phldrT="[Text]" custT="1"/>
      <dgm:spPr/>
      <dgm:t>
        <a:bodyPr/>
        <a:lstStyle/>
        <a:p>
          <a:pPr algn="just"/>
          <a:r>
            <a:rPr lang="id-ID" sz="1600" dirty="0"/>
            <a:t>Pendapatan Modal. Contoh: pendapatan dari saham dan obligasi di negara lain</a:t>
          </a:r>
        </a:p>
      </dgm:t>
    </dgm:pt>
    <dgm:pt modelId="{D90FD380-66EE-4248-A306-53F5B1AA1590}" type="parTrans" cxnId="{B394F6B6-9CA9-42A2-96B7-AAAC98B59ABC}">
      <dgm:prSet/>
      <dgm:spPr/>
      <dgm:t>
        <a:bodyPr/>
        <a:lstStyle/>
        <a:p>
          <a:endParaRPr lang="id-ID"/>
        </a:p>
      </dgm:t>
    </dgm:pt>
    <dgm:pt modelId="{80017DDC-0E09-4227-9666-FF2E73230187}" type="sibTrans" cxnId="{B394F6B6-9CA9-42A2-96B7-AAAC98B59ABC}">
      <dgm:prSet/>
      <dgm:spPr/>
      <dgm:t>
        <a:bodyPr/>
        <a:lstStyle/>
        <a:p>
          <a:endParaRPr lang="id-ID"/>
        </a:p>
      </dgm:t>
    </dgm:pt>
    <dgm:pt modelId="{ED88B34D-D942-493A-8560-4E98DE301374}">
      <dgm:prSet phldrT="[Text]" custT="1"/>
      <dgm:spPr/>
      <dgm:t>
        <a:bodyPr/>
        <a:lstStyle/>
        <a:p>
          <a:r>
            <a:rPr lang="id-ID" sz="2000" dirty="0"/>
            <a:t>Neraca </a:t>
          </a:r>
        </a:p>
        <a:p>
          <a:r>
            <a:rPr lang="id-ID" sz="2000" dirty="0"/>
            <a:t>Nonbalas Jasa</a:t>
          </a:r>
        </a:p>
      </dgm:t>
    </dgm:pt>
    <dgm:pt modelId="{5A2CA312-2D31-49A7-95A5-0F1D8A311F28}" type="parTrans" cxnId="{8D2410CB-120C-4B05-955E-F036648FF2DF}">
      <dgm:prSet/>
      <dgm:spPr/>
      <dgm:t>
        <a:bodyPr/>
        <a:lstStyle/>
        <a:p>
          <a:endParaRPr lang="id-ID"/>
        </a:p>
      </dgm:t>
    </dgm:pt>
    <dgm:pt modelId="{4D8D6FBF-4289-4760-92DB-EEF2B9A47B43}" type="sibTrans" cxnId="{8D2410CB-120C-4B05-955E-F036648FF2DF}">
      <dgm:prSet/>
      <dgm:spPr/>
      <dgm:t>
        <a:bodyPr/>
        <a:lstStyle/>
        <a:p>
          <a:endParaRPr lang="id-ID"/>
        </a:p>
      </dgm:t>
    </dgm:pt>
    <dgm:pt modelId="{85A58CE1-0AF8-487B-BA95-3A1660E8FC77}">
      <dgm:prSet phldrT="[Text]" custT="1"/>
      <dgm:spPr/>
      <dgm:t>
        <a:bodyPr/>
        <a:lstStyle/>
        <a:p>
          <a:pPr algn="just"/>
          <a:r>
            <a:rPr lang="id-ID" sz="1600" dirty="0"/>
            <a:t>Transaksi-transaksi yang bukan sebagai akibat balas jasa. Contoh: pemberian hibah suatu negara kpd negara lain</a:t>
          </a:r>
        </a:p>
      </dgm:t>
    </dgm:pt>
    <dgm:pt modelId="{90C3CB0C-2B14-46E7-8088-FF6F0BC13C56}" type="parTrans" cxnId="{DBA45DA7-976F-42CB-B7E4-62F5AC2DC97E}">
      <dgm:prSet/>
      <dgm:spPr/>
      <dgm:t>
        <a:bodyPr/>
        <a:lstStyle/>
        <a:p>
          <a:endParaRPr lang="id-ID"/>
        </a:p>
      </dgm:t>
    </dgm:pt>
    <dgm:pt modelId="{2D4A75CE-2AEE-41F6-A292-4876B6FAD4E5}" type="sibTrans" cxnId="{DBA45DA7-976F-42CB-B7E4-62F5AC2DC97E}">
      <dgm:prSet/>
      <dgm:spPr/>
      <dgm:t>
        <a:bodyPr/>
        <a:lstStyle/>
        <a:p>
          <a:endParaRPr lang="id-ID"/>
        </a:p>
      </dgm:t>
    </dgm:pt>
    <dgm:pt modelId="{C05EABAA-CC54-4C87-8C3F-D27B60C11B04}" type="pres">
      <dgm:prSet presAssocID="{2E3C9227-0B53-4CF2-9B07-8C2738372AF1}" presName="Name0" presStyleCnt="0">
        <dgm:presLayoutVars>
          <dgm:dir/>
          <dgm:animLvl val="lvl"/>
          <dgm:resizeHandles val="exact"/>
        </dgm:presLayoutVars>
      </dgm:prSet>
      <dgm:spPr/>
    </dgm:pt>
    <dgm:pt modelId="{F7D89296-2C5E-4323-AFBD-09C1C38210CA}" type="pres">
      <dgm:prSet presAssocID="{64F42AE8-D3E5-433D-8B62-6408F4AAAF23}" presName="linNode" presStyleCnt="0"/>
      <dgm:spPr/>
    </dgm:pt>
    <dgm:pt modelId="{C41A4DC5-29D3-49D7-98F0-311EF58B460A}" type="pres">
      <dgm:prSet presAssocID="{64F42AE8-D3E5-433D-8B62-6408F4AAAF23}" presName="parentText" presStyleLbl="node1" presStyleIdx="0" presStyleCnt="3">
        <dgm:presLayoutVars>
          <dgm:chMax val="1"/>
          <dgm:bulletEnabled val="1"/>
        </dgm:presLayoutVars>
      </dgm:prSet>
      <dgm:spPr/>
    </dgm:pt>
    <dgm:pt modelId="{4EE0B848-1D48-4830-99CA-E6C8EE947160}" type="pres">
      <dgm:prSet presAssocID="{64F42AE8-D3E5-433D-8B62-6408F4AAAF23}" presName="descendantText" presStyleLbl="alignAccFollowNode1" presStyleIdx="0" presStyleCnt="3">
        <dgm:presLayoutVars>
          <dgm:bulletEnabled val="1"/>
        </dgm:presLayoutVars>
      </dgm:prSet>
      <dgm:spPr/>
    </dgm:pt>
    <dgm:pt modelId="{09C356A7-3142-4B2E-A0B3-01B474520095}" type="pres">
      <dgm:prSet presAssocID="{4EFCA8AF-7DF2-4285-887F-6FDC21949695}" presName="sp" presStyleCnt="0"/>
      <dgm:spPr/>
    </dgm:pt>
    <dgm:pt modelId="{BF8BE67C-206D-4C6E-8980-993221F76204}" type="pres">
      <dgm:prSet presAssocID="{86C2D23F-F1EE-4880-B875-18A5A449D55D}" presName="linNode" presStyleCnt="0"/>
      <dgm:spPr/>
    </dgm:pt>
    <dgm:pt modelId="{7F88B5D9-C960-4B1C-AD68-9AD370869F05}" type="pres">
      <dgm:prSet presAssocID="{86C2D23F-F1EE-4880-B875-18A5A449D55D}" presName="parentText" presStyleLbl="node1" presStyleIdx="1" presStyleCnt="3">
        <dgm:presLayoutVars>
          <dgm:chMax val="1"/>
          <dgm:bulletEnabled val="1"/>
        </dgm:presLayoutVars>
      </dgm:prSet>
      <dgm:spPr/>
    </dgm:pt>
    <dgm:pt modelId="{18B31534-FA43-4E4D-BED6-BDE54FE2663A}" type="pres">
      <dgm:prSet presAssocID="{86C2D23F-F1EE-4880-B875-18A5A449D55D}" presName="descendantText" presStyleLbl="alignAccFollowNode1" presStyleIdx="1" presStyleCnt="3">
        <dgm:presLayoutVars>
          <dgm:bulletEnabled val="1"/>
        </dgm:presLayoutVars>
      </dgm:prSet>
      <dgm:spPr/>
    </dgm:pt>
    <dgm:pt modelId="{14E2A723-8246-453C-9D96-335B5E25F1D7}" type="pres">
      <dgm:prSet presAssocID="{F679BC17-1517-492C-ABB6-ABC703B3ED9C}" presName="sp" presStyleCnt="0"/>
      <dgm:spPr/>
    </dgm:pt>
    <dgm:pt modelId="{4B89F904-D5CE-4D1F-B105-6382CFCAE1C8}" type="pres">
      <dgm:prSet presAssocID="{ED88B34D-D942-493A-8560-4E98DE301374}" presName="linNode" presStyleCnt="0"/>
      <dgm:spPr/>
    </dgm:pt>
    <dgm:pt modelId="{60A551A4-699E-40FD-B3E9-9C858AB8D061}" type="pres">
      <dgm:prSet presAssocID="{ED88B34D-D942-493A-8560-4E98DE301374}" presName="parentText" presStyleLbl="node1" presStyleIdx="2" presStyleCnt="3">
        <dgm:presLayoutVars>
          <dgm:chMax val="1"/>
          <dgm:bulletEnabled val="1"/>
        </dgm:presLayoutVars>
      </dgm:prSet>
      <dgm:spPr/>
    </dgm:pt>
    <dgm:pt modelId="{25733D7F-7838-40D6-B889-065C7B3F4B79}" type="pres">
      <dgm:prSet presAssocID="{ED88B34D-D942-493A-8560-4E98DE301374}" presName="descendantText" presStyleLbl="alignAccFollowNode1" presStyleIdx="2" presStyleCnt="3">
        <dgm:presLayoutVars>
          <dgm:bulletEnabled val="1"/>
        </dgm:presLayoutVars>
      </dgm:prSet>
      <dgm:spPr/>
    </dgm:pt>
  </dgm:ptLst>
  <dgm:cxnLst>
    <dgm:cxn modelId="{8D708E06-8144-42B8-80BF-3622BB41DFFC}" type="presOf" srcId="{C7544871-75EA-4BF2-8D4D-B1E220737AC7}" destId="{4EE0B848-1D48-4830-99CA-E6C8EE947160}" srcOrd="0" destOrd="0" presId="urn:microsoft.com/office/officeart/2005/8/layout/vList5"/>
    <dgm:cxn modelId="{A9C85D5B-7421-4E14-989B-DAB1F8FD2088}" type="presOf" srcId="{2E3C9227-0B53-4CF2-9B07-8C2738372AF1}" destId="{C05EABAA-CC54-4C87-8C3F-D27B60C11B04}" srcOrd="0" destOrd="0" presId="urn:microsoft.com/office/officeart/2005/8/layout/vList5"/>
    <dgm:cxn modelId="{14110866-915C-4CD7-B6B5-85E0220AEE26}" srcId="{64F42AE8-D3E5-433D-8B62-6408F4AAAF23}" destId="{C7544871-75EA-4BF2-8D4D-B1E220737AC7}" srcOrd="0" destOrd="0" parTransId="{3EA5170F-E745-4A75-B76D-6E6F04DA7AD1}" sibTransId="{B6518CE8-0040-48CB-9E9C-7EBC437492CC}"/>
    <dgm:cxn modelId="{9136A249-17A3-4E30-AA88-2401B017F8EB}" srcId="{86C2D23F-F1EE-4880-B875-18A5A449D55D}" destId="{188F5EA0-5F9A-474D-97F2-2C644B6D5B51}" srcOrd="0" destOrd="0" parTransId="{DA228277-C500-4CB9-97AD-5F1B405D4BE4}" sibTransId="{9316AD8E-EA56-45A0-BD73-97CAE558ACB7}"/>
    <dgm:cxn modelId="{C5402371-6BC1-4422-BF26-374F8EF7AA3F}" type="presOf" srcId="{FA7A71C6-8321-47E4-A0E4-CDCCB285BA44}" destId="{18B31534-FA43-4E4D-BED6-BDE54FE2663A}" srcOrd="0" destOrd="1" presId="urn:microsoft.com/office/officeart/2005/8/layout/vList5"/>
    <dgm:cxn modelId="{EA578281-1562-4589-A096-747AFB710D10}" srcId="{2E3C9227-0B53-4CF2-9B07-8C2738372AF1}" destId="{64F42AE8-D3E5-433D-8B62-6408F4AAAF23}" srcOrd="0" destOrd="0" parTransId="{B3584931-65FB-4C02-B4FD-FDDD1274CEAB}" sibTransId="{4EFCA8AF-7DF2-4285-887F-6FDC21949695}"/>
    <dgm:cxn modelId="{04B8F28E-CF38-49F3-8042-503458EAE407}" srcId="{2E3C9227-0B53-4CF2-9B07-8C2738372AF1}" destId="{86C2D23F-F1EE-4880-B875-18A5A449D55D}" srcOrd="1" destOrd="0" parTransId="{64086E04-15C9-4B17-9989-D73A231E5E40}" sibTransId="{F679BC17-1517-492C-ABB6-ABC703B3ED9C}"/>
    <dgm:cxn modelId="{325BDB98-15D0-4A2D-9C93-C47D19DC4F65}" type="presOf" srcId="{188F5EA0-5F9A-474D-97F2-2C644B6D5B51}" destId="{18B31534-FA43-4E4D-BED6-BDE54FE2663A}" srcOrd="0" destOrd="0" presId="urn:microsoft.com/office/officeart/2005/8/layout/vList5"/>
    <dgm:cxn modelId="{4C770D99-CE54-4B50-BEB5-B2C9B9F9A543}" type="presOf" srcId="{86C2D23F-F1EE-4880-B875-18A5A449D55D}" destId="{7F88B5D9-C960-4B1C-AD68-9AD370869F05}" srcOrd="0" destOrd="0" presId="urn:microsoft.com/office/officeart/2005/8/layout/vList5"/>
    <dgm:cxn modelId="{DBA45DA7-976F-42CB-B7E4-62F5AC2DC97E}" srcId="{ED88B34D-D942-493A-8560-4E98DE301374}" destId="{85A58CE1-0AF8-487B-BA95-3A1660E8FC77}" srcOrd="0" destOrd="0" parTransId="{90C3CB0C-2B14-46E7-8088-FF6F0BC13C56}" sibTransId="{2D4A75CE-2AEE-41F6-A292-4876B6FAD4E5}"/>
    <dgm:cxn modelId="{97EFBBB0-906B-4831-9281-BCCA5D840543}" type="presOf" srcId="{64F42AE8-D3E5-433D-8B62-6408F4AAAF23}" destId="{C41A4DC5-29D3-49D7-98F0-311EF58B460A}" srcOrd="0" destOrd="0" presId="urn:microsoft.com/office/officeart/2005/8/layout/vList5"/>
    <dgm:cxn modelId="{13ED3DB1-AC2D-4EFF-AB64-AB47921F7D9E}" type="presOf" srcId="{98692622-FDD7-4A84-AEDE-86453E2987F7}" destId="{4EE0B848-1D48-4830-99CA-E6C8EE947160}" srcOrd="0" destOrd="1" presId="urn:microsoft.com/office/officeart/2005/8/layout/vList5"/>
    <dgm:cxn modelId="{B394F6B6-9CA9-42A2-96B7-AAAC98B59ABC}" srcId="{86C2D23F-F1EE-4880-B875-18A5A449D55D}" destId="{FA7A71C6-8321-47E4-A0E4-CDCCB285BA44}" srcOrd="1" destOrd="0" parTransId="{D90FD380-66EE-4248-A306-53F5B1AA1590}" sibTransId="{80017DDC-0E09-4227-9666-FF2E73230187}"/>
    <dgm:cxn modelId="{8D2410CB-120C-4B05-955E-F036648FF2DF}" srcId="{2E3C9227-0B53-4CF2-9B07-8C2738372AF1}" destId="{ED88B34D-D942-493A-8560-4E98DE301374}" srcOrd="2" destOrd="0" parTransId="{5A2CA312-2D31-49A7-95A5-0F1D8A311F28}" sibTransId="{4D8D6FBF-4289-4760-92DB-EEF2B9A47B43}"/>
    <dgm:cxn modelId="{F30A50E1-5109-4084-B110-EA7745A57B00}" type="presOf" srcId="{ED88B34D-D942-493A-8560-4E98DE301374}" destId="{60A551A4-699E-40FD-B3E9-9C858AB8D061}" srcOrd="0" destOrd="0" presId="urn:microsoft.com/office/officeart/2005/8/layout/vList5"/>
    <dgm:cxn modelId="{1B0194ED-4291-499E-85C0-D9AD8F659187}" type="presOf" srcId="{85A58CE1-0AF8-487B-BA95-3A1660E8FC77}" destId="{25733D7F-7838-40D6-B889-065C7B3F4B79}" srcOrd="0" destOrd="0" presId="urn:microsoft.com/office/officeart/2005/8/layout/vList5"/>
    <dgm:cxn modelId="{8A45EAED-9939-4EEB-840C-5C477526B41D}" srcId="{64F42AE8-D3E5-433D-8B62-6408F4AAAF23}" destId="{98692622-FDD7-4A84-AEDE-86453E2987F7}" srcOrd="1" destOrd="0" parTransId="{61BAF1A2-97A4-4D10-9642-543D0FB5CB22}" sibTransId="{6573E221-1F91-4648-9FDD-E4544C600146}"/>
    <dgm:cxn modelId="{C2616021-3C3A-4C94-B3F9-438573D43A28}" type="presParOf" srcId="{C05EABAA-CC54-4C87-8C3F-D27B60C11B04}" destId="{F7D89296-2C5E-4323-AFBD-09C1C38210CA}" srcOrd="0" destOrd="0" presId="urn:microsoft.com/office/officeart/2005/8/layout/vList5"/>
    <dgm:cxn modelId="{69566E5A-50AC-4BAE-B662-D40CAD382602}" type="presParOf" srcId="{F7D89296-2C5E-4323-AFBD-09C1C38210CA}" destId="{C41A4DC5-29D3-49D7-98F0-311EF58B460A}" srcOrd="0" destOrd="0" presId="urn:microsoft.com/office/officeart/2005/8/layout/vList5"/>
    <dgm:cxn modelId="{C07529B5-C4EB-4DA6-A8BB-CCBA17F7E45E}" type="presParOf" srcId="{F7D89296-2C5E-4323-AFBD-09C1C38210CA}" destId="{4EE0B848-1D48-4830-99CA-E6C8EE947160}" srcOrd="1" destOrd="0" presId="urn:microsoft.com/office/officeart/2005/8/layout/vList5"/>
    <dgm:cxn modelId="{1B85E922-D484-4766-B4D3-5CA65CFA8928}" type="presParOf" srcId="{C05EABAA-CC54-4C87-8C3F-D27B60C11B04}" destId="{09C356A7-3142-4B2E-A0B3-01B474520095}" srcOrd="1" destOrd="0" presId="urn:microsoft.com/office/officeart/2005/8/layout/vList5"/>
    <dgm:cxn modelId="{2A429087-9AAC-4696-8D88-D11CEF23A2B2}" type="presParOf" srcId="{C05EABAA-CC54-4C87-8C3F-D27B60C11B04}" destId="{BF8BE67C-206D-4C6E-8980-993221F76204}" srcOrd="2" destOrd="0" presId="urn:microsoft.com/office/officeart/2005/8/layout/vList5"/>
    <dgm:cxn modelId="{381060F8-DD36-4050-89FD-282E98C84D60}" type="presParOf" srcId="{BF8BE67C-206D-4C6E-8980-993221F76204}" destId="{7F88B5D9-C960-4B1C-AD68-9AD370869F05}" srcOrd="0" destOrd="0" presId="urn:microsoft.com/office/officeart/2005/8/layout/vList5"/>
    <dgm:cxn modelId="{44DA3D5D-38C9-46A2-A9FE-A3B22785459A}" type="presParOf" srcId="{BF8BE67C-206D-4C6E-8980-993221F76204}" destId="{18B31534-FA43-4E4D-BED6-BDE54FE2663A}" srcOrd="1" destOrd="0" presId="urn:microsoft.com/office/officeart/2005/8/layout/vList5"/>
    <dgm:cxn modelId="{30985DB9-9FDD-4E8E-9440-72C449A66CB7}" type="presParOf" srcId="{C05EABAA-CC54-4C87-8C3F-D27B60C11B04}" destId="{14E2A723-8246-453C-9D96-335B5E25F1D7}" srcOrd="3" destOrd="0" presId="urn:microsoft.com/office/officeart/2005/8/layout/vList5"/>
    <dgm:cxn modelId="{E5A9F101-0F62-42F0-8391-8999F00E5D13}" type="presParOf" srcId="{C05EABAA-CC54-4C87-8C3F-D27B60C11B04}" destId="{4B89F904-D5CE-4D1F-B105-6382CFCAE1C8}" srcOrd="4" destOrd="0" presId="urn:microsoft.com/office/officeart/2005/8/layout/vList5"/>
    <dgm:cxn modelId="{2D28727C-7BE7-4890-A447-E6B79825CB5B}" type="presParOf" srcId="{4B89F904-D5CE-4D1F-B105-6382CFCAE1C8}" destId="{60A551A4-699E-40FD-B3E9-9C858AB8D061}" srcOrd="0" destOrd="0" presId="urn:microsoft.com/office/officeart/2005/8/layout/vList5"/>
    <dgm:cxn modelId="{3D1D02C3-C551-45FD-A6B2-1677655065BD}" type="presParOf" srcId="{4B89F904-D5CE-4D1F-B105-6382CFCAE1C8}" destId="{25733D7F-7838-40D6-B889-065C7B3F4B79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8958F61-32DD-4FAA-9D00-B579CC422B19}">
      <dsp:nvSpPr>
        <dsp:cNvPr id="0" name=""/>
        <dsp:cNvSpPr/>
      </dsp:nvSpPr>
      <dsp:spPr>
        <a:xfrm>
          <a:off x="0" y="122257"/>
          <a:ext cx="6534873" cy="715052"/>
        </a:xfrm>
        <a:prstGeom prst="roundRect">
          <a:avLst/>
        </a:prstGeom>
        <a:gradFill rotWithShape="1">
          <a:gsLst>
            <a:gs pos="0">
              <a:schemeClr val="accent5">
                <a:satMod val="103000"/>
                <a:lumMod val="102000"/>
                <a:tint val="94000"/>
              </a:schemeClr>
            </a:gs>
            <a:gs pos="50000">
              <a:schemeClr val="accent5">
                <a:satMod val="110000"/>
                <a:lumMod val="100000"/>
                <a:shade val="100000"/>
              </a:schemeClr>
            </a:gs>
            <a:gs pos="100000">
              <a:schemeClr val="accent5"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hemeClr val="accent5"/>
        </a:lnRef>
        <a:fillRef idx="3">
          <a:schemeClr val="accent5"/>
        </a:fillRef>
        <a:effectRef idx="3">
          <a:schemeClr val="accent5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1800" kern="1200" dirty="0"/>
            <a:t>Keunggulan Karena Faktor Produksi</a:t>
          </a:r>
        </a:p>
      </dsp:txBody>
      <dsp:txXfrm>
        <a:off x="34906" y="157163"/>
        <a:ext cx="6465061" cy="645240"/>
      </dsp:txXfrm>
    </dsp:sp>
    <dsp:sp modelId="{128F4540-692B-422E-AEEA-5DCAD37E629F}">
      <dsp:nvSpPr>
        <dsp:cNvPr id="0" name=""/>
        <dsp:cNvSpPr/>
      </dsp:nvSpPr>
      <dsp:spPr>
        <a:xfrm>
          <a:off x="0" y="837310"/>
          <a:ext cx="6534873" cy="2980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7482" tIns="22860" rIns="128016" bIns="22860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id-ID" sz="1400" kern="1200" dirty="0"/>
            <a:t>SDM, SDA, IPTEK, Modal dan Sarana Prasarana</a:t>
          </a:r>
        </a:p>
      </dsp:txBody>
      <dsp:txXfrm>
        <a:off x="0" y="837310"/>
        <a:ext cx="6534873" cy="298080"/>
      </dsp:txXfrm>
    </dsp:sp>
    <dsp:sp modelId="{25E5778A-9CE6-4F17-95D9-2C9E2E841D22}">
      <dsp:nvSpPr>
        <dsp:cNvPr id="0" name=""/>
        <dsp:cNvSpPr/>
      </dsp:nvSpPr>
      <dsp:spPr>
        <a:xfrm>
          <a:off x="0" y="1135390"/>
          <a:ext cx="6534873" cy="715052"/>
        </a:xfrm>
        <a:prstGeom prst="roundRect">
          <a:avLst/>
        </a:prstGeom>
        <a:gradFill rotWithShape="1">
          <a:gsLst>
            <a:gs pos="0">
              <a:schemeClr val="accent5">
                <a:satMod val="103000"/>
                <a:lumMod val="102000"/>
                <a:tint val="94000"/>
              </a:schemeClr>
            </a:gs>
            <a:gs pos="50000">
              <a:schemeClr val="accent5">
                <a:satMod val="110000"/>
                <a:lumMod val="100000"/>
                <a:shade val="100000"/>
              </a:schemeClr>
            </a:gs>
            <a:gs pos="100000">
              <a:schemeClr val="accent5"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hemeClr val="accent5"/>
        </a:lnRef>
        <a:fillRef idx="3">
          <a:schemeClr val="accent5"/>
        </a:fillRef>
        <a:effectRef idx="3">
          <a:schemeClr val="accent5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1800" kern="1200" dirty="0"/>
            <a:t>Keunggulan Karena Faktor Permintaan</a:t>
          </a:r>
        </a:p>
      </dsp:txBody>
      <dsp:txXfrm>
        <a:off x="34906" y="1170296"/>
        <a:ext cx="6465061" cy="645240"/>
      </dsp:txXfrm>
    </dsp:sp>
    <dsp:sp modelId="{EB64CD0A-4797-4D90-99AA-795702FF72F2}">
      <dsp:nvSpPr>
        <dsp:cNvPr id="0" name=""/>
        <dsp:cNvSpPr/>
      </dsp:nvSpPr>
      <dsp:spPr>
        <a:xfrm>
          <a:off x="0" y="1850443"/>
          <a:ext cx="6534873" cy="43780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7482" tIns="22860" rIns="128016" bIns="22860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id-ID" sz="1400" kern="1200" dirty="0"/>
            <a:t>Skala dan tingkat pertumbuhan pasar domestik maupun internasional merupakan salah satu faktor penunjang peningkatan daya saing</a:t>
          </a:r>
        </a:p>
      </dsp:txBody>
      <dsp:txXfrm>
        <a:off x="0" y="1850443"/>
        <a:ext cx="6534873" cy="437805"/>
      </dsp:txXfrm>
    </dsp:sp>
    <dsp:sp modelId="{F339EEC6-5E3A-4088-8188-E738BD1FE3B6}">
      <dsp:nvSpPr>
        <dsp:cNvPr id="0" name=""/>
        <dsp:cNvSpPr/>
      </dsp:nvSpPr>
      <dsp:spPr>
        <a:xfrm>
          <a:off x="0" y="2288248"/>
          <a:ext cx="6534873" cy="715052"/>
        </a:xfrm>
        <a:prstGeom prst="roundRect">
          <a:avLst/>
        </a:prstGeom>
        <a:gradFill rotWithShape="1">
          <a:gsLst>
            <a:gs pos="0">
              <a:schemeClr val="accent5">
                <a:satMod val="103000"/>
                <a:lumMod val="102000"/>
                <a:tint val="94000"/>
              </a:schemeClr>
            </a:gs>
            <a:gs pos="50000">
              <a:schemeClr val="accent5">
                <a:satMod val="110000"/>
                <a:lumMod val="100000"/>
                <a:shade val="100000"/>
              </a:schemeClr>
            </a:gs>
            <a:gs pos="100000">
              <a:schemeClr val="accent5"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hemeClr val="accent5"/>
        </a:lnRef>
        <a:fillRef idx="3">
          <a:schemeClr val="accent5"/>
        </a:fillRef>
        <a:effectRef idx="3">
          <a:schemeClr val="accent5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1800" kern="1200" dirty="0"/>
            <a:t>Keunggulan Karena Jaringan Kerja Industri</a:t>
          </a:r>
        </a:p>
      </dsp:txBody>
      <dsp:txXfrm>
        <a:off x="34906" y="2323154"/>
        <a:ext cx="6465061" cy="645240"/>
      </dsp:txXfrm>
    </dsp:sp>
    <dsp:sp modelId="{D0FDE917-D64D-457E-B0BB-76EF211CE145}">
      <dsp:nvSpPr>
        <dsp:cNvPr id="0" name=""/>
        <dsp:cNvSpPr/>
      </dsp:nvSpPr>
      <dsp:spPr>
        <a:xfrm>
          <a:off x="0" y="3003301"/>
          <a:ext cx="6534873" cy="2980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7482" tIns="22860" rIns="128016" bIns="22860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id-ID" sz="1400" kern="1200" dirty="0"/>
            <a:t>Penurunan biaya produksi, peningkatan kualitas, serta diterimanya produk di pasar</a:t>
          </a:r>
        </a:p>
      </dsp:txBody>
      <dsp:txXfrm>
        <a:off x="0" y="3003301"/>
        <a:ext cx="6534873" cy="298080"/>
      </dsp:txXfrm>
    </dsp:sp>
    <dsp:sp modelId="{5DAF4B97-286B-4456-8723-05CD2DB16ED8}">
      <dsp:nvSpPr>
        <dsp:cNvPr id="0" name=""/>
        <dsp:cNvSpPr/>
      </dsp:nvSpPr>
      <dsp:spPr>
        <a:xfrm>
          <a:off x="0" y="3301381"/>
          <a:ext cx="6534873" cy="715052"/>
        </a:xfrm>
        <a:prstGeom prst="roundRect">
          <a:avLst/>
        </a:prstGeom>
        <a:gradFill rotWithShape="1">
          <a:gsLst>
            <a:gs pos="0">
              <a:schemeClr val="accent5">
                <a:satMod val="103000"/>
                <a:lumMod val="102000"/>
                <a:tint val="94000"/>
              </a:schemeClr>
            </a:gs>
            <a:gs pos="50000">
              <a:schemeClr val="accent5">
                <a:satMod val="110000"/>
                <a:lumMod val="100000"/>
                <a:shade val="100000"/>
              </a:schemeClr>
            </a:gs>
            <a:gs pos="100000">
              <a:schemeClr val="accent5"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hemeClr val="accent5"/>
        </a:lnRef>
        <a:fillRef idx="3">
          <a:schemeClr val="accent5"/>
        </a:fillRef>
        <a:effectRef idx="3">
          <a:schemeClr val="accent5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1800" kern="1200" dirty="0"/>
            <a:t>Keunggulan Karena Strategi Perusahaan dan Bentukan Persaingan Pasar</a:t>
          </a:r>
        </a:p>
      </dsp:txBody>
      <dsp:txXfrm>
        <a:off x="34906" y="3336287"/>
        <a:ext cx="6465061" cy="645240"/>
      </dsp:txXfrm>
    </dsp:sp>
    <dsp:sp modelId="{D25C0088-8025-424B-9A3B-CBE8F365897B}">
      <dsp:nvSpPr>
        <dsp:cNvPr id="0" name=""/>
        <dsp:cNvSpPr/>
      </dsp:nvSpPr>
      <dsp:spPr>
        <a:xfrm>
          <a:off x="0" y="4016434"/>
          <a:ext cx="6534873" cy="2980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7482" tIns="22860" rIns="128016" bIns="22860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id-ID" sz="1400" kern="1200" dirty="0"/>
            <a:t>Kondisi kurang menguntungkan yang dihadapi perusahaan</a:t>
          </a:r>
        </a:p>
      </dsp:txBody>
      <dsp:txXfrm>
        <a:off x="0" y="4016434"/>
        <a:ext cx="6534873" cy="29808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EE0B848-1D48-4830-99CA-E6C8EE947160}">
      <dsp:nvSpPr>
        <dsp:cNvPr id="0" name=""/>
        <dsp:cNvSpPr/>
      </dsp:nvSpPr>
      <dsp:spPr>
        <a:xfrm rot="5400000">
          <a:off x="5157083" y="-2038731"/>
          <a:ext cx="991142" cy="5320145"/>
        </a:xfrm>
        <a:prstGeom prst="round2SameRect">
          <a:avLst/>
        </a:prstGeom>
        <a:solidFill>
          <a:schemeClr val="accent5">
            <a:tint val="40000"/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id-ID" sz="1600" kern="1200" dirty="0"/>
            <a:t>Ekspor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id-ID" sz="1600" kern="1200" dirty="0"/>
            <a:t>Impor</a:t>
          </a:r>
        </a:p>
      </dsp:txBody>
      <dsp:txXfrm rot="-5400000">
        <a:off x="2992582" y="174154"/>
        <a:ext cx="5271761" cy="894374"/>
      </dsp:txXfrm>
    </dsp:sp>
    <dsp:sp modelId="{C41A4DC5-29D3-49D7-98F0-311EF58B460A}">
      <dsp:nvSpPr>
        <dsp:cNvPr id="0" name=""/>
        <dsp:cNvSpPr/>
      </dsp:nvSpPr>
      <dsp:spPr>
        <a:xfrm>
          <a:off x="0" y="1877"/>
          <a:ext cx="2992581" cy="1238928"/>
        </a:xfrm>
        <a:prstGeom prst="round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2000" kern="1200" dirty="0"/>
            <a:t>Neraca Perdagangan</a:t>
          </a:r>
        </a:p>
      </dsp:txBody>
      <dsp:txXfrm>
        <a:off x="60479" y="62356"/>
        <a:ext cx="2871623" cy="1117970"/>
      </dsp:txXfrm>
    </dsp:sp>
    <dsp:sp modelId="{18B31534-FA43-4E4D-BED6-BDE54FE2663A}">
      <dsp:nvSpPr>
        <dsp:cNvPr id="0" name=""/>
        <dsp:cNvSpPr/>
      </dsp:nvSpPr>
      <dsp:spPr>
        <a:xfrm rot="5400000">
          <a:off x="5157083" y="-737856"/>
          <a:ext cx="991142" cy="5320145"/>
        </a:xfrm>
        <a:prstGeom prst="round2SameRect">
          <a:avLst/>
        </a:prstGeom>
        <a:solidFill>
          <a:schemeClr val="accent5">
            <a:tint val="40000"/>
            <a:alpha val="90000"/>
            <a:hueOff val="-3369881"/>
            <a:satOff val="-11416"/>
            <a:lumOff val="-1464"/>
            <a:alphaOff val="0"/>
          </a:schemeClr>
        </a:solidFill>
        <a:ln w="6350" cap="flat" cmpd="sng" algn="ctr">
          <a:solidFill>
            <a:schemeClr val="accent5">
              <a:tint val="40000"/>
              <a:alpha val="90000"/>
              <a:hueOff val="-3369881"/>
              <a:satOff val="-11416"/>
              <a:lumOff val="-1464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just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id-ID" sz="1600" kern="1200" dirty="0"/>
            <a:t>Jasa Ekpor dan Impor. Contoh: jasa tranportasi pengiriman barang</a:t>
          </a:r>
        </a:p>
        <a:p>
          <a:pPr marL="171450" lvl="1" indent="-171450" algn="just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id-ID" sz="1600" kern="1200" dirty="0"/>
            <a:t>Pendapatan Modal. Contoh: pendapatan dari saham dan obligasi di negara lain</a:t>
          </a:r>
        </a:p>
      </dsp:txBody>
      <dsp:txXfrm rot="-5400000">
        <a:off x="2992582" y="1475029"/>
        <a:ext cx="5271761" cy="894374"/>
      </dsp:txXfrm>
    </dsp:sp>
    <dsp:sp modelId="{7F88B5D9-C960-4B1C-AD68-9AD370869F05}">
      <dsp:nvSpPr>
        <dsp:cNvPr id="0" name=""/>
        <dsp:cNvSpPr/>
      </dsp:nvSpPr>
      <dsp:spPr>
        <a:xfrm>
          <a:off x="0" y="1302751"/>
          <a:ext cx="2992581" cy="1238928"/>
        </a:xfrm>
        <a:prstGeom prst="roundRect">
          <a:avLst/>
        </a:prstGeom>
        <a:gradFill rotWithShape="0">
          <a:gsLst>
            <a:gs pos="0">
              <a:schemeClr val="accent5">
                <a:hueOff val="-3379271"/>
                <a:satOff val="-8710"/>
                <a:lumOff val="-5883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3379271"/>
                <a:satOff val="-8710"/>
                <a:lumOff val="-5883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3379271"/>
                <a:satOff val="-8710"/>
                <a:lumOff val="-5883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2000" kern="1200" dirty="0"/>
            <a:t>Neraca Jasa</a:t>
          </a:r>
        </a:p>
      </dsp:txBody>
      <dsp:txXfrm>
        <a:off x="60479" y="1363230"/>
        <a:ext cx="2871623" cy="1117970"/>
      </dsp:txXfrm>
    </dsp:sp>
    <dsp:sp modelId="{25733D7F-7838-40D6-B889-065C7B3F4B79}">
      <dsp:nvSpPr>
        <dsp:cNvPr id="0" name=""/>
        <dsp:cNvSpPr/>
      </dsp:nvSpPr>
      <dsp:spPr>
        <a:xfrm rot="5400000">
          <a:off x="5157083" y="563018"/>
          <a:ext cx="991142" cy="5320145"/>
        </a:xfrm>
        <a:prstGeom prst="round2SameRect">
          <a:avLst/>
        </a:prstGeom>
        <a:solidFill>
          <a:schemeClr val="accent5">
            <a:tint val="40000"/>
            <a:alpha val="90000"/>
            <a:hueOff val="-6739762"/>
            <a:satOff val="-22832"/>
            <a:lumOff val="-2928"/>
            <a:alphaOff val="0"/>
          </a:schemeClr>
        </a:solidFill>
        <a:ln w="6350" cap="flat" cmpd="sng" algn="ctr">
          <a:solidFill>
            <a:schemeClr val="accent5">
              <a:tint val="40000"/>
              <a:alpha val="90000"/>
              <a:hueOff val="-6739762"/>
              <a:satOff val="-22832"/>
              <a:lumOff val="-2928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just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id-ID" sz="1600" kern="1200" dirty="0"/>
            <a:t>Transaksi-transaksi yang bukan sebagai akibat balas jasa. Contoh: pemberian hibah suatu negara kpd negara lain</a:t>
          </a:r>
        </a:p>
      </dsp:txBody>
      <dsp:txXfrm rot="-5400000">
        <a:off x="2992582" y="2775903"/>
        <a:ext cx="5271761" cy="894374"/>
      </dsp:txXfrm>
    </dsp:sp>
    <dsp:sp modelId="{60A551A4-699E-40FD-B3E9-9C858AB8D061}">
      <dsp:nvSpPr>
        <dsp:cNvPr id="0" name=""/>
        <dsp:cNvSpPr/>
      </dsp:nvSpPr>
      <dsp:spPr>
        <a:xfrm>
          <a:off x="0" y="2603626"/>
          <a:ext cx="2992581" cy="1238928"/>
        </a:xfrm>
        <a:prstGeom prst="roundRect">
          <a:avLst/>
        </a:prstGeom>
        <a:gradFill rotWithShape="0">
          <a:gsLst>
            <a:gs pos="0">
              <a:schemeClr val="accent5">
                <a:hueOff val="-6758543"/>
                <a:satOff val="-17419"/>
                <a:lumOff val="-11765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6758543"/>
                <a:satOff val="-17419"/>
                <a:lumOff val="-11765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6758543"/>
                <a:satOff val="-17419"/>
                <a:lumOff val="-11765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2000" kern="1200" dirty="0"/>
            <a:t>Neraca 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2000" kern="1200" dirty="0"/>
            <a:t>Nonbalas Jasa</a:t>
          </a:r>
        </a:p>
      </dsp:txBody>
      <dsp:txXfrm>
        <a:off x="60479" y="2664105"/>
        <a:ext cx="2871623" cy="111797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9BA05D-2FB3-4B14-9B02-AA146B2E253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1D69C59-9CD3-4EE7-ADBA-97F4B688255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D53C75C-0077-40B8-AF80-7077F64213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A4DBCF-5982-4911-84B7-BF3ACABC45A3}" type="datetimeFigureOut">
              <a:rPr lang="en-ID" smtClean="0"/>
              <a:t>28/03/2021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A31FDF-5260-47BC-8564-352A333A9B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F1C6676-8AF1-460C-B68D-2A6341B858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C57D5-7C31-44A2-9904-CF1C32A0CEDB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40988433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9CE74B-5F68-45D5-9811-597DBDC083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8358113-4188-4C93-ACE6-99DF1985EE2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4D256D4-96D0-4BF1-B719-6606138109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A4DBCF-5982-4911-84B7-BF3ACABC45A3}" type="datetimeFigureOut">
              <a:rPr lang="en-ID" smtClean="0"/>
              <a:t>28/03/2021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B41A584-E662-4050-87C1-633F0123C0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8E604D0-715A-427F-9A30-DC067A45B1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C57D5-7C31-44A2-9904-CF1C32A0CEDB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9696063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8DCD13D-B22A-4C0D-98C5-DD4CDB2113A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C94DA87-789C-4F20-A820-DD53B9E6E87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F501A7B-FBE0-4810-95CF-F78B9D40A7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A4DBCF-5982-4911-84B7-BF3ACABC45A3}" type="datetimeFigureOut">
              <a:rPr lang="en-ID" smtClean="0"/>
              <a:t>28/03/2021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11760E5-10D4-473C-9811-78C418F2C8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921204-D683-421E-BDFE-0764758D88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C57D5-7C31-44A2-9904-CF1C32A0CEDB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4384190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4E161B-1949-4ACA-AAE9-E9CA6B88E8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D6A127-9BD2-4532-BBA7-85BB74FCFE7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468D3B5-5967-496D-8B17-F27803210F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A4DBCF-5982-4911-84B7-BF3ACABC45A3}" type="datetimeFigureOut">
              <a:rPr lang="en-ID" smtClean="0"/>
              <a:t>28/03/2021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EC9BDBA-5782-400E-8B2F-C5F1E14023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4AE0DE-11DA-438B-A523-9CBC1BC94B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C57D5-7C31-44A2-9904-CF1C32A0CEDB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1336044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DEF3B0-550F-4ABA-B4EC-681BDB0D2C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2ABF9E3-1D40-4F74-85BC-985B0515988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0476B7D-E3F2-4886-8A20-11E4B54696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A4DBCF-5982-4911-84B7-BF3ACABC45A3}" type="datetimeFigureOut">
              <a:rPr lang="en-ID" smtClean="0"/>
              <a:t>28/03/2021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A67F73C-AD32-4F77-BD8E-3D45773D32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52D01C9-9843-4A5B-BF58-9B9CA6213F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C57D5-7C31-44A2-9904-CF1C32A0CEDB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3124196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661633-01E8-409E-B2DF-5BF1EEDD6A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AE14D0-596C-4628-9D73-E26C87BD135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E4073E7-37C6-4EBD-900E-2604C8967D8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764F0E8-9AA2-46EA-B29D-6C7E23308B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A4DBCF-5982-4911-84B7-BF3ACABC45A3}" type="datetimeFigureOut">
              <a:rPr lang="en-ID" smtClean="0"/>
              <a:t>28/03/2021</a:t>
            </a:fld>
            <a:endParaRPr lang="en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D6AD470-FF9B-4ADD-8AC9-E9AF952988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CDD93E3-B73A-4389-A6DB-6DF0EED1EC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C57D5-7C31-44A2-9904-CF1C32A0CEDB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5397593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9B77FD-C715-4049-9311-9509FD79E1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0AB868F-F419-4E83-870B-D336BE6618B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501B7B0-4DF2-4BFB-9918-08072325D73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05C8C83-D521-480B-8984-8506EBC3CE7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595952D-300E-4BB0-BB67-81B07DC114B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3C904CE-BA17-4D65-A35C-D1CD4AEC63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A4DBCF-5982-4911-84B7-BF3ACABC45A3}" type="datetimeFigureOut">
              <a:rPr lang="en-ID" smtClean="0"/>
              <a:t>28/03/2021</a:t>
            </a:fld>
            <a:endParaRPr lang="en-ID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0F23040-E53B-4661-890D-3B5514F96B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FE9FC65-0417-4823-A250-BC384E9EEE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C57D5-7C31-44A2-9904-CF1C32A0CEDB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8796879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9B9322-7D6B-4D33-9F06-202D0ED9BE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5F4B75D-06E3-48F3-A1B7-E95F4F3CD2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A4DBCF-5982-4911-84B7-BF3ACABC45A3}" type="datetimeFigureOut">
              <a:rPr lang="en-ID" smtClean="0"/>
              <a:t>28/03/2021</a:t>
            </a:fld>
            <a:endParaRPr lang="en-ID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102CFF9-5727-4339-950A-64FFDEAC02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48DAB08-4581-460C-AA39-380A7295FC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C57D5-7C31-44A2-9904-CF1C32A0CEDB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6705154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D01D966-D5B1-45E6-B2C6-1A47F0DEF1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A4DBCF-5982-4911-84B7-BF3ACABC45A3}" type="datetimeFigureOut">
              <a:rPr lang="en-ID" smtClean="0"/>
              <a:t>28/03/2021</a:t>
            </a:fld>
            <a:endParaRPr lang="en-ID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17C39A8-BF4E-47FD-84EF-289CD34A7F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B5F61F4-8FDB-46F7-B00D-DA30140CF5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C57D5-7C31-44A2-9904-CF1C32A0CEDB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9757059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AFD840-9B84-476F-9459-18D38C6310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7E392C-DA43-4392-ABCE-AB9AB1EADD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55E6EE4-A21F-45A1-8D66-EB0EA998145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2FB9426-97A2-482A-82F3-6A8F585470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A4DBCF-5982-4911-84B7-BF3ACABC45A3}" type="datetimeFigureOut">
              <a:rPr lang="en-ID" smtClean="0"/>
              <a:t>28/03/2021</a:t>
            </a:fld>
            <a:endParaRPr lang="en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1F1A7A3-CCAE-4723-95CB-96848990C9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622EDDD-FD7D-4101-BA74-6D407A20D8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C57D5-7C31-44A2-9904-CF1C32A0CEDB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5619933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119A89-A2F9-48B9-AC06-688F180746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358743C-6744-4786-A5E2-A134AAD9BA1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D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89E7608-6D4F-45BE-B5E2-22AF263449B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B67FF5A-283F-4F83-87E0-0360C23BFA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A4DBCF-5982-4911-84B7-BF3ACABC45A3}" type="datetimeFigureOut">
              <a:rPr lang="en-ID" smtClean="0"/>
              <a:t>28/03/2021</a:t>
            </a:fld>
            <a:endParaRPr lang="en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FA18B31-2CB2-4A8F-B826-7964493A9F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92BE28-FFEF-4B40-8C2E-8C3B5B6F46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C57D5-7C31-44A2-9904-CF1C32A0CEDB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40366695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3E79C6A9-1CCD-4A0D-B619-0AB4C15D318C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400800"/>
            <a:ext cx="12192000" cy="457200"/>
          </a:xfrm>
          <a:prstGeom prst="rect">
            <a:avLst/>
          </a:prstGeom>
        </p:spPr>
      </p:pic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564F753-629F-4821-B732-3E7F31E273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EC5C644-B84B-40D1-BCA2-1B30EFB96F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12C89D0-C8A7-4A67-895C-1C65AA8487C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A4DBCF-5982-4911-84B7-BF3ACABC45A3}" type="datetimeFigureOut">
              <a:rPr lang="en-ID" smtClean="0"/>
              <a:t>28/03/2021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5F94FF9-64AA-4B9F-AF11-22DA89501A1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72E86BC-07DD-4947-94E1-B8DEDA50727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7C57D5-7C31-44A2-9904-CF1C32A0CEDB}" type="slidenum">
              <a:rPr lang="en-ID" smtClean="0"/>
              <a:t>‹#›</a:t>
            </a:fld>
            <a:endParaRPr lang="en-ID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F036EE7D-9636-49A2-B564-1A74EEDC7028}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588"/>
            <a:ext cx="12192000" cy="45720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1504FC75-1264-4532-B882-C94EF0C83A98}"/>
              </a:ext>
            </a:extLst>
          </p:cNvPr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68338" y="5428215"/>
            <a:ext cx="1497495" cy="14974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18388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9CFE41-C746-450B-8D65-09514627F41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465263"/>
            <a:ext cx="9144000" cy="1666557"/>
          </a:xfrm>
        </p:spPr>
        <p:txBody>
          <a:bodyPr>
            <a:normAutofit fontScale="90000"/>
          </a:bodyPr>
          <a:lstStyle/>
          <a:p>
            <a:pPr algn="ctr"/>
            <a:r>
              <a:rPr lang="id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Interaksi Dengan Dunia Internasional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5658B6D7-3678-416C-BA19-44AF2556F0C8}"/>
              </a:ext>
            </a:extLst>
          </p:cNvPr>
          <p:cNvSpPr txBox="1">
            <a:spLocks/>
          </p:cNvSpPr>
          <p:nvPr/>
        </p:nvSpPr>
        <p:spPr>
          <a:xfrm>
            <a:off x="1524000" y="3131820"/>
            <a:ext cx="9144000" cy="937261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Author: AM KOBAR</a:t>
            </a:r>
            <a:endParaRPr lang="id-ID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6418935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E8662B2D-2D60-4CC3-947B-4CBB5011493A}"/>
              </a:ext>
            </a:extLst>
          </p:cNvPr>
          <p:cNvSpPr txBox="1">
            <a:spLocks/>
          </p:cNvSpPr>
          <p:nvPr/>
        </p:nvSpPr>
        <p:spPr>
          <a:xfrm>
            <a:off x="646111" y="68453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d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Keunggulan Komparatif : David Ricardo</a:t>
            </a:r>
          </a:p>
        </p:txBody>
      </p:sp>
      <p:graphicFrame>
        <p:nvGraphicFramePr>
          <p:cNvPr id="6" name="Content Placeholder 4">
            <a:extLst>
              <a:ext uri="{FF2B5EF4-FFF2-40B4-BE49-F238E27FC236}">
                <a16:creationId xmlns:a16="http://schemas.microsoft.com/office/drawing/2014/main" id="{6C5B46AF-C76A-4042-9847-400DDF535E5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69132032"/>
              </p:ext>
            </p:extLst>
          </p:nvPr>
        </p:nvGraphicFramePr>
        <p:xfrm>
          <a:off x="930945" y="2123704"/>
          <a:ext cx="10330110" cy="203142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88706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925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925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45800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677143">
                <a:tc>
                  <a:txBody>
                    <a:bodyPr/>
                    <a:lstStyle/>
                    <a:p>
                      <a:pPr algn="ctr"/>
                      <a:r>
                        <a:rPr lang="id-ID" sz="2400" dirty="0"/>
                        <a:t>Negara</a:t>
                      </a:r>
                    </a:p>
                  </a:txBody>
                  <a:tcPr marL="135094" marR="135094" marT="67547" marB="6754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2400" dirty="0"/>
                        <a:t>Motor (M)</a:t>
                      </a:r>
                    </a:p>
                  </a:txBody>
                  <a:tcPr marL="135094" marR="135094" marT="67547" marB="6754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2400" dirty="0"/>
                        <a:t>Tekstil (T)</a:t>
                      </a:r>
                    </a:p>
                  </a:txBody>
                  <a:tcPr marL="135094" marR="135094" marT="67547" marB="6754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2400" dirty="0"/>
                        <a:t>Rasio Tukar Domestik</a:t>
                      </a:r>
                    </a:p>
                  </a:txBody>
                  <a:tcPr marL="135094" marR="135094" marT="67547" marB="6754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4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77143">
                <a:tc>
                  <a:txBody>
                    <a:bodyPr/>
                    <a:lstStyle/>
                    <a:p>
                      <a:pPr algn="l"/>
                      <a:r>
                        <a:rPr lang="id-ID" sz="2400" dirty="0">
                          <a:solidFill>
                            <a:schemeClr val="bg2"/>
                          </a:solidFill>
                        </a:rPr>
                        <a:t>Indonesia</a:t>
                      </a:r>
                    </a:p>
                  </a:txBody>
                  <a:tcPr marL="135094" marR="135094" marT="67547" marB="6754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2400" dirty="0">
                          <a:solidFill>
                            <a:schemeClr val="bg2"/>
                          </a:solidFill>
                        </a:rPr>
                        <a:t>100</a:t>
                      </a:r>
                    </a:p>
                  </a:txBody>
                  <a:tcPr marL="135094" marR="135094" marT="67547" marB="6754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2400" dirty="0">
                          <a:solidFill>
                            <a:schemeClr val="bg2"/>
                          </a:solidFill>
                        </a:rPr>
                        <a:t>20</a:t>
                      </a:r>
                    </a:p>
                  </a:txBody>
                  <a:tcPr marL="135094" marR="135094" marT="67547" marB="6754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2400" dirty="0">
                          <a:solidFill>
                            <a:schemeClr val="bg2"/>
                          </a:solidFill>
                        </a:rPr>
                        <a:t>1M : 5T</a:t>
                      </a:r>
                    </a:p>
                  </a:txBody>
                  <a:tcPr marL="135094" marR="135094" marT="67547" marB="6754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77143">
                <a:tc>
                  <a:txBody>
                    <a:bodyPr/>
                    <a:lstStyle/>
                    <a:p>
                      <a:pPr algn="l"/>
                      <a:r>
                        <a:rPr lang="id-ID" sz="2400" dirty="0">
                          <a:solidFill>
                            <a:schemeClr val="bg2"/>
                          </a:solidFill>
                        </a:rPr>
                        <a:t>USA</a:t>
                      </a:r>
                    </a:p>
                  </a:txBody>
                  <a:tcPr marL="135094" marR="135094" marT="67547" marB="6754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2400" dirty="0">
                          <a:solidFill>
                            <a:schemeClr val="bg2"/>
                          </a:solidFill>
                        </a:rPr>
                        <a:t>25</a:t>
                      </a:r>
                    </a:p>
                  </a:txBody>
                  <a:tcPr marL="135094" marR="135094" marT="67547" marB="6754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2400" dirty="0">
                          <a:solidFill>
                            <a:schemeClr val="bg2"/>
                          </a:solidFill>
                        </a:rPr>
                        <a:t>10</a:t>
                      </a:r>
                    </a:p>
                  </a:txBody>
                  <a:tcPr marL="135094" marR="135094" marT="67547" marB="6754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2400" dirty="0">
                          <a:solidFill>
                            <a:schemeClr val="bg2"/>
                          </a:solidFill>
                        </a:rPr>
                        <a:t>1M</a:t>
                      </a:r>
                      <a:r>
                        <a:rPr lang="id-ID" sz="2400" baseline="0" dirty="0">
                          <a:solidFill>
                            <a:schemeClr val="bg2"/>
                          </a:solidFill>
                        </a:rPr>
                        <a:t> : 2,5T</a:t>
                      </a:r>
                      <a:endParaRPr lang="id-ID" sz="2400" dirty="0">
                        <a:solidFill>
                          <a:schemeClr val="bg2"/>
                        </a:solidFill>
                      </a:endParaRPr>
                    </a:p>
                  </a:txBody>
                  <a:tcPr marL="135094" marR="135094" marT="67547" marB="6754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EB78538B-14A2-4AFC-A33A-E557C46C56CF}"/>
              </a:ext>
            </a:extLst>
          </p:cNvPr>
          <p:cNvSpPr txBox="1"/>
          <p:nvPr/>
        </p:nvSpPr>
        <p:spPr>
          <a:xfrm>
            <a:off x="646111" y="4193770"/>
            <a:ext cx="634928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Tenaga kerja masing-masing negara 1.200 orang</a:t>
            </a:r>
          </a:p>
        </p:txBody>
      </p:sp>
    </p:spTree>
    <p:extLst>
      <p:ext uri="{BB962C8B-B14F-4D97-AF65-F5344CB8AC3E}">
        <p14:creationId xmlns:p14="http://schemas.microsoft.com/office/powerpoint/2010/main" val="110665703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ontent Placeholder 3">
            <a:extLst>
              <a:ext uri="{FF2B5EF4-FFF2-40B4-BE49-F238E27FC236}">
                <a16:creationId xmlns:a16="http://schemas.microsoft.com/office/drawing/2014/main" id="{E877DF5E-F7C8-40EA-98B9-7E33EA3DA08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52460559"/>
              </p:ext>
            </p:extLst>
          </p:nvPr>
        </p:nvGraphicFramePr>
        <p:xfrm>
          <a:off x="279067" y="349730"/>
          <a:ext cx="7653355" cy="60746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53067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3067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3067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3067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3067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31993">
                <a:tc gridSpan="5">
                  <a:txBody>
                    <a:bodyPr/>
                    <a:lstStyle/>
                    <a:p>
                      <a:pPr algn="ctr"/>
                      <a:r>
                        <a:rPr lang="id-ID" sz="1800" dirty="0"/>
                        <a:t>Keadaan</a:t>
                      </a:r>
                      <a:r>
                        <a:rPr lang="id-ID" sz="1800" baseline="0" dirty="0"/>
                        <a:t> 1 : Produksi Sebelum Spesialisasi</a:t>
                      </a:r>
                      <a:endParaRPr lang="id-ID" sz="1800" dirty="0"/>
                    </a:p>
                  </a:txBody>
                  <a:tcPr marL="89302" marR="89302" marT="44651" marB="4465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1993">
                <a:tc>
                  <a:txBody>
                    <a:bodyPr/>
                    <a:lstStyle/>
                    <a:p>
                      <a:pPr algn="ctr"/>
                      <a:r>
                        <a:rPr lang="id-ID" sz="1800" dirty="0"/>
                        <a:t>Negara</a:t>
                      </a:r>
                    </a:p>
                  </a:txBody>
                  <a:tcPr marL="87097" marR="87097" marT="43549" marB="4354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1800" dirty="0"/>
                        <a:t>Mobil</a:t>
                      </a:r>
                    </a:p>
                  </a:txBody>
                  <a:tcPr marL="87097" marR="87097" marT="43549" marB="4354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1800" dirty="0"/>
                        <a:t>Tekstil</a:t>
                      </a:r>
                    </a:p>
                  </a:txBody>
                  <a:tcPr marL="87097" marR="87097" marT="43549" marB="4354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id-ID" sz="1800" dirty="0"/>
                        <a:t>Rasio Tukar Domestik</a:t>
                      </a:r>
                    </a:p>
                  </a:txBody>
                  <a:tcPr marL="89302" marR="89302" marT="44651" marB="4465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1993">
                <a:tc>
                  <a:txBody>
                    <a:bodyPr/>
                    <a:lstStyle/>
                    <a:p>
                      <a:pPr algn="l"/>
                      <a:r>
                        <a:rPr lang="id-ID" sz="1800" dirty="0">
                          <a:solidFill>
                            <a:schemeClr val="bg2"/>
                          </a:solidFill>
                        </a:rPr>
                        <a:t>Indonesia</a:t>
                      </a:r>
                    </a:p>
                  </a:txBody>
                  <a:tcPr marL="87097" marR="87097" marT="43549" marB="4354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1800" dirty="0">
                          <a:solidFill>
                            <a:schemeClr val="bg2"/>
                          </a:solidFill>
                        </a:rPr>
                        <a:t>12</a:t>
                      </a:r>
                    </a:p>
                  </a:txBody>
                  <a:tcPr marL="87097" marR="87097" marT="43549" marB="4354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1800" dirty="0">
                          <a:solidFill>
                            <a:schemeClr val="bg2"/>
                          </a:solidFill>
                        </a:rPr>
                        <a:t>60</a:t>
                      </a:r>
                    </a:p>
                  </a:txBody>
                  <a:tcPr marL="87097" marR="87097" marT="43549" marB="4354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id-ID" sz="1800" dirty="0">
                          <a:solidFill>
                            <a:schemeClr val="bg2"/>
                          </a:solidFill>
                        </a:rPr>
                        <a:t>1M : 5T</a:t>
                      </a:r>
                    </a:p>
                  </a:txBody>
                  <a:tcPr marL="89302" marR="89302" marT="44651" marB="4465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31993">
                <a:tc>
                  <a:txBody>
                    <a:bodyPr/>
                    <a:lstStyle/>
                    <a:p>
                      <a:pPr algn="l"/>
                      <a:r>
                        <a:rPr lang="id-ID" sz="1800" dirty="0">
                          <a:solidFill>
                            <a:schemeClr val="bg2"/>
                          </a:solidFill>
                        </a:rPr>
                        <a:t>USA</a:t>
                      </a:r>
                    </a:p>
                  </a:txBody>
                  <a:tcPr marL="87097" marR="87097" marT="43549" marB="4354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1800" dirty="0">
                          <a:solidFill>
                            <a:schemeClr val="bg2"/>
                          </a:solidFill>
                        </a:rPr>
                        <a:t>48</a:t>
                      </a:r>
                    </a:p>
                  </a:txBody>
                  <a:tcPr marL="87097" marR="87097" marT="43549" marB="4354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1800" dirty="0">
                          <a:solidFill>
                            <a:schemeClr val="bg2"/>
                          </a:solidFill>
                        </a:rPr>
                        <a:t>120</a:t>
                      </a:r>
                    </a:p>
                  </a:txBody>
                  <a:tcPr marL="87097" marR="87097" marT="43549" marB="4354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id-ID" sz="1800" dirty="0">
                          <a:solidFill>
                            <a:schemeClr val="bg2"/>
                          </a:solidFill>
                        </a:rPr>
                        <a:t>1M : 2,5T</a:t>
                      </a:r>
                    </a:p>
                  </a:txBody>
                  <a:tcPr marL="89302" marR="89302" marT="44651" marB="4465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31993">
                <a:tc gridSpan="5"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d-ID" sz="1800" dirty="0"/>
                        <a:t>Keadaan</a:t>
                      </a:r>
                      <a:r>
                        <a:rPr lang="id-ID" sz="1800" baseline="0" dirty="0"/>
                        <a:t> 2 : Produksi Sesudah Spesialisasi</a:t>
                      </a:r>
                      <a:endParaRPr lang="id-ID" sz="1800" dirty="0"/>
                    </a:p>
                  </a:txBody>
                  <a:tcPr marL="89302" marR="89302" marT="44651" marB="4465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31993">
                <a:tc rowSpan="2">
                  <a:txBody>
                    <a:bodyPr/>
                    <a:lstStyle/>
                    <a:p>
                      <a:pPr algn="ctr"/>
                      <a:r>
                        <a:rPr lang="id-ID" sz="1800" dirty="0"/>
                        <a:t>Negara</a:t>
                      </a:r>
                    </a:p>
                  </a:txBody>
                  <a:tcPr marL="89302" marR="89302" marT="44651" marB="4465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id-ID" sz="1800" dirty="0"/>
                        <a:t>Sebelum Spesialisasi</a:t>
                      </a:r>
                    </a:p>
                  </a:txBody>
                  <a:tcPr marL="89302" marR="89302" marT="44651" marB="4465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id-ID" sz="1800" dirty="0"/>
                        <a:t>Sesudah Spesialisasi</a:t>
                      </a:r>
                    </a:p>
                  </a:txBody>
                  <a:tcPr marL="89302" marR="89302" marT="44651" marB="4465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29981">
                <a:tc vMerge="1"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1800" dirty="0"/>
                        <a:t>Mobil</a:t>
                      </a:r>
                    </a:p>
                  </a:txBody>
                  <a:tcPr marL="87097" marR="87097" marT="43549" marB="4354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1800" dirty="0"/>
                        <a:t>Tekstil</a:t>
                      </a:r>
                    </a:p>
                  </a:txBody>
                  <a:tcPr marL="87097" marR="87097" marT="43549" marB="4354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1800" dirty="0"/>
                        <a:t>Mobil</a:t>
                      </a:r>
                    </a:p>
                  </a:txBody>
                  <a:tcPr marL="87097" marR="87097" marT="43549" marB="4354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1800" dirty="0"/>
                        <a:t>Tekstil</a:t>
                      </a:r>
                    </a:p>
                  </a:txBody>
                  <a:tcPr marL="87097" marR="87097" marT="43549" marB="4354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29981">
                <a:tc>
                  <a:txBody>
                    <a:bodyPr/>
                    <a:lstStyle/>
                    <a:p>
                      <a:pPr algn="l"/>
                      <a:r>
                        <a:rPr lang="id-ID" sz="1800" dirty="0">
                          <a:solidFill>
                            <a:schemeClr val="bg2"/>
                          </a:solidFill>
                        </a:rPr>
                        <a:t>Indonesia</a:t>
                      </a:r>
                    </a:p>
                  </a:txBody>
                  <a:tcPr marL="87097" marR="87097" marT="43549" marB="4354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1800" dirty="0">
                          <a:solidFill>
                            <a:schemeClr val="bg2"/>
                          </a:solidFill>
                        </a:rPr>
                        <a:t>6</a:t>
                      </a:r>
                    </a:p>
                  </a:txBody>
                  <a:tcPr marL="87097" marR="87097" marT="43549" marB="4354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1800" dirty="0">
                          <a:solidFill>
                            <a:schemeClr val="bg2"/>
                          </a:solidFill>
                        </a:rPr>
                        <a:t>30</a:t>
                      </a:r>
                    </a:p>
                  </a:txBody>
                  <a:tcPr marL="87097" marR="87097" marT="43549" marB="4354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1800" dirty="0">
                          <a:solidFill>
                            <a:schemeClr val="bg2"/>
                          </a:solidFill>
                        </a:rPr>
                        <a:t>0</a:t>
                      </a:r>
                    </a:p>
                  </a:txBody>
                  <a:tcPr marL="87097" marR="87097" marT="43549" marB="4354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1800" dirty="0">
                          <a:solidFill>
                            <a:schemeClr val="bg2"/>
                          </a:solidFill>
                        </a:rPr>
                        <a:t>60</a:t>
                      </a:r>
                    </a:p>
                  </a:txBody>
                  <a:tcPr marL="87097" marR="87097" marT="43549" marB="4354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29981">
                <a:tc>
                  <a:txBody>
                    <a:bodyPr/>
                    <a:lstStyle/>
                    <a:p>
                      <a:pPr algn="l"/>
                      <a:r>
                        <a:rPr lang="id-ID" sz="1800" dirty="0">
                          <a:solidFill>
                            <a:schemeClr val="bg2"/>
                          </a:solidFill>
                        </a:rPr>
                        <a:t>USA</a:t>
                      </a:r>
                    </a:p>
                  </a:txBody>
                  <a:tcPr marL="87097" marR="87097" marT="43549" marB="4354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1800" dirty="0">
                          <a:solidFill>
                            <a:schemeClr val="bg2"/>
                          </a:solidFill>
                        </a:rPr>
                        <a:t>24</a:t>
                      </a:r>
                    </a:p>
                  </a:txBody>
                  <a:tcPr marL="87097" marR="87097" marT="43549" marB="4354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1800" dirty="0">
                          <a:solidFill>
                            <a:schemeClr val="bg2"/>
                          </a:solidFill>
                        </a:rPr>
                        <a:t>60</a:t>
                      </a:r>
                    </a:p>
                  </a:txBody>
                  <a:tcPr marL="87097" marR="87097" marT="43549" marB="4354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1800" dirty="0">
                          <a:solidFill>
                            <a:schemeClr val="bg2"/>
                          </a:solidFill>
                        </a:rPr>
                        <a:t>48</a:t>
                      </a:r>
                    </a:p>
                  </a:txBody>
                  <a:tcPr marL="87097" marR="87097" marT="43549" marB="4354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1800" dirty="0">
                          <a:solidFill>
                            <a:schemeClr val="bg2"/>
                          </a:solidFill>
                        </a:rPr>
                        <a:t>0</a:t>
                      </a:r>
                    </a:p>
                  </a:txBody>
                  <a:tcPr marL="87097" marR="87097" marT="43549" marB="4354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29981">
                <a:tc>
                  <a:txBody>
                    <a:bodyPr/>
                    <a:lstStyle/>
                    <a:p>
                      <a:pPr algn="l"/>
                      <a:r>
                        <a:rPr lang="id-ID" sz="1800" dirty="0">
                          <a:solidFill>
                            <a:schemeClr val="bg2"/>
                          </a:solidFill>
                        </a:rPr>
                        <a:t>Total Dunia</a:t>
                      </a:r>
                    </a:p>
                  </a:txBody>
                  <a:tcPr marL="87097" marR="87097" marT="43549" marB="4354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1800" dirty="0">
                          <a:solidFill>
                            <a:schemeClr val="bg2"/>
                          </a:solidFill>
                        </a:rPr>
                        <a:t>30</a:t>
                      </a:r>
                    </a:p>
                  </a:txBody>
                  <a:tcPr marL="87097" marR="87097" marT="43549" marB="4354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1800" dirty="0">
                          <a:solidFill>
                            <a:schemeClr val="bg2"/>
                          </a:solidFill>
                        </a:rPr>
                        <a:t>90</a:t>
                      </a:r>
                    </a:p>
                  </a:txBody>
                  <a:tcPr marL="87097" marR="87097" marT="43549" marB="4354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1800" dirty="0">
                          <a:solidFill>
                            <a:schemeClr val="bg2"/>
                          </a:solidFill>
                        </a:rPr>
                        <a:t>48</a:t>
                      </a:r>
                    </a:p>
                  </a:txBody>
                  <a:tcPr marL="87097" marR="87097" marT="43549" marB="4354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1800" dirty="0">
                          <a:solidFill>
                            <a:schemeClr val="bg2"/>
                          </a:solidFill>
                        </a:rPr>
                        <a:t>60</a:t>
                      </a:r>
                    </a:p>
                  </a:txBody>
                  <a:tcPr marL="87097" marR="87097" marT="43549" marB="4354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582452">
                <a:tc gridSpan="5">
                  <a:txBody>
                    <a:bodyPr/>
                    <a:lstStyle/>
                    <a:p>
                      <a:pPr algn="ctr"/>
                      <a:r>
                        <a:rPr lang="id-ID" sz="1800" dirty="0"/>
                        <a:t>Keadaan</a:t>
                      </a:r>
                      <a:r>
                        <a:rPr lang="id-ID" sz="1800" baseline="0" dirty="0"/>
                        <a:t> 3 : Penggunaan Sesudah Perdagangan </a:t>
                      </a:r>
                    </a:p>
                    <a:p>
                      <a:pPr algn="ctr"/>
                      <a:r>
                        <a:rPr lang="id-ID" sz="1800" baseline="0" dirty="0"/>
                        <a:t>(Kurs 1M : 3T)</a:t>
                      </a:r>
                      <a:endParaRPr lang="id-ID" sz="1800" dirty="0"/>
                    </a:p>
                  </a:txBody>
                  <a:tcPr marL="89302" marR="89302" marT="44651" marB="4465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31993">
                <a:tc rowSpan="2">
                  <a:txBody>
                    <a:bodyPr/>
                    <a:lstStyle/>
                    <a:p>
                      <a:pPr algn="ctr"/>
                      <a:r>
                        <a:rPr lang="id-ID" sz="1800" dirty="0"/>
                        <a:t>Negara</a:t>
                      </a:r>
                    </a:p>
                  </a:txBody>
                  <a:tcPr marL="89302" marR="89302" marT="44651" marB="4465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id-ID" sz="1800" dirty="0"/>
                        <a:t>Sebelum Spesialisasi</a:t>
                      </a:r>
                    </a:p>
                  </a:txBody>
                  <a:tcPr marL="89302" marR="89302" marT="44651" marB="4465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id-ID" sz="1800" dirty="0"/>
                        <a:t>Sesudah Spesialisasi</a:t>
                      </a:r>
                    </a:p>
                  </a:txBody>
                  <a:tcPr marL="89302" marR="89302" marT="44651" marB="4465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29981">
                <a:tc vMerge="1"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1800" dirty="0"/>
                        <a:t>Mobil</a:t>
                      </a:r>
                    </a:p>
                  </a:txBody>
                  <a:tcPr marL="87097" marR="87097" marT="43549" marB="4354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1800" dirty="0"/>
                        <a:t>Tekstil</a:t>
                      </a:r>
                    </a:p>
                  </a:txBody>
                  <a:tcPr marL="87097" marR="87097" marT="43549" marB="4354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1800" dirty="0"/>
                        <a:t>Mobil</a:t>
                      </a:r>
                    </a:p>
                  </a:txBody>
                  <a:tcPr marL="87097" marR="87097" marT="43549" marB="4354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1800" dirty="0"/>
                        <a:t>Tekstil</a:t>
                      </a:r>
                    </a:p>
                  </a:txBody>
                  <a:tcPr marL="87097" marR="87097" marT="43549" marB="4354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29981">
                <a:tc>
                  <a:txBody>
                    <a:bodyPr/>
                    <a:lstStyle/>
                    <a:p>
                      <a:pPr algn="l"/>
                      <a:r>
                        <a:rPr lang="id-ID" sz="1800" dirty="0">
                          <a:solidFill>
                            <a:schemeClr val="bg2"/>
                          </a:solidFill>
                        </a:rPr>
                        <a:t>Indonesia</a:t>
                      </a:r>
                    </a:p>
                  </a:txBody>
                  <a:tcPr marL="87097" marR="87097" marT="43549" marB="4354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1800" dirty="0">
                          <a:solidFill>
                            <a:schemeClr val="bg2"/>
                          </a:solidFill>
                        </a:rPr>
                        <a:t>6</a:t>
                      </a:r>
                    </a:p>
                  </a:txBody>
                  <a:tcPr marL="87097" marR="87097" marT="43549" marB="4354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1800" dirty="0">
                          <a:solidFill>
                            <a:schemeClr val="bg2"/>
                          </a:solidFill>
                        </a:rPr>
                        <a:t>30</a:t>
                      </a:r>
                    </a:p>
                  </a:txBody>
                  <a:tcPr marL="87097" marR="87097" marT="43549" marB="4354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1800" dirty="0">
                          <a:solidFill>
                            <a:schemeClr val="bg2"/>
                          </a:solidFill>
                        </a:rPr>
                        <a:t>10</a:t>
                      </a:r>
                    </a:p>
                  </a:txBody>
                  <a:tcPr marL="87097" marR="87097" marT="43549" marB="4354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1800" dirty="0">
                          <a:solidFill>
                            <a:schemeClr val="bg2"/>
                          </a:solidFill>
                        </a:rPr>
                        <a:t>30</a:t>
                      </a:r>
                    </a:p>
                  </a:txBody>
                  <a:tcPr marL="87097" marR="87097" marT="43549" marB="4354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329981">
                <a:tc>
                  <a:txBody>
                    <a:bodyPr/>
                    <a:lstStyle/>
                    <a:p>
                      <a:pPr algn="l"/>
                      <a:r>
                        <a:rPr lang="id-ID" sz="1800" dirty="0">
                          <a:solidFill>
                            <a:schemeClr val="bg2"/>
                          </a:solidFill>
                        </a:rPr>
                        <a:t>USA</a:t>
                      </a:r>
                    </a:p>
                  </a:txBody>
                  <a:tcPr marL="87097" marR="87097" marT="43549" marB="4354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1800" dirty="0">
                          <a:solidFill>
                            <a:schemeClr val="bg2"/>
                          </a:solidFill>
                        </a:rPr>
                        <a:t>24</a:t>
                      </a:r>
                    </a:p>
                  </a:txBody>
                  <a:tcPr marL="87097" marR="87097" marT="43549" marB="4354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1800" dirty="0">
                          <a:solidFill>
                            <a:schemeClr val="bg2"/>
                          </a:solidFill>
                        </a:rPr>
                        <a:t>60</a:t>
                      </a:r>
                    </a:p>
                  </a:txBody>
                  <a:tcPr marL="87097" marR="87097" marT="43549" marB="4354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1800" dirty="0">
                          <a:solidFill>
                            <a:schemeClr val="bg2"/>
                          </a:solidFill>
                        </a:rPr>
                        <a:t>38</a:t>
                      </a:r>
                    </a:p>
                  </a:txBody>
                  <a:tcPr marL="87097" marR="87097" marT="43549" marB="4354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1800" dirty="0">
                          <a:solidFill>
                            <a:schemeClr val="bg2"/>
                          </a:solidFill>
                        </a:rPr>
                        <a:t>30</a:t>
                      </a:r>
                    </a:p>
                  </a:txBody>
                  <a:tcPr marL="87097" marR="87097" marT="43549" marB="4354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329981">
                <a:tc>
                  <a:txBody>
                    <a:bodyPr/>
                    <a:lstStyle/>
                    <a:p>
                      <a:pPr algn="l"/>
                      <a:r>
                        <a:rPr lang="id-ID" sz="1800" dirty="0">
                          <a:solidFill>
                            <a:schemeClr val="bg2"/>
                          </a:solidFill>
                        </a:rPr>
                        <a:t>Total Dunia</a:t>
                      </a:r>
                    </a:p>
                  </a:txBody>
                  <a:tcPr marL="87097" marR="87097" marT="43549" marB="4354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1800" dirty="0">
                          <a:solidFill>
                            <a:schemeClr val="bg2"/>
                          </a:solidFill>
                        </a:rPr>
                        <a:t>30</a:t>
                      </a:r>
                    </a:p>
                  </a:txBody>
                  <a:tcPr marL="87097" marR="87097" marT="43549" marB="4354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1800" dirty="0">
                          <a:solidFill>
                            <a:schemeClr val="bg2"/>
                          </a:solidFill>
                        </a:rPr>
                        <a:t>90</a:t>
                      </a:r>
                    </a:p>
                  </a:txBody>
                  <a:tcPr marL="87097" marR="87097" marT="43549" marB="4354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1800" dirty="0">
                          <a:solidFill>
                            <a:schemeClr val="bg2"/>
                          </a:solidFill>
                        </a:rPr>
                        <a:t>48</a:t>
                      </a:r>
                    </a:p>
                  </a:txBody>
                  <a:tcPr marL="87097" marR="87097" marT="43549" marB="4354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1800" dirty="0">
                          <a:solidFill>
                            <a:schemeClr val="bg2"/>
                          </a:solidFill>
                        </a:rPr>
                        <a:t>60</a:t>
                      </a:r>
                    </a:p>
                  </a:txBody>
                  <a:tcPr marL="87097" marR="87097" marT="43549" marB="4354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26467DE4-2527-4606-8181-417F9CE6D767}"/>
              </a:ext>
            </a:extLst>
          </p:cNvPr>
          <p:cNvSpPr txBox="1"/>
          <p:nvPr/>
        </p:nvSpPr>
        <p:spPr>
          <a:xfrm>
            <a:off x="8252460" y="1124892"/>
            <a:ext cx="3151786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Keadaan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 : </a:t>
            </a:r>
            <a:endParaRPr lang="id-ID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Dapat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dikatakan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bahwa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d-ID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USA 4x lipat lebih efisien memproduksi Mobil  dibandingkan produksi tekstil hanya 2x lipat maka Indonesia memproduksi Tekstil</a:t>
            </a:r>
          </a:p>
          <a:p>
            <a:endParaRPr lang="id-ID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Keadaan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II : </a:t>
            </a:r>
            <a:endParaRPr lang="id-ID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Menunjukan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bahwa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adanya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spesialisasi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faktor-faktor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produksi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dapat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digunakan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lebih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efisien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id-ID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id-ID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Keadaan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III :</a:t>
            </a:r>
            <a:endParaRPr lang="id-ID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Menunjukan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d-ID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baik Indonesia dan USA sama-sama menikmati manfaat perdagangan.</a:t>
            </a:r>
            <a:endParaRPr lang="en-US" sz="1600" dirty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Char char="•"/>
            </a:pPr>
            <a:endParaRPr lang="en-US" sz="16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8280009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47423F-B6B2-4DAE-AE3C-3C5374E03D6E}"/>
              </a:ext>
            </a:extLst>
          </p:cNvPr>
          <p:cNvSpPr txBox="1">
            <a:spLocks/>
          </p:cNvSpPr>
          <p:nvPr/>
        </p:nvSpPr>
        <p:spPr>
          <a:xfrm>
            <a:off x="1393637" y="775145"/>
            <a:ext cx="9404723" cy="590471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d-ID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Keunggulan Kompetitif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72FBAE-71D8-47AB-8132-6B837A1F17F5}"/>
              </a:ext>
            </a:extLst>
          </p:cNvPr>
          <p:cNvSpPr txBox="1">
            <a:spLocks/>
          </p:cNvSpPr>
          <p:nvPr/>
        </p:nvSpPr>
        <p:spPr>
          <a:xfrm>
            <a:off x="2258044" y="1365616"/>
            <a:ext cx="7675910" cy="78043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d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Menurut Porter, keunggulan kompetitif suatu bangsa bersumber pada beberapa keunggulan:</a:t>
            </a:r>
          </a:p>
        </p:txBody>
      </p:sp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98146591-A9D2-402B-A29C-C3A12837238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262756772"/>
              </p:ext>
            </p:extLst>
          </p:nvPr>
        </p:nvGraphicFramePr>
        <p:xfrm>
          <a:off x="2828563" y="2146050"/>
          <a:ext cx="6534873" cy="44367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14461168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C5A8E1-AE94-4802-9073-583C4754097D}"/>
              </a:ext>
            </a:extLst>
          </p:cNvPr>
          <p:cNvSpPr txBox="1">
            <a:spLocks/>
          </p:cNvSpPr>
          <p:nvPr/>
        </p:nvSpPr>
        <p:spPr>
          <a:xfrm>
            <a:off x="1648088" y="373590"/>
            <a:ext cx="7377427" cy="719259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Proteksi dan pembatasan perdagangan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F16B71-3C39-4918-A183-A7A1F24151CA}"/>
              </a:ext>
            </a:extLst>
          </p:cNvPr>
          <p:cNvSpPr txBox="1">
            <a:spLocks/>
          </p:cNvSpPr>
          <p:nvPr/>
        </p:nvSpPr>
        <p:spPr>
          <a:xfrm>
            <a:off x="1377632" y="1092849"/>
            <a:ext cx="8946541" cy="155923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id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US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perdagangan</a:t>
            </a:r>
            <a:r>
              <a:rPr lang="en-US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luar</a:t>
            </a:r>
            <a:r>
              <a:rPr lang="en-US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negeri </a:t>
            </a:r>
            <a:r>
              <a:rPr lang="en-US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konsep</a:t>
            </a:r>
            <a:r>
              <a:rPr lang="en-US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proteksi</a:t>
            </a:r>
            <a:r>
              <a:rPr lang="en-US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berarti</a:t>
            </a:r>
            <a:r>
              <a:rPr lang="en-US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usaha</a:t>
            </a:r>
            <a:r>
              <a:rPr lang="id-ID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usaha</a:t>
            </a:r>
            <a:r>
              <a:rPr lang="en-US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pemerintah</a:t>
            </a:r>
            <a:r>
              <a:rPr lang="en-US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membatasi</a:t>
            </a:r>
            <a:r>
              <a:rPr lang="en-US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atau</a:t>
            </a:r>
            <a:r>
              <a:rPr lang="en-US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mengurangi</a:t>
            </a:r>
            <a:r>
              <a:rPr lang="en-US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jumlah</a:t>
            </a:r>
            <a:r>
              <a:rPr lang="en-US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barang</a:t>
            </a:r>
            <a:r>
              <a:rPr lang="en-US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diimpor</a:t>
            </a:r>
            <a:r>
              <a:rPr lang="en-US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dari</a:t>
            </a:r>
            <a:r>
              <a:rPr lang="en-US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negara-negara lain </a:t>
            </a:r>
            <a:r>
              <a:rPr lang="en-US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US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tujuan</a:t>
            </a:r>
            <a:r>
              <a:rPr lang="en-US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US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mencapai</a:t>
            </a:r>
            <a:r>
              <a:rPr lang="en-US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beberapa</a:t>
            </a:r>
            <a:r>
              <a:rPr lang="en-US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tujuan</a:t>
            </a:r>
            <a:r>
              <a:rPr lang="en-US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tertentu</a:t>
            </a:r>
            <a:r>
              <a:rPr lang="en-US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penting</a:t>
            </a:r>
            <a:r>
              <a:rPr lang="en-US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artinya</a:t>
            </a:r>
            <a:r>
              <a:rPr lang="en-US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US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pembangunan</a:t>
            </a:r>
            <a:r>
              <a:rPr lang="en-US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negara dan </a:t>
            </a:r>
            <a:r>
              <a:rPr lang="en-US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kemakmuran</a:t>
            </a:r>
            <a:r>
              <a:rPr lang="en-US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perekonomian</a:t>
            </a:r>
            <a:r>
              <a:rPr lang="en-US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negara.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76589E9E-3EE8-4599-B778-8F63A4F40899}"/>
              </a:ext>
            </a:extLst>
          </p:cNvPr>
          <p:cNvSpPr txBox="1">
            <a:spLocks/>
          </p:cNvSpPr>
          <p:nvPr/>
        </p:nvSpPr>
        <p:spPr>
          <a:xfrm>
            <a:off x="5631971" y="2944725"/>
            <a:ext cx="4692202" cy="8382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200" b="0" i="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Faktor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Pendorong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Proteksi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8DB59B33-F2BC-42DE-A2B9-037BC7E2A6EC}"/>
              </a:ext>
            </a:extLst>
          </p:cNvPr>
          <p:cNvSpPr txBox="1">
            <a:spLocks/>
          </p:cNvSpPr>
          <p:nvPr/>
        </p:nvSpPr>
        <p:spPr>
          <a:xfrm>
            <a:off x="2125980" y="3597382"/>
            <a:ext cx="8198193" cy="256719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20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6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  <a:lvl6pPr marL="2506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9pPr>
          </a:lstStyle>
          <a:p>
            <a:pPr>
              <a:buFont typeface="Arial" pitchFamily="34" charset="0"/>
              <a:buChar char="•"/>
            </a:pP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Mengatasi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Masalah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Pengangguran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buFont typeface="Arial" pitchFamily="34" charset="0"/>
              <a:buChar char="•"/>
            </a:pP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Mendorong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Perkembangan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Industri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Baru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>
              <a:buFont typeface="Arial" pitchFamily="34" charset="0"/>
              <a:buChar char="•"/>
            </a:pP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Menghindari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Kemerosotan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Industri-Industri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Tertentu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buFont typeface="Arial" pitchFamily="34" charset="0"/>
              <a:buChar char="•"/>
            </a:pP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Memperbaiki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Neraca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Pembayaran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buFont typeface="Arial" pitchFamily="34" charset="0"/>
              <a:buChar char="•"/>
            </a:pP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Menambah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Pendapatan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Pemerintah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buFont typeface="Arial" pitchFamily="34" charset="0"/>
              <a:buChar char="•"/>
            </a:pP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Char char="•"/>
            </a:pP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Char char="•"/>
            </a:pP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3642092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B6C30C-2D1A-4541-BB65-5911FE329B03}"/>
              </a:ext>
            </a:extLst>
          </p:cNvPr>
          <p:cNvSpPr txBox="1">
            <a:spLocks/>
          </p:cNvSpPr>
          <p:nvPr/>
        </p:nvSpPr>
        <p:spPr>
          <a:xfrm>
            <a:off x="7133915" y="555749"/>
            <a:ext cx="2915938" cy="616228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750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d-ID">
                <a:latin typeface="Times New Roman" panose="02020603050405020304" pitchFamily="18" charset="0"/>
                <a:cs typeface="Times New Roman" panose="02020603050405020304" pitchFamily="18" charset="0"/>
              </a:rPr>
              <a:t>Kurs Valas</a:t>
            </a:r>
            <a:endParaRPr lang="id-ID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4069FB-EFF8-45FF-BFD6-1E19914B5B20}"/>
              </a:ext>
            </a:extLst>
          </p:cNvPr>
          <p:cNvSpPr txBox="1">
            <a:spLocks/>
          </p:cNvSpPr>
          <p:nvPr/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d-ID">
                <a:latin typeface="Times New Roman" panose="02020603050405020304" pitchFamily="18" charset="0"/>
                <a:cs typeface="Times New Roman" panose="02020603050405020304" pitchFamily="18" charset="0"/>
              </a:rPr>
              <a:t>Kurs valas :  besarnya jumlah sesuatu mata uang tertentu yang</a:t>
            </a:r>
          </a:p>
          <a:p>
            <a:r>
              <a:rPr lang="id-ID">
                <a:latin typeface="Times New Roman" panose="02020603050405020304" pitchFamily="18" charset="0"/>
                <a:cs typeface="Times New Roman" panose="02020603050405020304" pitchFamily="18" charset="0"/>
              </a:rPr>
              <a:t>				diperlukan untuk memperoleh satu unit valas.</a:t>
            </a:r>
          </a:p>
          <a:p>
            <a:endParaRPr lang="id-ID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id-ID">
                <a:latin typeface="Times New Roman" panose="02020603050405020304" pitchFamily="18" charset="0"/>
                <a:cs typeface="Times New Roman" panose="02020603050405020304" pitchFamily="18" charset="0"/>
              </a:rPr>
              <a:t>Penentuan kurs valas :</a:t>
            </a:r>
          </a:p>
          <a:p>
            <a:r>
              <a:rPr lang="id-ID">
                <a:latin typeface="Times New Roman" panose="02020603050405020304" pitchFamily="18" charset="0"/>
                <a:cs typeface="Times New Roman" panose="02020603050405020304" pitchFamily="18" charset="0"/>
              </a:rPr>
              <a:t>Supply – demand valas</a:t>
            </a:r>
          </a:p>
          <a:p>
            <a:r>
              <a:rPr lang="id-ID">
                <a:latin typeface="Times New Roman" panose="02020603050405020304" pitchFamily="18" charset="0"/>
                <a:cs typeface="Times New Roman" panose="02020603050405020304" pitchFamily="18" charset="0"/>
              </a:rPr>
              <a:t>Harga 1 meter kain batik = Rp. 2.500</a:t>
            </a:r>
          </a:p>
          <a:p>
            <a:r>
              <a:rPr lang="id-ID">
                <a:latin typeface="Times New Roman" panose="02020603050405020304" pitchFamily="18" charset="0"/>
                <a:cs typeface="Times New Roman" panose="02020603050405020304" pitchFamily="18" charset="0"/>
              </a:rPr>
              <a:t>Kurs tukar $1 = Rp. 625 → $ 4</a:t>
            </a:r>
          </a:p>
          <a:p>
            <a:r>
              <a:rPr lang="id-ID">
                <a:latin typeface="Times New Roman" panose="02020603050405020304" pitchFamily="18" charset="0"/>
                <a:cs typeface="Times New Roman" panose="02020603050405020304" pitchFamily="18" charset="0"/>
              </a:rPr>
              <a:t>Kurs tukar $1 = Rp. 1.000 → $ 2,5</a:t>
            </a:r>
            <a:endParaRPr lang="id-ID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408604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95C3D6-FA61-4DCA-9B82-8373FA8B9451}"/>
              </a:ext>
            </a:extLst>
          </p:cNvPr>
          <p:cNvSpPr txBox="1">
            <a:spLocks/>
          </p:cNvSpPr>
          <p:nvPr/>
        </p:nvSpPr>
        <p:spPr>
          <a:xfrm>
            <a:off x="1393638" y="468173"/>
            <a:ext cx="9404723" cy="84804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d-ID"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Faktor yang mempengaruhi terhadap </a:t>
            </a:r>
            <a:br>
              <a:rPr lang="id-ID"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id-ID"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perubahan dalam kurs pertukaran</a:t>
            </a:r>
            <a:endParaRPr lang="id-ID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07F7C0-9C05-4509-BCF7-F0EFD4AFD705}"/>
              </a:ext>
            </a:extLst>
          </p:cNvPr>
          <p:cNvSpPr txBox="1">
            <a:spLocks/>
          </p:cNvSpPr>
          <p:nvPr/>
        </p:nvSpPr>
        <p:spPr>
          <a:xfrm>
            <a:off x="1851820" y="1428280"/>
            <a:ext cx="8946541" cy="2244775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id-ID">
                <a:latin typeface="Times New Roman" panose="02020603050405020304" pitchFamily="18" charset="0"/>
                <a:cs typeface="Times New Roman" panose="02020603050405020304" pitchFamily="18" charset="0"/>
              </a:rPr>
              <a:t>Perubahan dalam cita rasa masyarakat</a:t>
            </a:r>
          </a:p>
          <a:p>
            <a:pPr algn="just"/>
            <a:r>
              <a:rPr lang="id-ID">
                <a:latin typeface="Times New Roman" panose="02020603050405020304" pitchFamily="18" charset="0"/>
                <a:cs typeface="Times New Roman" panose="02020603050405020304" pitchFamily="18" charset="0"/>
              </a:rPr>
              <a:t>Perubahan harga dari barang-barang ekspor</a:t>
            </a:r>
          </a:p>
          <a:p>
            <a:pPr algn="just"/>
            <a:r>
              <a:rPr lang="id-ID">
                <a:latin typeface="Times New Roman" panose="02020603050405020304" pitchFamily="18" charset="0"/>
                <a:cs typeface="Times New Roman" panose="02020603050405020304" pitchFamily="18" charset="0"/>
              </a:rPr>
              <a:t>Kenaikan harga-harga umum (Inflasi)</a:t>
            </a:r>
          </a:p>
          <a:p>
            <a:pPr algn="just"/>
            <a:r>
              <a:rPr lang="id-ID">
                <a:latin typeface="Times New Roman" panose="02020603050405020304" pitchFamily="18" charset="0"/>
                <a:cs typeface="Times New Roman" panose="02020603050405020304" pitchFamily="18" charset="0"/>
              </a:rPr>
              <a:t>Perubahan dalam tingkat bunga dan tingkat pengembalian investasi</a:t>
            </a:r>
          </a:p>
          <a:p>
            <a:pPr algn="just"/>
            <a:r>
              <a:rPr lang="id-ID">
                <a:latin typeface="Times New Roman" panose="02020603050405020304" pitchFamily="18" charset="0"/>
                <a:cs typeface="Times New Roman" panose="02020603050405020304" pitchFamily="18" charset="0"/>
              </a:rPr>
              <a:t>Perkembangan ekonomi</a:t>
            </a:r>
            <a:endParaRPr lang="id-ID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A891BC9-B692-4E30-81C1-51362F808E04}"/>
              </a:ext>
            </a:extLst>
          </p:cNvPr>
          <p:cNvSpPr txBox="1"/>
          <p:nvPr/>
        </p:nvSpPr>
        <p:spPr>
          <a:xfrm>
            <a:off x="1851820" y="3785114"/>
            <a:ext cx="8946541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d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Kurs Tetap : </a:t>
            </a:r>
          </a:p>
          <a:p>
            <a:pPr algn="just"/>
            <a:r>
              <a:rPr lang="id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Ditetapkan pemerintah untuk jangka waktu yang lama → karena kekurangan mata uang asing</a:t>
            </a:r>
          </a:p>
          <a:p>
            <a:pPr algn="just"/>
            <a:endParaRPr lang="id-ID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id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Kurs berganda :</a:t>
            </a:r>
          </a:p>
          <a:p>
            <a:pPr algn="just"/>
            <a:r>
              <a:rPr lang="id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Pemerintah menggunakan beberapa macam kurs atas valas → tergantung tujuan penggunaan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id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Impor : pemerintah menetapkan kurs valas yang rendah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id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Barang mewah → kurs tinggi</a:t>
            </a:r>
          </a:p>
        </p:txBody>
      </p:sp>
    </p:spTree>
    <p:extLst>
      <p:ext uri="{BB962C8B-B14F-4D97-AF65-F5344CB8AC3E}">
        <p14:creationId xmlns:p14="http://schemas.microsoft.com/office/powerpoint/2010/main" val="150943638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E1BBB2-5D55-4BCA-B502-EF83E80855BD}"/>
              </a:ext>
            </a:extLst>
          </p:cNvPr>
          <p:cNvSpPr txBox="1">
            <a:spLocks/>
          </p:cNvSpPr>
          <p:nvPr/>
        </p:nvSpPr>
        <p:spPr>
          <a:xfrm>
            <a:off x="4243649" y="1236786"/>
            <a:ext cx="5806204" cy="783654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85000" lnSpcReduction="1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d-ID">
                <a:latin typeface="Times New Roman" panose="02020603050405020304" pitchFamily="18" charset="0"/>
                <a:cs typeface="Times New Roman" panose="02020603050405020304" pitchFamily="18" charset="0"/>
              </a:rPr>
              <a:t>Neraca Pembayaran</a:t>
            </a:r>
            <a:endParaRPr lang="id-ID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95C14A-B4FD-4B44-972B-EFB78B54D4FE}"/>
              </a:ext>
            </a:extLst>
          </p:cNvPr>
          <p:cNvSpPr txBox="1">
            <a:spLocks/>
          </p:cNvSpPr>
          <p:nvPr/>
        </p:nvSpPr>
        <p:spPr>
          <a:xfrm>
            <a:off x="838200" y="2506662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d-ID">
                <a:latin typeface="Times New Roman" panose="02020603050405020304" pitchFamily="18" charset="0"/>
                <a:cs typeface="Times New Roman" panose="02020603050405020304" pitchFamily="18" charset="0"/>
              </a:rPr>
              <a:t>Catatan statistik tentang transaksi ekonomi internasional yang dilakukan oleh penduduk suatu negara (Perekonomian) dengan penduduk negara (perekonomian) yang lainnya.</a:t>
            </a:r>
          </a:p>
          <a:p>
            <a:r>
              <a:rPr lang="id-ID">
                <a:latin typeface="Times New Roman" panose="02020603050405020304" pitchFamily="18" charset="0"/>
                <a:cs typeface="Times New Roman" panose="02020603050405020304" pitchFamily="18" charset="0"/>
              </a:rPr>
              <a:t>Laporan laba rugi yang merupakan ringkasan arus keluar-masuk barang, jasa dan aset-aset dalam suatu perekonomian selama kurun waktu (periode) tertentu.</a:t>
            </a:r>
          </a:p>
          <a:p>
            <a:r>
              <a:rPr lang="id-ID">
                <a:latin typeface="Times New Roman" panose="02020603050405020304" pitchFamily="18" charset="0"/>
                <a:cs typeface="Times New Roman" panose="02020603050405020304" pitchFamily="18" charset="0"/>
              </a:rPr>
              <a:t>Bagian paling penting dari neraca pembayaran adalah neraca lancar dan neraca modal dan bagian lainnya adalah neraca penyeimbang dan selisih perhitungan.</a:t>
            </a:r>
            <a:endParaRPr lang="id-ID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8448722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AEFD69-982C-4BE1-971B-2225B5672CE7}"/>
              </a:ext>
            </a:extLst>
          </p:cNvPr>
          <p:cNvSpPr txBox="1">
            <a:spLocks/>
          </p:cNvSpPr>
          <p:nvPr/>
        </p:nvSpPr>
        <p:spPr>
          <a:xfrm>
            <a:off x="6054691" y="674391"/>
            <a:ext cx="3995162" cy="65564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742950" indent="-742950">
              <a:buFont typeface="+mj-lt"/>
              <a:buAutoNum type="arabicParenR"/>
            </a:pPr>
            <a:r>
              <a:rPr lang="id-ID" sz="3200">
                <a:latin typeface="Times New Roman" panose="02020603050405020304" pitchFamily="18" charset="0"/>
                <a:cs typeface="Times New Roman" panose="02020603050405020304" pitchFamily="18" charset="0"/>
              </a:rPr>
              <a:t>Neraca Lancar</a:t>
            </a:r>
            <a:endParaRPr lang="id-ID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39086F-0AB2-480C-8FFE-996EEFD1FC82}"/>
              </a:ext>
            </a:extLst>
          </p:cNvPr>
          <p:cNvSpPr txBox="1">
            <a:spLocks/>
          </p:cNvSpPr>
          <p:nvPr/>
        </p:nvSpPr>
        <p:spPr>
          <a:xfrm>
            <a:off x="1103312" y="1330037"/>
            <a:ext cx="8946541" cy="1036646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d-ID">
                <a:latin typeface="Times New Roman" panose="02020603050405020304" pitchFamily="18" charset="0"/>
                <a:cs typeface="Times New Roman" panose="02020603050405020304" pitchFamily="18" charset="0"/>
              </a:rPr>
              <a:t>Bagian dari neraca pembayaran yang memberi gambaran ringkas tentang transaksi barang dan jasa yang diproduksi selama periode setahun atau kurang.</a:t>
            </a:r>
            <a:endParaRPr lang="id-ID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C4EA3A18-93D5-4F53-93A9-02C6BC5ACAE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993759637"/>
              </p:ext>
            </p:extLst>
          </p:nvPr>
        </p:nvGraphicFramePr>
        <p:xfrm>
          <a:off x="1420218" y="2366683"/>
          <a:ext cx="8312727" cy="38444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63302291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CAFDDB-C69A-4F13-8C66-2F6B7632FB19}"/>
              </a:ext>
            </a:extLst>
          </p:cNvPr>
          <p:cNvSpPr txBox="1">
            <a:spLocks/>
          </p:cNvSpPr>
          <p:nvPr/>
        </p:nvSpPr>
        <p:spPr>
          <a:xfrm>
            <a:off x="6657236" y="1012442"/>
            <a:ext cx="3912034" cy="62793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742950" indent="-742950">
              <a:buFont typeface="+mj-lt"/>
              <a:buAutoNum type="arabicParenR" startAt="2"/>
            </a:pPr>
            <a:r>
              <a:rPr lang="id-ID" sz="3200">
                <a:latin typeface="Times New Roman" panose="02020603050405020304" pitchFamily="18" charset="0"/>
                <a:cs typeface="Times New Roman" panose="02020603050405020304" pitchFamily="18" charset="0"/>
              </a:rPr>
              <a:t>Neraca Modal</a:t>
            </a:r>
            <a:endParaRPr lang="id-ID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82C983-9FFC-440F-AA6C-0789E91525B1}"/>
              </a:ext>
            </a:extLst>
          </p:cNvPr>
          <p:cNvSpPr txBox="1">
            <a:spLocks/>
          </p:cNvSpPr>
          <p:nvPr/>
        </p:nvSpPr>
        <p:spPr>
          <a:xfrm>
            <a:off x="1622729" y="1822932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id-ID" sz="2200">
                <a:latin typeface="Times New Roman" panose="02020603050405020304" pitchFamily="18" charset="0"/>
                <a:cs typeface="Times New Roman" panose="02020603050405020304" pitchFamily="18" charset="0"/>
              </a:rPr>
              <a:t>Mencatat pembelian dan penjualan aset-aset finansial eperti surat-surat berharga, deposito perbankan dan juga investai langsung. Neraca modal mencatat arus masuk modal dan arus keluar modal selama periode tertentu.</a:t>
            </a:r>
          </a:p>
          <a:p>
            <a:pPr algn="just"/>
            <a:r>
              <a:rPr lang="id-ID" sz="2200">
                <a:latin typeface="Times New Roman" panose="02020603050405020304" pitchFamily="18" charset="0"/>
                <a:cs typeface="Times New Roman" panose="02020603050405020304" pitchFamily="18" charset="0"/>
              </a:rPr>
              <a:t>Neraca modal dibedakan menjadi 2 yaitu:</a:t>
            </a:r>
          </a:p>
          <a:p>
            <a:pPr marL="457200" indent="-457200" algn="just">
              <a:buFont typeface="+mj-lt"/>
              <a:buAutoNum type="alphaLcParenR"/>
            </a:pPr>
            <a:r>
              <a:rPr lang="id-ID" sz="2200">
                <a:latin typeface="Times New Roman" panose="02020603050405020304" pitchFamily="18" charset="0"/>
                <a:cs typeface="Times New Roman" panose="02020603050405020304" pitchFamily="18" charset="0"/>
              </a:rPr>
              <a:t>Neraca modal pemerintah</a:t>
            </a:r>
          </a:p>
          <a:p>
            <a:pPr algn="just"/>
            <a:r>
              <a:rPr lang="id-ID" sz="2200">
                <a:latin typeface="Times New Roman" panose="02020603050405020304" pitchFamily="18" charset="0"/>
                <a:cs typeface="Times New Roman" panose="02020603050405020304" pitchFamily="18" charset="0"/>
              </a:rPr>
              <a:t>	mencatat arus keluar masuk modal di sektor pemerintah</a:t>
            </a:r>
          </a:p>
          <a:p>
            <a:pPr marL="457200" indent="-457200" algn="just">
              <a:buFont typeface="+mj-lt"/>
              <a:buAutoNum type="alphaLcParenR" startAt="2"/>
            </a:pPr>
            <a:r>
              <a:rPr lang="id-ID" sz="2200">
                <a:latin typeface="Times New Roman" panose="02020603050405020304" pitchFamily="18" charset="0"/>
                <a:cs typeface="Times New Roman" panose="02020603050405020304" pitchFamily="18" charset="0"/>
              </a:rPr>
              <a:t>Neraca modal swasta</a:t>
            </a:r>
          </a:p>
          <a:p>
            <a:pPr algn="just"/>
            <a:r>
              <a:rPr lang="id-ID" sz="2200">
                <a:latin typeface="Times New Roman" panose="02020603050405020304" pitchFamily="18" charset="0"/>
                <a:cs typeface="Times New Roman" panose="02020603050405020304" pitchFamily="18" charset="0"/>
              </a:rPr>
              <a:t>	mencatat arus keluar masuk modal di sektor swasta</a:t>
            </a:r>
            <a:endParaRPr lang="id-ID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7597961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871D51-FE04-41D3-8195-4DEA694B8DC7}"/>
              </a:ext>
            </a:extLst>
          </p:cNvPr>
          <p:cNvSpPr txBox="1">
            <a:spLocks/>
          </p:cNvSpPr>
          <p:nvPr/>
        </p:nvSpPr>
        <p:spPr>
          <a:xfrm>
            <a:off x="5363584" y="975728"/>
            <a:ext cx="5366762" cy="641791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742950" indent="-742950" algn="l">
              <a:buFont typeface="+mj-lt"/>
              <a:buAutoNum type="arabicParenR" startAt="3"/>
            </a:pPr>
            <a:r>
              <a:rPr lang="id-ID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Neraca Penyeimbang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DE3DE9-D059-4A42-9F69-06DBEADFD3A1}"/>
              </a:ext>
            </a:extLst>
          </p:cNvPr>
          <p:cNvSpPr txBox="1">
            <a:spLocks/>
          </p:cNvSpPr>
          <p:nvPr/>
        </p:nvSpPr>
        <p:spPr>
          <a:xfrm>
            <a:off x="1586345" y="1795387"/>
            <a:ext cx="9019310" cy="81497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id-ID">
                <a:latin typeface="Times New Roman" panose="02020603050405020304" pitchFamily="18" charset="0"/>
                <a:cs typeface="Times New Roman" panose="02020603050405020304" pitchFamily="18" charset="0"/>
              </a:rPr>
              <a:t>Saldo pembayaran = 0 , surplus dan defisit neraca lancar = surplus dan defisit neraca modal</a:t>
            </a:r>
            <a:endParaRPr lang="id-ID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36AE067E-C22F-463A-8680-4A3E77F4C873}"/>
              </a:ext>
            </a:extLst>
          </p:cNvPr>
          <p:cNvSpPr txBox="1">
            <a:spLocks/>
          </p:cNvSpPr>
          <p:nvPr/>
        </p:nvSpPr>
        <p:spPr>
          <a:xfrm>
            <a:off x="5363584" y="3580383"/>
            <a:ext cx="5366762" cy="641791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200" b="0" i="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742950" indent="-742950">
              <a:buFont typeface="+mj-lt"/>
              <a:buAutoNum type="arabicParenR" startAt="4"/>
            </a:pPr>
            <a:r>
              <a:rPr lang="id-ID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Selisih perhitungan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46E9453C-9258-458B-BA2C-AD959C93079E}"/>
              </a:ext>
            </a:extLst>
          </p:cNvPr>
          <p:cNvSpPr txBox="1">
            <a:spLocks/>
          </p:cNvSpPr>
          <p:nvPr/>
        </p:nvSpPr>
        <p:spPr>
          <a:xfrm>
            <a:off x="1711036" y="4372539"/>
            <a:ext cx="8894619" cy="160916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20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6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  <a:lvl6pPr marL="2506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9pPr>
          </a:lstStyle>
          <a:p>
            <a:pPr algn="just"/>
            <a:r>
              <a:rPr lang="id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Salah satu faktor yang menyebabkan saldo BOP tidak sama dengan ketidaklengkapan, ada yg tidak tercatat, transaksi yang tidak tercatat dimasukkan ke dalam bagian selisih perhitungan.</a:t>
            </a:r>
          </a:p>
        </p:txBody>
      </p:sp>
    </p:spTree>
    <p:extLst>
      <p:ext uri="{BB962C8B-B14F-4D97-AF65-F5344CB8AC3E}">
        <p14:creationId xmlns:p14="http://schemas.microsoft.com/office/powerpoint/2010/main" val="15172392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27DD14-D593-4C0A-95A0-8BD81FC96B32}"/>
              </a:ext>
            </a:extLst>
          </p:cNvPr>
          <p:cNvSpPr txBox="1">
            <a:spLocks/>
          </p:cNvSpPr>
          <p:nvPr/>
        </p:nvSpPr>
        <p:spPr>
          <a:xfrm>
            <a:off x="1393638" y="1275887"/>
            <a:ext cx="9404723" cy="719259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d-ID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Pentingnya Kerjasama Ekonomi Internasional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9129AF-ED26-4F94-85AA-FE053895FD0B}"/>
              </a:ext>
            </a:extLst>
          </p:cNvPr>
          <p:cNvSpPr txBox="1">
            <a:spLocks/>
          </p:cNvSpPr>
          <p:nvPr/>
        </p:nvSpPr>
        <p:spPr>
          <a:xfrm>
            <a:off x="4084136" y="2323664"/>
            <a:ext cx="6503831" cy="2928020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vert="horz" lIns="91440" tIns="45720" rIns="91440" bIns="45720" rtlCol="0">
            <a:normAutofit fontScale="925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sv-SE" b="1" dirty="0">
                <a:solidFill>
                  <a:schemeClr val="tx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Faktor internal, </a:t>
            </a:r>
            <a:endParaRPr lang="id-ID" b="1" dirty="0">
              <a:solidFill>
                <a:schemeClr val="tx1">
                  <a:lumMod val="9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id-ID" b="1" dirty="0">
                <a:solidFill>
                  <a:schemeClr val="tx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K</a:t>
            </a:r>
            <a:r>
              <a:rPr lang="sv-SE" b="1" dirty="0">
                <a:solidFill>
                  <a:schemeClr val="tx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ekhawatiran terancam kelangsungan hidupnya.</a:t>
            </a:r>
            <a:endParaRPr lang="id-ID" b="1" dirty="0">
              <a:solidFill>
                <a:schemeClr val="tx1">
                  <a:lumMod val="9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sv-SE" b="1" dirty="0">
                <a:solidFill>
                  <a:schemeClr val="tx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Faktor eksternal , </a:t>
            </a:r>
          </a:p>
          <a:p>
            <a:pPr lvl="1" algn="just">
              <a:spcAft>
                <a:spcPct val="30000"/>
              </a:spcAft>
              <a:buFont typeface="Wingdings" panose="05000000000000000000" pitchFamily="2" charset="2"/>
              <a:buAutoNum type="alphaLcPeriod"/>
            </a:pPr>
            <a:r>
              <a:rPr lang="sv-SE" b="1" dirty="0">
                <a:solidFill>
                  <a:schemeClr val="tx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Suatu negara tidak dapat berdiri sendiri. </a:t>
            </a:r>
          </a:p>
          <a:p>
            <a:pPr lvl="1" algn="just">
              <a:spcAft>
                <a:spcPct val="30000"/>
              </a:spcAft>
              <a:buFont typeface="Wingdings" panose="05000000000000000000" pitchFamily="2" charset="2"/>
              <a:buAutoNum type="alphaLcPeriod"/>
            </a:pPr>
            <a:r>
              <a:rPr lang="sv-SE" b="1" dirty="0">
                <a:solidFill>
                  <a:schemeClr val="tx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Untuk membangun komunikasi lintas bangsa dan negara. </a:t>
            </a:r>
          </a:p>
          <a:p>
            <a:pPr lvl="1" algn="just">
              <a:spcAft>
                <a:spcPct val="30000"/>
              </a:spcAft>
              <a:buFont typeface="Wingdings" panose="05000000000000000000" pitchFamily="2" charset="2"/>
              <a:buAutoNum type="alphaLcPeriod"/>
            </a:pPr>
            <a:r>
              <a:rPr lang="sv-SE" b="1" dirty="0">
                <a:solidFill>
                  <a:schemeClr val="tx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Mewujudkan tatanan dunia baru yang damai dan sejahtera.</a:t>
            </a:r>
            <a:endParaRPr lang="en-US" b="1" dirty="0">
              <a:solidFill>
                <a:schemeClr val="tx1">
                  <a:lumMod val="9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8D9658C1-B58C-4E8C-A7B2-894E4C99BF3A}"/>
              </a:ext>
            </a:extLst>
          </p:cNvPr>
          <p:cNvSpPr/>
          <p:nvPr/>
        </p:nvSpPr>
        <p:spPr>
          <a:xfrm>
            <a:off x="1233612" y="2469253"/>
            <a:ext cx="2850524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sv-SE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Hubungan antar negara, mrp salah satu hubungan kerjasama yang mutlak diperlukan, karena tidak ada satu negarapun di dunia yang tidak bergantung kepada negara lain. 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0766772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CA6923-457B-415A-8C81-1F8CCB864A40}"/>
              </a:ext>
            </a:extLst>
          </p:cNvPr>
          <p:cNvSpPr txBox="1">
            <a:spLocks/>
          </p:cNvSpPr>
          <p:nvPr/>
        </p:nvSpPr>
        <p:spPr>
          <a:xfrm>
            <a:off x="9204961" y="1237578"/>
            <a:ext cx="2987039" cy="381448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d-ID" sz="2400">
                <a:latin typeface="Times New Roman" panose="02020603050405020304" pitchFamily="18" charset="0"/>
                <a:cs typeface="Times New Roman" panose="02020603050405020304" pitchFamily="18" charset="0"/>
              </a:rPr>
              <a:t>Analisis Neraca Pembayaran USA</a:t>
            </a:r>
            <a:br>
              <a:rPr lang="id-ID" sz="240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id-ID" sz="2400">
                <a:latin typeface="Times New Roman" panose="02020603050405020304" pitchFamily="18" charset="0"/>
                <a:cs typeface="Times New Roman" panose="02020603050405020304" pitchFamily="18" charset="0"/>
              </a:rPr>
              <a:t>Tahun 1994</a:t>
            </a:r>
            <a:endParaRPr lang="id-ID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Content Placeholder 3">
            <a:extLst>
              <a:ext uri="{FF2B5EF4-FFF2-40B4-BE49-F238E27FC236}">
                <a16:creationId xmlns:a16="http://schemas.microsoft.com/office/drawing/2014/main" id="{B630EC05-38FB-45BD-8CFD-B958965AF19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57675590"/>
              </p:ext>
            </p:extLst>
          </p:nvPr>
        </p:nvGraphicFramePr>
        <p:xfrm>
          <a:off x="0" y="388621"/>
          <a:ext cx="9235440" cy="64008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85617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7926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86294">
                <a:tc>
                  <a:txBody>
                    <a:bodyPr/>
                    <a:lstStyle/>
                    <a:p>
                      <a:r>
                        <a:rPr lang="id-ID" sz="1400" dirty="0"/>
                        <a:t>NERACA LANCAR</a:t>
                      </a:r>
                      <a:r>
                        <a:rPr lang="id-ID" sz="1400" baseline="0" dirty="0"/>
                        <a:t> (CURRENT ACCOUNT)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id-ID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4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6294">
                <a:tc>
                  <a:txBody>
                    <a:bodyPr/>
                    <a:lstStyle/>
                    <a:p>
                      <a:r>
                        <a:rPr lang="id-ID" sz="1400" dirty="0"/>
                        <a:t>Ekspor</a:t>
                      </a:r>
                      <a:r>
                        <a:rPr lang="id-ID" sz="1400" baseline="0" dirty="0"/>
                        <a:t> Barang (merchandise Export)</a:t>
                      </a:r>
                      <a:endParaRPr lang="id-ID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id-ID" sz="1400" dirty="0"/>
                        <a:t>502,7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86294">
                <a:tc>
                  <a:txBody>
                    <a:bodyPr/>
                    <a:lstStyle/>
                    <a:p>
                      <a:r>
                        <a:rPr lang="id-ID" sz="1400" dirty="0"/>
                        <a:t>Impor Barang (Merchandise</a:t>
                      </a:r>
                      <a:r>
                        <a:rPr lang="id-ID" sz="1400" baseline="0" dirty="0"/>
                        <a:t> Import)</a:t>
                      </a:r>
                      <a:endParaRPr lang="id-ID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id-ID" sz="1400" dirty="0"/>
                        <a:t>669,1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86294">
                <a:tc>
                  <a:txBody>
                    <a:bodyPr/>
                    <a:lstStyle/>
                    <a:p>
                      <a:pPr marL="228600" indent="-228600">
                        <a:buFont typeface="+mj-lt"/>
                        <a:buAutoNum type="arabicParenR"/>
                      </a:pPr>
                      <a:r>
                        <a:rPr lang="id-ID" sz="1400" dirty="0">
                          <a:solidFill>
                            <a:schemeClr val="tx1"/>
                          </a:solidFill>
                        </a:rPr>
                        <a:t>  Neraca Perdagangan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id-ID" sz="1400" dirty="0"/>
                        <a:t>166,4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86294">
                <a:tc>
                  <a:txBody>
                    <a:bodyPr/>
                    <a:lstStyle/>
                    <a:p>
                      <a:r>
                        <a:rPr lang="id-ID" sz="1400" dirty="0">
                          <a:solidFill>
                            <a:schemeClr val="tx1"/>
                          </a:solidFill>
                        </a:rPr>
                        <a:t>       Ekspor Jasa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id-ID" sz="1400" dirty="0"/>
                        <a:t>195,3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86294">
                <a:tc>
                  <a:txBody>
                    <a:bodyPr/>
                    <a:lstStyle/>
                    <a:p>
                      <a:r>
                        <a:rPr lang="id-ID" sz="1400" dirty="0">
                          <a:solidFill>
                            <a:schemeClr val="tx1"/>
                          </a:solidFill>
                        </a:rPr>
                        <a:t>       Impor</a:t>
                      </a:r>
                      <a:r>
                        <a:rPr lang="id-ID" sz="1400" baseline="0" dirty="0">
                          <a:solidFill>
                            <a:schemeClr val="tx1"/>
                          </a:solidFill>
                        </a:rPr>
                        <a:t> Jasa</a:t>
                      </a:r>
                      <a:endParaRPr lang="id-ID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id-ID" sz="1400" dirty="0"/>
                        <a:t>135,3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86294">
                <a:tc>
                  <a:txBody>
                    <a:bodyPr/>
                    <a:lstStyle/>
                    <a:p>
                      <a:pPr marL="228600" indent="-228600">
                        <a:buFont typeface="+mj-lt"/>
                        <a:buAutoNum type="arabicParenR" startAt="2"/>
                      </a:pPr>
                      <a:r>
                        <a:rPr lang="id-ID" sz="1400" dirty="0">
                          <a:solidFill>
                            <a:schemeClr val="tx1"/>
                          </a:solidFill>
                        </a:rPr>
                        <a:t>  Ekspor Jasa Neto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id-ID" sz="1400" dirty="0"/>
                        <a:t>60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86294">
                <a:tc>
                  <a:txBody>
                    <a:bodyPr/>
                    <a:lstStyle/>
                    <a:p>
                      <a:r>
                        <a:rPr lang="id-ID" sz="1400" dirty="0">
                          <a:solidFill>
                            <a:schemeClr val="tx1"/>
                          </a:solidFill>
                        </a:rPr>
                        <a:t>       Penerimaan</a:t>
                      </a:r>
                      <a:r>
                        <a:rPr lang="id-ID" sz="1400" baseline="0" dirty="0">
                          <a:solidFill>
                            <a:schemeClr val="tx1"/>
                          </a:solidFill>
                        </a:rPr>
                        <a:t> dari Investasi</a:t>
                      </a:r>
                      <a:endParaRPr lang="id-ID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id-ID" sz="1400" dirty="0"/>
                        <a:t>134,9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86294">
                <a:tc>
                  <a:txBody>
                    <a:bodyPr/>
                    <a:lstStyle/>
                    <a:p>
                      <a:r>
                        <a:rPr lang="id-ID" sz="1400" dirty="0">
                          <a:solidFill>
                            <a:schemeClr val="tx1"/>
                          </a:solidFill>
                        </a:rPr>
                        <a:t>       Pembayaran</a:t>
                      </a:r>
                      <a:r>
                        <a:rPr lang="id-ID" sz="1400" baseline="0" dirty="0">
                          <a:solidFill>
                            <a:schemeClr val="tx1"/>
                          </a:solidFill>
                        </a:rPr>
                        <a:t> dari Investasi</a:t>
                      </a:r>
                      <a:endParaRPr lang="id-ID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id-ID" sz="1400" dirty="0"/>
                        <a:t>150,1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86294">
                <a:tc>
                  <a:txBody>
                    <a:bodyPr/>
                    <a:lstStyle/>
                    <a:p>
                      <a:pPr marL="228600" indent="-228600">
                        <a:buFont typeface="+mj-lt"/>
                        <a:buAutoNum type="arabicParenR" startAt="3"/>
                      </a:pPr>
                      <a:r>
                        <a:rPr lang="id-ID" sz="1400" dirty="0">
                          <a:solidFill>
                            <a:schemeClr val="tx1"/>
                          </a:solidFill>
                        </a:rPr>
                        <a:t>  Pendapatan Bersih</a:t>
                      </a:r>
                      <a:r>
                        <a:rPr lang="id-ID" sz="1400" baseline="0" dirty="0">
                          <a:solidFill>
                            <a:schemeClr val="tx1"/>
                          </a:solidFill>
                        </a:rPr>
                        <a:t> dari Investasi</a:t>
                      </a:r>
                      <a:endParaRPr lang="id-ID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id-ID" sz="1400" dirty="0"/>
                        <a:t>15,2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86294">
                <a:tc>
                  <a:txBody>
                    <a:bodyPr/>
                    <a:lstStyle/>
                    <a:p>
                      <a:pPr marL="228600" indent="-228600">
                        <a:buFont typeface="+mj-lt"/>
                        <a:buAutoNum type="arabicParenR" startAt="4"/>
                      </a:pPr>
                      <a:r>
                        <a:rPr lang="id-ID" sz="1400" dirty="0">
                          <a:solidFill>
                            <a:schemeClr val="tx1"/>
                          </a:solidFill>
                        </a:rPr>
                        <a:t>  Lain-lain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id-ID" sz="1400" dirty="0"/>
                        <a:t>34,1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86294">
                <a:tc>
                  <a:txBody>
                    <a:bodyPr/>
                    <a:lstStyle/>
                    <a:p>
                      <a:pPr marL="228600" indent="-228600">
                        <a:buFont typeface="+mj-lt"/>
                        <a:buAutoNum type="arabicParenR" startAt="5"/>
                      </a:pPr>
                      <a:r>
                        <a:rPr lang="id-ID" sz="1400" dirty="0">
                          <a:solidFill>
                            <a:schemeClr val="tx1"/>
                          </a:solidFill>
                        </a:rPr>
                        <a:t>  Keseimbangan Neraca Lancar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id-ID" sz="1400" dirty="0"/>
                        <a:t>155,7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86294">
                <a:tc>
                  <a:txBody>
                    <a:bodyPr/>
                    <a:lstStyle/>
                    <a:p>
                      <a:endParaRPr lang="id-ID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id-ID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86294">
                <a:tc>
                  <a:txBody>
                    <a:bodyPr/>
                    <a:lstStyle/>
                    <a:p>
                      <a:r>
                        <a:rPr lang="id-ID" sz="1400" dirty="0">
                          <a:solidFill>
                            <a:schemeClr val="tx1"/>
                          </a:solidFill>
                        </a:rPr>
                        <a:t>NERACA MODAL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id-ID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86294">
                <a:tc>
                  <a:txBody>
                    <a:bodyPr/>
                    <a:lstStyle/>
                    <a:p>
                      <a:pPr marL="228600" indent="-228600">
                        <a:buFont typeface="+mj-lt"/>
                        <a:buAutoNum type="arabicParenR" startAt="6"/>
                      </a:pPr>
                      <a:r>
                        <a:rPr lang="id-ID" sz="1400" dirty="0">
                          <a:solidFill>
                            <a:schemeClr val="tx1"/>
                          </a:solidFill>
                        </a:rPr>
                        <a:t>  Perubahan</a:t>
                      </a:r>
                      <a:r>
                        <a:rPr lang="id-ID" sz="1400" baseline="0" dirty="0">
                          <a:solidFill>
                            <a:schemeClr val="tx1"/>
                          </a:solidFill>
                        </a:rPr>
                        <a:t> Aset Swasta USA di Luar Negeri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id-ID" sz="1400" dirty="0"/>
                        <a:t>130,8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86294">
                <a:tc>
                  <a:txBody>
                    <a:bodyPr/>
                    <a:lstStyle/>
                    <a:p>
                      <a:pPr marL="228600" indent="-228600">
                        <a:buFont typeface="+mj-lt"/>
                        <a:buAutoNum type="arabicParenR" startAt="7"/>
                      </a:pPr>
                      <a:r>
                        <a:rPr lang="id-ID" sz="1400" dirty="0">
                          <a:solidFill>
                            <a:schemeClr val="tx1"/>
                          </a:solidFill>
                        </a:rPr>
                        <a:t>  Perubahan Aset Swasta</a:t>
                      </a:r>
                      <a:r>
                        <a:rPr lang="id-ID" sz="1400" baseline="0" dirty="0">
                          <a:solidFill>
                            <a:schemeClr val="tx1"/>
                          </a:solidFill>
                        </a:rPr>
                        <a:t> Asing di USA</a:t>
                      </a:r>
                      <a:endParaRPr lang="id-ID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id-ID" sz="1400" dirty="0"/>
                        <a:t>275,7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86294">
                <a:tc>
                  <a:txBody>
                    <a:bodyPr/>
                    <a:lstStyle/>
                    <a:p>
                      <a:pPr marL="228600" indent="-228600">
                        <a:buFont typeface="+mj-lt"/>
                        <a:buAutoNum type="arabicParenR" startAt="8"/>
                      </a:pPr>
                      <a:r>
                        <a:rPr lang="id-ID" sz="1400" dirty="0">
                          <a:solidFill>
                            <a:schemeClr val="tx1"/>
                          </a:solidFill>
                        </a:rPr>
                        <a:t>  Perubahan Aset Pemerintah USA di Luar Negeri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id-ID" sz="1400" dirty="0"/>
                        <a:t>5,1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286294">
                <a:tc>
                  <a:txBody>
                    <a:bodyPr/>
                    <a:lstStyle/>
                    <a:p>
                      <a:pPr marL="228600" indent="-228600">
                        <a:buFont typeface="+mj-lt"/>
                        <a:buAutoNum type="arabicParenR" startAt="9"/>
                      </a:pPr>
                      <a:r>
                        <a:rPr lang="id-ID" sz="1400" dirty="0">
                          <a:solidFill>
                            <a:schemeClr val="tx1"/>
                          </a:solidFill>
                        </a:rPr>
                        <a:t>  Perubahan Aset Pemerintah Asing di USA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id-ID" sz="1400" dirty="0"/>
                        <a:t>38,9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286294">
                <a:tc>
                  <a:txBody>
                    <a:bodyPr/>
                    <a:lstStyle/>
                    <a:p>
                      <a:pPr marL="228600" indent="-228600">
                        <a:buFont typeface="+mj-lt"/>
                        <a:buAutoNum type="arabicParenR" startAt="10"/>
                      </a:pPr>
                      <a:r>
                        <a:rPr lang="id-ID" sz="1400" dirty="0">
                          <a:solidFill>
                            <a:schemeClr val="tx1"/>
                          </a:solidFill>
                        </a:rPr>
                        <a:t>  Keseimbangan Neraca Modal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id-ID" sz="1400" dirty="0"/>
                        <a:t>188,9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286294">
                <a:tc>
                  <a:txBody>
                    <a:bodyPr/>
                    <a:lstStyle/>
                    <a:p>
                      <a:pPr marL="228600" indent="-228600">
                        <a:buFont typeface="+mj-lt"/>
                        <a:buAutoNum type="arabicParenR" startAt="11"/>
                      </a:pPr>
                      <a:r>
                        <a:rPr lang="id-ID" sz="1400" dirty="0">
                          <a:solidFill>
                            <a:schemeClr val="tx1"/>
                          </a:solidFill>
                        </a:rPr>
                        <a:t>  Selisih</a:t>
                      </a:r>
                      <a:r>
                        <a:rPr lang="id-ID" sz="1400" baseline="0" dirty="0">
                          <a:solidFill>
                            <a:schemeClr val="tx1"/>
                          </a:solidFill>
                        </a:rPr>
                        <a:t> Perhitungan</a:t>
                      </a:r>
                      <a:endParaRPr lang="id-ID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id-ID" sz="1400" dirty="0"/>
                        <a:t>33,2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286294">
                <a:tc>
                  <a:txBody>
                    <a:bodyPr/>
                    <a:lstStyle/>
                    <a:p>
                      <a:pPr marL="228600" indent="-228600">
                        <a:buFont typeface="+mj-lt"/>
                        <a:buAutoNum type="arabicParenR" startAt="12"/>
                      </a:pPr>
                      <a:r>
                        <a:rPr lang="id-ID" sz="1400" dirty="0">
                          <a:solidFill>
                            <a:schemeClr val="tx1"/>
                          </a:solidFill>
                        </a:rPr>
                        <a:t>  Keseimbangan</a:t>
                      </a:r>
                      <a:r>
                        <a:rPr lang="id-ID" sz="1400" baseline="0" dirty="0">
                          <a:solidFill>
                            <a:schemeClr val="tx1"/>
                          </a:solidFill>
                        </a:rPr>
                        <a:t> Neraca Pembayaran</a:t>
                      </a:r>
                      <a:endParaRPr lang="id-ID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id-ID" sz="1400" dirty="0"/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6791142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1C01B22C-C2B9-4064-8EB6-B1666477AC9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64528125"/>
              </p:ext>
            </p:extLst>
          </p:nvPr>
        </p:nvGraphicFramePr>
        <p:xfrm>
          <a:off x="274320" y="525781"/>
          <a:ext cx="9296400" cy="58064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93521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36119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490046">
                <a:tc>
                  <a:txBody>
                    <a:bodyPr/>
                    <a:lstStyle/>
                    <a:p>
                      <a:pPr marL="342900" indent="-342900" algn="l">
                        <a:buFont typeface="+mj-lt"/>
                        <a:buAutoNum type="alphaLcParenR"/>
                      </a:pPr>
                      <a:r>
                        <a:rPr lang="id-ID" sz="1400" dirty="0"/>
                        <a:t>Neraca Lancar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indent="-342900" algn="just">
                        <a:buFont typeface="+mj-lt"/>
                        <a:buAutoNum type="arabicParenR"/>
                      </a:pPr>
                      <a:r>
                        <a:rPr lang="id-ID" sz="1400" dirty="0"/>
                        <a:t>Defisit perdagangan sebesar US$ 166,4</a:t>
                      </a:r>
                      <a:r>
                        <a:rPr lang="id-ID" sz="1400" baseline="0" dirty="0"/>
                        <a:t> </a:t>
                      </a:r>
                    </a:p>
                    <a:p>
                      <a:pPr marL="0" indent="0" algn="just">
                        <a:buFont typeface="+mj-lt"/>
                        <a:buNone/>
                      </a:pPr>
                      <a:r>
                        <a:rPr lang="id-ID" sz="1400" baseline="0" dirty="0"/>
                        <a:t>     (Impor US$ 669,1 &gt; Ekspor US$ 502,7)</a:t>
                      </a:r>
                    </a:p>
                    <a:p>
                      <a:pPr marL="342900" indent="-342900" algn="just">
                        <a:buFont typeface="+mj-lt"/>
                        <a:buAutoNum type="arabicParenR" startAt="2"/>
                      </a:pPr>
                      <a:r>
                        <a:rPr lang="id-ID" sz="1400" dirty="0"/>
                        <a:t>Surplus neraca jasa sebesar</a:t>
                      </a:r>
                      <a:r>
                        <a:rPr lang="id-ID" sz="1400" baseline="0" dirty="0"/>
                        <a:t> US$ 60 </a:t>
                      </a:r>
                    </a:p>
                    <a:p>
                      <a:pPr marL="0" indent="0" algn="just">
                        <a:buFont typeface="+mj-lt"/>
                        <a:buNone/>
                      </a:pPr>
                      <a:r>
                        <a:rPr lang="id-ID" sz="1400" baseline="0" dirty="0"/>
                        <a:t>     (Ekspor US$ 195,3 &gt; Impor US$ 135,3)</a:t>
                      </a:r>
                    </a:p>
                    <a:p>
                      <a:pPr marL="342900" indent="-342900" algn="just">
                        <a:buFont typeface="+mj-lt"/>
                        <a:buAutoNum type="arabicParenR" startAt="3"/>
                      </a:pPr>
                      <a:r>
                        <a:rPr lang="id-ID" sz="1400" baseline="0" dirty="0"/>
                        <a:t>Defisit dalam pendapatan investasi sebesar US$ 15,2 (penerimaan investai US$ 134,9 &lt; pembayaran invetasi US$ 150,1)</a:t>
                      </a:r>
                    </a:p>
                    <a:p>
                      <a:pPr marL="342900" indent="-342900" algn="just">
                        <a:buFont typeface="+mj-lt"/>
                        <a:buAutoNum type="arabicParenR" startAt="3"/>
                      </a:pPr>
                      <a:r>
                        <a:rPr lang="id-ID" sz="1400" baseline="0" dirty="0"/>
                        <a:t>Defisit penerimaan nonbalas jasa sebesar US$ 34,1 hal ini menunjukkan posisi USA sebagai pemberi bantuan kepada negara lain.  </a:t>
                      </a:r>
                      <a:endParaRPr lang="id-ID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86996">
                <a:tc>
                  <a:txBody>
                    <a:bodyPr/>
                    <a:lstStyle/>
                    <a:p>
                      <a:pPr marL="342900" indent="-342900">
                        <a:buFont typeface="+mj-lt"/>
                        <a:buAutoNum type="alphaLcParenR" startAt="2"/>
                      </a:pPr>
                      <a:r>
                        <a:rPr lang="id-ID" sz="1400" dirty="0"/>
                        <a:t>Neraca Modal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id-ID" sz="1400" dirty="0"/>
                        <a:t>Surplus sebesar US$ 144,9, jumlah modal yang mengalir</a:t>
                      </a:r>
                      <a:r>
                        <a:rPr lang="id-ID" sz="1400" baseline="0" dirty="0"/>
                        <a:t> (perubahan aset swasta USA di luar negeri) US$ 130,8 &lt; jumlah arus mauk modal (Perubahan aset swata aing di USA) US$ 257,7</a:t>
                      </a:r>
                      <a:endParaRPr lang="id-ID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44213">
                <a:tc>
                  <a:txBody>
                    <a:bodyPr/>
                    <a:lstStyle/>
                    <a:p>
                      <a:pPr marL="342900" indent="-342900">
                        <a:buFont typeface="+mj-lt"/>
                        <a:buAutoNum type="alphaLcParenR" startAt="3"/>
                      </a:pPr>
                      <a:r>
                        <a:rPr lang="id-ID" sz="1400" dirty="0"/>
                        <a:t>Selisih Perhitungan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id-ID" sz="1400" dirty="0"/>
                        <a:t>Selisih perhitungan sebesar US$</a:t>
                      </a:r>
                      <a:r>
                        <a:rPr lang="id-ID" sz="1400" baseline="0" dirty="0"/>
                        <a:t> 33,2. selisih perhitungan menyebabkan surplus neraca modal yaitu selisih point (10 – (8+9+11) dengan selisih point (7-6) yaitu : US$ 111,7 – US$ 144,9 = - US$ 33,2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285185">
                <a:tc>
                  <a:txBody>
                    <a:bodyPr/>
                    <a:lstStyle/>
                    <a:p>
                      <a:pPr marL="342900" indent="-342900">
                        <a:buFont typeface="+mj-lt"/>
                        <a:buAutoNum type="alphaLcParenR" startAt="4"/>
                      </a:pPr>
                      <a:r>
                        <a:rPr lang="id-ID" sz="1400" dirty="0"/>
                        <a:t>Neraca Penyeimbang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id-ID" sz="1400" dirty="0"/>
                        <a:t>Surplus</a:t>
                      </a:r>
                      <a:r>
                        <a:rPr lang="id-ID" sz="1400" baseline="0" dirty="0"/>
                        <a:t> sebesar US$ 44 yaitu dari keseimbangan neraca lancar US$ 155,7 diimbangi surplus neraca modal US$ 111,7. untuk menetraliisir surplus pemerintah USA menjual  US$ point 8 yaitu sebesar 5,1 dan pemerintah negara lain membeli US$ sebesar 38,9.</a:t>
                      </a:r>
                      <a:endParaRPr lang="id-ID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3" name="Title 1">
            <a:extLst>
              <a:ext uri="{FF2B5EF4-FFF2-40B4-BE49-F238E27FC236}">
                <a16:creationId xmlns:a16="http://schemas.microsoft.com/office/drawing/2014/main" id="{C80C5AEB-BE06-4195-9516-687297D9D37E}"/>
              </a:ext>
            </a:extLst>
          </p:cNvPr>
          <p:cNvSpPr txBox="1">
            <a:spLocks/>
          </p:cNvSpPr>
          <p:nvPr/>
        </p:nvSpPr>
        <p:spPr>
          <a:xfrm>
            <a:off x="9311641" y="757518"/>
            <a:ext cx="2880359" cy="381448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r>
              <a:rPr lang="id-ID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Analisis Neraca Pembayaran USA</a:t>
            </a:r>
            <a:br>
              <a:rPr lang="id-ID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id-ID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Tahun 1994</a:t>
            </a:r>
          </a:p>
        </p:txBody>
      </p:sp>
    </p:spTree>
    <p:extLst>
      <p:ext uri="{BB962C8B-B14F-4D97-AF65-F5344CB8AC3E}">
        <p14:creationId xmlns:p14="http://schemas.microsoft.com/office/powerpoint/2010/main" val="5367143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C065002D-24CC-451A-9639-ED4A6C742BA6}"/>
              </a:ext>
            </a:extLst>
          </p:cNvPr>
          <p:cNvSpPr/>
          <p:nvPr/>
        </p:nvSpPr>
        <p:spPr>
          <a:xfrm>
            <a:off x="970209" y="4305234"/>
            <a:ext cx="3434366" cy="1200329"/>
          </a:xfrm>
          <a:prstGeom prst="rect">
            <a:avLst/>
          </a:prstGeom>
          <a:solidFill>
            <a:srgbClr val="C00000"/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sv-SE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Perlu melakukan hubungan dan kerjasama internasional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58E81F40-4BDC-49E3-B3FA-307D7A03CB1A}"/>
              </a:ext>
            </a:extLst>
          </p:cNvPr>
          <p:cNvSpPr/>
          <p:nvPr/>
        </p:nvSpPr>
        <p:spPr>
          <a:xfrm>
            <a:off x="970209" y="1264157"/>
            <a:ext cx="3434366" cy="1200329"/>
          </a:xfrm>
          <a:prstGeom prst="rect">
            <a:avLst/>
          </a:prstGeom>
          <a:solidFill>
            <a:srgbClr val="C00000"/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sv-SE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Setiap negara memiliki kelebihan, kekurangan &amp; kepentingan berbeda</a:t>
            </a:r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D5FCCA1E-D505-4EDF-BEFF-2C66DFEAAA90}"/>
              </a:ext>
            </a:extLst>
          </p:cNvPr>
          <p:cNvSpPr/>
          <p:nvPr/>
        </p:nvSpPr>
        <p:spPr>
          <a:xfrm>
            <a:off x="5379075" y="1876105"/>
            <a:ext cx="4949781" cy="3708708"/>
          </a:xfrm>
          <a:prstGeom prst="rect">
            <a:avLst/>
          </a:prstGeom>
          <a:solidFill>
            <a:srgbClr val="C00000"/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sv-SE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Didasari atas sikap saling menghormati &amp; menguntungkan, </a:t>
            </a:r>
          </a:p>
          <a:p>
            <a:pPr>
              <a:spcAft>
                <a:spcPct val="25000"/>
              </a:spcAft>
            </a:pPr>
            <a:r>
              <a:rPr lang="sv-SE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dengan tujuan :</a:t>
            </a:r>
          </a:p>
          <a:p>
            <a:pPr marL="457200" indent="-457200">
              <a:spcAft>
                <a:spcPct val="25000"/>
              </a:spcAft>
              <a:buFont typeface="+mj-lt"/>
              <a:buAutoNum type="arabicPeriod"/>
            </a:pPr>
            <a:r>
              <a:rPr lang="sv-SE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Memacu pertumbuhan ekonomi setiap negara.</a:t>
            </a:r>
            <a:endParaRPr lang="id-ID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spcAft>
                <a:spcPct val="25000"/>
              </a:spcAft>
              <a:buFont typeface="+mj-lt"/>
              <a:buAutoNum type="arabicPeriod"/>
            </a:pPr>
            <a:r>
              <a:rPr lang="sv-SE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Menciptakan saling pengertian antar bangsa dalam membina dan menegakkan perdamaian dunia.</a:t>
            </a:r>
            <a:endParaRPr lang="id-ID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spcAft>
                <a:spcPct val="25000"/>
              </a:spcAft>
              <a:buFont typeface="+mj-lt"/>
              <a:buAutoNum type="arabicPeriod"/>
            </a:pPr>
            <a:r>
              <a:rPr lang="sv-SE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Menciptakan keadilan dan kesejahteraan sosial bagi seluruh rakyatnya</a:t>
            </a:r>
            <a:endParaRPr lang="id-ID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Down Arrow 6">
            <a:extLst>
              <a:ext uri="{FF2B5EF4-FFF2-40B4-BE49-F238E27FC236}">
                <a16:creationId xmlns:a16="http://schemas.microsoft.com/office/drawing/2014/main" id="{8EDFB2FE-30B2-4A8F-9C8B-879880F11256}"/>
              </a:ext>
            </a:extLst>
          </p:cNvPr>
          <p:cNvSpPr/>
          <p:nvPr/>
        </p:nvSpPr>
        <p:spPr>
          <a:xfrm>
            <a:off x="1988804" y="2693938"/>
            <a:ext cx="1397175" cy="1542716"/>
          </a:xfrm>
          <a:prstGeom prst="downArrow">
            <a:avLst/>
          </a:prstGeom>
          <a:solidFill>
            <a:srgbClr val="C00000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Down Arrow 7">
            <a:extLst>
              <a:ext uri="{FF2B5EF4-FFF2-40B4-BE49-F238E27FC236}">
                <a16:creationId xmlns:a16="http://schemas.microsoft.com/office/drawing/2014/main" id="{8B534E55-BB66-49C8-BD74-C919B92CA20A}"/>
              </a:ext>
            </a:extLst>
          </p:cNvPr>
          <p:cNvSpPr/>
          <p:nvPr/>
        </p:nvSpPr>
        <p:spPr>
          <a:xfrm rot="16200000">
            <a:off x="4582732" y="4766468"/>
            <a:ext cx="618186" cy="682581"/>
          </a:xfrm>
          <a:prstGeom prst="downArrow">
            <a:avLst/>
          </a:prstGeom>
          <a:solidFill>
            <a:srgbClr val="C00000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812319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C01B19-2780-419A-B40C-F92F29C80BDD}"/>
              </a:ext>
            </a:extLst>
          </p:cNvPr>
          <p:cNvSpPr txBox="1">
            <a:spLocks/>
          </p:cNvSpPr>
          <p:nvPr/>
        </p:nvSpPr>
        <p:spPr>
          <a:xfrm>
            <a:off x="1393639" y="306195"/>
            <a:ext cx="9404723" cy="87576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d-ID" sz="2400">
                <a:latin typeface="Times New Roman" panose="02020603050405020304" pitchFamily="18" charset="0"/>
                <a:cs typeface="Times New Roman" panose="02020603050405020304" pitchFamily="18" charset="0"/>
              </a:rPr>
              <a:t>Output dan Perdagangan Internasional, Tahun 1980 &amp; 1995</a:t>
            </a:r>
            <a:br>
              <a:rPr lang="id-ID" sz="240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id-ID" sz="2400">
                <a:latin typeface="Times New Roman" panose="02020603050405020304" pitchFamily="18" charset="0"/>
                <a:cs typeface="Times New Roman" panose="02020603050405020304" pitchFamily="18" charset="0"/>
              </a:rPr>
              <a:t>(Dalam US$ miliar)</a:t>
            </a:r>
            <a:endParaRPr lang="id-ID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Content Placeholder 3">
            <a:extLst>
              <a:ext uri="{FF2B5EF4-FFF2-40B4-BE49-F238E27FC236}">
                <a16:creationId xmlns:a16="http://schemas.microsoft.com/office/drawing/2014/main" id="{4062CE24-FA33-44AB-92EE-1A20C30DEE7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12478194"/>
              </p:ext>
            </p:extLst>
          </p:nvPr>
        </p:nvGraphicFramePr>
        <p:xfrm>
          <a:off x="1622424" y="1163605"/>
          <a:ext cx="8947152" cy="5151120"/>
        </p:xfrm>
        <a:graphic>
          <a:graphicData uri="http://schemas.openxmlformats.org/drawingml/2006/table">
            <a:tbl>
              <a:tblPr firstRow="1" bandRow="1"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  <a:tableStyleId>{2D5ABB26-0587-4C30-8999-92F81FD0307C}</a:tableStyleId>
              </a:tblPr>
              <a:tblGrid>
                <a:gridCol w="359710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8713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261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23678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17800">
                <a:tc>
                  <a:txBody>
                    <a:bodyPr/>
                    <a:lstStyle/>
                    <a:p>
                      <a:pPr algn="ctr"/>
                      <a:endParaRPr lang="id-ID" sz="1600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1600" b="1" dirty="0"/>
                        <a:t>1980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1600" b="1" dirty="0"/>
                        <a:t>1995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1600" b="1" dirty="0"/>
                        <a:t>Pertumbuhan </a:t>
                      </a:r>
                    </a:p>
                    <a:p>
                      <a:pPr algn="ctr"/>
                      <a:r>
                        <a:rPr lang="id-ID" sz="1600" b="1" dirty="0"/>
                        <a:t>(% per tahun)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8785">
                <a:tc>
                  <a:txBody>
                    <a:bodyPr/>
                    <a:lstStyle/>
                    <a:p>
                      <a:endParaRPr lang="id-ID" sz="1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id-ID" sz="1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id-ID" sz="1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1400" dirty="0">
                          <a:solidFill>
                            <a:schemeClr val="tx1"/>
                          </a:solidFill>
                        </a:rPr>
                        <a:t>1980-1995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98785">
                <a:tc>
                  <a:txBody>
                    <a:bodyPr/>
                    <a:lstStyle/>
                    <a:p>
                      <a:r>
                        <a:rPr lang="id-ID" sz="1400" dirty="0">
                          <a:solidFill>
                            <a:schemeClr val="tx1"/>
                          </a:solidFill>
                        </a:rPr>
                        <a:t>PDB Dunia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1400" dirty="0">
                          <a:solidFill>
                            <a:schemeClr val="tx1"/>
                          </a:solidFill>
                        </a:rPr>
                        <a:t>10.768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1400" dirty="0">
                          <a:solidFill>
                            <a:schemeClr val="tx1"/>
                          </a:solidFill>
                        </a:rPr>
                        <a:t>27.846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1400" dirty="0">
                          <a:solidFill>
                            <a:schemeClr val="tx1"/>
                          </a:solidFill>
                        </a:rPr>
                        <a:t>6,5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98785">
                <a:tc>
                  <a:txBody>
                    <a:bodyPr/>
                    <a:lstStyle/>
                    <a:p>
                      <a:r>
                        <a:rPr lang="id-ID" sz="1400" dirty="0">
                          <a:solidFill>
                            <a:schemeClr val="tx1"/>
                          </a:solidFill>
                        </a:rPr>
                        <a:t>Ekspor Dunia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1400" dirty="0">
                          <a:solidFill>
                            <a:schemeClr val="tx1"/>
                          </a:solidFill>
                        </a:rPr>
                        <a:t>2.004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1400" dirty="0">
                          <a:solidFill>
                            <a:schemeClr val="tx1"/>
                          </a:solidFill>
                        </a:rPr>
                        <a:t>5.145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1400" dirty="0">
                          <a:solidFill>
                            <a:schemeClr val="tx1"/>
                          </a:solidFill>
                        </a:rPr>
                        <a:t>6,5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98785">
                <a:tc>
                  <a:txBody>
                    <a:bodyPr/>
                    <a:lstStyle/>
                    <a:p>
                      <a:r>
                        <a:rPr lang="id-ID" sz="1400" dirty="0">
                          <a:solidFill>
                            <a:schemeClr val="tx1"/>
                          </a:solidFill>
                        </a:rPr>
                        <a:t>Impor Dunia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1400" dirty="0">
                          <a:solidFill>
                            <a:schemeClr val="tx1"/>
                          </a:solidFill>
                        </a:rPr>
                        <a:t>2.027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1400" dirty="0">
                          <a:solidFill>
                            <a:schemeClr val="tx1"/>
                          </a:solidFill>
                        </a:rPr>
                        <a:t>5.246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1400" dirty="0">
                          <a:solidFill>
                            <a:schemeClr val="tx1"/>
                          </a:solidFill>
                        </a:rPr>
                        <a:t>6,5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98785">
                <a:tc>
                  <a:txBody>
                    <a:bodyPr/>
                    <a:lstStyle/>
                    <a:p>
                      <a:r>
                        <a:rPr lang="id-ID" sz="1400" dirty="0">
                          <a:solidFill>
                            <a:schemeClr val="tx1"/>
                          </a:solidFill>
                        </a:rPr>
                        <a:t>(Ekspor</a:t>
                      </a:r>
                      <a:r>
                        <a:rPr lang="id-ID" sz="1400" baseline="0" dirty="0">
                          <a:solidFill>
                            <a:schemeClr val="tx1"/>
                          </a:solidFill>
                        </a:rPr>
                        <a:t> + Impor) sebagai % PDB</a:t>
                      </a:r>
                      <a:endParaRPr lang="id-ID" sz="1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1400" dirty="0">
                          <a:solidFill>
                            <a:schemeClr val="tx1"/>
                          </a:solidFill>
                        </a:rPr>
                        <a:t>37%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1400" dirty="0">
                          <a:solidFill>
                            <a:schemeClr val="tx1"/>
                          </a:solidFill>
                        </a:rPr>
                        <a:t>37%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1400" dirty="0">
                          <a:solidFill>
                            <a:schemeClr val="tx1"/>
                          </a:solidFill>
                        </a:rPr>
                        <a:t>-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98785">
                <a:tc>
                  <a:txBody>
                    <a:bodyPr/>
                    <a:lstStyle/>
                    <a:p>
                      <a:endParaRPr lang="id-ID" sz="1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id-ID" sz="1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id-ID" sz="1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id-ID" sz="1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98785">
                <a:tc>
                  <a:txBody>
                    <a:bodyPr/>
                    <a:lstStyle/>
                    <a:p>
                      <a:r>
                        <a:rPr lang="id-ID" sz="1400" dirty="0">
                          <a:solidFill>
                            <a:schemeClr val="tx1"/>
                          </a:solidFill>
                        </a:rPr>
                        <a:t>PDB USA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1400" dirty="0">
                          <a:solidFill>
                            <a:schemeClr val="tx1"/>
                          </a:solidFill>
                        </a:rPr>
                        <a:t>2.709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1400" dirty="0">
                          <a:solidFill>
                            <a:schemeClr val="tx1"/>
                          </a:solidFill>
                        </a:rPr>
                        <a:t>6.952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1400" dirty="0">
                          <a:solidFill>
                            <a:schemeClr val="tx1"/>
                          </a:solidFill>
                        </a:rPr>
                        <a:t>6,1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98785">
                <a:tc>
                  <a:txBody>
                    <a:bodyPr/>
                    <a:lstStyle/>
                    <a:p>
                      <a:r>
                        <a:rPr lang="id-ID" sz="1400" dirty="0">
                          <a:solidFill>
                            <a:schemeClr val="tx1"/>
                          </a:solidFill>
                        </a:rPr>
                        <a:t>Ekspor USA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1400" dirty="0">
                          <a:solidFill>
                            <a:schemeClr val="tx1"/>
                          </a:solidFill>
                        </a:rPr>
                        <a:t>226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1400" dirty="0">
                          <a:solidFill>
                            <a:schemeClr val="tx1"/>
                          </a:solidFill>
                        </a:rPr>
                        <a:t>585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1400" dirty="0">
                          <a:solidFill>
                            <a:schemeClr val="tx1"/>
                          </a:solidFill>
                        </a:rPr>
                        <a:t>6,5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98785">
                <a:tc>
                  <a:txBody>
                    <a:bodyPr/>
                    <a:lstStyle/>
                    <a:p>
                      <a:r>
                        <a:rPr lang="id-ID" sz="1400" dirty="0">
                          <a:solidFill>
                            <a:schemeClr val="tx1"/>
                          </a:solidFill>
                        </a:rPr>
                        <a:t>Impor</a:t>
                      </a:r>
                      <a:r>
                        <a:rPr lang="id-ID" sz="1400" baseline="0" dirty="0">
                          <a:solidFill>
                            <a:schemeClr val="tx1"/>
                          </a:solidFill>
                        </a:rPr>
                        <a:t> USA</a:t>
                      </a:r>
                      <a:endParaRPr lang="id-ID" sz="1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1400" dirty="0">
                          <a:solidFill>
                            <a:schemeClr val="tx1"/>
                          </a:solidFill>
                        </a:rPr>
                        <a:t>257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1400" dirty="0">
                          <a:solidFill>
                            <a:schemeClr val="tx1"/>
                          </a:solidFill>
                        </a:rPr>
                        <a:t>771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1400" dirty="0">
                          <a:solidFill>
                            <a:schemeClr val="tx1"/>
                          </a:solidFill>
                        </a:rPr>
                        <a:t>7,5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98785">
                <a:tc>
                  <a:txBody>
                    <a:bodyPr/>
                    <a:lstStyle/>
                    <a:p>
                      <a:r>
                        <a:rPr lang="id-ID" sz="1400" dirty="0">
                          <a:solidFill>
                            <a:schemeClr val="tx1"/>
                          </a:solidFill>
                        </a:rPr>
                        <a:t>(Ekspor + Impor) sebagai % PDB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1400" dirty="0">
                          <a:solidFill>
                            <a:schemeClr val="tx1"/>
                          </a:solidFill>
                        </a:rPr>
                        <a:t>18%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1400" dirty="0">
                          <a:solidFill>
                            <a:schemeClr val="tx1"/>
                          </a:solidFill>
                        </a:rPr>
                        <a:t>20%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1400" dirty="0">
                          <a:solidFill>
                            <a:schemeClr val="tx1"/>
                          </a:solidFill>
                        </a:rPr>
                        <a:t>-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98785">
                <a:tc>
                  <a:txBody>
                    <a:bodyPr/>
                    <a:lstStyle/>
                    <a:p>
                      <a:endParaRPr lang="id-ID" sz="1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id-ID" sz="1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id-ID" sz="1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id-ID" sz="1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98785">
                <a:tc>
                  <a:txBody>
                    <a:bodyPr/>
                    <a:lstStyle/>
                    <a:p>
                      <a:r>
                        <a:rPr lang="id-ID" sz="1400" dirty="0">
                          <a:solidFill>
                            <a:schemeClr val="tx1"/>
                          </a:solidFill>
                        </a:rPr>
                        <a:t>PDB Indonesia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1400" dirty="0">
                          <a:solidFill>
                            <a:schemeClr val="tx1"/>
                          </a:solidFill>
                        </a:rPr>
                        <a:t>78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1400" dirty="0">
                          <a:solidFill>
                            <a:schemeClr val="tx1"/>
                          </a:solidFill>
                        </a:rPr>
                        <a:t>198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1400" dirty="0">
                          <a:solidFill>
                            <a:schemeClr val="tx1"/>
                          </a:solidFill>
                        </a:rPr>
                        <a:t>6,4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98785">
                <a:tc>
                  <a:txBody>
                    <a:bodyPr/>
                    <a:lstStyle/>
                    <a:p>
                      <a:r>
                        <a:rPr lang="id-ID" sz="1400" dirty="0">
                          <a:solidFill>
                            <a:schemeClr val="tx1"/>
                          </a:solidFill>
                        </a:rPr>
                        <a:t>Ekspor Indonesia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1400" dirty="0">
                          <a:solidFill>
                            <a:schemeClr val="tx1"/>
                          </a:solidFill>
                        </a:rPr>
                        <a:t>22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1400" dirty="0">
                          <a:solidFill>
                            <a:schemeClr val="tx1"/>
                          </a:solidFill>
                        </a:rPr>
                        <a:t>46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1400" dirty="0">
                          <a:solidFill>
                            <a:schemeClr val="tx1"/>
                          </a:solidFill>
                        </a:rPr>
                        <a:t>5,0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98785">
                <a:tc>
                  <a:txBody>
                    <a:bodyPr/>
                    <a:lstStyle/>
                    <a:p>
                      <a:r>
                        <a:rPr lang="id-ID" sz="1400" dirty="0">
                          <a:solidFill>
                            <a:schemeClr val="tx1"/>
                          </a:solidFill>
                        </a:rPr>
                        <a:t>Impor Indonesia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1400" dirty="0">
                          <a:solidFill>
                            <a:schemeClr val="tx1"/>
                          </a:solidFill>
                        </a:rPr>
                        <a:t>11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1400" dirty="0">
                          <a:solidFill>
                            <a:schemeClr val="tx1"/>
                          </a:solidFill>
                        </a:rPr>
                        <a:t>41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1400" dirty="0">
                          <a:solidFill>
                            <a:schemeClr val="tx1"/>
                          </a:solidFill>
                        </a:rPr>
                        <a:t>9,2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98785">
                <a:tc>
                  <a:txBody>
                    <a:bodyPr/>
                    <a:lstStyle/>
                    <a:p>
                      <a:r>
                        <a:rPr lang="id-ID" sz="1400" dirty="0">
                          <a:solidFill>
                            <a:schemeClr val="tx1"/>
                          </a:solidFill>
                        </a:rPr>
                        <a:t>(Ekspor</a:t>
                      </a:r>
                      <a:r>
                        <a:rPr lang="id-ID" sz="1400" baseline="0" dirty="0">
                          <a:solidFill>
                            <a:schemeClr val="tx1"/>
                          </a:solidFill>
                        </a:rPr>
                        <a:t> + Impor) sebagai % PDB</a:t>
                      </a:r>
                      <a:endParaRPr lang="id-ID" sz="1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1400" dirty="0">
                          <a:solidFill>
                            <a:schemeClr val="tx1"/>
                          </a:solidFill>
                        </a:rPr>
                        <a:t>42%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1400" dirty="0">
                          <a:solidFill>
                            <a:schemeClr val="tx1"/>
                          </a:solidFill>
                        </a:rPr>
                        <a:t>44%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id-ID" sz="1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834201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1EA4A9-BFCA-48E5-AF9A-7145DB9F41BC}"/>
              </a:ext>
            </a:extLst>
          </p:cNvPr>
          <p:cNvSpPr txBox="1">
            <a:spLocks/>
          </p:cNvSpPr>
          <p:nvPr/>
        </p:nvSpPr>
        <p:spPr>
          <a:xfrm>
            <a:off x="0" y="1325880"/>
            <a:ext cx="10108861" cy="749898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Beberapa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Keuntungan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Melakukan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Perdagangan</a:t>
            </a:r>
            <a:endParaRPr 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BF8BCD-6C47-4702-806C-107E7D126B39}"/>
              </a:ext>
            </a:extLst>
          </p:cNvPr>
          <p:cNvSpPr txBox="1">
            <a:spLocks/>
          </p:cNvSpPr>
          <p:nvPr/>
        </p:nvSpPr>
        <p:spPr>
          <a:xfrm>
            <a:off x="1622729" y="2407088"/>
            <a:ext cx="8946541" cy="26221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id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Memperolah barang yang tidak dapat diproduksi di dalam negeri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id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Memperoleh keuntungan dari Spesialiasi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id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Memperluas pasar industri-industri dalam negeri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id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Menggunakan teknologi modern dan meningkatkan produktivitas</a:t>
            </a:r>
          </a:p>
        </p:txBody>
      </p:sp>
    </p:spTree>
    <p:extLst>
      <p:ext uri="{BB962C8B-B14F-4D97-AF65-F5344CB8AC3E}">
        <p14:creationId xmlns:p14="http://schemas.microsoft.com/office/powerpoint/2010/main" val="35824971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5AA1DB-DA6D-4491-B010-7D85E255B1AF}"/>
              </a:ext>
            </a:extLst>
          </p:cNvPr>
          <p:cNvSpPr txBox="1">
            <a:spLocks/>
          </p:cNvSpPr>
          <p:nvPr/>
        </p:nvSpPr>
        <p:spPr>
          <a:xfrm>
            <a:off x="645130" y="734443"/>
            <a:ext cx="10642023" cy="706381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/>
            <a:r>
              <a:rPr lang="id-ID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Teori-teori Perdagangan Internasional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86C201-3777-4F6E-A212-21E562551A1B}"/>
              </a:ext>
            </a:extLst>
          </p:cNvPr>
          <p:cNvSpPr txBox="1">
            <a:spLocks/>
          </p:cNvSpPr>
          <p:nvPr/>
        </p:nvSpPr>
        <p:spPr>
          <a:xfrm>
            <a:off x="1431447" y="1710018"/>
            <a:ext cx="9069387" cy="4195481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just">
              <a:buFont typeface="+mj-lt"/>
              <a:buAutoNum type="arabicPeriod"/>
            </a:pPr>
            <a:r>
              <a:rPr lang="id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Merkantilisme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id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Kemakmuran diukur dari banyaknya logam mulia yang disimpan → surplus perdagangan tidak menciptakan efek multiplier</a:t>
            </a:r>
            <a:endParaRPr lang="en-GB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id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Perdagangan dengan proteksi yang ketat dan pemberian bhak monopoli pada produsen domestik</a:t>
            </a:r>
          </a:p>
          <a:p>
            <a:pPr marL="457200" indent="-457200" algn="just">
              <a:buFont typeface="+mj-lt"/>
              <a:buAutoNum type="arabicPeriod" startAt="2"/>
            </a:pPr>
            <a:r>
              <a:rPr lang="id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Keunggulan Absolut – Adam Smith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id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Perdagangan akan meningkatkan kemakmuran melalui perdagangan bebas → melakukan spesialisasi dilihat dari kemampuan produksi dengan biaya lebih rendah</a:t>
            </a:r>
          </a:p>
          <a:p>
            <a:pPr marL="457200" indent="-457200" algn="just">
              <a:buFont typeface="+mj-lt"/>
              <a:buAutoNum type="arabicPeriod" startAt="3"/>
            </a:pPr>
            <a:r>
              <a:rPr lang="id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Neo Merkantilis → pemeliharaan surplus perdagangan → proteksi non ekonomi</a:t>
            </a:r>
          </a:p>
        </p:txBody>
      </p:sp>
    </p:spTree>
    <p:extLst>
      <p:ext uri="{BB962C8B-B14F-4D97-AF65-F5344CB8AC3E}">
        <p14:creationId xmlns:p14="http://schemas.microsoft.com/office/powerpoint/2010/main" val="40004039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CF2749-679F-45B2-9349-C48B480EAC37}"/>
              </a:ext>
            </a:extLst>
          </p:cNvPr>
          <p:cNvSpPr txBox="1">
            <a:spLocks/>
          </p:cNvSpPr>
          <p:nvPr/>
        </p:nvSpPr>
        <p:spPr>
          <a:xfrm>
            <a:off x="1033840" y="677720"/>
            <a:ext cx="3813691" cy="140053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d-ID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Manfaat Spesialisasi</a:t>
            </a: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ABC48B-920D-4B59-A256-C8CD2C0F9209}"/>
              </a:ext>
            </a:extLst>
          </p:cNvPr>
          <p:cNvSpPr txBox="1">
            <a:spLocks/>
          </p:cNvSpPr>
          <p:nvPr/>
        </p:nvSpPr>
        <p:spPr>
          <a:xfrm>
            <a:off x="626793" y="2040039"/>
            <a:ext cx="4627787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id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Telah dinyatakan bahwa dengan mengadakan spesialiasi dan selanjutnya perdagangan luar negri, dua keuntungan penting akan diperoleh oleh setiap negara : keuntungan itu adalah :</a:t>
            </a:r>
          </a:p>
          <a:p>
            <a:pPr marL="457200" indent="-457200" algn="just">
              <a:buFont typeface="+mj-lt"/>
              <a:buAutoNum type="alphaLcPeriod"/>
            </a:pPr>
            <a:r>
              <a:rPr lang="id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Faktor-faktor produksi akan dapat digunakan dengan lebih efisien</a:t>
            </a:r>
          </a:p>
          <a:p>
            <a:pPr marL="457200" indent="-457200" algn="just">
              <a:buFont typeface="+mj-lt"/>
              <a:buAutoNum type="alphaLcPeriod"/>
            </a:pPr>
            <a:r>
              <a:rPr lang="id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Penduduk negara itu akan dapat menikmati lebih banyak barang</a:t>
            </a:r>
          </a:p>
          <a:p>
            <a:pPr marL="457200" indent="-457200" algn="just">
              <a:buFont typeface="+mj-lt"/>
              <a:buAutoNum type="alphaLcPeriod"/>
            </a:pPr>
            <a:endParaRPr lang="id-ID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CA1B5EB7-27A6-4558-957C-EAEFC1236FB3}"/>
              </a:ext>
            </a:extLst>
          </p:cNvPr>
          <p:cNvSpPr txBox="1">
            <a:spLocks/>
          </p:cNvSpPr>
          <p:nvPr/>
        </p:nvSpPr>
        <p:spPr>
          <a:xfrm>
            <a:off x="6068674" y="1112060"/>
            <a:ext cx="3813691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200" b="0" i="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id-ID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Manfaat Perdagangan </a:t>
            </a:r>
          </a:p>
          <a:p>
            <a:pPr algn="ctr"/>
            <a:r>
              <a:rPr lang="id-ID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Luar Negeri</a:t>
            </a:r>
            <a:endParaRPr lang="en-US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52B37066-D17B-4F0B-8D52-7326069CE81B}"/>
              </a:ext>
            </a:extLst>
          </p:cNvPr>
          <p:cNvSpPr txBox="1">
            <a:spLocks/>
          </p:cNvSpPr>
          <p:nvPr/>
        </p:nvSpPr>
        <p:spPr>
          <a:xfrm>
            <a:off x="5661627" y="2040039"/>
            <a:ext cx="4627787" cy="4195481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20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6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  <a:lvl6pPr marL="2506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9pPr>
          </a:lstStyle>
          <a:p>
            <a:r>
              <a:rPr lang="id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Pertambahan konsumsi yang dicapai apabila perdagangan dilakukan, berbanding dengan konsumsi yang akan dicapai apabila spesialiai dan perdagangan tidak dilakukan. Keuntungan perdagangan luar negeri meliputi :</a:t>
            </a:r>
          </a:p>
          <a:p>
            <a:pPr marL="457200" indent="-457200">
              <a:buFont typeface="+mj-lt"/>
              <a:buAutoNum type="alphaLcPeriod"/>
            </a:pPr>
            <a:r>
              <a:rPr lang="id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Memperoleh barang yang lebih murah atau lebih baik mutunya.</a:t>
            </a:r>
          </a:p>
          <a:p>
            <a:pPr marL="457200" indent="-457200">
              <a:buFont typeface="+mj-lt"/>
              <a:buAutoNum type="alphaLcPeriod"/>
            </a:pPr>
            <a:r>
              <a:rPr lang="id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Keuntungan yang diperoleh oleh negara dari mengkhusukan kegiatannya kepada memproduksikan barang-barang dengan efiiensi yang lebih tinggi dari negra-negar lain.</a:t>
            </a:r>
          </a:p>
          <a:p>
            <a:pPr marL="0" indent="0">
              <a:buNone/>
            </a:pPr>
            <a:endParaRPr lang="id-ID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532456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BF4DE1-B716-4F59-810D-0DE83EA43781}"/>
              </a:ext>
            </a:extLst>
          </p:cNvPr>
          <p:cNvSpPr txBox="1">
            <a:spLocks/>
          </p:cNvSpPr>
          <p:nvPr/>
        </p:nvSpPr>
        <p:spPr>
          <a:xfrm>
            <a:off x="1393638" y="1181967"/>
            <a:ext cx="9404723" cy="68062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d-ID" sz="2800">
                <a:latin typeface="Times New Roman" panose="02020603050405020304" pitchFamily="18" charset="0"/>
                <a:cs typeface="Times New Roman" panose="02020603050405020304" pitchFamily="18" charset="0"/>
              </a:rPr>
              <a:t>Kasus Keunggulan Absolut : Adam Smith</a:t>
            </a:r>
            <a:endParaRPr lang="id-ID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Content Placeholder 4">
            <a:extLst>
              <a:ext uri="{FF2B5EF4-FFF2-40B4-BE49-F238E27FC236}">
                <a16:creationId xmlns:a16="http://schemas.microsoft.com/office/drawing/2014/main" id="{CEEC8A09-9EE5-48A1-82EF-9CDC8BC2EC2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97611022"/>
              </p:ext>
            </p:extLst>
          </p:nvPr>
        </p:nvGraphicFramePr>
        <p:xfrm>
          <a:off x="518160" y="1862590"/>
          <a:ext cx="11155680" cy="2193777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0378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517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5176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81428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731259">
                <a:tc>
                  <a:txBody>
                    <a:bodyPr/>
                    <a:lstStyle/>
                    <a:p>
                      <a:pPr algn="ctr"/>
                      <a:r>
                        <a:rPr lang="id-ID" sz="2500" dirty="0"/>
                        <a:t>Negara</a:t>
                      </a:r>
                    </a:p>
                  </a:txBody>
                  <a:tcPr marL="145891" marR="145891" marT="72945" marB="7294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2500" dirty="0"/>
                        <a:t>Motor (M)</a:t>
                      </a:r>
                    </a:p>
                  </a:txBody>
                  <a:tcPr marL="145891" marR="145891" marT="72945" marB="7294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2500" dirty="0"/>
                        <a:t>Beras (B)</a:t>
                      </a:r>
                    </a:p>
                  </a:txBody>
                  <a:tcPr marL="145891" marR="145891" marT="72945" marB="7294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2500" dirty="0"/>
                        <a:t>Rasio Tukar Domestik</a:t>
                      </a:r>
                    </a:p>
                  </a:txBody>
                  <a:tcPr marL="145891" marR="145891" marT="72945" marB="7294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4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31259">
                <a:tc>
                  <a:txBody>
                    <a:bodyPr/>
                    <a:lstStyle/>
                    <a:p>
                      <a:pPr algn="l"/>
                      <a:r>
                        <a:rPr lang="id-ID" sz="2500" dirty="0">
                          <a:solidFill>
                            <a:schemeClr val="bg2"/>
                          </a:solidFill>
                        </a:rPr>
                        <a:t>Indonesia</a:t>
                      </a:r>
                    </a:p>
                  </a:txBody>
                  <a:tcPr marL="145891" marR="145891" marT="72945" marB="7294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2500" dirty="0">
                          <a:solidFill>
                            <a:schemeClr val="bg2"/>
                          </a:solidFill>
                        </a:rPr>
                        <a:t>60</a:t>
                      </a:r>
                    </a:p>
                  </a:txBody>
                  <a:tcPr marL="145891" marR="145891" marT="72945" marB="7294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2500" dirty="0">
                          <a:solidFill>
                            <a:schemeClr val="bg2"/>
                          </a:solidFill>
                        </a:rPr>
                        <a:t>15</a:t>
                      </a:r>
                    </a:p>
                  </a:txBody>
                  <a:tcPr marL="145891" marR="145891" marT="72945" marB="7294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2500" dirty="0">
                          <a:solidFill>
                            <a:schemeClr val="bg2"/>
                          </a:solidFill>
                        </a:rPr>
                        <a:t>1M : 4B</a:t>
                      </a:r>
                    </a:p>
                  </a:txBody>
                  <a:tcPr marL="145891" marR="145891" marT="72945" marB="7294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31259">
                <a:tc>
                  <a:txBody>
                    <a:bodyPr/>
                    <a:lstStyle/>
                    <a:p>
                      <a:pPr algn="l"/>
                      <a:r>
                        <a:rPr lang="id-ID" sz="2500" dirty="0">
                          <a:solidFill>
                            <a:schemeClr val="bg2"/>
                          </a:solidFill>
                        </a:rPr>
                        <a:t>Jepang</a:t>
                      </a:r>
                    </a:p>
                  </a:txBody>
                  <a:tcPr marL="145891" marR="145891" marT="72945" marB="7294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2500" dirty="0">
                          <a:solidFill>
                            <a:schemeClr val="bg2"/>
                          </a:solidFill>
                        </a:rPr>
                        <a:t>12</a:t>
                      </a:r>
                    </a:p>
                  </a:txBody>
                  <a:tcPr marL="145891" marR="145891" marT="72945" marB="7294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2500" dirty="0">
                          <a:solidFill>
                            <a:schemeClr val="bg2"/>
                          </a:solidFill>
                        </a:rPr>
                        <a:t>24</a:t>
                      </a:r>
                    </a:p>
                  </a:txBody>
                  <a:tcPr marL="145891" marR="145891" marT="72945" marB="7294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2500" dirty="0">
                          <a:solidFill>
                            <a:schemeClr val="bg2"/>
                          </a:solidFill>
                        </a:rPr>
                        <a:t>1M</a:t>
                      </a:r>
                      <a:r>
                        <a:rPr lang="id-ID" sz="2500" baseline="0" dirty="0">
                          <a:solidFill>
                            <a:schemeClr val="bg2"/>
                          </a:solidFill>
                        </a:rPr>
                        <a:t> : 1/2B</a:t>
                      </a:r>
                      <a:endParaRPr lang="id-ID" sz="2500" dirty="0">
                        <a:solidFill>
                          <a:schemeClr val="bg2"/>
                        </a:solidFill>
                      </a:endParaRPr>
                    </a:p>
                  </a:txBody>
                  <a:tcPr marL="145891" marR="145891" marT="72945" marB="7294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5381262E-1637-4148-8070-66B951CB6CFF}"/>
              </a:ext>
            </a:extLst>
          </p:cNvPr>
          <p:cNvSpPr txBox="1"/>
          <p:nvPr/>
        </p:nvSpPr>
        <p:spPr>
          <a:xfrm>
            <a:off x="518160" y="4056367"/>
            <a:ext cx="634928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Tenaga kerja masing-masing negara 1.200 orang</a:t>
            </a:r>
          </a:p>
        </p:txBody>
      </p:sp>
    </p:spTree>
    <p:extLst>
      <p:ext uri="{BB962C8B-B14F-4D97-AF65-F5344CB8AC3E}">
        <p14:creationId xmlns:p14="http://schemas.microsoft.com/office/powerpoint/2010/main" val="26056067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ontent Placeholder 3">
            <a:extLst>
              <a:ext uri="{FF2B5EF4-FFF2-40B4-BE49-F238E27FC236}">
                <a16:creationId xmlns:a16="http://schemas.microsoft.com/office/drawing/2014/main" id="{F43BF20D-D530-4427-964E-04EB7F9E474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5501803"/>
              </p:ext>
            </p:extLst>
          </p:nvPr>
        </p:nvGraphicFramePr>
        <p:xfrm>
          <a:off x="279067" y="372589"/>
          <a:ext cx="8064835" cy="598177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61296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1296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1296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1296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1296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57633">
                <a:tc gridSpan="5">
                  <a:txBody>
                    <a:bodyPr/>
                    <a:lstStyle/>
                    <a:p>
                      <a:pPr algn="ctr"/>
                      <a:r>
                        <a:rPr lang="id-ID" sz="1700" dirty="0"/>
                        <a:t>Keadaan</a:t>
                      </a:r>
                      <a:r>
                        <a:rPr lang="id-ID" sz="1700" baseline="0" dirty="0"/>
                        <a:t> 1 : Produksi Sebelum Spesialisasi</a:t>
                      </a:r>
                      <a:endParaRPr lang="id-ID" sz="1700" dirty="0"/>
                    </a:p>
                  </a:txBody>
                  <a:tcPr marL="88183" marR="88183" marT="44092" marB="4409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57633">
                <a:tc>
                  <a:txBody>
                    <a:bodyPr/>
                    <a:lstStyle/>
                    <a:p>
                      <a:pPr algn="ctr"/>
                      <a:r>
                        <a:rPr lang="id-ID" sz="1700" dirty="0"/>
                        <a:t>Negara</a:t>
                      </a:r>
                    </a:p>
                  </a:txBody>
                  <a:tcPr marL="88183" marR="88183" marT="44092" marB="4409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1700" dirty="0"/>
                        <a:t>Motor</a:t>
                      </a:r>
                    </a:p>
                  </a:txBody>
                  <a:tcPr marL="88183" marR="88183" marT="44092" marB="4409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1700" dirty="0"/>
                        <a:t>Beras</a:t>
                      </a:r>
                    </a:p>
                  </a:txBody>
                  <a:tcPr marL="88183" marR="88183" marT="44092" marB="4409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id-ID" sz="1700" dirty="0"/>
                        <a:t>Rasio Tukar Domestik</a:t>
                      </a:r>
                    </a:p>
                  </a:txBody>
                  <a:tcPr marL="88183" marR="88183" marT="44092" marB="4409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57633">
                <a:tc>
                  <a:txBody>
                    <a:bodyPr/>
                    <a:lstStyle/>
                    <a:p>
                      <a:pPr algn="l"/>
                      <a:r>
                        <a:rPr lang="id-ID" sz="1700" dirty="0">
                          <a:solidFill>
                            <a:schemeClr val="bg2"/>
                          </a:solidFill>
                        </a:rPr>
                        <a:t>Indonesia</a:t>
                      </a:r>
                    </a:p>
                  </a:txBody>
                  <a:tcPr marL="88183" marR="88183" marT="44092" marB="4409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1700" dirty="0">
                          <a:solidFill>
                            <a:schemeClr val="bg2"/>
                          </a:solidFill>
                        </a:rPr>
                        <a:t>20</a:t>
                      </a:r>
                    </a:p>
                  </a:txBody>
                  <a:tcPr marL="88183" marR="88183" marT="44092" marB="4409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1700" dirty="0">
                          <a:solidFill>
                            <a:schemeClr val="bg2"/>
                          </a:solidFill>
                        </a:rPr>
                        <a:t>80</a:t>
                      </a:r>
                    </a:p>
                  </a:txBody>
                  <a:tcPr marL="88183" marR="88183" marT="44092" marB="4409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id-ID" sz="1700" dirty="0">
                          <a:solidFill>
                            <a:schemeClr val="bg2"/>
                          </a:solidFill>
                        </a:rPr>
                        <a:t>1M : 4B</a:t>
                      </a:r>
                    </a:p>
                  </a:txBody>
                  <a:tcPr marL="88183" marR="88183" marT="44092" marB="4409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57633">
                <a:tc>
                  <a:txBody>
                    <a:bodyPr/>
                    <a:lstStyle/>
                    <a:p>
                      <a:pPr algn="l"/>
                      <a:r>
                        <a:rPr lang="id-ID" sz="1700" dirty="0">
                          <a:solidFill>
                            <a:schemeClr val="bg2"/>
                          </a:solidFill>
                        </a:rPr>
                        <a:t>Jepang</a:t>
                      </a:r>
                    </a:p>
                  </a:txBody>
                  <a:tcPr marL="88183" marR="88183" marT="44092" marB="4409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1700" dirty="0">
                          <a:solidFill>
                            <a:schemeClr val="bg2"/>
                          </a:solidFill>
                        </a:rPr>
                        <a:t>100</a:t>
                      </a:r>
                    </a:p>
                  </a:txBody>
                  <a:tcPr marL="88183" marR="88183" marT="44092" marB="4409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1700" dirty="0">
                          <a:solidFill>
                            <a:schemeClr val="bg2"/>
                          </a:solidFill>
                        </a:rPr>
                        <a:t>50</a:t>
                      </a:r>
                    </a:p>
                  </a:txBody>
                  <a:tcPr marL="88183" marR="88183" marT="44092" marB="4409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id-ID" sz="1700" dirty="0">
                          <a:solidFill>
                            <a:schemeClr val="bg2"/>
                          </a:solidFill>
                        </a:rPr>
                        <a:t>1M : 1/2B</a:t>
                      </a:r>
                    </a:p>
                  </a:txBody>
                  <a:tcPr marL="88183" marR="88183" marT="44092" marB="4409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57633">
                <a:tc gridSpan="5"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d-ID" sz="1700" dirty="0"/>
                        <a:t>Keadaan</a:t>
                      </a:r>
                      <a:r>
                        <a:rPr lang="id-ID" sz="1700" baseline="0" dirty="0"/>
                        <a:t> 2 : Produksi Sesudah Spesialisasi</a:t>
                      </a:r>
                      <a:endParaRPr lang="id-ID" sz="1700" dirty="0"/>
                    </a:p>
                  </a:txBody>
                  <a:tcPr marL="88183" marR="88183" marT="44092" marB="4409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57633">
                <a:tc rowSpan="2">
                  <a:txBody>
                    <a:bodyPr/>
                    <a:lstStyle/>
                    <a:p>
                      <a:pPr algn="ctr"/>
                      <a:r>
                        <a:rPr lang="id-ID" sz="1700" dirty="0"/>
                        <a:t>Negara</a:t>
                      </a:r>
                    </a:p>
                  </a:txBody>
                  <a:tcPr marL="88183" marR="88183" marT="44092" marB="4409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id-ID" sz="1700" dirty="0"/>
                        <a:t>Sebelum Spesialisasi</a:t>
                      </a:r>
                    </a:p>
                  </a:txBody>
                  <a:tcPr marL="88183" marR="88183" marT="44092" marB="4409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id-ID" sz="1700" dirty="0"/>
                        <a:t>Sesudah Spesialisasi</a:t>
                      </a:r>
                    </a:p>
                  </a:txBody>
                  <a:tcPr marL="88183" marR="88183" marT="44092" marB="4409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57633">
                <a:tc vMerge="1"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1700" dirty="0"/>
                        <a:t>Motor</a:t>
                      </a:r>
                    </a:p>
                  </a:txBody>
                  <a:tcPr marL="88183" marR="88183" marT="44092" marB="4409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1700" dirty="0"/>
                        <a:t>Beras</a:t>
                      </a:r>
                    </a:p>
                  </a:txBody>
                  <a:tcPr marL="88183" marR="88183" marT="44092" marB="4409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1700" dirty="0"/>
                        <a:t>Motor</a:t>
                      </a:r>
                    </a:p>
                  </a:txBody>
                  <a:tcPr marL="88183" marR="88183" marT="44092" marB="4409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1700" dirty="0"/>
                        <a:t>Beras</a:t>
                      </a:r>
                    </a:p>
                  </a:txBody>
                  <a:tcPr marL="88183" marR="88183" marT="44092" marB="4409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57633">
                <a:tc>
                  <a:txBody>
                    <a:bodyPr/>
                    <a:lstStyle/>
                    <a:p>
                      <a:pPr algn="l"/>
                      <a:r>
                        <a:rPr lang="id-ID" sz="1700" dirty="0">
                          <a:solidFill>
                            <a:schemeClr val="bg2"/>
                          </a:solidFill>
                        </a:rPr>
                        <a:t>Indonesia</a:t>
                      </a:r>
                    </a:p>
                  </a:txBody>
                  <a:tcPr marL="88183" marR="88183" marT="44092" marB="4409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1700" dirty="0">
                          <a:solidFill>
                            <a:schemeClr val="bg2"/>
                          </a:solidFill>
                        </a:rPr>
                        <a:t>10</a:t>
                      </a:r>
                    </a:p>
                  </a:txBody>
                  <a:tcPr marL="88183" marR="88183" marT="44092" marB="4409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1700" dirty="0">
                          <a:solidFill>
                            <a:schemeClr val="bg2"/>
                          </a:solidFill>
                        </a:rPr>
                        <a:t>40</a:t>
                      </a:r>
                    </a:p>
                  </a:txBody>
                  <a:tcPr marL="88183" marR="88183" marT="44092" marB="4409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1700" dirty="0">
                          <a:solidFill>
                            <a:schemeClr val="bg2"/>
                          </a:solidFill>
                        </a:rPr>
                        <a:t>0</a:t>
                      </a:r>
                    </a:p>
                  </a:txBody>
                  <a:tcPr marL="88183" marR="88183" marT="44092" marB="4409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1700" dirty="0">
                          <a:solidFill>
                            <a:schemeClr val="bg2"/>
                          </a:solidFill>
                        </a:rPr>
                        <a:t>80</a:t>
                      </a:r>
                    </a:p>
                  </a:txBody>
                  <a:tcPr marL="88183" marR="88183" marT="44092" marB="4409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57633">
                <a:tc>
                  <a:txBody>
                    <a:bodyPr/>
                    <a:lstStyle/>
                    <a:p>
                      <a:pPr algn="l"/>
                      <a:r>
                        <a:rPr lang="id-ID" sz="1700" dirty="0">
                          <a:solidFill>
                            <a:schemeClr val="bg2"/>
                          </a:solidFill>
                        </a:rPr>
                        <a:t>Jepang</a:t>
                      </a:r>
                    </a:p>
                  </a:txBody>
                  <a:tcPr marL="88183" marR="88183" marT="44092" marB="4409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1700" dirty="0">
                          <a:solidFill>
                            <a:schemeClr val="bg2"/>
                          </a:solidFill>
                        </a:rPr>
                        <a:t>50</a:t>
                      </a:r>
                    </a:p>
                  </a:txBody>
                  <a:tcPr marL="88183" marR="88183" marT="44092" marB="4409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1700" dirty="0">
                          <a:solidFill>
                            <a:schemeClr val="bg2"/>
                          </a:solidFill>
                        </a:rPr>
                        <a:t>25</a:t>
                      </a:r>
                    </a:p>
                  </a:txBody>
                  <a:tcPr marL="88183" marR="88183" marT="44092" marB="4409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1700" dirty="0">
                          <a:solidFill>
                            <a:schemeClr val="bg2"/>
                          </a:solidFill>
                        </a:rPr>
                        <a:t>100</a:t>
                      </a:r>
                    </a:p>
                  </a:txBody>
                  <a:tcPr marL="88183" marR="88183" marT="44092" marB="4409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1700" dirty="0">
                          <a:solidFill>
                            <a:schemeClr val="bg2"/>
                          </a:solidFill>
                        </a:rPr>
                        <a:t>0</a:t>
                      </a:r>
                    </a:p>
                  </a:txBody>
                  <a:tcPr marL="88183" marR="88183" marT="44092" marB="4409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57633">
                <a:tc>
                  <a:txBody>
                    <a:bodyPr/>
                    <a:lstStyle/>
                    <a:p>
                      <a:pPr algn="l"/>
                      <a:r>
                        <a:rPr lang="id-ID" sz="1700" dirty="0">
                          <a:solidFill>
                            <a:schemeClr val="bg2"/>
                          </a:solidFill>
                        </a:rPr>
                        <a:t>Total Dunia</a:t>
                      </a:r>
                    </a:p>
                  </a:txBody>
                  <a:tcPr marL="88183" marR="88183" marT="44092" marB="4409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1700" dirty="0">
                          <a:solidFill>
                            <a:schemeClr val="bg2"/>
                          </a:solidFill>
                        </a:rPr>
                        <a:t>60</a:t>
                      </a:r>
                    </a:p>
                  </a:txBody>
                  <a:tcPr marL="88183" marR="88183" marT="44092" marB="4409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1700" dirty="0">
                          <a:solidFill>
                            <a:schemeClr val="bg2"/>
                          </a:solidFill>
                        </a:rPr>
                        <a:t>65</a:t>
                      </a:r>
                    </a:p>
                  </a:txBody>
                  <a:tcPr marL="88183" marR="88183" marT="44092" marB="4409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1700" dirty="0">
                          <a:solidFill>
                            <a:schemeClr val="bg2"/>
                          </a:solidFill>
                        </a:rPr>
                        <a:t>100</a:t>
                      </a:r>
                    </a:p>
                  </a:txBody>
                  <a:tcPr marL="88183" marR="88183" marT="44092" marB="4409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1700" dirty="0">
                          <a:solidFill>
                            <a:schemeClr val="bg2"/>
                          </a:solidFill>
                        </a:rPr>
                        <a:t>80</a:t>
                      </a:r>
                    </a:p>
                  </a:txBody>
                  <a:tcPr marL="88183" marR="88183" marT="44092" marB="4409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617284">
                <a:tc gridSpan="5">
                  <a:txBody>
                    <a:bodyPr/>
                    <a:lstStyle/>
                    <a:p>
                      <a:pPr algn="ctr"/>
                      <a:r>
                        <a:rPr lang="id-ID" sz="1700" dirty="0"/>
                        <a:t>Keadaan</a:t>
                      </a:r>
                      <a:r>
                        <a:rPr lang="id-ID" sz="1700" baseline="0" dirty="0"/>
                        <a:t> 3 : Penggunaan Sesudah Perdagangan </a:t>
                      </a:r>
                    </a:p>
                    <a:p>
                      <a:pPr algn="ctr"/>
                      <a:r>
                        <a:rPr lang="id-ID" sz="1700" baseline="0" dirty="0"/>
                        <a:t>(Kurs 1M : 1B)</a:t>
                      </a:r>
                      <a:endParaRPr lang="id-ID" sz="1700" dirty="0"/>
                    </a:p>
                  </a:txBody>
                  <a:tcPr marL="88183" marR="88183" marT="44092" marB="4409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57633">
                <a:tc rowSpan="2">
                  <a:txBody>
                    <a:bodyPr/>
                    <a:lstStyle/>
                    <a:p>
                      <a:pPr algn="ctr"/>
                      <a:r>
                        <a:rPr lang="id-ID" sz="1700" dirty="0"/>
                        <a:t>Negara</a:t>
                      </a:r>
                    </a:p>
                  </a:txBody>
                  <a:tcPr marL="88183" marR="88183" marT="44092" marB="4409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id-ID" sz="1700" dirty="0"/>
                        <a:t>Sebelum Spesialisasi</a:t>
                      </a:r>
                    </a:p>
                  </a:txBody>
                  <a:tcPr marL="88183" marR="88183" marT="44092" marB="4409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id-ID" sz="1700" dirty="0"/>
                        <a:t>Sesudah Spesialisasi</a:t>
                      </a:r>
                    </a:p>
                  </a:txBody>
                  <a:tcPr marL="88183" marR="88183" marT="44092" marB="4409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57633">
                <a:tc vMerge="1"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1700" dirty="0"/>
                        <a:t>Motor</a:t>
                      </a:r>
                    </a:p>
                  </a:txBody>
                  <a:tcPr marL="88183" marR="88183" marT="44092" marB="4409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1700" dirty="0"/>
                        <a:t>Beras</a:t>
                      </a:r>
                    </a:p>
                  </a:txBody>
                  <a:tcPr marL="88183" marR="88183" marT="44092" marB="4409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1700" dirty="0"/>
                        <a:t>Motor</a:t>
                      </a:r>
                    </a:p>
                  </a:txBody>
                  <a:tcPr marL="88183" marR="88183" marT="44092" marB="4409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1700" dirty="0"/>
                        <a:t>Beras</a:t>
                      </a:r>
                    </a:p>
                  </a:txBody>
                  <a:tcPr marL="88183" marR="88183" marT="44092" marB="4409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57633">
                <a:tc>
                  <a:txBody>
                    <a:bodyPr/>
                    <a:lstStyle/>
                    <a:p>
                      <a:pPr algn="l"/>
                      <a:r>
                        <a:rPr lang="id-ID" sz="1700" dirty="0">
                          <a:solidFill>
                            <a:schemeClr val="bg2"/>
                          </a:solidFill>
                        </a:rPr>
                        <a:t>Indonesia</a:t>
                      </a:r>
                    </a:p>
                  </a:txBody>
                  <a:tcPr marL="88183" marR="88183" marT="44092" marB="4409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1700" dirty="0">
                          <a:solidFill>
                            <a:schemeClr val="bg2"/>
                          </a:solidFill>
                        </a:rPr>
                        <a:t>10</a:t>
                      </a:r>
                    </a:p>
                  </a:txBody>
                  <a:tcPr marL="88183" marR="88183" marT="44092" marB="4409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1700" dirty="0">
                          <a:solidFill>
                            <a:schemeClr val="bg2"/>
                          </a:solidFill>
                        </a:rPr>
                        <a:t>40</a:t>
                      </a:r>
                    </a:p>
                  </a:txBody>
                  <a:tcPr marL="88183" marR="88183" marT="44092" marB="4409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1700" dirty="0">
                          <a:solidFill>
                            <a:schemeClr val="bg2"/>
                          </a:solidFill>
                        </a:rPr>
                        <a:t>40</a:t>
                      </a:r>
                    </a:p>
                  </a:txBody>
                  <a:tcPr marL="88183" marR="88183" marT="44092" marB="4409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1700" dirty="0">
                          <a:solidFill>
                            <a:schemeClr val="bg2"/>
                          </a:solidFill>
                        </a:rPr>
                        <a:t>40</a:t>
                      </a:r>
                    </a:p>
                  </a:txBody>
                  <a:tcPr marL="88183" marR="88183" marT="44092" marB="4409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357633">
                <a:tc>
                  <a:txBody>
                    <a:bodyPr/>
                    <a:lstStyle/>
                    <a:p>
                      <a:pPr algn="l"/>
                      <a:r>
                        <a:rPr lang="id-ID" sz="1700" dirty="0">
                          <a:solidFill>
                            <a:schemeClr val="bg2"/>
                          </a:solidFill>
                        </a:rPr>
                        <a:t>Jepang</a:t>
                      </a:r>
                    </a:p>
                  </a:txBody>
                  <a:tcPr marL="88183" marR="88183" marT="44092" marB="4409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1700" dirty="0">
                          <a:solidFill>
                            <a:schemeClr val="bg2"/>
                          </a:solidFill>
                        </a:rPr>
                        <a:t>50</a:t>
                      </a:r>
                    </a:p>
                  </a:txBody>
                  <a:tcPr marL="88183" marR="88183" marT="44092" marB="4409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1700" dirty="0">
                          <a:solidFill>
                            <a:schemeClr val="bg2"/>
                          </a:solidFill>
                        </a:rPr>
                        <a:t>25</a:t>
                      </a:r>
                    </a:p>
                  </a:txBody>
                  <a:tcPr marL="88183" marR="88183" marT="44092" marB="4409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1700" dirty="0">
                          <a:solidFill>
                            <a:schemeClr val="bg2"/>
                          </a:solidFill>
                        </a:rPr>
                        <a:t>60</a:t>
                      </a:r>
                    </a:p>
                  </a:txBody>
                  <a:tcPr marL="88183" marR="88183" marT="44092" marB="4409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1700" dirty="0">
                          <a:solidFill>
                            <a:schemeClr val="bg2"/>
                          </a:solidFill>
                        </a:rPr>
                        <a:t>40</a:t>
                      </a:r>
                    </a:p>
                  </a:txBody>
                  <a:tcPr marL="88183" marR="88183" marT="44092" marB="4409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357633">
                <a:tc>
                  <a:txBody>
                    <a:bodyPr/>
                    <a:lstStyle/>
                    <a:p>
                      <a:pPr algn="l"/>
                      <a:r>
                        <a:rPr lang="id-ID" sz="1700" dirty="0">
                          <a:solidFill>
                            <a:schemeClr val="bg2"/>
                          </a:solidFill>
                        </a:rPr>
                        <a:t>Total Dunia</a:t>
                      </a:r>
                    </a:p>
                  </a:txBody>
                  <a:tcPr marL="88183" marR="88183" marT="44092" marB="4409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1700" dirty="0">
                          <a:solidFill>
                            <a:schemeClr val="bg2"/>
                          </a:solidFill>
                        </a:rPr>
                        <a:t>60</a:t>
                      </a:r>
                    </a:p>
                  </a:txBody>
                  <a:tcPr marL="88183" marR="88183" marT="44092" marB="4409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1700" dirty="0">
                          <a:solidFill>
                            <a:schemeClr val="bg2"/>
                          </a:solidFill>
                        </a:rPr>
                        <a:t>65</a:t>
                      </a:r>
                    </a:p>
                  </a:txBody>
                  <a:tcPr marL="88183" marR="88183" marT="44092" marB="4409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1700" dirty="0">
                          <a:solidFill>
                            <a:schemeClr val="bg2"/>
                          </a:solidFill>
                        </a:rPr>
                        <a:t>100</a:t>
                      </a:r>
                    </a:p>
                  </a:txBody>
                  <a:tcPr marL="88183" marR="88183" marT="44092" marB="4409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1700" dirty="0">
                          <a:solidFill>
                            <a:schemeClr val="bg2"/>
                          </a:solidFill>
                        </a:rPr>
                        <a:t>80</a:t>
                      </a:r>
                    </a:p>
                  </a:txBody>
                  <a:tcPr marL="88183" marR="88183" marT="44092" marB="4409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74E62D42-3C1F-4E34-ADD4-FC4756B7A4EE}"/>
              </a:ext>
            </a:extLst>
          </p:cNvPr>
          <p:cNvSpPr txBox="1"/>
          <p:nvPr/>
        </p:nvSpPr>
        <p:spPr>
          <a:xfrm>
            <a:off x="8830721" y="920621"/>
            <a:ext cx="2844228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Keadaan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 : </a:t>
            </a:r>
            <a:endParaRPr lang="id-ID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Dapat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dikatakan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bahwa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d-ID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jepang lebih efisien memproduksi motor dan Indonesia lebih efisien memproduksi beras</a:t>
            </a:r>
          </a:p>
          <a:p>
            <a:endParaRPr lang="id-ID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Keadaan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II : </a:t>
            </a:r>
            <a:endParaRPr lang="id-ID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Menunjukan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bahwa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adanya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spesialisasi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faktor-faktor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produksi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dapat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digunakan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lebih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efisien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id-ID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id-ID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Keadaan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III :</a:t>
            </a:r>
            <a:endParaRPr lang="id-ID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Menunjukan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perdagangan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memungkinkan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setiap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negara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menikmati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lebih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banyak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barang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dari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dapat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dihasilkan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negeri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>
              <a:buFont typeface="Arial" pitchFamily="34" charset="0"/>
              <a:buChar char="•"/>
            </a:pPr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itchFamily="34" charset="0"/>
              <a:buChar char="•"/>
            </a:pPr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347385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</TotalTime>
  <Words>1675</Words>
  <Application>Microsoft Office PowerPoint</Application>
  <PresentationFormat>Widescreen</PresentationFormat>
  <Paragraphs>375</Paragraphs>
  <Slides>21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8" baseType="lpstr">
      <vt:lpstr>Arial</vt:lpstr>
      <vt:lpstr>Calibri</vt:lpstr>
      <vt:lpstr>Calibri Light</vt:lpstr>
      <vt:lpstr>Times New Roman</vt:lpstr>
      <vt:lpstr>Wingdings</vt:lpstr>
      <vt:lpstr>Wingdings 3</vt:lpstr>
      <vt:lpstr>Office Theme</vt:lpstr>
      <vt:lpstr>Interaksi Dengan Dunia Internasional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ANDI MARYADI</dc:creator>
  <cp:lastModifiedBy>ANDI MARYADI</cp:lastModifiedBy>
  <cp:revision>4</cp:revision>
  <dcterms:created xsi:type="dcterms:W3CDTF">2021-03-28T09:29:09Z</dcterms:created>
  <dcterms:modified xsi:type="dcterms:W3CDTF">2021-03-28T14:53:52Z</dcterms:modified>
</cp:coreProperties>
</file>