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0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4" r:id="rId2"/>
    <p:sldMasterId id="2147483753" r:id="rId3"/>
    <p:sldMasterId id="2147483781" r:id="rId4"/>
    <p:sldMasterId id="2147483798" r:id="rId5"/>
    <p:sldMasterId id="2147483850" r:id="rId6"/>
    <p:sldMasterId id="2147483855" r:id="rId7"/>
    <p:sldMasterId id="2147483863" r:id="rId8"/>
    <p:sldMasterId id="2147483867" r:id="rId9"/>
    <p:sldMasterId id="2147483882" r:id="rId10"/>
    <p:sldMasterId id="2147483887" r:id="rId11"/>
    <p:sldMasterId id="2147483894" r:id="rId12"/>
  </p:sldMasterIdLst>
  <p:notesMasterIdLst>
    <p:notesMasterId r:id="rId80"/>
  </p:notesMasterIdLst>
  <p:handoutMasterIdLst>
    <p:handoutMasterId r:id="rId81"/>
  </p:handoutMasterIdLst>
  <p:sldIdLst>
    <p:sldId id="914" r:id="rId13"/>
    <p:sldId id="1029" r:id="rId14"/>
    <p:sldId id="953" r:id="rId15"/>
    <p:sldId id="954" r:id="rId16"/>
    <p:sldId id="915" r:id="rId17"/>
    <p:sldId id="916" r:id="rId18"/>
    <p:sldId id="841" r:id="rId19"/>
    <p:sldId id="707" r:id="rId20"/>
    <p:sldId id="881" r:id="rId21"/>
    <p:sldId id="570" r:id="rId22"/>
    <p:sldId id="919" r:id="rId23"/>
    <p:sldId id="921" r:id="rId24"/>
    <p:sldId id="922" r:id="rId25"/>
    <p:sldId id="930" r:id="rId26"/>
    <p:sldId id="928" r:id="rId27"/>
    <p:sldId id="970" r:id="rId28"/>
    <p:sldId id="971" r:id="rId29"/>
    <p:sldId id="972" r:id="rId30"/>
    <p:sldId id="925" r:id="rId31"/>
    <p:sldId id="969" r:id="rId32"/>
    <p:sldId id="865" r:id="rId33"/>
    <p:sldId id="866" r:id="rId34"/>
    <p:sldId id="1034" r:id="rId35"/>
    <p:sldId id="877" r:id="rId36"/>
    <p:sldId id="968" r:id="rId37"/>
    <p:sldId id="924" r:id="rId38"/>
    <p:sldId id="973" r:id="rId39"/>
    <p:sldId id="967" r:id="rId40"/>
    <p:sldId id="974" r:id="rId41"/>
    <p:sldId id="975" r:id="rId42"/>
    <p:sldId id="956" r:id="rId43"/>
    <p:sldId id="982" r:id="rId44"/>
    <p:sldId id="976" r:id="rId45"/>
    <p:sldId id="977" r:id="rId46"/>
    <p:sldId id="978" r:id="rId47"/>
    <p:sldId id="979" r:id="rId48"/>
    <p:sldId id="980" r:id="rId49"/>
    <p:sldId id="981" r:id="rId50"/>
    <p:sldId id="730" r:id="rId51"/>
    <p:sldId id="1030" r:id="rId52"/>
    <p:sldId id="1035" r:id="rId53"/>
    <p:sldId id="717" r:id="rId54"/>
    <p:sldId id="718" r:id="rId55"/>
    <p:sldId id="987" r:id="rId56"/>
    <p:sldId id="988" r:id="rId57"/>
    <p:sldId id="721" r:id="rId58"/>
    <p:sldId id="724" r:id="rId59"/>
    <p:sldId id="1031" r:id="rId60"/>
    <p:sldId id="1032" r:id="rId61"/>
    <p:sldId id="1033" r:id="rId62"/>
    <p:sldId id="962" r:id="rId63"/>
    <p:sldId id="549" r:id="rId64"/>
    <p:sldId id="669" r:id="rId65"/>
    <p:sldId id="723" r:id="rId66"/>
    <p:sldId id="844" r:id="rId67"/>
    <p:sldId id="846" r:id="rId68"/>
    <p:sldId id="993" r:id="rId69"/>
    <p:sldId id="898" r:id="rId70"/>
    <p:sldId id="908" r:id="rId71"/>
    <p:sldId id="1036" r:id="rId72"/>
    <p:sldId id="989" r:id="rId73"/>
    <p:sldId id="990" r:id="rId74"/>
    <p:sldId id="991" r:id="rId75"/>
    <p:sldId id="963" r:id="rId76"/>
    <p:sldId id="964" r:id="rId77"/>
    <p:sldId id="965" r:id="rId78"/>
    <p:sldId id="966" r:id="rId79"/>
  </p:sldIdLst>
  <p:sldSz cx="9144000" cy="6858000" type="screen4x3"/>
  <p:notesSz cx="6735763" cy="9866313"/>
  <p:embeddedFontLst>
    <p:embeddedFont>
      <p:font typeface="Dosis" pitchFamily="2" charset="0"/>
      <p:regular r:id="rId82"/>
      <p:bold r:id="rId83"/>
    </p:embeddedFont>
    <p:embeddedFont>
      <p:font typeface="Dosis ExtraBold" pitchFamily="2" charset="0"/>
      <p:bold r:id="rId84"/>
    </p:embeddedFont>
    <p:embeddedFont>
      <p:font typeface="Dosis Medium" pitchFamily="2" charset="0"/>
      <p:regular r:id="rId85"/>
    </p:embeddedFont>
    <p:embeddedFont>
      <p:font typeface="Dosis SemiBold" pitchFamily="2" charset="0"/>
      <p:bold r:id="rId86"/>
    </p:embeddedFont>
    <p:embeddedFont>
      <p:font typeface="Mistral" panose="03090702030407020403" pitchFamily="66" charset="0"/>
      <p:regular r:id="rId8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24D7B"/>
    <a:srgbClr val="A1A6BC"/>
    <a:srgbClr val="565F88"/>
    <a:srgbClr val="CEE2E8"/>
    <a:srgbClr val="94C0CD"/>
    <a:srgbClr val="A1D6EC"/>
    <a:srgbClr val="959BB1"/>
    <a:srgbClr val="757575"/>
    <a:srgbClr val="55B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8C060B-D39F-49C7-B367-1A2166AD8612}" v="72" dt="2025-10-31T14:10:01.2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9" autoAdjust="0"/>
    <p:restoredTop sz="97382" autoAdjust="0"/>
  </p:normalViewPr>
  <p:slideViewPr>
    <p:cSldViewPr snapToGrid="0">
      <p:cViewPr varScale="1">
        <p:scale>
          <a:sx n="66" d="100"/>
          <a:sy n="66" d="100"/>
        </p:scale>
        <p:origin x="756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06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font" Target="fonts/font3.fntdata"/><Relationship Id="rId89" Type="http://schemas.openxmlformats.org/officeDocument/2006/relationships/viewProps" Target="viewProps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4.fntdata"/><Relationship Id="rId93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font" Target="fonts/font2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handoutMaster" Target="handoutMasters/handoutMaster1.xml"/><Relationship Id="rId86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font" Target="fonts/font6.fntdata"/><Relationship Id="rId61" Type="http://schemas.openxmlformats.org/officeDocument/2006/relationships/slide" Target="slides/slide49.xml"/><Relationship Id="rId82" Type="http://schemas.openxmlformats.org/officeDocument/2006/relationships/font" Target="fonts/font1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23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24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9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1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63DA0B6-DE68-DDE3-1DDE-94CAF69D3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7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0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97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197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21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9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66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52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2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2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0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0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35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83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03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02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361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441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58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64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0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38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1862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83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707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308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316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79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1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53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047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352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95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363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8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70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490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989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65.xml"/><Relationship Id="rId9" Type="http://schemas.openxmlformats.org/officeDocument/2006/relationships/image" Target="../media/image1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68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9.jp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9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32" r:id="rId2"/>
    <p:sldLayoutId id="2147483833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69714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68678"/>
            <a:ext cx="157993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50929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">
            <a:extLst>
              <a:ext uri="{FF2B5EF4-FFF2-40B4-BE49-F238E27FC236}">
                <a16:creationId xmlns:a16="http://schemas.microsoft.com/office/drawing/2014/main" id="{B5223582-2AF0-CBA4-59CA-C3C4E183AD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3580"/>
          <a:stretch>
            <a:fillRect/>
          </a:stretch>
        </p:blipFill>
        <p:spPr>
          <a:xfrm>
            <a:off x="0" y="-59831"/>
            <a:ext cx="9144000" cy="6917831"/>
          </a:xfrm>
          <a:prstGeom prst="rect">
            <a:avLst/>
          </a:prstGeom>
        </p:spPr>
      </p:pic>
      <p:sp>
        <p:nvSpPr>
          <p:cNvPr id="4" name="AutoShape 2" descr="Image générée">
            <a:extLst>
              <a:ext uri="{FF2B5EF4-FFF2-40B4-BE49-F238E27FC236}">
                <a16:creationId xmlns:a16="http://schemas.microsoft.com/office/drawing/2014/main" id="{CFEA5889-4F82-87BB-C5B0-2ED9F9C50F7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16DC57-4A04-3954-E7EB-39CD35C970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7333" y="1925059"/>
            <a:ext cx="2386133" cy="22574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ED3992-CB0B-B7F0-FAD7-F2B7BB78E3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4F5F7"/>
              </a:clrFrom>
              <a:clrTo>
                <a:srgbClr val="F4F5F7">
                  <a:alpha val="0"/>
                </a:srgbClr>
              </a:clrTo>
            </a:clrChange>
          </a:blip>
          <a:srcRect r="3937"/>
          <a:stretch>
            <a:fillRect/>
          </a:stretch>
        </p:blipFill>
        <p:spPr>
          <a:xfrm>
            <a:off x="697368" y="1925059"/>
            <a:ext cx="2503032" cy="260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7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766" r:id="rId2"/>
    <p:sldLayoutId id="2147483823" r:id="rId3"/>
    <p:sldLayoutId id="2147483845" r:id="rId4"/>
    <p:sldLayoutId id="2147483848" r:id="rId5"/>
    <p:sldLayoutId id="2147483847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835" r:id="rId8"/>
    <p:sldLayoutId id="2147483817" r:id="rId9"/>
    <p:sldLayoutId id="2147483818" r:id="rId10"/>
    <p:sldLayoutId id="2147483762" r:id="rId11"/>
    <p:sldLayoutId id="2147483849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7" r:id="rId3"/>
    <p:sldLayoutId id="2147483837" r:id="rId4"/>
    <p:sldLayoutId id="2147483838" r:id="rId5"/>
    <p:sldLayoutId id="2147483797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2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17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47050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96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0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2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4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6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7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video" Target="NULL" TargetMode="External"/><Relationship Id="rId7" Type="http://schemas.openxmlformats.org/officeDocument/2006/relationships/image" Target="../media/image49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52.xml"/><Relationship Id="rId4" Type="http://schemas.microsoft.com/office/2007/relationships/media" Target="../media/media11.mp4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1.jpg"/><Relationship Id="rId5" Type="http://schemas.openxmlformats.org/officeDocument/2006/relationships/image" Target="../media/image51.jpg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5.jpg"/><Relationship Id="rId7" Type="http://schemas.openxmlformats.org/officeDocument/2006/relationships/image" Target="../media/image48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3.jpg"/><Relationship Id="rId5" Type="http://schemas.openxmlformats.org/officeDocument/2006/relationships/image" Target="../media/image41.jpg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59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60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61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63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64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65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video" Target="NULL" TargetMode="External"/><Relationship Id="rId7" Type="http://schemas.openxmlformats.org/officeDocument/2006/relationships/image" Target="../media/image35.gif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6.xml"/><Relationship Id="rId4" Type="http://schemas.microsoft.com/office/2007/relationships/media" Target="../media/media19.mp4"/><Relationship Id="rId9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68.png"/><Relationship Id="rId7" Type="http://schemas.openxmlformats.org/officeDocument/2006/relationships/image" Target="../media/image56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4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68.png"/><Relationship Id="rId7" Type="http://schemas.openxmlformats.org/officeDocument/2006/relationships/image" Target="../media/image55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3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8.png"/><Relationship Id="rId7" Type="http://schemas.openxmlformats.org/officeDocument/2006/relationships/image" Target="../media/image51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9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35.gif"/><Relationship Id="rId5" Type="http://schemas.openxmlformats.org/officeDocument/2006/relationships/image" Target="../media/image32.png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55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3.jpg"/><Relationship Id="rId5" Type="http://schemas.openxmlformats.org/officeDocument/2006/relationships/image" Target="../media/image43.jpg"/><Relationship Id="rId4" Type="http://schemas.openxmlformats.org/officeDocument/2006/relationships/image" Target="../media/image4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55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3.jpg"/><Relationship Id="rId5" Type="http://schemas.openxmlformats.org/officeDocument/2006/relationships/image" Target="../media/image43.jpg"/><Relationship Id="rId4" Type="http://schemas.openxmlformats.org/officeDocument/2006/relationships/image" Target="../media/image4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55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3.jpg"/><Relationship Id="rId5" Type="http://schemas.openxmlformats.org/officeDocument/2006/relationships/image" Target="../media/image43.jpg"/><Relationship Id="rId4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55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3.jpg"/><Relationship Id="rId5" Type="http://schemas.openxmlformats.org/officeDocument/2006/relationships/image" Target="../media/image43.jpg"/><Relationship Id="rId4" Type="http://schemas.openxmlformats.org/officeDocument/2006/relationships/image" Target="../media/image4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73.png"/><Relationship Id="rId5" Type="http://schemas.openxmlformats.org/officeDocument/2006/relationships/image" Target="../media/image76.png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77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77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BF58B0E-849E-827B-FEC8-985CFFE49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3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612154A-3389-0C81-5AB2-B69FF1CB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E582A4-B714-762E-A37D-1374CF0419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BA30D0C0-4882-0781-03FB-18303FAC8A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4024756" cy="883426"/>
          </a:xfrm>
        </p:spPr>
        <p:txBody>
          <a:bodyPr/>
          <a:lstStyle/>
          <a:p>
            <a:r>
              <a:rPr lang="fr-FR" sz="4800" dirty="0"/>
              <a:t>La directrice </a:t>
            </a:r>
            <a:endParaRPr lang="fr-MA" sz="4800" dirty="0"/>
          </a:p>
        </p:txBody>
      </p:sp>
      <p:pic>
        <p:nvPicPr>
          <p:cNvPr id="2" name="Image 1" descr="Une image contenant habits, chaussures, personne, sourire&#10;&#10;Le contenu généré par l’IA peut être incorrect.">
            <a:extLst>
              <a:ext uri="{FF2B5EF4-FFF2-40B4-BE49-F238E27FC236}">
                <a16:creationId xmlns:a16="http://schemas.microsoft.com/office/drawing/2014/main" id="{751F3C7C-F66E-C0B0-0A60-AAB1D8A69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97" y="2115543"/>
            <a:ext cx="2494163" cy="313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6AC23-E5B3-0A50-2DDE-30EE59042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EF633F-536E-246B-CC9F-9167A085F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AE91AC8-36BD-DCE7-4532-5EA3075411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13CB090-D324-DBAD-140E-F2518CDCE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maitre">
            <a:hlinkClick r:id="" action="ppaction://media"/>
            <a:extLst>
              <a:ext uri="{FF2B5EF4-FFF2-40B4-BE49-F238E27FC236}">
                <a16:creationId xmlns:a16="http://schemas.microsoft.com/office/drawing/2014/main" id="{E959A5EB-EE71-10E6-0A4A-41E40714EEC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5316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A9D62-4468-A371-7131-7D4C1ABBA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238D1BF-D9EF-4E2D-6052-ADF84B496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42" y="2115543"/>
            <a:ext cx="2433418" cy="3056053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945B7295-87AD-DB17-2EEA-6BFBCDF5C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3CA45F-9F3C-BFCC-5929-D2CCD5A853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9F07AA11-1AF5-995E-E13C-E8CA3FD916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sz="4800" dirty="0"/>
              <a:t>Le maitre </a:t>
            </a:r>
            <a:endParaRPr lang="fr-MA" sz="4800" dirty="0"/>
          </a:p>
        </p:txBody>
      </p:sp>
    </p:spTree>
    <p:extLst>
      <p:ext uri="{BB962C8B-B14F-4D97-AF65-F5344CB8AC3E}">
        <p14:creationId xmlns:p14="http://schemas.microsoft.com/office/powerpoint/2010/main" val="418132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62F8D-6D5F-F307-6896-137DFB55F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27101A-F2EC-B965-F76E-6566C4770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24AE988-334E-A064-849E-819C70A815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7A3C851-A98C-79F4-20D2-75E34BDBC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gardien">
            <a:hlinkClick r:id="" action="ppaction://media"/>
            <a:extLst>
              <a:ext uri="{FF2B5EF4-FFF2-40B4-BE49-F238E27FC236}">
                <a16:creationId xmlns:a16="http://schemas.microsoft.com/office/drawing/2014/main" id="{A9A701EE-9B70-1B6D-F331-5A71815ECE2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17797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66A9F-E093-7163-FEE0-A62DDEA00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abits, debout, Pantalons, personne&#10;&#10;Le contenu généré par l’IA peut être incorrect.">
            <a:extLst>
              <a:ext uri="{FF2B5EF4-FFF2-40B4-BE49-F238E27FC236}">
                <a16:creationId xmlns:a16="http://schemas.microsoft.com/office/drawing/2014/main" id="{708FFC17-985C-6D27-EA3E-933F1869B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42" y="2115544"/>
            <a:ext cx="2433417" cy="3056052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3A915E76-F7AB-873D-4F48-A4176AD7B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2991DDB-9933-3E9D-9B73-6002D9B069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AAAEF0D8-8FA7-95F9-D44C-6E2778783C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sz="4800" dirty="0"/>
              <a:t>Le gardien</a:t>
            </a:r>
            <a:endParaRPr lang="fr-MA" sz="4800" dirty="0"/>
          </a:p>
        </p:txBody>
      </p:sp>
    </p:spTree>
    <p:extLst>
      <p:ext uri="{BB962C8B-B14F-4D97-AF65-F5344CB8AC3E}">
        <p14:creationId xmlns:p14="http://schemas.microsoft.com/office/powerpoint/2010/main" val="15664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C0D5F-9C3A-D770-22EF-C67BAE688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F4EC2A-5B92-7D42-B486-A7182CAD6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923A9F7-5414-BBB6-0EAB-2B0B3A9E01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3A45CC3-D550-78D6-24CE-31461EFAD5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e cuisinier">
            <a:hlinkClick r:id="" action="ppaction://media"/>
            <a:extLst>
              <a:ext uri="{FF2B5EF4-FFF2-40B4-BE49-F238E27FC236}">
                <a16:creationId xmlns:a16="http://schemas.microsoft.com/office/drawing/2014/main" id="{06E0E66F-A396-0D33-3EEB-C952E399C97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14940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F7D72-E055-5781-6942-BA91A5833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abits, homme, personne, manche&#10;&#10;Le contenu généré par l’IA peut être incorrect.">
            <a:extLst>
              <a:ext uri="{FF2B5EF4-FFF2-40B4-BE49-F238E27FC236}">
                <a16:creationId xmlns:a16="http://schemas.microsoft.com/office/drawing/2014/main" id="{A43B1CBA-658C-3D17-954F-8AAC69016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42" y="2115545"/>
            <a:ext cx="2433417" cy="3056051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FCA35747-F7F4-C6E7-3B59-BAFB1CAD7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FEE8742-1B23-C06F-7A73-5DA41D8520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7DC2231C-6E6D-B526-7A35-AB06D4DFF6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sz="4800" dirty="0"/>
              <a:t>Le cuisinier</a:t>
            </a:r>
            <a:endParaRPr lang="fr-MA" sz="4800" dirty="0"/>
          </a:p>
        </p:txBody>
      </p:sp>
    </p:spTree>
    <p:extLst>
      <p:ext uri="{BB962C8B-B14F-4D97-AF65-F5344CB8AC3E}">
        <p14:creationId xmlns:p14="http://schemas.microsoft.com/office/powerpoint/2010/main" val="159301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43CBA-00DC-1171-EE06-A2D1DE1F7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B34A8-44F2-609D-E97B-C78BE4FB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B817A6F-8815-BAE2-E0EB-9032A7E5D3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AF68D8A-BD21-C622-E3E1-85EED0269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a bibliothécaire">
            <a:hlinkClick r:id="" action="ppaction://media"/>
            <a:extLst>
              <a:ext uri="{FF2B5EF4-FFF2-40B4-BE49-F238E27FC236}">
                <a16:creationId xmlns:a16="http://schemas.microsoft.com/office/drawing/2014/main" id="{1C862700-5593-084D-9724-7EFD9966AE5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94322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3A230-4752-4DCC-5EF3-B8BE166B3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habits, chaussures, personne, sourire&#10;&#10;Le contenu généré par l’IA peut être incorrect.">
            <a:extLst>
              <a:ext uri="{FF2B5EF4-FFF2-40B4-BE49-F238E27FC236}">
                <a16:creationId xmlns:a16="http://schemas.microsoft.com/office/drawing/2014/main" id="{143BB48F-53DF-ED1D-4475-E6DB95BC6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41" y="2115545"/>
            <a:ext cx="2433418" cy="3056052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E54DA491-EF25-0B01-85A1-36499DEA4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4D3F38-42AC-5493-6CCE-4A33CDD49C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7477AA1E-211E-4DFC-1ACF-53F9A4585D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45457" y="3240000"/>
            <a:ext cx="5417388" cy="646332"/>
          </a:xfrm>
        </p:spPr>
        <p:txBody>
          <a:bodyPr/>
          <a:lstStyle/>
          <a:p>
            <a:r>
              <a:rPr lang="fr-FR" sz="4800" dirty="0"/>
              <a:t>La bibliothécaire</a:t>
            </a:r>
            <a:endParaRPr lang="fr-MA" sz="4800" dirty="0"/>
          </a:p>
        </p:txBody>
      </p:sp>
    </p:spTree>
    <p:extLst>
      <p:ext uri="{BB962C8B-B14F-4D97-AF65-F5344CB8AC3E}">
        <p14:creationId xmlns:p14="http://schemas.microsoft.com/office/powerpoint/2010/main" val="28007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FC5F0-CF0B-D86F-5495-8E382CA3A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C7F0DD-1E0A-949B-E630-E1163A6F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1CF125E-1D28-7989-A83B-C150521852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7B108CF-6FAD-92FC-4ED9-CB91487E8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74" y="5828898"/>
            <a:ext cx="812539" cy="812539"/>
          </a:xfrm>
          <a:prstGeom prst="rect">
            <a:avLst/>
          </a:prstGeom>
        </p:spPr>
      </p:pic>
      <p:pic>
        <p:nvPicPr>
          <p:cNvPr id="3" name="une nouvelle">
            <a:hlinkClick r:id="" action="ppaction://media"/>
            <a:extLst>
              <a:ext uri="{FF2B5EF4-FFF2-40B4-BE49-F238E27FC236}">
                <a16:creationId xmlns:a16="http://schemas.microsoft.com/office/drawing/2014/main" id="{2B86AF64-F6A1-CBB0-26D3-26190F03743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25457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32982-F8AB-D753-CC5D-73DAC3A47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061A7F2-AF93-CC36-BCB3-DF16B5675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641" y="2115544"/>
            <a:ext cx="2433418" cy="3056053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E6D0CF21-0781-D2DE-5B8C-8D78F86C4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7ACC8AF-0750-2D14-9DB9-3229C3D37C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D8B9B146-B207-9874-8719-2356F33120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5336" y="2344004"/>
            <a:ext cx="4729060" cy="2280906"/>
          </a:xfrm>
        </p:spPr>
        <p:txBody>
          <a:bodyPr/>
          <a:lstStyle/>
          <a:p>
            <a:r>
              <a:rPr lang="fr-FR" sz="4800" dirty="0"/>
              <a:t>Une nouvelle leçon</a:t>
            </a:r>
            <a:endParaRPr lang="fr-MA" sz="4800" dirty="0"/>
          </a:p>
        </p:txBody>
      </p:sp>
    </p:spTree>
    <p:extLst>
      <p:ext uri="{BB962C8B-B14F-4D97-AF65-F5344CB8AC3E}">
        <p14:creationId xmlns:p14="http://schemas.microsoft.com/office/powerpoint/2010/main" val="296353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20AD-DC6D-C2AF-51B7-20376D39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B433F7CF-BBFC-36F8-FCE3-7B8DD894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D9412AE-1022-8EEC-F4BC-6904C6FA30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5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7F2EBA29-8770-DC47-E092-0F1711B5E25F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1737" b="2406"/>
          <a:stretch>
            <a:fillRect/>
          </a:stretch>
        </p:blipFill>
        <p:spPr>
          <a:xfrm>
            <a:off x="1480158" y="2733575"/>
            <a:ext cx="1705546" cy="2906829"/>
          </a:xfr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C170CE0-BD32-0813-2336-78ED98F2A9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74" y="5828898"/>
            <a:ext cx="812539" cy="812539"/>
          </a:xfrm>
          <a:prstGeom prst="rect">
            <a:avLst/>
          </a:prstGeom>
        </p:spPr>
      </p:pic>
      <p:pic>
        <p:nvPicPr>
          <p:cNvPr id="6" name="FR_N4_P1_W2_S1_Recap-01">
            <a:hlinkClick r:id="" action="ppaction://media"/>
            <a:extLst>
              <a:ext uri="{FF2B5EF4-FFF2-40B4-BE49-F238E27FC236}">
                <a16:creationId xmlns:a16="http://schemas.microsoft.com/office/drawing/2014/main" id="{077D9FC3-B213-33B6-2267-A221D09953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539"/>
                </p14:media>
              </p:ext>
            </p:extLst>
          </p:nvPr>
        </p:nvPicPr>
        <p:blipFill>
          <a:blip r:embed="rId9"/>
          <a:srcRect l="29872" t="1303" r="29265"/>
          <a:stretch>
            <a:fillRect/>
          </a:stretch>
        </p:blipFill>
        <p:spPr>
          <a:xfrm>
            <a:off x="4177772" y="1610628"/>
            <a:ext cx="3305842" cy="449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3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259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habits, chaussures, personne, sourire&#10;&#10;Le contenu généré par l’IA peut être incorrect.">
            <a:extLst>
              <a:ext uri="{FF2B5EF4-FFF2-40B4-BE49-F238E27FC236}">
                <a16:creationId xmlns:a16="http://schemas.microsoft.com/office/drawing/2014/main" id="{08DA5A9A-80C2-1361-26A9-582075C18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9" y="4204470"/>
            <a:ext cx="1345525" cy="1689802"/>
          </a:xfrm>
          <a:prstGeom prst="rect">
            <a:avLst/>
          </a:prstGeom>
        </p:spPr>
      </p:pic>
      <p:pic>
        <p:nvPicPr>
          <p:cNvPr id="4" name="Image 3" descr="Une image contenant habits, homme, personne, manche&#10;&#10;Le contenu généré par l’IA peut être incorrect.">
            <a:extLst>
              <a:ext uri="{FF2B5EF4-FFF2-40B4-BE49-F238E27FC236}">
                <a16:creationId xmlns:a16="http://schemas.microsoft.com/office/drawing/2014/main" id="{04E2E165-E759-7D26-04A0-C04574973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73" y="4204470"/>
            <a:ext cx="1345524" cy="1689801"/>
          </a:xfrm>
          <a:prstGeom prst="rect">
            <a:avLst/>
          </a:prstGeom>
        </p:spPr>
      </p:pic>
      <p:pic>
        <p:nvPicPr>
          <p:cNvPr id="6" name="Image 5" descr="Une image contenant Visage humain, meubles, table, habits&#10;&#10;Le contenu généré par l’IA peut être incorrect.">
            <a:extLst>
              <a:ext uri="{FF2B5EF4-FFF2-40B4-BE49-F238E27FC236}">
                <a16:creationId xmlns:a16="http://schemas.microsoft.com/office/drawing/2014/main" id="{95CF25C3-64E1-41D8-B25F-A72D10598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9" y="1992064"/>
            <a:ext cx="1345524" cy="1689801"/>
          </a:xfrm>
          <a:prstGeom prst="rect">
            <a:avLst/>
          </a:prstGeom>
        </p:spPr>
      </p:pic>
      <p:pic>
        <p:nvPicPr>
          <p:cNvPr id="8" name="Image 7" descr="Une image contenant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67CCB3D-991F-D445-3641-3A34EFBEDD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73" y="1992063"/>
            <a:ext cx="1345524" cy="1689801"/>
          </a:xfrm>
          <a:prstGeom prst="rect">
            <a:avLst/>
          </a:prstGeom>
        </p:spPr>
      </p:pic>
      <p:pic>
        <p:nvPicPr>
          <p:cNvPr id="10" name="Image 9" descr="Une image contenant habits, debout, Pantalons, personne&#10;&#10;Le contenu généré par l’IA peut être incorrect.">
            <a:extLst>
              <a:ext uri="{FF2B5EF4-FFF2-40B4-BE49-F238E27FC236}">
                <a16:creationId xmlns:a16="http://schemas.microsoft.com/office/drawing/2014/main" id="{3FB4CCF1-03CF-5856-AC66-2D4245F91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41" y="1992063"/>
            <a:ext cx="1345524" cy="16898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ABBBE19-CB0F-89CD-B0F8-695FEAC3D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3515" y="4204471"/>
            <a:ext cx="1345523" cy="1689800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5567" y="3483549"/>
            <a:ext cx="1800000" cy="360000"/>
          </a:xfrm>
        </p:spPr>
        <p:txBody>
          <a:bodyPr/>
          <a:lstStyle/>
          <a:p>
            <a:r>
              <a:rPr lang="fr-MA" dirty="0"/>
              <a:t>La directrice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16735" y="3475726"/>
            <a:ext cx="1800000" cy="360000"/>
          </a:xfrm>
        </p:spPr>
        <p:txBody>
          <a:bodyPr/>
          <a:lstStyle/>
          <a:p>
            <a:r>
              <a:rPr lang="fr-MA" dirty="0"/>
              <a:t>Le maitre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7686" y="5742001"/>
            <a:ext cx="2395762" cy="360000"/>
          </a:xfrm>
        </p:spPr>
        <p:txBody>
          <a:bodyPr/>
          <a:lstStyle/>
          <a:p>
            <a:r>
              <a:rPr lang="fr-MA" dirty="0"/>
              <a:t>La bibliothécaire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89497" y="5726355"/>
            <a:ext cx="3680172" cy="360000"/>
          </a:xfrm>
          <a:ln>
            <a:noFill/>
          </a:ln>
        </p:spPr>
        <p:txBody>
          <a:bodyPr/>
          <a:lstStyle/>
          <a:p>
            <a:r>
              <a:rPr lang="fr-MA" dirty="0"/>
              <a:t>Une nouvelle leçon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3779797" y="574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Le cuisinier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27903" y="347572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Le gardien</a:t>
            </a:r>
          </a:p>
        </p:txBody>
      </p:sp>
    </p:spTree>
    <p:extLst>
      <p:ext uri="{BB962C8B-B14F-4D97-AF65-F5344CB8AC3E}">
        <p14:creationId xmlns:p14="http://schemas.microsoft.com/office/powerpoint/2010/main" val="94483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6DFFC-4CE0-35AE-6AED-F0517C64B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F11557-475A-6C14-86EE-3DDA17322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pic>
        <p:nvPicPr>
          <p:cNvPr id="3" name="Image 2" descr="Une image contenant habits, chaussures, personne, sourire&#10;&#10;Le contenu généré par l’IA peut être incorrect.">
            <a:extLst>
              <a:ext uri="{FF2B5EF4-FFF2-40B4-BE49-F238E27FC236}">
                <a16:creationId xmlns:a16="http://schemas.microsoft.com/office/drawing/2014/main" id="{5EDD6AD1-E7B1-0827-5DC0-54F025F3A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33" y="4282523"/>
            <a:ext cx="1579618" cy="1983792"/>
          </a:xfrm>
          <a:prstGeom prst="rect">
            <a:avLst/>
          </a:prstGeom>
        </p:spPr>
      </p:pic>
      <p:pic>
        <p:nvPicPr>
          <p:cNvPr id="4" name="Image 3" descr="Une image contenant habits, homme, personne, manche&#10;&#10;Le contenu généré par l’IA peut être incorrect.">
            <a:extLst>
              <a:ext uri="{FF2B5EF4-FFF2-40B4-BE49-F238E27FC236}">
                <a16:creationId xmlns:a16="http://schemas.microsoft.com/office/drawing/2014/main" id="{55B3B7F2-A9E9-F3D7-3996-4F6B5FD7E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221" y="4282524"/>
            <a:ext cx="1579617" cy="1983791"/>
          </a:xfrm>
          <a:prstGeom prst="rect">
            <a:avLst/>
          </a:prstGeom>
        </p:spPr>
      </p:pic>
      <p:pic>
        <p:nvPicPr>
          <p:cNvPr id="6" name="Image 5" descr="Une image contenant Visage humain, meubles, table, habits&#10;&#10;Le contenu généré par l’IA peut être incorrect.">
            <a:extLst>
              <a:ext uri="{FF2B5EF4-FFF2-40B4-BE49-F238E27FC236}">
                <a16:creationId xmlns:a16="http://schemas.microsoft.com/office/drawing/2014/main" id="{A678023F-A389-FAA8-A4A6-AD8411E0A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107" y="2329314"/>
            <a:ext cx="1579617" cy="1983791"/>
          </a:xfrm>
          <a:prstGeom prst="rect">
            <a:avLst/>
          </a:prstGeom>
        </p:spPr>
      </p:pic>
      <p:pic>
        <p:nvPicPr>
          <p:cNvPr id="8" name="Image 7" descr="Une image contenant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42050A5-F1C8-B41B-3FAD-6A4E92E34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96" y="2329314"/>
            <a:ext cx="1579617" cy="1983791"/>
          </a:xfrm>
          <a:prstGeom prst="rect">
            <a:avLst/>
          </a:prstGeom>
        </p:spPr>
      </p:pic>
      <p:pic>
        <p:nvPicPr>
          <p:cNvPr id="10" name="Image 9" descr="Une image contenant habits, debout, Pantalons, personne&#10;&#10;Le contenu généré par l’IA peut être incorrect.">
            <a:extLst>
              <a:ext uri="{FF2B5EF4-FFF2-40B4-BE49-F238E27FC236}">
                <a16:creationId xmlns:a16="http://schemas.microsoft.com/office/drawing/2014/main" id="{39F5DCDD-BCD5-0CDD-D2C5-FF81D184F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43" y="2329314"/>
            <a:ext cx="1579617" cy="19837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8F7E80-9294-0FA2-8366-EC82F53FB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7743" y="4282525"/>
            <a:ext cx="1579616" cy="198379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6140D4A-D053-BC23-F57B-96B755D5C1B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673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50719-2CD1-7262-1AD2-909244313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4F325-77DE-C5F7-DC3F-665C2513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apprendre d’autres mots avec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BDCF87-887B-6C34-E786-853CF059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41F43A-1EEF-984E-EDEB-A3299C7B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311" y="2088682"/>
            <a:ext cx="1524806" cy="3678017"/>
          </a:xfrm>
          <a:prstGeom prst="rect">
            <a:avLst/>
          </a:prstGeom>
        </p:spPr>
      </p:pic>
      <p:pic>
        <p:nvPicPr>
          <p:cNvPr id="3" name="Image 2" descr="Une image contenant habits, homme, personne, chaussures&#10;&#10;Le contenu généré par l’IA peut être incorrect.">
            <a:extLst>
              <a:ext uri="{FF2B5EF4-FFF2-40B4-BE49-F238E27FC236}">
                <a16:creationId xmlns:a16="http://schemas.microsoft.com/office/drawing/2014/main" id="{26AE8F34-4BEF-E83F-8502-8BB0BCE1C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533" y="3054557"/>
            <a:ext cx="1345524" cy="1689801"/>
          </a:xfrm>
          <a:prstGeom prst="rect">
            <a:avLst/>
          </a:prstGeom>
        </p:spPr>
      </p:pic>
      <p:pic>
        <p:nvPicPr>
          <p:cNvPr id="4" name="Image 3" descr="Une image contenant garço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7099372B-24DE-7941-FD57-85DC18E22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188" y="1482996"/>
            <a:ext cx="1345524" cy="1689801"/>
          </a:xfrm>
          <a:prstGeom prst="rect">
            <a:avLst/>
          </a:prstGeom>
        </p:spPr>
      </p:pic>
      <p:pic>
        <p:nvPicPr>
          <p:cNvPr id="9" name="Image 8" descr="Une image contenant habits, personne, garçon, jeans&#10;&#10;Le contenu généré par l’IA peut être incorrect.">
            <a:extLst>
              <a:ext uri="{FF2B5EF4-FFF2-40B4-BE49-F238E27FC236}">
                <a16:creationId xmlns:a16="http://schemas.microsoft.com/office/drawing/2014/main" id="{2F426260-54DF-3FF0-D3F9-3C7FA86B9A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22" y="1482997"/>
            <a:ext cx="1345524" cy="1689801"/>
          </a:xfrm>
          <a:prstGeom prst="rect">
            <a:avLst/>
          </a:prstGeom>
        </p:spPr>
      </p:pic>
      <p:pic>
        <p:nvPicPr>
          <p:cNvPr id="10" name="Image 9" descr="Une image contenant habits, poupée, Animation, chaussures&#10;&#10;Le contenu généré par l’IA peut être incorrect.">
            <a:extLst>
              <a:ext uri="{FF2B5EF4-FFF2-40B4-BE49-F238E27FC236}">
                <a16:creationId xmlns:a16="http://schemas.microsoft.com/office/drawing/2014/main" id="{8AFFD123-4D41-CAB5-04C3-9D99A923FA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533" y="4626118"/>
            <a:ext cx="1345524" cy="1689801"/>
          </a:xfrm>
          <a:prstGeom prst="rect">
            <a:avLst/>
          </a:prstGeom>
        </p:spPr>
      </p:pic>
      <p:pic>
        <p:nvPicPr>
          <p:cNvPr id="11" name="Image 10" descr="Une image contenant habits, chaussures, plante, jeune enfant&#10;&#10;Le contenu généré par l’IA peut être incorrect.">
            <a:extLst>
              <a:ext uri="{FF2B5EF4-FFF2-40B4-BE49-F238E27FC236}">
                <a16:creationId xmlns:a16="http://schemas.microsoft.com/office/drawing/2014/main" id="{3011D426-4696-C7DC-E7E1-DA8BBA3AEB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22" y="4626118"/>
            <a:ext cx="1345523" cy="1689801"/>
          </a:xfrm>
          <a:prstGeom prst="rect">
            <a:avLst/>
          </a:prstGeom>
        </p:spPr>
      </p:pic>
      <p:pic>
        <p:nvPicPr>
          <p:cNvPr id="14" name="Image 13" descr="Une image contenant Équipement médical, soins de santé, habits, lit&#10;&#10;Le contenu généré par l’IA peut être incorrect.">
            <a:extLst>
              <a:ext uri="{FF2B5EF4-FFF2-40B4-BE49-F238E27FC236}">
                <a16:creationId xmlns:a16="http://schemas.microsoft.com/office/drawing/2014/main" id="{4E36892B-0D73-F70D-1A22-6FDFF28C0B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22" y="3054558"/>
            <a:ext cx="1345523" cy="16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4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CD93F-06CA-CA7C-8976-DC5307B60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87043E-7BAE-B1FC-B087-47589CD3D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37C4B16-585E-2FB7-D0EC-2174D2D83F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21D3758-9277-71DD-71CC-752ADA2DA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74" y="5828898"/>
            <a:ext cx="812539" cy="812539"/>
          </a:xfrm>
          <a:prstGeom prst="rect">
            <a:avLst/>
          </a:prstGeom>
        </p:spPr>
      </p:pic>
      <p:pic>
        <p:nvPicPr>
          <p:cNvPr id="3" name="expliquer">
            <a:hlinkClick r:id="" action="ppaction://media"/>
            <a:extLst>
              <a:ext uri="{FF2B5EF4-FFF2-40B4-BE49-F238E27FC236}">
                <a16:creationId xmlns:a16="http://schemas.microsoft.com/office/drawing/2014/main" id="{24CD3CBC-1167-868A-0417-E81502A6E98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96977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02190-D2FA-9B78-8C9E-87DF1C879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garço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BA3B7BB5-9F96-B9CB-453A-AA338B815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41" y="2115543"/>
            <a:ext cx="2433418" cy="3056053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DB2797FE-14A3-474F-BC49-4423396CF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3C32925-BD6D-CB67-EB21-222D7FAFFA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2C86A705-792C-D4D0-B6CF-33D1E06218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sz="4800" dirty="0"/>
              <a:t>Expliquer</a:t>
            </a:r>
          </a:p>
        </p:txBody>
      </p:sp>
    </p:spTree>
    <p:extLst>
      <p:ext uri="{BB962C8B-B14F-4D97-AF65-F5344CB8AC3E}">
        <p14:creationId xmlns:p14="http://schemas.microsoft.com/office/powerpoint/2010/main" val="92826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5C9B3-CC01-CB33-7584-A73D4643B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21756E-D760-FD1E-2B96-48956B0C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00DE0768-F42F-B66B-0FB1-2BF452F00E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84C13D3-8DDD-4AD8-661F-0946076A6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s_occuper">
            <a:hlinkClick r:id="" action="ppaction://media"/>
            <a:extLst>
              <a:ext uri="{FF2B5EF4-FFF2-40B4-BE49-F238E27FC236}">
                <a16:creationId xmlns:a16="http://schemas.microsoft.com/office/drawing/2014/main" id="{05BA1552-8C65-98CA-BB47-CB9D5CAFC16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9796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A5298-45FB-22FD-64F9-B937DE5F3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Équipement médical, soins de santé, habits, lit&#10;&#10;Le contenu généré par l’IA peut être incorrect.">
            <a:extLst>
              <a:ext uri="{FF2B5EF4-FFF2-40B4-BE49-F238E27FC236}">
                <a16:creationId xmlns:a16="http://schemas.microsoft.com/office/drawing/2014/main" id="{CC28C227-C2C7-60C6-2556-7E6518648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41" y="2115543"/>
            <a:ext cx="2433418" cy="3056053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BD70FDF6-4891-9D2D-8AA6-D1A4E24DC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70A527-2BD6-184A-E6CE-A7F2FFF3E7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77971F2D-8761-51BC-4918-98C9697B84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S’occuper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840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93848-7C61-2668-34DC-74319B491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237E08-33DD-C25F-7559-44E890A69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BB38EF1-DDAF-14EF-D05B-8D5A6ED2D5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8C4293B-E183-3367-93AE-6E5053FC86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accueillir">
            <a:hlinkClick r:id="" action="ppaction://media"/>
            <a:extLst>
              <a:ext uri="{FF2B5EF4-FFF2-40B4-BE49-F238E27FC236}">
                <a16:creationId xmlns:a16="http://schemas.microsoft.com/office/drawing/2014/main" id="{4AE4C5D0-080E-BA05-AA3D-42ADF54A2C4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8323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698301BA-E631-346B-2CC4-70A67BC07DF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A6CCB5-88F4-424B-0D25-BB6AEA8BC886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4185AC-9E82-0050-E2EA-B80EFB10763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9549343F-0609-6BD5-110E-FB0B73702EB1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2CA95-674A-2EF5-6460-C137F64D5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abits, chaussures, plante, jeune enfant&#10;&#10;Le contenu généré par l’IA peut être incorrect.">
            <a:extLst>
              <a:ext uri="{FF2B5EF4-FFF2-40B4-BE49-F238E27FC236}">
                <a16:creationId xmlns:a16="http://schemas.microsoft.com/office/drawing/2014/main" id="{FD9D77E1-45FB-300B-E179-304E77B81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41" y="2115543"/>
            <a:ext cx="2433417" cy="3056054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33B63FBC-7876-340B-91E6-1E1F58C79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862B62-7302-D2FD-0720-3AD5749EE7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10AE7A8F-4C81-6D92-1745-4F2A891A79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Accueillir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3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655F4-4231-AE65-BD14-281348EFF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F1E0D-A094-AE15-4C64-75B21330D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la directrice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B8684D2-D5C1-77A3-B40E-3BBC4978E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C158F16-EC95-82DC-8F0B-5E13BECC42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43252" y="3015476"/>
            <a:ext cx="4296251" cy="662104"/>
          </a:xfrm>
        </p:spPr>
        <p:txBody>
          <a:bodyPr/>
          <a:lstStyle/>
          <a:p>
            <a:r>
              <a:rPr lang="fr-MA" sz="4400" b="0" dirty="0"/>
              <a:t>La directrice </a:t>
            </a:r>
            <a:r>
              <a:rPr lang="fr-MA" sz="4400" dirty="0">
                <a:solidFill>
                  <a:srgbClr val="00ACA4"/>
                </a:solidFill>
              </a:rPr>
              <a:t>_____  </a:t>
            </a:r>
            <a:r>
              <a:rPr lang="fr-MA" sz="4400" b="0" dirty="0">
                <a:solidFill>
                  <a:srgbClr val="424D7B"/>
                </a:solidFill>
              </a:rPr>
              <a:t>les élèves</a:t>
            </a:r>
            <a:r>
              <a:rPr lang="fr-MA" sz="4400" b="0" dirty="0"/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DEEAF8A-C9B4-3020-2B74-450C768E8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24" y="2303441"/>
            <a:ext cx="3376676" cy="22511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4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F4905-AEF8-973D-AF1D-A339BC84A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A787B2-3FCF-114A-F8C9-E299B41E2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directrice accueille les élèves.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9EAF8EB-7F2A-0A1A-CDC0-4173B374C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390560C4-CDE3-A961-D449-92872CB4B1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1489" y="3097948"/>
            <a:ext cx="4322607" cy="662104"/>
          </a:xfrm>
        </p:spPr>
        <p:txBody>
          <a:bodyPr/>
          <a:lstStyle/>
          <a:p>
            <a:r>
              <a:rPr lang="fr-MA" sz="4000" b="0" dirty="0"/>
              <a:t>La directrice</a:t>
            </a:r>
            <a:r>
              <a:rPr lang="fr-MA" sz="4000" b="0" dirty="0">
                <a:solidFill>
                  <a:srgbClr val="00ACA4"/>
                </a:solidFill>
              </a:rPr>
              <a:t> </a:t>
            </a:r>
            <a:r>
              <a:rPr lang="fr-MA" sz="4000" dirty="0">
                <a:solidFill>
                  <a:srgbClr val="00ACA4"/>
                </a:solidFill>
              </a:rPr>
              <a:t>accueille  </a:t>
            </a:r>
            <a:r>
              <a:rPr lang="fr-MA" sz="4000" b="0" dirty="0">
                <a:solidFill>
                  <a:srgbClr val="424D7B"/>
                </a:solidFill>
              </a:rPr>
              <a:t>les élèves</a:t>
            </a:r>
            <a:r>
              <a:rPr lang="fr-MA" sz="4000" b="0" dirty="0"/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36BB2B-7B11-F491-03E0-556370B24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24" y="2303441"/>
            <a:ext cx="3376676" cy="22511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4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8CB1F-A1E0-7D9A-D8E1-E636ABC05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A0A225-DE8D-01E0-5CC6-842C5F6A9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2F06094-3735-DE62-F8A3-9363F42019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FA8F213-A63B-9B0F-6735-780A2E64A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preter">
            <a:hlinkClick r:id="" action="ppaction://media"/>
            <a:extLst>
              <a:ext uri="{FF2B5EF4-FFF2-40B4-BE49-F238E27FC236}">
                <a16:creationId xmlns:a16="http://schemas.microsoft.com/office/drawing/2014/main" id="{C76A795C-11BE-81C8-2873-C704C452A41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77319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7D352-7902-F441-6885-B17004D6F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abits, poupée, Animation, chaussures&#10;&#10;Le contenu généré par l’IA peut être incorrect.">
            <a:extLst>
              <a:ext uri="{FF2B5EF4-FFF2-40B4-BE49-F238E27FC236}">
                <a16:creationId xmlns:a16="http://schemas.microsoft.com/office/drawing/2014/main" id="{6CAE195C-DD07-32C9-7750-C2CC9FFA8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40" y="2115543"/>
            <a:ext cx="2433417" cy="3056051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26BEB1A6-FD96-0BC5-CF4A-E587BD8BA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930ED53-8849-2187-F5F8-C0AFA5DDD1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EB1AE608-AEB4-1EBB-6B0A-93DD47095F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Prêter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947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A36D7-CD19-AA41-70D1-79623C88E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3DA17-E8A3-1AF4-E55F-E45A662A2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1132376-10F5-6FC2-3C6A-7DAC87F35D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E69D6EC-7C91-3487-50A3-75456CCE3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ouvrir">
            <a:hlinkClick r:id="" action="ppaction://media"/>
            <a:extLst>
              <a:ext uri="{FF2B5EF4-FFF2-40B4-BE49-F238E27FC236}">
                <a16:creationId xmlns:a16="http://schemas.microsoft.com/office/drawing/2014/main" id="{1773958E-1DB2-4BB2-C039-3E558271F52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06891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EDB42-DC86-94B1-D7A7-2A1489959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abits, personne, garçon, jeans&#10;&#10;Le contenu généré par l’IA peut être incorrect.">
            <a:extLst>
              <a:ext uri="{FF2B5EF4-FFF2-40B4-BE49-F238E27FC236}">
                <a16:creationId xmlns:a16="http://schemas.microsoft.com/office/drawing/2014/main" id="{ED6E18F0-ED0D-5C29-3039-F022633F9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40" y="2115543"/>
            <a:ext cx="2433417" cy="3056051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6F6B69B0-60DB-D3F3-984D-E85ADCC11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A0F98F7-9CE9-8884-744A-29DA75A06D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045355F1-9897-537A-9DB6-E859C99249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Ouvrir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80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0E687-40B1-883C-C967-D8B391989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DD99CE-28DA-6F49-8471-CF4C1E00C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C61E36B-C948-64A2-DC70-C905AFEECF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5ECDDC6-8354-3A7D-9307-A8572D0D6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cuisinier">
            <a:hlinkClick r:id="" action="ppaction://media"/>
            <a:extLst>
              <a:ext uri="{FF2B5EF4-FFF2-40B4-BE49-F238E27FC236}">
                <a16:creationId xmlns:a16="http://schemas.microsoft.com/office/drawing/2014/main" id="{A2720D45-8091-341E-C0C6-D3CCCD36AC7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3442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633C1-F802-4E7C-4C68-6379D54F1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abits, homme, personne, chaussures&#10;&#10;Le contenu généré par l’IA peut être incorrect.">
            <a:extLst>
              <a:ext uri="{FF2B5EF4-FFF2-40B4-BE49-F238E27FC236}">
                <a16:creationId xmlns:a16="http://schemas.microsoft.com/office/drawing/2014/main" id="{8FC56C7B-AC82-1A50-FCE0-05BFBDDC4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39" y="2115543"/>
            <a:ext cx="2433417" cy="3056051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9A661887-1F0A-AAA2-135C-37B289D68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1D793D0-5F4A-D142-41EE-3B982A7EF3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96F4987D-A3EA-481C-6321-F4A993A756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Cuisiner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71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86B0789E-BB33-0930-E012-4FB370A1D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E891CD7-4AB1-05FE-5421-4B6BC752DF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37ECA70-DC57-5219-8BA1-69574DEBF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11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3B334EDE-CB16-CC9F-0E5A-78BDBEAB7C36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b="1789"/>
          <a:stretch>
            <a:fillRect/>
          </a:stretch>
        </p:blipFill>
        <p:spPr>
          <a:xfrm>
            <a:off x="1434164" y="2136808"/>
            <a:ext cx="2067315" cy="3609474"/>
          </a:xfrm>
        </p:spPr>
      </p:pic>
      <p:pic>
        <p:nvPicPr>
          <p:cNvPr id="3" name="FR_N4_P1_W2_S1_Recap-02">
            <a:hlinkClick r:id="" action="ppaction://media"/>
            <a:extLst>
              <a:ext uri="{FF2B5EF4-FFF2-40B4-BE49-F238E27FC236}">
                <a16:creationId xmlns:a16="http://schemas.microsoft.com/office/drawing/2014/main" id="{085AC5DA-7DC6-2613-B638-0CCADCA43E7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36"/>
                </p14:media>
              </p:ext>
            </p:extLst>
          </p:nvPr>
        </p:nvPicPr>
        <p:blipFill>
          <a:blip r:embed="rId9"/>
          <a:srcRect l="29484" t="1375" r="29999"/>
          <a:stretch>
            <a:fillRect/>
          </a:stretch>
        </p:blipFill>
        <p:spPr>
          <a:xfrm>
            <a:off x="4099035" y="1588627"/>
            <a:ext cx="3436882" cy="470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387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5BAE690-DEDA-9705-2B1D-FD0055D1F79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D3D0F5-EFA4-B8E5-342F-CB1C2C79E4C6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C44EEB-B312-111D-753D-70D8A4B727D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48020635-6DD5-93FB-A560-2E415C0BE57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DA7075ED-A0D8-4AD5-E140-634A9CD5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03" y="2609958"/>
            <a:ext cx="1752918" cy="21810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C3D950B-9DC4-3827-1D48-762F045E5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719" y="2765466"/>
            <a:ext cx="1574712" cy="207224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5EB9348-2EB1-D72D-E07F-223A484C6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566" y="2765466"/>
            <a:ext cx="1630808" cy="21810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F8F0737-4CBB-0060-4AD2-511ECA8E30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9426" y="2743255"/>
            <a:ext cx="1651975" cy="222547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295AB9D-BC15-BC92-D52A-C05E98485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401" y="2721045"/>
            <a:ext cx="1653279" cy="222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ADADB-7876-3DA1-C3DD-734C176AF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AC751A-22EF-97A1-FA2C-326B8DD0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876170-BEFE-3CAC-034E-C9DA889C6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3" name="Image 12" descr="Une image contenant habits, homme, personne, chaussures&#10;&#10;Le contenu généré par l’IA peut être incorrect.">
            <a:extLst>
              <a:ext uri="{FF2B5EF4-FFF2-40B4-BE49-F238E27FC236}">
                <a16:creationId xmlns:a16="http://schemas.microsoft.com/office/drawing/2014/main" id="{6E960BF8-513A-1765-2B2E-E56D3F904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77" y="2188024"/>
            <a:ext cx="1345524" cy="1689801"/>
          </a:xfrm>
          <a:prstGeom prst="rect">
            <a:avLst/>
          </a:prstGeom>
        </p:spPr>
      </p:pic>
      <p:pic>
        <p:nvPicPr>
          <p:cNvPr id="14" name="Image 13" descr="Une image contenant garço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A2C42341-2AC6-22E5-197E-1111D527B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32" y="2193388"/>
            <a:ext cx="1345524" cy="1689801"/>
          </a:xfrm>
          <a:prstGeom prst="rect">
            <a:avLst/>
          </a:prstGeom>
        </p:spPr>
      </p:pic>
      <p:pic>
        <p:nvPicPr>
          <p:cNvPr id="16" name="Image 15" descr="Une image contenant habits, personne, garçon, jeans&#10;&#10;Le contenu généré par l’IA peut être incorrect.">
            <a:extLst>
              <a:ext uri="{FF2B5EF4-FFF2-40B4-BE49-F238E27FC236}">
                <a16:creationId xmlns:a16="http://schemas.microsoft.com/office/drawing/2014/main" id="{A2BA8A17-48EE-BEAD-D959-5F82CA11B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72" y="2209034"/>
            <a:ext cx="1345524" cy="1689801"/>
          </a:xfrm>
          <a:prstGeom prst="rect">
            <a:avLst/>
          </a:prstGeom>
        </p:spPr>
      </p:pic>
      <p:pic>
        <p:nvPicPr>
          <p:cNvPr id="17" name="Image 16" descr="Une image contenant habits, poupée, Animation, chaussures&#10;&#10;Le contenu généré par l’IA peut être incorrect.">
            <a:extLst>
              <a:ext uri="{FF2B5EF4-FFF2-40B4-BE49-F238E27FC236}">
                <a16:creationId xmlns:a16="http://schemas.microsoft.com/office/drawing/2014/main" id="{995C0FB3-FE03-456E-8455-C3BF09E77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77" y="4442211"/>
            <a:ext cx="1345524" cy="1689801"/>
          </a:xfrm>
          <a:prstGeom prst="rect">
            <a:avLst/>
          </a:prstGeom>
        </p:spPr>
      </p:pic>
      <p:pic>
        <p:nvPicPr>
          <p:cNvPr id="18" name="Image 17" descr="Une image contenant habits, chaussures, plante, jeune enfant&#10;&#10;Le contenu généré par l’IA peut être incorrect.">
            <a:extLst>
              <a:ext uri="{FF2B5EF4-FFF2-40B4-BE49-F238E27FC236}">
                <a16:creationId xmlns:a16="http://schemas.microsoft.com/office/drawing/2014/main" id="{C3B47AD4-6E63-C460-4E39-2B9F2E7D6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33" y="4442212"/>
            <a:ext cx="1345523" cy="1689801"/>
          </a:xfrm>
          <a:prstGeom prst="rect">
            <a:avLst/>
          </a:prstGeom>
        </p:spPr>
      </p:pic>
      <p:pic>
        <p:nvPicPr>
          <p:cNvPr id="19" name="Image 18" descr="Une image contenant Équipement médical, soins de santé, habits, lit&#10;&#10;Le contenu généré par l’IA peut être incorrect.">
            <a:extLst>
              <a:ext uri="{FF2B5EF4-FFF2-40B4-BE49-F238E27FC236}">
                <a16:creationId xmlns:a16="http://schemas.microsoft.com/office/drawing/2014/main" id="{0423F5CF-7C35-FF0A-C8E7-B50C3ADBE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73" y="4442213"/>
            <a:ext cx="1345523" cy="1689800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63F1DE3-BEB6-1495-C557-D341CE8A6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9452" y="3726658"/>
            <a:ext cx="1800000" cy="360000"/>
          </a:xfrm>
        </p:spPr>
        <p:txBody>
          <a:bodyPr/>
          <a:lstStyle/>
          <a:p>
            <a:r>
              <a:rPr lang="fr-MA" dirty="0"/>
              <a:t>Ouvrir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5281363-26B2-DD4B-EFCB-D9B35AFBA9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90620" y="3718835"/>
            <a:ext cx="1800000" cy="360000"/>
          </a:xfrm>
        </p:spPr>
        <p:txBody>
          <a:bodyPr/>
          <a:lstStyle/>
          <a:p>
            <a:r>
              <a:rPr lang="fr-MA" dirty="0"/>
              <a:t>Expliquer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C0BE1EB-991A-7E8B-8784-52E65BCB321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81571" y="5975482"/>
            <a:ext cx="2395762" cy="360000"/>
          </a:xfrm>
        </p:spPr>
        <p:txBody>
          <a:bodyPr/>
          <a:lstStyle/>
          <a:p>
            <a:r>
              <a:rPr lang="fr-MA" dirty="0"/>
              <a:t>S’occuper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01457CE-4F9B-885D-6B78-5C1D279C26B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63382" y="5959836"/>
            <a:ext cx="3680172" cy="360000"/>
          </a:xfrm>
          <a:ln>
            <a:noFill/>
          </a:ln>
        </p:spPr>
        <p:txBody>
          <a:bodyPr/>
          <a:lstStyle/>
          <a:p>
            <a:r>
              <a:rPr lang="fr-MA" dirty="0"/>
              <a:t>Prêter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BF840CC7-99FD-5656-EEF5-121D2C1D8964}"/>
              </a:ext>
            </a:extLst>
          </p:cNvPr>
          <p:cNvSpPr txBox="1">
            <a:spLocks/>
          </p:cNvSpPr>
          <p:nvPr/>
        </p:nvSpPr>
        <p:spPr>
          <a:xfrm>
            <a:off x="3953682" y="597548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Accueillir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D54DFAC7-20BF-CF03-CBD0-DC327150FCF9}"/>
              </a:ext>
            </a:extLst>
          </p:cNvPr>
          <p:cNvSpPr txBox="1">
            <a:spLocks/>
          </p:cNvSpPr>
          <p:nvPr/>
        </p:nvSpPr>
        <p:spPr>
          <a:xfrm>
            <a:off x="6201788" y="371883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Cuisiner</a:t>
            </a:r>
          </a:p>
        </p:txBody>
      </p:sp>
    </p:spTree>
    <p:extLst>
      <p:ext uri="{BB962C8B-B14F-4D97-AF65-F5344CB8AC3E}">
        <p14:creationId xmlns:p14="http://schemas.microsoft.com/office/powerpoint/2010/main" val="108430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267CF-E974-F376-4AB9-08F63A599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5FD2C-37B6-27B9-AA53-8C4E5A7B4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F007CA4-2F86-714C-3D01-017D67FA22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 descr="Une image contenant habits, homme, personne, chaussures&#10;&#10;Le contenu généré par l’IA peut être incorrect.">
            <a:extLst>
              <a:ext uri="{FF2B5EF4-FFF2-40B4-BE49-F238E27FC236}">
                <a16:creationId xmlns:a16="http://schemas.microsoft.com/office/drawing/2014/main" id="{453AAD34-359E-6DC8-AD52-97AD611F1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017128"/>
            <a:ext cx="1631494" cy="2048942"/>
          </a:xfrm>
          <a:prstGeom prst="rect">
            <a:avLst/>
          </a:prstGeom>
        </p:spPr>
      </p:pic>
      <p:pic>
        <p:nvPicPr>
          <p:cNvPr id="7" name="Image 6" descr="Une image contenant garço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D241CC18-D368-9F37-57E5-15707FD8A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15" y="2017128"/>
            <a:ext cx="1631494" cy="2048942"/>
          </a:xfrm>
          <a:prstGeom prst="rect">
            <a:avLst/>
          </a:prstGeom>
        </p:spPr>
      </p:pic>
      <p:pic>
        <p:nvPicPr>
          <p:cNvPr id="9" name="Image 8" descr="Une image contenant habits, personne, garçon, jeans&#10;&#10;Le contenu généré par l’IA peut être incorrect.">
            <a:extLst>
              <a:ext uri="{FF2B5EF4-FFF2-40B4-BE49-F238E27FC236}">
                <a16:creationId xmlns:a16="http://schemas.microsoft.com/office/drawing/2014/main" id="{4ACF2419-6638-5D37-AD52-BDC09C1B9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582" y="2032774"/>
            <a:ext cx="1631494" cy="2048942"/>
          </a:xfrm>
          <a:prstGeom prst="rect">
            <a:avLst/>
          </a:prstGeom>
        </p:spPr>
      </p:pic>
      <p:pic>
        <p:nvPicPr>
          <p:cNvPr id="11" name="Image 10" descr="Une image contenant habits, poupée, Animation, chaussures&#10;&#10;Le contenu généré par l’IA peut être incorrect.">
            <a:extLst>
              <a:ext uri="{FF2B5EF4-FFF2-40B4-BE49-F238E27FC236}">
                <a16:creationId xmlns:a16="http://schemas.microsoft.com/office/drawing/2014/main" id="{BB4B1C3C-82A3-0331-1130-F3AB76F1A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4271315"/>
            <a:ext cx="1631494" cy="2048942"/>
          </a:xfrm>
          <a:prstGeom prst="rect">
            <a:avLst/>
          </a:prstGeom>
        </p:spPr>
      </p:pic>
      <p:pic>
        <p:nvPicPr>
          <p:cNvPr id="13" name="Image 12" descr="Une image contenant habits, chaussures, plante, jeune enfant&#10;&#10;Le contenu généré par l’IA peut être incorrect.">
            <a:extLst>
              <a:ext uri="{FF2B5EF4-FFF2-40B4-BE49-F238E27FC236}">
                <a16:creationId xmlns:a16="http://schemas.microsoft.com/office/drawing/2014/main" id="{C8E5C7D2-69A5-FBE0-AB6E-34D00BDCB0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16" y="4265952"/>
            <a:ext cx="1631493" cy="2048942"/>
          </a:xfrm>
          <a:prstGeom prst="rect">
            <a:avLst/>
          </a:prstGeom>
        </p:spPr>
      </p:pic>
      <p:pic>
        <p:nvPicPr>
          <p:cNvPr id="14" name="Image 13" descr="Une image contenant Équipement médical, soins de santé, habits, lit&#10;&#10;Le contenu généré par l’IA peut être incorrect.">
            <a:extLst>
              <a:ext uri="{FF2B5EF4-FFF2-40B4-BE49-F238E27FC236}">
                <a16:creationId xmlns:a16="http://schemas.microsoft.com/office/drawing/2014/main" id="{1A3C1177-4427-D07B-13FE-11F986312D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583" y="4265952"/>
            <a:ext cx="1631493" cy="204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43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s’occuper ».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DA6128-BFDB-41CB-8AF7-D7C02B675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Image 11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8A09DDDB-D4D6-98D1-AC48-580E92582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44E2926-A910-33A5-86B8-C116FE62B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D230EB5-5793-E5C5-EC8E-621CB6E57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2" name="Image 1" descr="Une image contenant garço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635163E2-4052-0BFA-2A66-D615D2091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705" y="2576275"/>
            <a:ext cx="1345524" cy="1689801"/>
          </a:xfrm>
          <a:prstGeom prst="rect">
            <a:avLst/>
          </a:prstGeom>
        </p:spPr>
      </p:pic>
      <p:pic>
        <p:nvPicPr>
          <p:cNvPr id="3" name="Image 2" descr="Une image contenant habits, poupée, Animation, chaussures&#10;&#10;Le contenu généré par l’IA peut être incorrect.">
            <a:extLst>
              <a:ext uri="{FF2B5EF4-FFF2-40B4-BE49-F238E27FC236}">
                <a16:creationId xmlns:a16="http://schemas.microsoft.com/office/drawing/2014/main" id="{F5112A61-DF85-0FEA-C7E4-23A55021C0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39" y="2576276"/>
            <a:ext cx="1345524" cy="1689801"/>
          </a:xfrm>
          <a:prstGeom prst="rect">
            <a:avLst/>
          </a:prstGeom>
        </p:spPr>
      </p:pic>
      <p:pic>
        <p:nvPicPr>
          <p:cNvPr id="6" name="Image 5" descr="Une image contenant Équipement médical, soins de santé, habits, lit&#10;&#10;Le contenu généré par l’IA peut être incorrect.">
            <a:extLst>
              <a:ext uri="{FF2B5EF4-FFF2-40B4-BE49-F238E27FC236}">
                <a16:creationId xmlns:a16="http://schemas.microsoft.com/office/drawing/2014/main" id="{71F1645D-EF88-9731-CE37-A37D842AB5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60" y="2576275"/>
            <a:ext cx="1345523" cy="16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E1317-6502-917E-362D-B8D6F1B15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26E7711-89F3-CE71-CEEA-6CAC2F15C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Cuisiner 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4B7568F-C341-BC71-3F0C-CE3C6F806B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Image 11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318ECCD0-CDD5-266C-8FB9-445A6289C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4B911E-86BB-41D9-EF6F-01F5D3962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0010E0C-68D4-229C-F114-C0ECAC606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2" name="Image 1" descr="Une image contenant habits, homme, personne, chaussures&#10;&#10;Le contenu généré par l’IA peut être incorrect.">
            <a:extLst>
              <a:ext uri="{FF2B5EF4-FFF2-40B4-BE49-F238E27FC236}">
                <a16:creationId xmlns:a16="http://schemas.microsoft.com/office/drawing/2014/main" id="{97EC65AB-718F-946C-AF6B-3C465CCE9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60" y="2584099"/>
            <a:ext cx="1345524" cy="1689801"/>
          </a:xfrm>
          <a:prstGeom prst="rect">
            <a:avLst/>
          </a:prstGeom>
        </p:spPr>
      </p:pic>
      <p:pic>
        <p:nvPicPr>
          <p:cNvPr id="3" name="Image 2" descr="Une image contenant habits, personne, garçon, jeans&#10;&#10;Le contenu généré par l’IA peut être incorrect.">
            <a:extLst>
              <a:ext uri="{FF2B5EF4-FFF2-40B4-BE49-F238E27FC236}">
                <a16:creationId xmlns:a16="http://schemas.microsoft.com/office/drawing/2014/main" id="{204EE9AC-FEB6-A222-8B88-002A9025D8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39" y="2584099"/>
            <a:ext cx="1345524" cy="1689801"/>
          </a:xfrm>
          <a:prstGeom prst="rect">
            <a:avLst/>
          </a:prstGeom>
        </p:spPr>
      </p:pic>
      <p:pic>
        <p:nvPicPr>
          <p:cNvPr id="6" name="Image 5" descr="Une image contenant habits, chaussures, plante, jeune enfant&#10;&#10;Le contenu généré par l’IA peut être incorrect.">
            <a:extLst>
              <a:ext uri="{FF2B5EF4-FFF2-40B4-BE49-F238E27FC236}">
                <a16:creationId xmlns:a16="http://schemas.microsoft.com/office/drawing/2014/main" id="{5D3A6C09-DC9B-FA53-E97F-D6B2451078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0" y="2584099"/>
            <a:ext cx="1345523" cy="16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78726-7A29-0BCF-5AF0-1C4CDCA81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7110DC3-48CF-AD88-442A-0C9FFF12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La directrice 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28AD64D-A621-190F-C13F-D824FE9E19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Image 11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841A175F-E947-F54A-72E9-E58E47AE5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F1B30B3-6E95-DAD0-F121-96C3DEBEA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408C720-29B3-4F6C-62D5-FF5D12088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2" name="Image 1" descr="Une image contenant habits, chaussures, personne, sourire&#10;&#10;Le contenu généré par l’IA peut être incorrect.">
            <a:extLst>
              <a:ext uri="{FF2B5EF4-FFF2-40B4-BE49-F238E27FC236}">
                <a16:creationId xmlns:a16="http://schemas.microsoft.com/office/drawing/2014/main" id="{282FA862-EA9F-C8CB-6A5C-94C8829E5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38" y="2456065"/>
            <a:ext cx="1345525" cy="1689802"/>
          </a:xfrm>
          <a:prstGeom prst="rect">
            <a:avLst/>
          </a:prstGeom>
        </p:spPr>
      </p:pic>
      <p:pic>
        <p:nvPicPr>
          <p:cNvPr id="3" name="Image 2" descr="Une image contenant Visage humain, meubles, table, habits&#10;&#10;Le contenu généré par l’IA peut être incorrect.">
            <a:extLst>
              <a:ext uri="{FF2B5EF4-FFF2-40B4-BE49-F238E27FC236}">
                <a16:creationId xmlns:a16="http://schemas.microsoft.com/office/drawing/2014/main" id="{22F648CE-9C96-5A3D-2F45-DED4F54833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60" y="2584099"/>
            <a:ext cx="1345524" cy="16898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663D1EE-BF5F-0B03-C243-7FEFB3C584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6550" y="2456065"/>
            <a:ext cx="1345523" cy="16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0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F821DC-B937-C71C-B0B0-64A2929E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Rangez vos ardoises. </a:t>
            </a:r>
          </a:p>
        </p:txBody>
      </p:sp>
      <p:pic>
        <p:nvPicPr>
          <p:cNvPr id="5" name="Rangez vos ardoises">
            <a:hlinkClick r:id="" action="ppaction://media"/>
            <a:extLst>
              <a:ext uri="{FF2B5EF4-FFF2-40B4-BE49-F238E27FC236}">
                <a16:creationId xmlns:a16="http://schemas.microsoft.com/office/drawing/2014/main" id="{EA5AE726-A95F-6406-75FA-F0F5EA6946C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831030-0A36-E6DD-5211-B4BA867BD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471A75E-A8D0-91B9-EE51-890AAAE3A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74" y="5828898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1F200E-B51D-46B0-B540-B3CCAD989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habits, homme, personne, manche&#10;&#10;Le contenu généré par l’IA peut être incorrect.">
            <a:extLst>
              <a:ext uri="{FF2B5EF4-FFF2-40B4-BE49-F238E27FC236}">
                <a16:creationId xmlns:a16="http://schemas.microsoft.com/office/drawing/2014/main" id="{5C65B885-FA1D-9D20-5E22-249BA8CD9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12" y="2892262"/>
            <a:ext cx="1781788" cy="2237691"/>
          </a:xfrm>
          <a:prstGeom prst="rect">
            <a:avLst/>
          </a:prstGeom>
        </p:spPr>
      </p:pic>
      <p:pic>
        <p:nvPicPr>
          <p:cNvPr id="4" name="Image 3" descr="Une image contenant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20E795D-384E-1299-BAAE-91B17FD5B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06" y="2892262"/>
            <a:ext cx="1781788" cy="2237691"/>
          </a:xfrm>
          <a:prstGeom prst="rect">
            <a:avLst/>
          </a:prstGeom>
        </p:spPr>
      </p:pic>
      <p:pic>
        <p:nvPicPr>
          <p:cNvPr id="5" name="Image 4" descr="Une image contenant habits, debout, Pantalons, personne&#10;&#10;Le contenu généré par l’IA peut être incorrect.">
            <a:extLst>
              <a:ext uri="{FF2B5EF4-FFF2-40B4-BE49-F238E27FC236}">
                <a16:creationId xmlns:a16="http://schemas.microsoft.com/office/drawing/2014/main" id="{7ED60AEC-E211-F3C7-A46C-9F70B749D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424" y="2892262"/>
            <a:ext cx="1781788" cy="2237691"/>
          </a:xfrm>
          <a:prstGeom prst="rect">
            <a:avLst/>
          </a:prstGeom>
        </p:spPr>
      </p:pic>
      <p:pic>
        <p:nvPicPr>
          <p:cNvPr id="7" name="Image 6" descr="Une image contenant habits, homme, personne, chaussures&#10;&#10;Le contenu généré par l’IA peut être incorrect.">
            <a:extLst>
              <a:ext uri="{FF2B5EF4-FFF2-40B4-BE49-F238E27FC236}">
                <a16:creationId xmlns:a16="http://schemas.microsoft.com/office/drawing/2014/main" id="{79188023-C4B3-D58C-05B6-C2316FEAA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18" y="2892262"/>
            <a:ext cx="1781788" cy="22376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834530-C6A0-1CB5-DA4D-C50A8CE371A9}"/>
              </a:ext>
            </a:extLst>
          </p:cNvPr>
          <p:cNvSpPr/>
          <p:nvPr/>
        </p:nvSpPr>
        <p:spPr>
          <a:xfrm>
            <a:off x="801106" y="2892262"/>
            <a:ext cx="1781788" cy="1788226"/>
          </a:xfrm>
          <a:prstGeom prst="rect">
            <a:avLst/>
          </a:prstGeom>
          <a:noFill/>
          <a:ln w="5715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8" name="Image 7" descr="Une image contenant habits, personne, garçon, jeans&#10;&#10;Le contenu généré par l’IA peut être incorrect.">
            <a:extLst>
              <a:ext uri="{FF2B5EF4-FFF2-40B4-BE49-F238E27FC236}">
                <a16:creationId xmlns:a16="http://schemas.microsoft.com/office/drawing/2014/main" id="{4C754971-CBA5-9D58-E883-22073B865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t="7940" r="12825" b="26549"/>
          <a:stretch>
            <a:fillRect/>
          </a:stretch>
        </p:blipFill>
        <p:spPr>
          <a:xfrm>
            <a:off x="4967722" y="2981360"/>
            <a:ext cx="1432893" cy="161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CA207-7049-3DD1-DBA5-0C4A2C4FC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CFBDD7-A6BC-F17C-88B3-AF3AA5334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21F93C-C9AB-0593-05CE-6F41E2950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habits, homme, personne, manche&#10;&#10;Le contenu généré par l’IA peut être incorrect.">
            <a:extLst>
              <a:ext uri="{FF2B5EF4-FFF2-40B4-BE49-F238E27FC236}">
                <a16:creationId xmlns:a16="http://schemas.microsoft.com/office/drawing/2014/main" id="{A5F7E5D2-649C-BCA0-24BF-BFCD44753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12" y="2892262"/>
            <a:ext cx="1781788" cy="2237691"/>
          </a:xfrm>
          <a:prstGeom prst="rect">
            <a:avLst/>
          </a:prstGeom>
        </p:spPr>
      </p:pic>
      <p:pic>
        <p:nvPicPr>
          <p:cNvPr id="4" name="Image 3" descr="Une image contenant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569EE13-5BFA-D2EA-94AD-89D62A06F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06" y="2892262"/>
            <a:ext cx="1781788" cy="2237691"/>
          </a:xfrm>
          <a:prstGeom prst="rect">
            <a:avLst/>
          </a:prstGeom>
        </p:spPr>
      </p:pic>
      <p:pic>
        <p:nvPicPr>
          <p:cNvPr id="5" name="Image 4" descr="Une image contenant habits, debout, Pantalons, personne&#10;&#10;Le contenu généré par l’IA peut être incorrect.">
            <a:extLst>
              <a:ext uri="{FF2B5EF4-FFF2-40B4-BE49-F238E27FC236}">
                <a16:creationId xmlns:a16="http://schemas.microsoft.com/office/drawing/2014/main" id="{E6B27586-F810-9F75-2622-C9DCD3E77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424" y="2892262"/>
            <a:ext cx="1781788" cy="2237691"/>
          </a:xfrm>
          <a:prstGeom prst="rect">
            <a:avLst/>
          </a:prstGeom>
        </p:spPr>
      </p:pic>
      <p:pic>
        <p:nvPicPr>
          <p:cNvPr id="7" name="Image 6" descr="Une image contenant habits, homme, personne, chaussures&#10;&#10;Le contenu généré par l’IA peut être incorrect.">
            <a:extLst>
              <a:ext uri="{FF2B5EF4-FFF2-40B4-BE49-F238E27FC236}">
                <a16:creationId xmlns:a16="http://schemas.microsoft.com/office/drawing/2014/main" id="{19A613A4-2F0B-0370-6E65-015C1E5F4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18" y="2892262"/>
            <a:ext cx="1781788" cy="22376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D4C606-C916-654D-5EF6-24FA3E647799}"/>
              </a:ext>
            </a:extLst>
          </p:cNvPr>
          <p:cNvSpPr/>
          <p:nvPr/>
        </p:nvSpPr>
        <p:spPr>
          <a:xfrm>
            <a:off x="2787578" y="2892262"/>
            <a:ext cx="1781788" cy="1788226"/>
          </a:xfrm>
          <a:prstGeom prst="rect">
            <a:avLst/>
          </a:prstGeom>
          <a:noFill/>
          <a:ln w="5715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9" name="Image 8" descr="Une image contenant habits, personne, garçon, jeans&#10;&#10;Le contenu généré par l’IA peut être incorrect.">
            <a:extLst>
              <a:ext uri="{FF2B5EF4-FFF2-40B4-BE49-F238E27FC236}">
                <a16:creationId xmlns:a16="http://schemas.microsoft.com/office/drawing/2014/main" id="{75CEF966-1384-E1E8-4D46-23EC74409A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t="7940" r="12825" b="26549"/>
          <a:stretch>
            <a:fillRect/>
          </a:stretch>
        </p:blipFill>
        <p:spPr>
          <a:xfrm>
            <a:off x="4967722" y="2981360"/>
            <a:ext cx="1432893" cy="161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BD4B2-4972-A6E9-5D2B-87E1C6788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E7B4C8-DB31-2182-80DB-27A1306DC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BEBC15-AA66-94FE-4612-1943D15A1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habits, homme, personne, manche&#10;&#10;Le contenu généré par l’IA peut être incorrect.">
            <a:extLst>
              <a:ext uri="{FF2B5EF4-FFF2-40B4-BE49-F238E27FC236}">
                <a16:creationId xmlns:a16="http://schemas.microsoft.com/office/drawing/2014/main" id="{5F260E93-31DD-2390-4600-70D54B879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12" y="2892262"/>
            <a:ext cx="1781788" cy="2237691"/>
          </a:xfrm>
          <a:prstGeom prst="rect">
            <a:avLst/>
          </a:prstGeom>
        </p:spPr>
      </p:pic>
      <p:pic>
        <p:nvPicPr>
          <p:cNvPr id="4" name="Image 3" descr="Une image contenant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1787967-5FEA-F2E0-7ADB-D03872AD5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06" y="2892262"/>
            <a:ext cx="1781788" cy="2237691"/>
          </a:xfrm>
          <a:prstGeom prst="rect">
            <a:avLst/>
          </a:prstGeom>
        </p:spPr>
      </p:pic>
      <p:pic>
        <p:nvPicPr>
          <p:cNvPr id="5" name="Image 4" descr="Une image contenant habits, debout, Pantalons, personne&#10;&#10;Le contenu généré par l’IA peut être incorrect.">
            <a:extLst>
              <a:ext uri="{FF2B5EF4-FFF2-40B4-BE49-F238E27FC236}">
                <a16:creationId xmlns:a16="http://schemas.microsoft.com/office/drawing/2014/main" id="{53009849-5FB0-676E-42CD-FDF79D7BC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424" y="2892262"/>
            <a:ext cx="1781788" cy="2237691"/>
          </a:xfrm>
          <a:prstGeom prst="rect">
            <a:avLst/>
          </a:prstGeom>
        </p:spPr>
      </p:pic>
      <p:pic>
        <p:nvPicPr>
          <p:cNvPr id="7" name="Image 6" descr="Une image contenant habits, homme, personne, chaussures&#10;&#10;Le contenu généré par l’IA peut être incorrect.">
            <a:extLst>
              <a:ext uri="{FF2B5EF4-FFF2-40B4-BE49-F238E27FC236}">
                <a16:creationId xmlns:a16="http://schemas.microsoft.com/office/drawing/2014/main" id="{F3398ED6-4595-67CA-03DD-A280DD52A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18" y="2892262"/>
            <a:ext cx="1781788" cy="22376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002720-176A-0716-42C1-F96012F45F66}"/>
              </a:ext>
            </a:extLst>
          </p:cNvPr>
          <p:cNvSpPr/>
          <p:nvPr/>
        </p:nvSpPr>
        <p:spPr>
          <a:xfrm>
            <a:off x="4774025" y="2892262"/>
            <a:ext cx="1781788" cy="1788226"/>
          </a:xfrm>
          <a:prstGeom prst="rect">
            <a:avLst/>
          </a:prstGeom>
          <a:noFill/>
          <a:ln w="5715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9" name="Image 8" descr="Une image contenant habits, personne, garçon, jeans&#10;&#10;Le contenu généré par l’IA peut être incorrect.">
            <a:extLst>
              <a:ext uri="{FF2B5EF4-FFF2-40B4-BE49-F238E27FC236}">
                <a16:creationId xmlns:a16="http://schemas.microsoft.com/office/drawing/2014/main" id="{D0C5A077-2355-5AFB-0B2F-577D5396C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t="7940" r="12825" b="26549"/>
          <a:stretch>
            <a:fillRect/>
          </a:stretch>
        </p:blipFill>
        <p:spPr>
          <a:xfrm>
            <a:off x="4967722" y="2981360"/>
            <a:ext cx="1432893" cy="161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9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 – Point de langue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– Phrases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895736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Compréhension de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92111F8-3DD5-FA13-B685-C4816AA1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" name="Espace réservé du texte 55">
            <a:extLst>
              <a:ext uri="{FF2B5EF4-FFF2-40B4-BE49-F238E27FC236}">
                <a16:creationId xmlns:a16="http://schemas.microsoft.com/office/drawing/2014/main" id="{DE0E526C-A1AC-B10C-BF0F-8AA7D2555F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</p:spPr>
        <p:txBody>
          <a:bodyPr/>
          <a:lstStyle/>
          <a:p>
            <a:endParaRPr lang="fr-MA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9E9BC72-93C8-BF57-376D-4BDB966E0C32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7" name="Organigramme : Terminateur 16">
            <a:extLst>
              <a:ext uri="{FF2B5EF4-FFF2-40B4-BE49-F238E27FC236}">
                <a16:creationId xmlns:a16="http://schemas.microsoft.com/office/drawing/2014/main" id="{ED8A3D9C-63EE-9568-430E-ACDE0CFB2DC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03BE25A9-DC76-F6DF-4FA4-940965191E91}"/>
              </a:ext>
            </a:extLst>
          </p:cNvPr>
          <p:cNvSpPr/>
          <p:nvPr/>
        </p:nvSpPr>
        <p:spPr>
          <a:xfrm>
            <a:off x="800611" y="237390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17A048A1-6FAF-E76F-7596-C1FC3F39781F}"/>
              </a:ext>
            </a:extLst>
          </p:cNvPr>
          <p:cNvSpPr txBox="1">
            <a:spLocks/>
          </p:cNvSpPr>
          <p:nvPr/>
        </p:nvSpPr>
        <p:spPr>
          <a:xfrm>
            <a:off x="864000" y="239528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Présentation du vocabulaire </a:t>
            </a:r>
          </a:p>
          <a:p>
            <a:r>
              <a:rPr lang="fr-FR" dirty="0"/>
              <a:t>Exploitation du vocabulaire</a:t>
            </a:r>
          </a:p>
          <a:p>
            <a:r>
              <a:rPr lang="fr-FR" dirty="0"/>
              <a:t>Activités de vocabulaire sur livret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40F30BD-AB9F-C72D-892F-0FA068619CD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7B833B-EB2A-258C-4D9C-D7008F96698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313D4F0-7F2F-B1EC-9458-5735AE494D6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8F22F662-EA1A-1731-B3C2-50C2E65BFF8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02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4ECB3-ED6F-B84D-A7AB-C0781944F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4553E9-9DBC-2985-DD88-8DB09D93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0FB301D-9DBA-8C43-1BE0-C3E2DEE00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habits, homme, personne, manche&#10;&#10;Le contenu généré par l’IA peut être incorrect.">
            <a:extLst>
              <a:ext uri="{FF2B5EF4-FFF2-40B4-BE49-F238E27FC236}">
                <a16:creationId xmlns:a16="http://schemas.microsoft.com/office/drawing/2014/main" id="{ACFE0045-FCE3-5084-1F4F-C7586C0AD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12" y="2892262"/>
            <a:ext cx="1781788" cy="2237691"/>
          </a:xfrm>
          <a:prstGeom prst="rect">
            <a:avLst/>
          </a:prstGeom>
        </p:spPr>
      </p:pic>
      <p:pic>
        <p:nvPicPr>
          <p:cNvPr id="4" name="Image 3" descr="Une image contenant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47A991C-FFAE-5EB8-5049-6AA8952E8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06" y="2892262"/>
            <a:ext cx="1781788" cy="2237691"/>
          </a:xfrm>
          <a:prstGeom prst="rect">
            <a:avLst/>
          </a:prstGeom>
        </p:spPr>
      </p:pic>
      <p:pic>
        <p:nvPicPr>
          <p:cNvPr id="5" name="Image 4" descr="Une image contenant habits, debout, Pantalons, personne&#10;&#10;Le contenu généré par l’IA peut être incorrect.">
            <a:extLst>
              <a:ext uri="{FF2B5EF4-FFF2-40B4-BE49-F238E27FC236}">
                <a16:creationId xmlns:a16="http://schemas.microsoft.com/office/drawing/2014/main" id="{AB8CE67D-D23E-F5BF-A5DA-930EB98F1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424" y="2892262"/>
            <a:ext cx="1781788" cy="2237691"/>
          </a:xfrm>
          <a:prstGeom prst="rect">
            <a:avLst/>
          </a:prstGeom>
        </p:spPr>
      </p:pic>
      <p:pic>
        <p:nvPicPr>
          <p:cNvPr id="7" name="Image 6" descr="Une image contenant habits, homme, personne, chaussures&#10;&#10;Le contenu généré par l’IA peut être incorrect.">
            <a:extLst>
              <a:ext uri="{FF2B5EF4-FFF2-40B4-BE49-F238E27FC236}">
                <a16:creationId xmlns:a16="http://schemas.microsoft.com/office/drawing/2014/main" id="{933F006F-2A39-5EB3-AFC8-71D08AAFC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18" y="2892262"/>
            <a:ext cx="1781788" cy="22376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C8DBF6-1E36-433E-5E31-1E6163DE4931}"/>
              </a:ext>
            </a:extLst>
          </p:cNvPr>
          <p:cNvSpPr/>
          <p:nvPr/>
        </p:nvSpPr>
        <p:spPr>
          <a:xfrm>
            <a:off x="6760483" y="2892262"/>
            <a:ext cx="1781788" cy="1788226"/>
          </a:xfrm>
          <a:prstGeom prst="rect">
            <a:avLst/>
          </a:prstGeom>
          <a:noFill/>
          <a:ln w="5715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9" name="Image 8" descr="Une image contenant habits, personne, garçon, jeans&#10;&#10;Le contenu généré par l’IA peut être incorrect.">
            <a:extLst>
              <a:ext uri="{FF2B5EF4-FFF2-40B4-BE49-F238E27FC236}">
                <a16:creationId xmlns:a16="http://schemas.microsoft.com/office/drawing/2014/main" id="{B9A74D0A-AF7C-CABB-DBD5-37FE65DE41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t="7940" r="12825" b="26549"/>
          <a:stretch>
            <a:fillRect/>
          </a:stretch>
        </p:blipFill>
        <p:spPr>
          <a:xfrm>
            <a:off x="4967722" y="2981360"/>
            <a:ext cx="1432893" cy="161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0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558" y="346223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Exploitation du vocabulaire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Description de la scène.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10ED587-43A0-55B5-2B99-F8EC16060FA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2BBB35-E8D3-3335-A890-F0D29A3DA58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0BC15F-5A7F-91D3-E5B3-BEEB2CBF9428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FDEF49AA-6B05-B2AE-3CC2-7321C000872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0D1E9DB9-5B1B-D114-2E77-23F286B69DD5}"/>
              </a:ext>
            </a:extLst>
          </p:cNvPr>
          <p:cNvSpPr txBox="1">
            <a:spLocks/>
          </p:cNvSpPr>
          <p:nvPr/>
        </p:nvSpPr>
        <p:spPr>
          <a:xfrm>
            <a:off x="2201410" y="2493517"/>
            <a:ext cx="5255680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fr-FR" b="1" dirty="0">
                <a:solidFill>
                  <a:srgbClr val="757575"/>
                </a:solidFill>
                <a:latin typeface="Dosis Medium" pitchFamily="2" charset="0"/>
              </a:rPr>
              <a:t>S ’approprier les mots de vocabulaire </a:t>
            </a:r>
            <a:r>
              <a:rPr lang="fr-FR" dirty="0">
                <a:solidFill>
                  <a:srgbClr val="757575"/>
                </a:solidFill>
              </a:rPr>
              <a:t>: La directrice – Le maitre -  Le gardien – Le cuisinier - La bibliothécaire - Une nouvelle leçon  - s’occuper –Accueillir -  Expliquer - Ouvrir -  Prêter -  Cuisiner</a:t>
            </a: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3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E926E17B-127B-FD5E-A437-52D4D4589B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29000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cette scène pendant 30 secondes. Il y a des images déjà vues aujourd’hui.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80941D-CDF2-4780-0ECE-3F0E926BD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010" y="1986704"/>
            <a:ext cx="5303980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88FB-A6A3-F74B-ADBD-72630757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170AAC7-6ED3-3A7B-9EF9-850B4EC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nous montrer comment décrire l’image. Soyez attentifs !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C39E03-07B8-AFDD-B036-77C21219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7377E3-8CBE-94D0-31A7-B16F9EAC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932418" y="2102291"/>
            <a:ext cx="2087199" cy="398487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865F18F-3FBB-5E46-8B74-7FE829C9F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617" y="2443656"/>
            <a:ext cx="4733693" cy="353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je vais vous dire....">
            <a:hlinkClick r:id="" action="ppaction://media"/>
            <a:extLst>
              <a:ext uri="{FF2B5EF4-FFF2-40B4-BE49-F238E27FC236}">
                <a16:creationId xmlns:a16="http://schemas.microsoft.com/office/drawing/2014/main" id="{072DB354-8DC0-9681-2878-1F8C3193CB4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730"/>
          <a:stretch>
            <a:fillRect/>
          </a:stretch>
        </p:blipFill>
        <p:spPr>
          <a:xfrm>
            <a:off x="933016" y="2402475"/>
            <a:ext cx="1983435" cy="3429405"/>
          </a:xfrm>
        </p:spPr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F560EA-28BF-4C63-590D-05D7A7C03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549" y="2315765"/>
            <a:ext cx="4788896" cy="357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4FA5D2D-4E6D-EB24-8362-0435C839E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74" y="5828898"/>
            <a:ext cx="812539" cy="812539"/>
          </a:xfrm>
          <a:prstGeom prst="rect">
            <a:avLst/>
          </a:prstGeom>
        </p:spPr>
      </p:pic>
      <p:pic>
        <p:nvPicPr>
          <p:cNvPr id="3" name="Scène_Voc_4AP_Sem2">
            <a:hlinkClick r:id="" action="ppaction://media"/>
            <a:extLst>
              <a:ext uri="{FF2B5EF4-FFF2-40B4-BE49-F238E27FC236}">
                <a16:creationId xmlns:a16="http://schemas.microsoft.com/office/drawing/2014/main" id="{B77CBF1A-0FFE-4318-F618-91E382A433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9456" y="1995598"/>
            <a:ext cx="5305087" cy="395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26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B371E-C475-2C7A-8B51-373B6F6C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DB0E43A-C6B8-6BB3-290D-2EE13115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Soyez attentifs.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décrire la scène une deuxième fois.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7D4A5F-69F5-59C6-4745-650DC450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E41BDAB-9570-B7D4-3C79-00C6D79D4E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1679"/>
          <a:stretch>
            <a:fillRect/>
          </a:stretch>
        </p:blipFill>
        <p:spPr>
          <a:xfrm>
            <a:off x="686197" y="2052998"/>
            <a:ext cx="2135831" cy="42553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24B5091-3DF8-C25B-8BEC-B580CE1CD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028" y="2202362"/>
            <a:ext cx="5303980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32E72-DC29-64CB-F2A4-FD0A517A6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8E94B33-ACAD-82B1-315B-8F84B0F1FC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13FC57E3-6017-909B-1D35-3CED37F36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2D7B820-182A-4016-C710-0688115A7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74" y="5828898"/>
            <a:ext cx="812539" cy="812539"/>
          </a:xfrm>
          <a:prstGeom prst="rect">
            <a:avLst/>
          </a:prstGeom>
        </p:spPr>
      </p:pic>
      <p:pic>
        <p:nvPicPr>
          <p:cNvPr id="3" name="Scène_Voc_4AP_Sem2">
            <a:hlinkClick r:id="" action="ppaction://media"/>
            <a:extLst>
              <a:ext uri="{FF2B5EF4-FFF2-40B4-BE49-F238E27FC236}">
                <a16:creationId xmlns:a16="http://schemas.microsoft.com/office/drawing/2014/main" id="{1941A247-DF2A-7DE0-82E6-D5A12652B0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9456" y="1995598"/>
            <a:ext cx="5305087" cy="395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5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26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5D87-E11A-A3D4-F7AD-2FFB8CCD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67BF107-437E-B86A-54D9-578ECC1B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je vais vous poser des questions.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E0B1ED-3AFF-58EC-2919-A2CF2770D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80606F6-7CD2-7F87-574A-270D5420A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398" y="2238704"/>
            <a:ext cx="4999203" cy="372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2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A5459-6D86-448C-199A-9460AF079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A10E9F0-0EA9-F57E-46A7-AD317E1D7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sont ces personnes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277098-E4FC-ABBE-7152-3C1C3D7272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40F07DD-1400-BAB6-D7DD-75EC96BBF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010" y="2068874"/>
            <a:ext cx="5303980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Décrire de la scène.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42770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Présentation du vocabulaire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CC7FFCD9-B606-421E-7058-3041785F2B9C}"/>
              </a:ext>
            </a:extLst>
          </p:cNvPr>
          <p:cNvSpPr txBox="1">
            <a:spLocks/>
          </p:cNvSpPr>
          <p:nvPr/>
        </p:nvSpPr>
        <p:spPr>
          <a:xfrm>
            <a:off x="2227716" y="2570873"/>
            <a:ext cx="5217739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 ’approprier les mots de vocabulaire :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directrice – Le maitre -  Le gardien – Le cuisinier - La bibliothécaire - Une nouvelle leçon  - s’occuper –Accueillir -  -  Expliquer - Ouvrir -  Prêter -  Cuisiner.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20E91D5-AACF-FEBC-D8FD-44F7448F417F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9CC8989-24E6-0AA3-BB14-790FDD5C61F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AD8CA1-2382-C5D0-7176-427F08A355C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F0E1E981-DBDE-7D5D-4D2A-409DFF75D0FB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7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A897A79-BAB1-3B20-DD4F-02337921DA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52851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7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13E95-13B5-1D5F-8D9B-97E3C3C29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40B11E50-9FFA-5BC2-A346-873BB701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est cette personne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EF0D3D-46EA-81C5-645A-99E8578E1F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5C9A0FC-C7A9-6BD3-700B-42A13B983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010" y="2068874"/>
            <a:ext cx="5303980" cy="3956647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795742B-D44F-6EF9-3A5C-E4AFAC5F8593}"/>
              </a:ext>
            </a:extLst>
          </p:cNvPr>
          <p:cNvSpPr/>
          <p:nvPr/>
        </p:nvSpPr>
        <p:spPr>
          <a:xfrm>
            <a:off x="2522484" y="3436888"/>
            <a:ext cx="740978" cy="24278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3221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226C2-DC40-C13A-A452-CA432AE0A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C8EDDB24-2D6B-A8D0-4310-5CB8FB803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est cette personne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86CDD7-FE1E-4389-2E8E-0E67C6E581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0892E49-F514-34E0-EE19-37AC445B8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010" y="2068874"/>
            <a:ext cx="5303980" cy="3956647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5DA47D8-89A2-8DBE-0EEC-A9A939CA59F4}"/>
              </a:ext>
            </a:extLst>
          </p:cNvPr>
          <p:cNvSpPr/>
          <p:nvPr/>
        </p:nvSpPr>
        <p:spPr>
          <a:xfrm>
            <a:off x="4371021" y="3429000"/>
            <a:ext cx="894661" cy="24278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79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E5338-0655-82B1-D2B2-E5E6B7A38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5DD58989-105C-A0A1-4889-621D76F07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est cette personne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5FE7539-56E1-81EA-4FDE-0F15DAFDC1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35D87DD-CF55-115E-DD17-49105D5A7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010" y="2145353"/>
            <a:ext cx="5303980" cy="3956647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F500A61-211A-4110-A7D9-6ED78A14E9B7}"/>
              </a:ext>
            </a:extLst>
          </p:cNvPr>
          <p:cNvSpPr/>
          <p:nvPr/>
        </p:nvSpPr>
        <p:spPr>
          <a:xfrm>
            <a:off x="3831022" y="3513367"/>
            <a:ext cx="740978" cy="24278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65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57122-ED92-D317-BCA5-433C09837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D033E81-299B-235E-6C6D-8EB1954B4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est cette personne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0BEA82E-BEBC-578E-4658-0C973623F7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F911C5C-E80C-2F20-B88B-C05F1B80B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010" y="2068874"/>
            <a:ext cx="5303980" cy="3956647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36C77E8-B8FC-3908-5595-F87B5B76644B}"/>
              </a:ext>
            </a:extLst>
          </p:cNvPr>
          <p:cNvSpPr/>
          <p:nvPr/>
        </p:nvSpPr>
        <p:spPr>
          <a:xfrm>
            <a:off x="5990898" y="3429000"/>
            <a:ext cx="740978" cy="24278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06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Exploitation du vocabulaire 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75209" y="4925075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C37EFFE-ED52-8796-0713-465095A0CAF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4EDC0AE-654C-E808-1CF0-069C444A745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5B97FD1-FAF2-ADB8-2DD2-6FFC14177DB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Titre 53">
              <a:extLst>
                <a:ext uri="{FF2B5EF4-FFF2-40B4-BE49-F238E27FC236}">
                  <a16:creationId xmlns:a16="http://schemas.microsoft.com/office/drawing/2014/main" id="{E7E59920-CD73-BA2D-42BB-5FC2BD2F4FD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C10DBF9-758A-3A38-13D4-FC5CA2AD9511}"/>
              </a:ext>
            </a:extLst>
          </p:cNvPr>
          <p:cNvSpPr txBox="1">
            <a:spLocks/>
          </p:cNvSpPr>
          <p:nvPr/>
        </p:nvSpPr>
        <p:spPr>
          <a:xfrm>
            <a:off x="2201410" y="2493517"/>
            <a:ext cx="5255680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fr-FR" b="1" dirty="0">
                <a:solidFill>
                  <a:srgbClr val="757575"/>
                </a:solidFill>
                <a:latin typeface="Dosis Medium" pitchFamily="2" charset="0"/>
              </a:rPr>
              <a:t>S ’approprier les mots de vocabulaire </a:t>
            </a:r>
            <a:r>
              <a:rPr lang="fr-FR" dirty="0">
                <a:solidFill>
                  <a:srgbClr val="757575"/>
                </a:solidFill>
              </a:rPr>
              <a:t>: La directrice – Le maitre -  Le gardien – Le cuisinier - La bibliothécaire - Une nouvelle leçon  - s’occuper –Accueillir -  Expliquer - Ouvrir -  Prêter -  Cuisiner</a:t>
            </a: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173E1CA-E850-04B7-7B4D-A545025CBB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75209" y="345566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A11AA4D-1C96-B9AA-5590-8972F2375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674" y="2315203"/>
            <a:ext cx="2852524" cy="35492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88BBC80-57A1-9B4A-0F92-97D2B119CC29}"/>
              </a:ext>
            </a:extLst>
          </p:cNvPr>
          <p:cNvSpPr/>
          <p:nvPr/>
        </p:nvSpPr>
        <p:spPr>
          <a:xfrm>
            <a:off x="3128157" y="2279345"/>
            <a:ext cx="2808041" cy="3620940"/>
          </a:xfrm>
          <a:prstGeom prst="roundRect">
            <a:avLst>
              <a:gd name="adj" fmla="val 1221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13.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5101083-FB11-2F65-62C9-5949EB445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011" y="2315203"/>
            <a:ext cx="2852524" cy="354922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À la maison, faites les activités 1 et 2 sur le livret.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Vous devez écrire les mots du vocabulaire.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D9C6949-D85F-493D-53A1-EC7902347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9696C15-7612-2276-0D4F-140A937BFA4A}"/>
              </a:ext>
            </a:extLst>
          </p:cNvPr>
          <p:cNvSpPr/>
          <p:nvPr/>
        </p:nvSpPr>
        <p:spPr>
          <a:xfrm>
            <a:off x="3979494" y="2279345"/>
            <a:ext cx="2808041" cy="3620940"/>
          </a:xfrm>
          <a:prstGeom prst="roundRect">
            <a:avLst>
              <a:gd name="adj" fmla="val 1221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86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 !  La leçon de français commence maintenant. 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Nada-Wave">
            <a:hlinkClick r:id="" action="ppaction://media"/>
            <a:extLst>
              <a:ext uri="{FF2B5EF4-FFF2-40B4-BE49-F238E27FC236}">
                <a16:creationId xmlns:a16="http://schemas.microsoft.com/office/drawing/2014/main" id="{A98D8759-2F3D-5CFF-6195-EC9AAC8D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9407" y="2021302"/>
            <a:ext cx="2108665" cy="3367569"/>
          </a:xfrm>
          <a:prstGeom prst="rect">
            <a:avLst/>
          </a:prstGeom>
        </p:spPr>
      </p:pic>
      <p:pic>
        <p:nvPicPr>
          <p:cNvPr id="14" name="majd_wave">
            <a:hlinkClick r:id="" action="ppaction://media"/>
            <a:extLst>
              <a:ext uri="{FF2B5EF4-FFF2-40B4-BE49-F238E27FC236}">
                <a16:creationId xmlns:a16="http://schemas.microsoft.com/office/drawing/2014/main" id="{D1932B4F-852B-755F-FEFA-725CA6367E15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248"/>
          <a:stretch>
            <a:fillRect/>
          </a:stretch>
        </p:blipFill>
        <p:spPr>
          <a:xfrm>
            <a:off x="2367098" y="2021304"/>
            <a:ext cx="1894256" cy="3291841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24ADCD-9C88-D7DD-AAF3-21E2299B3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266FBD2A-070C-F28F-AD6A-06BBF4F2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6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990ED6D0-9534-90F3-11C8-5042871965B7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610" b="1509"/>
          <a:stretch>
            <a:fillRect/>
          </a:stretch>
        </p:blipFill>
        <p:spPr>
          <a:xfrm>
            <a:off x="926148" y="2325299"/>
            <a:ext cx="1773237" cy="3157538"/>
          </a:xfrm>
        </p:spPr>
      </p:pic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CF23606-EB9D-E7D2-B552-706C767A1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7A8656D-AD5F-D24B-DACD-95D96E668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0084" y="1916678"/>
            <a:ext cx="4853158" cy="39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58FF02-1D00-0B3E-7882-3112BFB8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BCAB1E4-DCAD-13A0-C3F6-1B097D68C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directrice">
            <a:hlinkClick r:id="" action="ppaction://media"/>
            <a:extLst>
              <a:ext uri="{FF2B5EF4-FFF2-40B4-BE49-F238E27FC236}">
                <a16:creationId xmlns:a16="http://schemas.microsoft.com/office/drawing/2014/main" id="{B5D8C0AA-385C-52E4-2076-E34A4432F29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12018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12965</TotalTime>
  <Words>765</Words>
  <PresentationFormat>Affichage à l'écran (4:3)</PresentationFormat>
  <Paragraphs>137</Paragraphs>
  <Slides>67</Slides>
  <Notes>2</Notes>
  <HiddenSlides>0</HiddenSlides>
  <MMClips>24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67</vt:i4>
      </vt:variant>
    </vt:vector>
  </HeadingPairs>
  <TitlesOfParts>
    <vt:vector size="88" baseType="lpstr">
      <vt:lpstr>Arial</vt:lpstr>
      <vt:lpstr>Mistral</vt:lpstr>
      <vt:lpstr>Calibri</vt:lpstr>
      <vt:lpstr>Dosis ExtraBold</vt:lpstr>
      <vt:lpstr>Dosis Medium</vt:lpstr>
      <vt:lpstr>Dosis SemiBold</vt:lpstr>
      <vt:lpstr>Wingdings</vt:lpstr>
      <vt:lpstr>Aptos</vt:lpstr>
      <vt:lpstr>Dosis</vt:lpstr>
      <vt:lpstr>2_Conception personnalisée</vt:lpstr>
      <vt:lpstr>00_Env-Enseignant</vt:lpstr>
      <vt:lpstr>02_New Voc_01-Présentation</vt:lpstr>
      <vt:lpstr>3_New Voc_01-Exploitation</vt:lpstr>
      <vt:lpstr>4_New Voc_01-Livret</vt:lpstr>
      <vt:lpstr>3_Conception personnalisée</vt:lpstr>
      <vt:lpstr>1_Env-Enseignant</vt:lpstr>
      <vt:lpstr>4_Conception personnalisée</vt:lpstr>
      <vt:lpstr>3_New Voc_01-Présentation</vt:lpstr>
      <vt:lpstr>5_New Voc_01-Livret</vt:lpstr>
      <vt:lpstr>4_New Voc_01-Exploitation</vt:lpstr>
      <vt:lpstr>5_Conception personnalisée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</vt:lpstr>
      <vt:lpstr>Bonjour les enfants !  La leçon de français commence maintenant.  Soyez attentifs. </vt:lpstr>
      <vt:lpstr>Lecture de la vidéo.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ensemble.</vt:lpstr>
      <vt:lpstr>Qui veut passer au tableau pour nommer les images ? </vt:lpstr>
      <vt:lpstr>Maintenant, on va apprendre d’autres mots avec Majd.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Que fait la directrice ?</vt:lpstr>
      <vt:lpstr>La directrice accueille les élèves.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ensemble. </vt:lpstr>
      <vt:lpstr>Qui veut passer au tableau pour nommer les images ? </vt:lpstr>
      <vt:lpstr>Prenez vos ardoises. </vt:lpstr>
      <vt:lpstr>Écrivez le numéro du mot « s’occuper ».</vt:lpstr>
      <vt:lpstr>Écrivez le numéro du mot « Cuisiner ».</vt:lpstr>
      <vt:lpstr>Écrivez le numéro du mot « La directrice ».</vt:lpstr>
      <vt:lpstr>Rangez vos ardoises. </vt:lpstr>
      <vt:lpstr>Qui veut nommer l’image ? </vt:lpstr>
      <vt:lpstr>Qui veut nommer l’image ? </vt:lpstr>
      <vt:lpstr>Qui veut nommer l’image ? </vt:lpstr>
      <vt:lpstr>Qui veut nommer l’image ? </vt:lpstr>
      <vt:lpstr>Plan de la séance</vt:lpstr>
      <vt:lpstr>Observez cette scène pendant 30 secondes. Il y a des images déjà vues aujourd’hui. </vt:lpstr>
      <vt:lpstr>Majd va nous montrer comment décrire l’image. Soyez attentifs !</vt:lpstr>
      <vt:lpstr>Lecture de la vidéo.</vt:lpstr>
      <vt:lpstr>Lecture de la vidéo.</vt:lpstr>
      <vt:lpstr>Soyez attentifs. Majd va décrire la scène une deuxième fois. </vt:lpstr>
      <vt:lpstr>Lecture de la vidéo.</vt:lpstr>
      <vt:lpstr>Maintenant, je vais vous poser des questions.</vt:lpstr>
      <vt:lpstr>Où sont ces personnes ? </vt:lpstr>
      <vt:lpstr>Qui est cette personne ?</vt:lpstr>
      <vt:lpstr>Qui est cette personne ?</vt:lpstr>
      <vt:lpstr>Qui est cette personne ?</vt:lpstr>
      <vt:lpstr>Qui est cette personne ?</vt:lpstr>
      <vt:lpstr>Plan de la séance 1</vt:lpstr>
      <vt:lpstr>Ouvrez le livret à la page 13.  Vous allez faire cette activité à l’oral avec votre camarade. </vt:lpstr>
      <vt:lpstr>À tour de rôle : l’un montre une image, l’autre dit le mot. Je passe entre les rangs pour vous aider.</vt:lpstr>
      <vt:lpstr>La séance d’aujourd’hui est terminée.  À la maison, faites les activités 1 et 2 sur le livret. Vous devez écrire les mots du vocabulaire.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2025-11-02T17:17:18Z</dcterms:modified>
</cp:coreProperties>
</file>