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64" r:id="rId3"/>
    <p:sldId id="267" r:id="rId4"/>
    <p:sldId id="319" r:id="rId5"/>
    <p:sldId id="257" r:id="rId6"/>
    <p:sldId id="268" r:id="rId7"/>
    <p:sldId id="269" r:id="rId8"/>
    <p:sldId id="271" r:id="rId9"/>
    <p:sldId id="270" r:id="rId10"/>
    <p:sldId id="283" r:id="rId11"/>
    <p:sldId id="285" r:id="rId12"/>
    <p:sldId id="273" r:id="rId13"/>
    <p:sldId id="274" r:id="rId14"/>
    <p:sldId id="272" r:id="rId15"/>
    <p:sldId id="277" r:id="rId16"/>
    <p:sldId id="279" r:id="rId17"/>
    <p:sldId id="280" r:id="rId18"/>
    <p:sldId id="275" r:id="rId19"/>
    <p:sldId id="320" r:id="rId20"/>
    <p:sldId id="287" r:id="rId21"/>
    <p:sldId id="321" r:id="rId22"/>
    <p:sldId id="313" r:id="rId23"/>
    <p:sldId id="281" r:id="rId24"/>
    <p:sldId id="315" r:id="rId25"/>
    <p:sldId id="314" r:id="rId26"/>
    <p:sldId id="316" r:id="rId27"/>
    <p:sldId id="322" r:id="rId28"/>
    <p:sldId id="317" r:id="rId29"/>
    <p:sldId id="318" r:id="rId30"/>
    <p:sldId id="288" r:id="rId31"/>
    <p:sldId id="290" r:id="rId32"/>
    <p:sldId id="291" r:id="rId33"/>
    <p:sldId id="292" r:id="rId34"/>
    <p:sldId id="293" r:id="rId35"/>
    <p:sldId id="294" r:id="rId36"/>
    <p:sldId id="295" r:id="rId37"/>
    <p:sldId id="296" r:id="rId38"/>
    <p:sldId id="298" r:id="rId39"/>
    <p:sldId id="299" r:id="rId40"/>
    <p:sldId id="300" r:id="rId41"/>
    <p:sldId id="301" r:id="rId42"/>
    <p:sldId id="327" r:id="rId43"/>
    <p:sldId id="302" r:id="rId44"/>
    <p:sldId id="303" r:id="rId45"/>
    <p:sldId id="328" r:id="rId46"/>
    <p:sldId id="329" r:id="rId47"/>
    <p:sldId id="330" r:id="rId48"/>
    <p:sldId id="312" r:id="rId49"/>
    <p:sldId id="323" r:id="rId50"/>
    <p:sldId id="325" r:id="rId51"/>
    <p:sldId id="326" r:id="rId52"/>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ヒラギノ角ゴ Pro W3" pitchFamily="2"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ヒラギノ角ゴ Pro W3" pitchFamily="2"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ヒラギノ角ゴ Pro W3" pitchFamily="2"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ヒラギノ角ゴ Pro W3" pitchFamily="2"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ヒラギノ角ゴ Pro W3" pitchFamily="2"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pitchFamily="2"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pitchFamily="2"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pitchFamily="2"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pitchFamily="2"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FFFF"/>
    <a:srgbClr val="F5D155"/>
    <a:srgbClr val="573A7E"/>
    <a:srgbClr val="6D499D"/>
    <a:srgbClr val="97C83B"/>
    <a:srgbClr val="ED14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6" d="100"/>
          <a:sy n="96" d="100"/>
        </p:scale>
        <p:origin x="816" y="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ヒラギノ角ゴ Pro W3" charset="0"/>
                <a:cs typeface="ヒラギノ角ゴ Pro W3"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F6699B70-3D84-4898-BD5B-C0184EEC85C9}" type="datetimeFigureOut">
              <a:rPr lang="en-US" altLang="en-US"/>
              <a:pPr>
                <a:defRPr/>
              </a:pPr>
              <a:t>6/10/2016</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ヒラギノ角ゴ Pro W3" charset="0"/>
                <a:cs typeface="ヒラギノ角ゴ Pro W3"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0D2353A-187E-4722-9C64-2BC74B18257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2" charset="-128"/>
              </a:defRPr>
            </a:lvl1pPr>
            <a:lvl2pPr marL="742950" indent="-285750">
              <a:defRPr>
                <a:solidFill>
                  <a:schemeClr val="tx1"/>
                </a:solidFill>
                <a:latin typeface="Arial" panose="020B0604020202020204" pitchFamily="34" charset="0"/>
                <a:ea typeface="ヒラギノ角ゴ Pro W3" pitchFamily="2" charset="-128"/>
              </a:defRPr>
            </a:lvl2pPr>
            <a:lvl3pPr marL="1143000" indent="-228600">
              <a:defRPr>
                <a:solidFill>
                  <a:schemeClr val="tx1"/>
                </a:solidFill>
                <a:latin typeface="Arial" panose="020B0604020202020204" pitchFamily="34" charset="0"/>
                <a:ea typeface="ヒラギノ角ゴ Pro W3" pitchFamily="2" charset="-128"/>
              </a:defRPr>
            </a:lvl3pPr>
            <a:lvl4pPr marL="1600200" indent="-228600">
              <a:defRPr>
                <a:solidFill>
                  <a:schemeClr val="tx1"/>
                </a:solidFill>
                <a:latin typeface="Arial" panose="020B0604020202020204" pitchFamily="34" charset="0"/>
                <a:ea typeface="ヒラギノ角ゴ Pro W3" pitchFamily="2" charset="-128"/>
              </a:defRPr>
            </a:lvl4pPr>
            <a:lvl5pPr marL="2057400" indent="-228600">
              <a:defRPr>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9pPr>
          </a:lstStyle>
          <a:p>
            <a:fld id="{50D88738-024D-4581-BBED-6B0C419C3639}" type="slidenum">
              <a:rPr lang="en-US" altLang="en-US" smtClean="0"/>
              <a:pPr/>
              <a:t>22</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2" charset="-128"/>
              </a:defRPr>
            </a:lvl1pPr>
            <a:lvl2pPr marL="742950" indent="-285750">
              <a:defRPr>
                <a:solidFill>
                  <a:schemeClr val="tx1"/>
                </a:solidFill>
                <a:latin typeface="Arial" panose="020B0604020202020204" pitchFamily="34" charset="0"/>
                <a:ea typeface="ヒラギノ角ゴ Pro W3" pitchFamily="2" charset="-128"/>
              </a:defRPr>
            </a:lvl2pPr>
            <a:lvl3pPr marL="1143000" indent="-228600">
              <a:defRPr>
                <a:solidFill>
                  <a:schemeClr val="tx1"/>
                </a:solidFill>
                <a:latin typeface="Arial" panose="020B0604020202020204" pitchFamily="34" charset="0"/>
                <a:ea typeface="ヒラギノ角ゴ Pro W3" pitchFamily="2" charset="-128"/>
              </a:defRPr>
            </a:lvl3pPr>
            <a:lvl4pPr marL="1600200" indent="-228600">
              <a:defRPr>
                <a:solidFill>
                  <a:schemeClr val="tx1"/>
                </a:solidFill>
                <a:latin typeface="Arial" panose="020B0604020202020204" pitchFamily="34" charset="0"/>
                <a:ea typeface="ヒラギノ角ゴ Pro W3" pitchFamily="2" charset="-128"/>
              </a:defRPr>
            </a:lvl4pPr>
            <a:lvl5pPr marL="2057400" indent="-228600">
              <a:defRPr>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9pPr>
          </a:lstStyle>
          <a:p>
            <a:fld id="{0C024A96-93A1-45BA-AE59-FBCA208211EB}" type="slidenum">
              <a:rPr lang="en-US" altLang="en-US" smtClean="0"/>
              <a:pPr/>
              <a:t>35</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2" charset="-128"/>
              </a:defRPr>
            </a:lvl1pPr>
            <a:lvl2pPr marL="742950" indent="-285750">
              <a:defRPr>
                <a:solidFill>
                  <a:schemeClr val="tx1"/>
                </a:solidFill>
                <a:latin typeface="Arial" panose="020B0604020202020204" pitchFamily="34" charset="0"/>
                <a:ea typeface="ヒラギノ角ゴ Pro W3" pitchFamily="2" charset="-128"/>
              </a:defRPr>
            </a:lvl2pPr>
            <a:lvl3pPr marL="1143000" indent="-228600">
              <a:defRPr>
                <a:solidFill>
                  <a:schemeClr val="tx1"/>
                </a:solidFill>
                <a:latin typeface="Arial" panose="020B0604020202020204" pitchFamily="34" charset="0"/>
                <a:ea typeface="ヒラギノ角ゴ Pro W3" pitchFamily="2" charset="-128"/>
              </a:defRPr>
            </a:lvl3pPr>
            <a:lvl4pPr marL="1600200" indent="-228600">
              <a:defRPr>
                <a:solidFill>
                  <a:schemeClr val="tx1"/>
                </a:solidFill>
                <a:latin typeface="Arial" panose="020B0604020202020204" pitchFamily="34" charset="0"/>
                <a:ea typeface="ヒラギノ角ゴ Pro W3" pitchFamily="2" charset="-128"/>
              </a:defRPr>
            </a:lvl4pPr>
            <a:lvl5pPr marL="2057400" indent="-228600">
              <a:defRPr>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9pPr>
          </a:lstStyle>
          <a:p>
            <a:fld id="{A1291610-9E27-4BF2-86EB-F5BFD54E3A42}" type="slidenum">
              <a:rPr lang="en-US" altLang="en-US" smtClean="0"/>
              <a:pPr/>
              <a:t>36</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2" charset="-128"/>
              </a:defRPr>
            </a:lvl1pPr>
            <a:lvl2pPr marL="742950" indent="-285750">
              <a:defRPr>
                <a:solidFill>
                  <a:schemeClr val="tx1"/>
                </a:solidFill>
                <a:latin typeface="Arial" panose="020B0604020202020204" pitchFamily="34" charset="0"/>
                <a:ea typeface="ヒラギノ角ゴ Pro W3" pitchFamily="2" charset="-128"/>
              </a:defRPr>
            </a:lvl2pPr>
            <a:lvl3pPr marL="1143000" indent="-228600">
              <a:defRPr>
                <a:solidFill>
                  <a:schemeClr val="tx1"/>
                </a:solidFill>
                <a:latin typeface="Arial" panose="020B0604020202020204" pitchFamily="34" charset="0"/>
                <a:ea typeface="ヒラギノ角ゴ Pro W3" pitchFamily="2" charset="-128"/>
              </a:defRPr>
            </a:lvl3pPr>
            <a:lvl4pPr marL="1600200" indent="-228600">
              <a:defRPr>
                <a:solidFill>
                  <a:schemeClr val="tx1"/>
                </a:solidFill>
                <a:latin typeface="Arial" panose="020B0604020202020204" pitchFamily="34" charset="0"/>
                <a:ea typeface="ヒラギノ角ゴ Pro W3" pitchFamily="2" charset="-128"/>
              </a:defRPr>
            </a:lvl4pPr>
            <a:lvl5pPr marL="2057400" indent="-228600">
              <a:defRPr>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9pPr>
          </a:lstStyle>
          <a:p>
            <a:fld id="{A7F0EDA9-FF3C-4674-BEC8-C38072C28866}" type="slidenum">
              <a:rPr lang="en-US" altLang="en-US" smtClean="0"/>
              <a:pPr/>
              <a:t>37</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2" charset="-128"/>
              </a:defRPr>
            </a:lvl1pPr>
            <a:lvl2pPr marL="742950" indent="-285750">
              <a:defRPr>
                <a:solidFill>
                  <a:schemeClr val="tx1"/>
                </a:solidFill>
                <a:latin typeface="Arial" panose="020B0604020202020204" pitchFamily="34" charset="0"/>
                <a:ea typeface="ヒラギノ角ゴ Pro W3" pitchFamily="2" charset="-128"/>
              </a:defRPr>
            </a:lvl2pPr>
            <a:lvl3pPr marL="1143000" indent="-228600">
              <a:defRPr>
                <a:solidFill>
                  <a:schemeClr val="tx1"/>
                </a:solidFill>
                <a:latin typeface="Arial" panose="020B0604020202020204" pitchFamily="34" charset="0"/>
                <a:ea typeface="ヒラギノ角ゴ Pro W3" pitchFamily="2" charset="-128"/>
              </a:defRPr>
            </a:lvl3pPr>
            <a:lvl4pPr marL="1600200" indent="-228600">
              <a:defRPr>
                <a:solidFill>
                  <a:schemeClr val="tx1"/>
                </a:solidFill>
                <a:latin typeface="Arial" panose="020B0604020202020204" pitchFamily="34" charset="0"/>
                <a:ea typeface="ヒラギノ角ゴ Pro W3" pitchFamily="2" charset="-128"/>
              </a:defRPr>
            </a:lvl4pPr>
            <a:lvl5pPr marL="2057400" indent="-228600">
              <a:defRPr>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9pPr>
          </a:lstStyle>
          <a:p>
            <a:fld id="{88836B18-A096-43D0-96D6-EB446372D82C}" type="slidenum">
              <a:rPr lang="en-US" altLang="en-US" smtClean="0"/>
              <a:pPr/>
              <a:t>38</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2" charset="-128"/>
              </a:defRPr>
            </a:lvl1pPr>
            <a:lvl2pPr marL="742950" indent="-285750">
              <a:defRPr>
                <a:solidFill>
                  <a:schemeClr val="tx1"/>
                </a:solidFill>
                <a:latin typeface="Arial" panose="020B0604020202020204" pitchFamily="34" charset="0"/>
                <a:ea typeface="ヒラギノ角ゴ Pro W3" pitchFamily="2" charset="-128"/>
              </a:defRPr>
            </a:lvl2pPr>
            <a:lvl3pPr marL="1143000" indent="-228600">
              <a:defRPr>
                <a:solidFill>
                  <a:schemeClr val="tx1"/>
                </a:solidFill>
                <a:latin typeface="Arial" panose="020B0604020202020204" pitchFamily="34" charset="0"/>
                <a:ea typeface="ヒラギノ角ゴ Pro W3" pitchFamily="2" charset="-128"/>
              </a:defRPr>
            </a:lvl3pPr>
            <a:lvl4pPr marL="1600200" indent="-228600">
              <a:defRPr>
                <a:solidFill>
                  <a:schemeClr val="tx1"/>
                </a:solidFill>
                <a:latin typeface="Arial" panose="020B0604020202020204" pitchFamily="34" charset="0"/>
                <a:ea typeface="ヒラギノ角ゴ Pro W3" pitchFamily="2" charset="-128"/>
              </a:defRPr>
            </a:lvl4pPr>
            <a:lvl5pPr marL="2057400" indent="-228600">
              <a:defRPr>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9pPr>
          </a:lstStyle>
          <a:p>
            <a:fld id="{6C17901B-FDF3-4163-8437-4796799201EC}" type="slidenum">
              <a:rPr lang="en-US" altLang="en-US" smtClean="0"/>
              <a:pPr/>
              <a:t>39</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2" charset="-128"/>
              </a:defRPr>
            </a:lvl1pPr>
            <a:lvl2pPr marL="742950" indent="-285750">
              <a:defRPr>
                <a:solidFill>
                  <a:schemeClr val="tx1"/>
                </a:solidFill>
                <a:latin typeface="Arial" panose="020B0604020202020204" pitchFamily="34" charset="0"/>
                <a:ea typeface="ヒラギノ角ゴ Pro W3" pitchFamily="2" charset="-128"/>
              </a:defRPr>
            </a:lvl2pPr>
            <a:lvl3pPr marL="1143000" indent="-228600">
              <a:defRPr>
                <a:solidFill>
                  <a:schemeClr val="tx1"/>
                </a:solidFill>
                <a:latin typeface="Arial" panose="020B0604020202020204" pitchFamily="34" charset="0"/>
                <a:ea typeface="ヒラギノ角ゴ Pro W3" pitchFamily="2" charset="-128"/>
              </a:defRPr>
            </a:lvl3pPr>
            <a:lvl4pPr marL="1600200" indent="-228600">
              <a:defRPr>
                <a:solidFill>
                  <a:schemeClr val="tx1"/>
                </a:solidFill>
                <a:latin typeface="Arial" panose="020B0604020202020204" pitchFamily="34" charset="0"/>
                <a:ea typeface="ヒラギノ角ゴ Pro W3" pitchFamily="2" charset="-128"/>
              </a:defRPr>
            </a:lvl4pPr>
            <a:lvl5pPr marL="2057400" indent="-228600">
              <a:defRPr>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9pPr>
          </a:lstStyle>
          <a:p>
            <a:fld id="{B71FCF96-8E93-44C8-98D7-8394BB0A83A1}" type="slidenum">
              <a:rPr lang="en-US" altLang="en-US" smtClean="0"/>
              <a:pPr/>
              <a:t>40</a:t>
            </a:fld>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2" charset="-128"/>
              </a:defRPr>
            </a:lvl1pPr>
            <a:lvl2pPr marL="742950" indent="-285750">
              <a:defRPr>
                <a:solidFill>
                  <a:schemeClr val="tx1"/>
                </a:solidFill>
                <a:latin typeface="Arial" panose="020B0604020202020204" pitchFamily="34" charset="0"/>
                <a:ea typeface="ヒラギノ角ゴ Pro W3" pitchFamily="2" charset="-128"/>
              </a:defRPr>
            </a:lvl2pPr>
            <a:lvl3pPr marL="1143000" indent="-228600">
              <a:defRPr>
                <a:solidFill>
                  <a:schemeClr val="tx1"/>
                </a:solidFill>
                <a:latin typeface="Arial" panose="020B0604020202020204" pitchFamily="34" charset="0"/>
                <a:ea typeface="ヒラギノ角ゴ Pro W3" pitchFamily="2" charset="-128"/>
              </a:defRPr>
            </a:lvl3pPr>
            <a:lvl4pPr marL="1600200" indent="-228600">
              <a:defRPr>
                <a:solidFill>
                  <a:schemeClr val="tx1"/>
                </a:solidFill>
                <a:latin typeface="Arial" panose="020B0604020202020204" pitchFamily="34" charset="0"/>
                <a:ea typeface="ヒラギノ角ゴ Pro W3" pitchFamily="2" charset="-128"/>
              </a:defRPr>
            </a:lvl4pPr>
            <a:lvl5pPr marL="2057400" indent="-228600">
              <a:defRPr>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9pPr>
          </a:lstStyle>
          <a:p>
            <a:fld id="{90F329A7-E302-4E64-A257-1B06AADD3B0D}" type="slidenum">
              <a:rPr lang="en-US" altLang="en-US" smtClean="0"/>
              <a:pPr/>
              <a:t>41</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2" charset="-128"/>
              </a:defRPr>
            </a:lvl1pPr>
            <a:lvl2pPr marL="742950" indent="-285750">
              <a:defRPr>
                <a:solidFill>
                  <a:schemeClr val="tx1"/>
                </a:solidFill>
                <a:latin typeface="Arial" panose="020B0604020202020204" pitchFamily="34" charset="0"/>
                <a:ea typeface="ヒラギノ角ゴ Pro W3" pitchFamily="2" charset="-128"/>
              </a:defRPr>
            </a:lvl2pPr>
            <a:lvl3pPr marL="1143000" indent="-228600">
              <a:defRPr>
                <a:solidFill>
                  <a:schemeClr val="tx1"/>
                </a:solidFill>
                <a:latin typeface="Arial" panose="020B0604020202020204" pitchFamily="34" charset="0"/>
                <a:ea typeface="ヒラギノ角ゴ Pro W3" pitchFamily="2" charset="-128"/>
              </a:defRPr>
            </a:lvl3pPr>
            <a:lvl4pPr marL="1600200" indent="-228600">
              <a:defRPr>
                <a:solidFill>
                  <a:schemeClr val="tx1"/>
                </a:solidFill>
                <a:latin typeface="Arial" panose="020B0604020202020204" pitchFamily="34" charset="0"/>
                <a:ea typeface="ヒラギノ角ゴ Pro W3" pitchFamily="2" charset="-128"/>
              </a:defRPr>
            </a:lvl4pPr>
            <a:lvl5pPr marL="2057400" indent="-228600">
              <a:defRPr>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9pPr>
          </a:lstStyle>
          <a:p>
            <a:fld id="{1658EC9F-6761-4161-939A-46A2E8F2E8BF}" type="slidenum">
              <a:rPr lang="en-US" altLang="en-US" smtClean="0"/>
              <a:pPr/>
              <a:t>50</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2" charset="-128"/>
              </a:defRPr>
            </a:lvl1pPr>
            <a:lvl2pPr marL="742950" indent="-285750">
              <a:defRPr>
                <a:solidFill>
                  <a:schemeClr val="tx1"/>
                </a:solidFill>
                <a:latin typeface="Arial" panose="020B0604020202020204" pitchFamily="34" charset="0"/>
                <a:ea typeface="ヒラギノ角ゴ Pro W3" pitchFamily="2" charset="-128"/>
              </a:defRPr>
            </a:lvl2pPr>
            <a:lvl3pPr marL="1143000" indent="-228600">
              <a:defRPr>
                <a:solidFill>
                  <a:schemeClr val="tx1"/>
                </a:solidFill>
                <a:latin typeface="Arial" panose="020B0604020202020204" pitchFamily="34" charset="0"/>
                <a:ea typeface="ヒラギノ角ゴ Pro W3" pitchFamily="2" charset="-128"/>
              </a:defRPr>
            </a:lvl3pPr>
            <a:lvl4pPr marL="1600200" indent="-228600">
              <a:defRPr>
                <a:solidFill>
                  <a:schemeClr val="tx1"/>
                </a:solidFill>
                <a:latin typeface="Arial" panose="020B0604020202020204" pitchFamily="34" charset="0"/>
                <a:ea typeface="ヒラギノ角ゴ Pro W3" pitchFamily="2" charset="-128"/>
              </a:defRPr>
            </a:lvl4pPr>
            <a:lvl5pPr marL="2057400" indent="-228600">
              <a:defRPr>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9pPr>
          </a:lstStyle>
          <a:p>
            <a:fld id="{B07AE64D-2B1F-40ED-8202-3FBBFC83EE6A}" type="slidenum">
              <a:rPr lang="en-US" altLang="en-US" smtClean="0"/>
              <a:pPr/>
              <a:t>51</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Johnson &amp; Johnson Inst. 2011</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2" charset="-128"/>
              </a:defRPr>
            </a:lvl1pPr>
            <a:lvl2pPr marL="742950" indent="-285750">
              <a:defRPr>
                <a:solidFill>
                  <a:schemeClr val="tx1"/>
                </a:solidFill>
                <a:latin typeface="Arial" panose="020B0604020202020204" pitchFamily="34" charset="0"/>
                <a:ea typeface="ヒラギノ角ゴ Pro W3" pitchFamily="2" charset="-128"/>
              </a:defRPr>
            </a:lvl2pPr>
            <a:lvl3pPr marL="1143000" indent="-228600">
              <a:defRPr>
                <a:solidFill>
                  <a:schemeClr val="tx1"/>
                </a:solidFill>
                <a:latin typeface="Arial" panose="020B0604020202020204" pitchFamily="34" charset="0"/>
                <a:ea typeface="ヒラギノ角ゴ Pro W3" pitchFamily="2" charset="-128"/>
              </a:defRPr>
            </a:lvl3pPr>
            <a:lvl4pPr marL="1600200" indent="-228600">
              <a:defRPr>
                <a:solidFill>
                  <a:schemeClr val="tx1"/>
                </a:solidFill>
                <a:latin typeface="Arial" panose="020B0604020202020204" pitchFamily="34" charset="0"/>
                <a:ea typeface="ヒラギノ角ゴ Pro W3" pitchFamily="2" charset="-128"/>
              </a:defRPr>
            </a:lvl4pPr>
            <a:lvl5pPr marL="2057400" indent="-228600">
              <a:defRPr>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9pPr>
          </a:lstStyle>
          <a:p>
            <a:fld id="{8B12046A-3A80-44FB-8388-736197C26EF3}" type="slidenum">
              <a:rPr lang="en-US" altLang="en-US" smtClean="0"/>
              <a:pPr/>
              <a:t>25</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2" charset="-128"/>
              </a:defRPr>
            </a:lvl1pPr>
            <a:lvl2pPr marL="742950" indent="-285750">
              <a:defRPr>
                <a:solidFill>
                  <a:schemeClr val="tx1"/>
                </a:solidFill>
                <a:latin typeface="Arial" panose="020B0604020202020204" pitchFamily="34" charset="0"/>
                <a:ea typeface="ヒラギノ角ゴ Pro W3" pitchFamily="2" charset="-128"/>
              </a:defRPr>
            </a:lvl2pPr>
            <a:lvl3pPr marL="1143000" indent="-228600">
              <a:defRPr>
                <a:solidFill>
                  <a:schemeClr val="tx1"/>
                </a:solidFill>
                <a:latin typeface="Arial" panose="020B0604020202020204" pitchFamily="34" charset="0"/>
                <a:ea typeface="ヒラギノ角ゴ Pro W3" pitchFamily="2" charset="-128"/>
              </a:defRPr>
            </a:lvl3pPr>
            <a:lvl4pPr marL="1600200" indent="-228600">
              <a:defRPr>
                <a:solidFill>
                  <a:schemeClr val="tx1"/>
                </a:solidFill>
                <a:latin typeface="Arial" panose="020B0604020202020204" pitchFamily="34" charset="0"/>
                <a:ea typeface="ヒラギノ角ゴ Pro W3" pitchFamily="2" charset="-128"/>
              </a:defRPr>
            </a:lvl4pPr>
            <a:lvl5pPr marL="2057400" indent="-228600">
              <a:defRPr>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9pPr>
          </a:lstStyle>
          <a:p>
            <a:fld id="{42E3A33E-8BA1-4319-999B-41E261CCBDA3}" type="slidenum">
              <a:rPr lang="en-US" altLang="en-US" smtClean="0"/>
              <a:pPr/>
              <a:t>26</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Mensing et.al 2012</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2" charset="-128"/>
              </a:defRPr>
            </a:lvl1pPr>
            <a:lvl2pPr marL="742950" indent="-285750">
              <a:defRPr>
                <a:solidFill>
                  <a:schemeClr val="tx1"/>
                </a:solidFill>
                <a:latin typeface="Arial" panose="020B0604020202020204" pitchFamily="34" charset="0"/>
                <a:ea typeface="ヒラギノ角ゴ Pro W3" pitchFamily="2" charset="-128"/>
              </a:defRPr>
            </a:lvl2pPr>
            <a:lvl3pPr marL="1143000" indent="-228600">
              <a:defRPr>
                <a:solidFill>
                  <a:schemeClr val="tx1"/>
                </a:solidFill>
                <a:latin typeface="Arial" panose="020B0604020202020204" pitchFamily="34" charset="0"/>
                <a:ea typeface="ヒラギノ角ゴ Pro W3" pitchFamily="2" charset="-128"/>
              </a:defRPr>
            </a:lvl3pPr>
            <a:lvl4pPr marL="1600200" indent="-228600">
              <a:defRPr>
                <a:solidFill>
                  <a:schemeClr val="tx1"/>
                </a:solidFill>
                <a:latin typeface="Arial" panose="020B0604020202020204" pitchFamily="34" charset="0"/>
                <a:ea typeface="ヒラギノ角ゴ Pro W3" pitchFamily="2" charset="-128"/>
              </a:defRPr>
            </a:lvl4pPr>
            <a:lvl5pPr marL="2057400" indent="-228600">
              <a:defRPr>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9pPr>
          </a:lstStyle>
          <a:p>
            <a:fld id="{F944EDF6-F80D-4A76-9DFE-CC8587D472A3}" type="slidenum">
              <a:rPr lang="en-US" altLang="en-US" smtClean="0"/>
              <a:pPr/>
              <a:t>28</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Johnson &amp; Johnson Inst.2011</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2" charset="-128"/>
              </a:defRPr>
            </a:lvl1pPr>
            <a:lvl2pPr marL="742950" indent="-285750">
              <a:defRPr>
                <a:solidFill>
                  <a:schemeClr val="tx1"/>
                </a:solidFill>
                <a:latin typeface="Arial" panose="020B0604020202020204" pitchFamily="34" charset="0"/>
                <a:ea typeface="ヒラギノ角ゴ Pro W3" pitchFamily="2" charset="-128"/>
              </a:defRPr>
            </a:lvl2pPr>
            <a:lvl3pPr marL="1143000" indent="-228600">
              <a:defRPr>
                <a:solidFill>
                  <a:schemeClr val="tx1"/>
                </a:solidFill>
                <a:latin typeface="Arial" panose="020B0604020202020204" pitchFamily="34" charset="0"/>
                <a:ea typeface="ヒラギノ角ゴ Pro W3" pitchFamily="2" charset="-128"/>
              </a:defRPr>
            </a:lvl3pPr>
            <a:lvl4pPr marL="1600200" indent="-228600">
              <a:defRPr>
                <a:solidFill>
                  <a:schemeClr val="tx1"/>
                </a:solidFill>
                <a:latin typeface="Arial" panose="020B0604020202020204" pitchFamily="34" charset="0"/>
                <a:ea typeface="ヒラギノ角ゴ Pro W3" pitchFamily="2" charset="-128"/>
              </a:defRPr>
            </a:lvl4pPr>
            <a:lvl5pPr marL="2057400" indent="-228600">
              <a:defRPr>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9pPr>
          </a:lstStyle>
          <a:p>
            <a:fld id="{74BE2457-A7C7-4694-890A-C4445651068C}" type="slidenum">
              <a:rPr lang="en-US" altLang="en-US" smtClean="0"/>
              <a:pPr/>
              <a:t>29</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2" charset="-128"/>
              </a:defRPr>
            </a:lvl1pPr>
            <a:lvl2pPr marL="742950" indent="-285750">
              <a:defRPr>
                <a:solidFill>
                  <a:schemeClr val="tx1"/>
                </a:solidFill>
                <a:latin typeface="Arial" panose="020B0604020202020204" pitchFamily="34" charset="0"/>
                <a:ea typeface="ヒラギノ角ゴ Pro W3" pitchFamily="2" charset="-128"/>
              </a:defRPr>
            </a:lvl2pPr>
            <a:lvl3pPr marL="1143000" indent="-228600">
              <a:defRPr>
                <a:solidFill>
                  <a:schemeClr val="tx1"/>
                </a:solidFill>
                <a:latin typeface="Arial" panose="020B0604020202020204" pitchFamily="34" charset="0"/>
                <a:ea typeface="ヒラギノ角ゴ Pro W3" pitchFamily="2" charset="-128"/>
              </a:defRPr>
            </a:lvl3pPr>
            <a:lvl4pPr marL="1600200" indent="-228600">
              <a:defRPr>
                <a:solidFill>
                  <a:schemeClr val="tx1"/>
                </a:solidFill>
                <a:latin typeface="Arial" panose="020B0604020202020204" pitchFamily="34" charset="0"/>
                <a:ea typeface="ヒラギノ角ゴ Pro W3" pitchFamily="2" charset="-128"/>
              </a:defRPr>
            </a:lvl4pPr>
            <a:lvl5pPr marL="2057400" indent="-228600">
              <a:defRPr>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9pPr>
          </a:lstStyle>
          <a:p>
            <a:fld id="{53D41899-98CF-41E4-A8FD-37D17B03D182}" type="slidenum">
              <a:rPr lang="en-US" altLang="en-US" smtClean="0"/>
              <a:pPr/>
              <a:t>31</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2" charset="-128"/>
              </a:defRPr>
            </a:lvl1pPr>
            <a:lvl2pPr marL="742950" indent="-285750">
              <a:defRPr>
                <a:solidFill>
                  <a:schemeClr val="tx1"/>
                </a:solidFill>
                <a:latin typeface="Arial" panose="020B0604020202020204" pitchFamily="34" charset="0"/>
                <a:ea typeface="ヒラギノ角ゴ Pro W3" pitchFamily="2" charset="-128"/>
              </a:defRPr>
            </a:lvl2pPr>
            <a:lvl3pPr marL="1143000" indent="-228600">
              <a:defRPr>
                <a:solidFill>
                  <a:schemeClr val="tx1"/>
                </a:solidFill>
                <a:latin typeface="Arial" panose="020B0604020202020204" pitchFamily="34" charset="0"/>
                <a:ea typeface="ヒラギノ角ゴ Pro W3" pitchFamily="2" charset="-128"/>
              </a:defRPr>
            </a:lvl3pPr>
            <a:lvl4pPr marL="1600200" indent="-228600">
              <a:defRPr>
                <a:solidFill>
                  <a:schemeClr val="tx1"/>
                </a:solidFill>
                <a:latin typeface="Arial" panose="020B0604020202020204" pitchFamily="34" charset="0"/>
                <a:ea typeface="ヒラギノ角ゴ Pro W3" pitchFamily="2" charset="-128"/>
              </a:defRPr>
            </a:lvl4pPr>
            <a:lvl5pPr marL="2057400" indent="-228600">
              <a:defRPr>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9pPr>
          </a:lstStyle>
          <a:p>
            <a:fld id="{B545DBA4-93EE-43F9-BAF5-DD5CCA5707C4}" type="slidenum">
              <a:rPr lang="en-US" altLang="en-US" smtClean="0"/>
              <a:pPr/>
              <a:t>32</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2" charset="-128"/>
              </a:defRPr>
            </a:lvl1pPr>
            <a:lvl2pPr marL="742950" indent="-285750">
              <a:defRPr>
                <a:solidFill>
                  <a:schemeClr val="tx1"/>
                </a:solidFill>
                <a:latin typeface="Arial" panose="020B0604020202020204" pitchFamily="34" charset="0"/>
                <a:ea typeface="ヒラギノ角ゴ Pro W3" pitchFamily="2" charset="-128"/>
              </a:defRPr>
            </a:lvl2pPr>
            <a:lvl3pPr marL="1143000" indent="-228600">
              <a:defRPr>
                <a:solidFill>
                  <a:schemeClr val="tx1"/>
                </a:solidFill>
                <a:latin typeface="Arial" panose="020B0604020202020204" pitchFamily="34" charset="0"/>
                <a:ea typeface="ヒラギノ角ゴ Pro W3" pitchFamily="2" charset="-128"/>
              </a:defRPr>
            </a:lvl3pPr>
            <a:lvl4pPr marL="1600200" indent="-228600">
              <a:defRPr>
                <a:solidFill>
                  <a:schemeClr val="tx1"/>
                </a:solidFill>
                <a:latin typeface="Arial" panose="020B0604020202020204" pitchFamily="34" charset="0"/>
                <a:ea typeface="ヒラギノ角ゴ Pro W3" pitchFamily="2" charset="-128"/>
              </a:defRPr>
            </a:lvl4pPr>
            <a:lvl5pPr marL="2057400" indent="-228600">
              <a:defRPr>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9pPr>
          </a:lstStyle>
          <a:p>
            <a:fld id="{DF5D10BC-2C10-49FE-9175-66A18C776227}" type="slidenum">
              <a:rPr lang="en-US" altLang="en-US" smtClean="0"/>
              <a:pPr/>
              <a:t>33</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2" charset="-128"/>
              </a:defRPr>
            </a:lvl1pPr>
            <a:lvl2pPr marL="742950" indent="-285750">
              <a:defRPr>
                <a:solidFill>
                  <a:schemeClr val="tx1"/>
                </a:solidFill>
                <a:latin typeface="Arial" panose="020B0604020202020204" pitchFamily="34" charset="0"/>
                <a:ea typeface="ヒラギノ角ゴ Pro W3" pitchFamily="2" charset="-128"/>
              </a:defRPr>
            </a:lvl2pPr>
            <a:lvl3pPr marL="1143000" indent="-228600">
              <a:defRPr>
                <a:solidFill>
                  <a:schemeClr val="tx1"/>
                </a:solidFill>
                <a:latin typeface="Arial" panose="020B0604020202020204" pitchFamily="34" charset="0"/>
                <a:ea typeface="ヒラギノ角ゴ Pro W3" pitchFamily="2" charset="-128"/>
              </a:defRPr>
            </a:lvl3pPr>
            <a:lvl4pPr marL="1600200" indent="-228600">
              <a:defRPr>
                <a:solidFill>
                  <a:schemeClr val="tx1"/>
                </a:solidFill>
                <a:latin typeface="Arial" panose="020B0604020202020204" pitchFamily="34" charset="0"/>
                <a:ea typeface="ヒラギノ角ゴ Pro W3" pitchFamily="2" charset="-128"/>
              </a:defRPr>
            </a:lvl4pPr>
            <a:lvl5pPr marL="2057400" indent="-228600">
              <a:defRPr>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9pPr>
          </a:lstStyle>
          <a:p>
            <a:fld id="{39F05AB4-6305-4F7F-84FA-95A30149C96A}" type="slidenum">
              <a:rPr lang="en-US" altLang="en-US" smtClean="0"/>
              <a:pPr/>
              <a:t>34</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261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2855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38600" y="1047750"/>
            <a:ext cx="4724400" cy="425054"/>
          </a:xfr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304800" y="1047750"/>
            <a:ext cx="3617912" cy="272176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4038600" y="1472803"/>
            <a:ext cx="4724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50044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lgn="ct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724150"/>
            <a:ext cx="6400800" cy="131445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828593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8784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marL="0" indent="0" algn="l">
              <a:buNone/>
              <a:defRPr sz="2400"/>
            </a:lvl1pPr>
            <a:lvl2pPr>
              <a:buNone/>
              <a:defRPr/>
            </a:lvl2pPr>
            <a:lvl3pPr>
              <a:buNone/>
              <a:defRPr/>
            </a:lvl3pPr>
            <a:lvl4pPr>
              <a:buNone/>
              <a:defRPr/>
            </a:lvl4pPr>
            <a:lvl5pPr>
              <a:buNone/>
              <a:defRPr/>
            </a:lvl5pPr>
          </a:lstStyle>
          <a:p>
            <a:pPr lvl="0"/>
            <a:r>
              <a:rPr lang="en-US" smtClean="0"/>
              <a:t>Click to edit Master text styles</a:t>
            </a:r>
          </a:p>
        </p:txBody>
      </p:sp>
    </p:spTree>
    <p:extLst>
      <p:ext uri="{BB962C8B-B14F-4D97-AF65-F5344CB8AC3E}">
        <p14:creationId xmlns:p14="http://schemas.microsoft.com/office/powerpoint/2010/main" val="2744100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630091"/>
            <a:ext cx="7772400" cy="1021556"/>
          </a:xfrm>
        </p:spPr>
        <p:txBody>
          <a:bodyPr anchor="t"/>
          <a:lstStyle>
            <a:lvl1pPr algn="l">
              <a:defRPr sz="35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504950"/>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249161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00150"/>
            <a:ext cx="4038600" cy="2545556"/>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00150"/>
            <a:ext cx="4038600" cy="2545556"/>
          </a:xfrm>
        </p:spPr>
        <p:txBody>
          <a:bodyPr/>
          <a:lstStyle>
            <a:lvl1pPr>
              <a:defRPr sz="2800">
                <a:solidFill>
                  <a:srgbClr val="800000"/>
                </a:solidFill>
              </a:defRPr>
            </a:lvl1pPr>
            <a:lvl2pPr>
              <a:defRPr sz="2400">
                <a:solidFill>
                  <a:srgbClr val="800000"/>
                </a:solidFill>
              </a:defRPr>
            </a:lvl2pPr>
            <a:lvl3pPr>
              <a:defRPr sz="2000">
                <a:solidFill>
                  <a:srgbClr val="800000"/>
                </a:solidFill>
              </a:defRPr>
            </a:lvl3pPr>
            <a:lvl4pPr>
              <a:defRPr sz="1800">
                <a:solidFill>
                  <a:srgbClr val="800000"/>
                </a:solidFill>
              </a:defRPr>
            </a:lvl4pPr>
            <a:lvl5pPr>
              <a:defRPr sz="1800">
                <a:solidFill>
                  <a:srgbClr val="80000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9734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0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84503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809750"/>
            <a:ext cx="8229600" cy="857250"/>
          </a:xfrm>
        </p:spPr>
        <p:txBody>
          <a:bodyPr/>
          <a:lstStyle>
            <a:lvl1pPr algn="ct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4081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161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971"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iming>
    <p:tnLst>
      <p:par>
        <p:cTn id="1" dur="indefinite" restart="never" nodeType="tmRoot"/>
      </p:par>
    </p:tnLst>
  </p:timing>
  <p:txStyles>
    <p:titleStyle>
      <a:lvl1pPr algn="l" rtl="0" eaLnBrk="0" fontAlgn="base" hangingPunct="0">
        <a:spcBef>
          <a:spcPct val="0"/>
        </a:spcBef>
        <a:spcAft>
          <a:spcPct val="0"/>
        </a:spcAft>
        <a:defRPr sz="3500" b="1" kern="1200">
          <a:solidFill>
            <a:schemeClr val="accent2"/>
          </a:solidFill>
          <a:latin typeface="+mn-lt"/>
          <a:ea typeface="ヒラギノ角ゴ Pro W3" pitchFamily="-103" charset="-128"/>
          <a:cs typeface="ヒラギノ角ゴ Pro W3" pitchFamily="-103" charset="-128"/>
        </a:defRPr>
      </a:lvl1pPr>
      <a:lvl2pPr algn="l" rtl="0" eaLnBrk="0" fontAlgn="base" hangingPunct="0">
        <a:spcBef>
          <a:spcPct val="0"/>
        </a:spcBef>
        <a:spcAft>
          <a:spcPct val="0"/>
        </a:spcAft>
        <a:defRPr sz="3500" b="1">
          <a:solidFill>
            <a:schemeClr val="accent2"/>
          </a:solidFill>
          <a:latin typeface="Arial" pitchFamily="-103" charset="0"/>
          <a:ea typeface="ヒラギノ角ゴ Pro W3" pitchFamily="-103" charset="-128"/>
          <a:cs typeface="ヒラギノ角ゴ Pro W3" pitchFamily="-103" charset="-128"/>
        </a:defRPr>
      </a:lvl2pPr>
      <a:lvl3pPr algn="l" rtl="0" eaLnBrk="0" fontAlgn="base" hangingPunct="0">
        <a:spcBef>
          <a:spcPct val="0"/>
        </a:spcBef>
        <a:spcAft>
          <a:spcPct val="0"/>
        </a:spcAft>
        <a:defRPr sz="3500" b="1">
          <a:solidFill>
            <a:schemeClr val="accent2"/>
          </a:solidFill>
          <a:latin typeface="Arial" pitchFamily="-103" charset="0"/>
          <a:ea typeface="ヒラギノ角ゴ Pro W3" pitchFamily="-103" charset="-128"/>
          <a:cs typeface="ヒラギノ角ゴ Pro W3" pitchFamily="-103" charset="-128"/>
        </a:defRPr>
      </a:lvl3pPr>
      <a:lvl4pPr algn="l" rtl="0" eaLnBrk="0" fontAlgn="base" hangingPunct="0">
        <a:spcBef>
          <a:spcPct val="0"/>
        </a:spcBef>
        <a:spcAft>
          <a:spcPct val="0"/>
        </a:spcAft>
        <a:defRPr sz="3500" b="1">
          <a:solidFill>
            <a:schemeClr val="accent2"/>
          </a:solidFill>
          <a:latin typeface="Arial" pitchFamily="-103" charset="0"/>
          <a:ea typeface="ヒラギノ角ゴ Pro W3" pitchFamily="-103" charset="-128"/>
          <a:cs typeface="ヒラギノ角ゴ Pro W3" pitchFamily="-103" charset="-128"/>
        </a:defRPr>
      </a:lvl4pPr>
      <a:lvl5pPr algn="l" rtl="0" eaLnBrk="0" fontAlgn="base" hangingPunct="0">
        <a:spcBef>
          <a:spcPct val="0"/>
        </a:spcBef>
        <a:spcAft>
          <a:spcPct val="0"/>
        </a:spcAft>
        <a:defRPr sz="3500" b="1">
          <a:solidFill>
            <a:schemeClr val="accent2"/>
          </a:solidFill>
          <a:latin typeface="Arial" pitchFamily="-103" charset="0"/>
          <a:ea typeface="ヒラギノ角ゴ Pro W3" pitchFamily="-103" charset="-128"/>
          <a:cs typeface="ヒラギノ角ゴ Pro W3" pitchFamily="-103" charset="-128"/>
        </a:defRPr>
      </a:lvl5pPr>
      <a:lvl6pPr marL="457200" algn="l" rtl="0" fontAlgn="base">
        <a:spcBef>
          <a:spcPct val="0"/>
        </a:spcBef>
        <a:spcAft>
          <a:spcPct val="0"/>
        </a:spcAft>
        <a:defRPr sz="3500" b="1">
          <a:solidFill>
            <a:srgbClr val="F5D155"/>
          </a:solidFill>
          <a:latin typeface="Arial" pitchFamily="-103" charset="0"/>
          <a:ea typeface="ヒラギノ角ゴ Pro W3" pitchFamily="-103" charset="-128"/>
          <a:cs typeface="ヒラギノ角ゴ Pro W3" pitchFamily="-103" charset="-128"/>
        </a:defRPr>
      </a:lvl6pPr>
      <a:lvl7pPr marL="914400" algn="l" rtl="0" fontAlgn="base">
        <a:spcBef>
          <a:spcPct val="0"/>
        </a:spcBef>
        <a:spcAft>
          <a:spcPct val="0"/>
        </a:spcAft>
        <a:defRPr sz="3500" b="1">
          <a:solidFill>
            <a:srgbClr val="F5D155"/>
          </a:solidFill>
          <a:latin typeface="Arial" pitchFamily="-103" charset="0"/>
          <a:ea typeface="ヒラギノ角ゴ Pro W3" pitchFamily="-103" charset="-128"/>
          <a:cs typeface="ヒラギノ角ゴ Pro W3" pitchFamily="-103" charset="-128"/>
        </a:defRPr>
      </a:lvl7pPr>
      <a:lvl8pPr marL="1371600" algn="l" rtl="0" fontAlgn="base">
        <a:spcBef>
          <a:spcPct val="0"/>
        </a:spcBef>
        <a:spcAft>
          <a:spcPct val="0"/>
        </a:spcAft>
        <a:defRPr sz="3500" b="1">
          <a:solidFill>
            <a:srgbClr val="F5D155"/>
          </a:solidFill>
          <a:latin typeface="Arial" pitchFamily="-103" charset="0"/>
          <a:ea typeface="ヒラギノ角ゴ Pro W3" pitchFamily="-103" charset="-128"/>
          <a:cs typeface="ヒラギノ角ゴ Pro W3" pitchFamily="-103" charset="-128"/>
        </a:defRPr>
      </a:lvl8pPr>
      <a:lvl9pPr marL="1828800" algn="l" rtl="0" fontAlgn="base">
        <a:spcBef>
          <a:spcPct val="0"/>
        </a:spcBef>
        <a:spcAft>
          <a:spcPct val="0"/>
        </a:spcAft>
        <a:defRPr sz="3500" b="1">
          <a:solidFill>
            <a:srgbClr val="F5D155"/>
          </a:solidFill>
          <a:latin typeface="Arial" pitchFamily="-103" charset="0"/>
          <a:ea typeface="ヒラギノ角ゴ Pro W3" pitchFamily="-103" charset="-128"/>
          <a:cs typeface="ヒラギノ角ゴ Pro W3" pitchFamily="-103"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ヒラギノ角ゴ Pro W3" pitchFamily="-103" charset="-128"/>
          <a:cs typeface="ヒラギノ角ゴ Pro W3" pitchFamily="-103" charset="-128"/>
        </a:defRPr>
      </a:lvl1pPr>
      <a:lvl2pPr marL="742950" indent="-285750" algn="l"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ヒラギノ角ゴ Pro W3" pitchFamily="-103" charset="-128"/>
          <a:cs typeface="ヒラギノ角ゴ Pro W3" charset="0"/>
        </a:defRPr>
      </a:lvl2pPr>
      <a:lvl3pPr marL="1143000" indent="-228600" algn="l"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ヒラギノ角ゴ Pro W3" pitchFamily="-103" charset="-128"/>
          <a:cs typeface="ヒラギノ角ゴ Pro W3"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pitchFamily="-103" charset="-128"/>
          <a:cs typeface="ヒラギノ角ゴ Pro W3"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pitchFamily="-103" charset="-128"/>
          <a:cs typeface="ヒラギノ角ゴ Pro W3"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4476750"/>
            <a:ext cx="21764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a:spLocks noGrp="1"/>
          </p:cNvSpPr>
          <p:nvPr>
            <p:ph type="title"/>
          </p:nvPr>
        </p:nvSpPr>
        <p:spPr>
          <a:xfrm>
            <a:off x="457200" y="204788"/>
            <a:ext cx="3008313" cy="538162"/>
          </a:xfrm>
        </p:spPr>
        <p:txBody>
          <a:bodyPr/>
          <a:lstStyle/>
          <a:p>
            <a:pPr algn="ctr"/>
            <a:r>
              <a:rPr lang="en-US" altLang="en-US" sz="3500" smtClean="0">
                <a:ea typeface="ヒラギノ角ゴ Pro W3" pitchFamily="2" charset="-128"/>
              </a:rPr>
              <a:t>Diabetes</a:t>
            </a:r>
          </a:p>
        </p:txBody>
      </p:sp>
      <p:pic>
        <p:nvPicPr>
          <p:cNvPr id="13315"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711700" y="971550"/>
            <a:ext cx="4419600" cy="3476625"/>
          </a:xfrm>
        </p:spPr>
      </p:pic>
      <p:sp>
        <p:nvSpPr>
          <p:cNvPr id="13316" name="Text Placeholder 5"/>
          <p:cNvSpPr>
            <a:spLocks noGrp="1"/>
          </p:cNvSpPr>
          <p:nvPr>
            <p:ph type="body" sz="half" idx="2"/>
          </p:nvPr>
        </p:nvSpPr>
        <p:spPr>
          <a:xfrm>
            <a:off x="304800" y="742950"/>
            <a:ext cx="4343400" cy="4114800"/>
          </a:xfrm>
        </p:spPr>
        <p:txBody>
          <a:bodyPr/>
          <a:lstStyle/>
          <a:p>
            <a:r>
              <a:rPr lang="en-US" altLang="en-US" sz="2000" smtClean="0">
                <a:ea typeface="ヒラギノ角ゴ Pro W3" pitchFamily="2" charset="-128"/>
              </a:rPr>
              <a:t>	The facts about diabetes in America can be overwhelming to patients and health care providers. However, proactive treatment and preventive measures have significant potential to reduce the health and economic burden of diabetes. 	</a:t>
            </a:r>
          </a:p>
          <a:p>
            <a:r>
              <a:rPr lang="en-US" altLang="en-US" sz="2000" smtClean="0">
                <a:ea typeface="ヒラギノ角ゴ Pro W3" pitchFamily="2" charset="-128"/>
              </a:rPr>
              <a:t>	Today’s presentation will provide evidence based research of improved clinical outcomes utilizing SMA approach at the provider’s office. </a:t>
            </a:r>
          </a:p>
          <a:p>
            <a:endParaRPr lang="en-US" altLang="en-US" smtClean="0">
              <a:ea typeface="ヒラギノ角ゴ Pro W3" pitchFamily="2"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p:cNvSpPr>
            <a:spLocks noGrp="1"/>
          </p:cNvSpPr>
          <p:nvPr>
            <p:ph type="title"/>
          </p:nvPr>
        </p:nvSpPr>
        <p:spPr/>
        <p:txBody>
          <a:bodyPr/>
          <a:lstStyle/>
          <a:p>
            <a:r>
              <a:rPr lang="en-US" altLang="en-US" smtClean="0">
                <a:ea typeface="ヒラギノ角ゴ Pro W3" pitchFamily="2" charset="-128"/>
              </a:rPr>
              <a:t>Group Shared Medical Appointments</a:t>
            </a:r>
          </a:p>
        </p:txBody>
      </p:sp>
      <p:sp>
        <p:nvSpPr>
          <p:cNvPr id="14339" name="Content Placeholder 5"/>
          <p:cNvSpPr>
            <a:spLocks noGrp="1"/>
          </p:cNvSpPr>
          <p:nvPr>
            <p:ph idx="1"/>
          </p:nvPr>
        </p:nvSpPr>
        <p:spPr>
          <a:xfrm>
            <a:off x="228600" y="1200150"/>
            <a:ext cx="8763000" cy="3733800"/>
          </a:xfrm>
        </p:spPr>
        <p:txBody>
          <a:bodyPr/>
          <a:lstStyle/>
          <a:p>
            <a:r>
              <a:rPr lang="en-US" altLang="en-US" sz="2400" smtClean="0">
                <a:ea typeface="ヒラギノ角ゴ Pro W3" pitchFamily="2" charset="-128"/>
              </a:rPr>
              <a:t>Shared medical appointments (SMA) sometimes referred to as group visits, have shown great potential for people with diabetes because of its fundamental component and self-empowerment with education.</a:t>
            </a:r>
          </a:p>
          <a:p>
            <a:r>
              <a:rPr lang="en-US" altLang="en-US" sz="2400" smtClean="0">
                <a:ea typeface="ヒラギノ角ゴ Pro W3" pitchFamily="2" charset="-128"/>
              </a:rPr>
              <a:t>The SMA model is patient centered and embraces prevention</a:t>
            </a:r>
          </a:p>
        </p:txBody>
      </p:sp>
      <p:pic>
        <p:nvPicPr>
          <p:cNvPr id="14340"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357563"/>
            <a:ext cx="31337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457200" y="206375"/>
            <a:ext cx="8229600" cy="993775"/>
          </a:xfrm>
        </p:spPr>
        <p:txBody>
          <a:bodyPr/>
          <a:lstStyle/>
          <a:p>
            <a:r>
              <a:rPr lang="en-US" altLang="en-US" smtClean="0">
                <a:ea typeface="ヒラギノ角ゴ Pro W3" pitchFamily="2" charset="-128"/>
              </a:rPr>
              <a:t>Type 2 diabetes (T2DM) Development</a:t>
            </a:r>
          </a:p>
        </p:txBody>
      </p:sp>
      <p:sp>
        <p:nvSpPr>
          <p:cNvPr id="5" name="Content Placeholder 4"/>
          <p:cNvSpPr>
            <a:spLocks noGrp="1"/>
          </p:cNvSpPr>
          <p:nvPr>
            <p:ph idx="1"/>
          </p:nvPr>
        </p:nvSpPr>
        <p:spPr>
          <a:xfrm>
            <a:off x="304800" y="1212850"/>
            <a:ext cx="8534400" cy="3394075"/>
          </a:xfrm>
        </p:spPr>
        <p:txBody>
          <a:bodyPr/>
          <a:lstStyle/>
          <a:p>
            <a:pPr marL="0" indent="0">
              <a:buFont typeface="Arial" panose="020B0604020202020204" pitchFamily="34" charset="0"/>
              <a:buNone/>
              <a:defRPr/>
            </a:pPr>
            <a:r>
              <a:rPr lang="en-US" sz="2800" dirty="0"/>
              <a:t>The </a:t>
            </a:r>
            <a:r>
              <a:rPr lang="en-US" sz="2800" dirty="0" smtClean="0"/>
              <a:t>associating risk factors for diabetes occurrence include</a:t>
            </a:r>
            <a:endParaRPr lang="en-US" sz="2500" dirty="0" smtClean="0"/>
          </a:p>
          <a:p>
            <a:pPr>
              <a:defRPr/>
            </a:pPr>
            <a:r>
              <a:rPr lang="en-US" sz="2500" dirty="0"/>
              <a:t>G</a:t>
            </a:r>
            <a:r>
              <a:rPr lang="en-US" sz="2500" dirty="0" smtClean="0"/>
              <a:t>enetic predisposition</a:t>
            </a:r>
          </a:p>
          <a:p>
            <a:pPr>
              <a:defRPr/>
            </a:pPr>
            <a:r>
              <a:rPr lang="en-US" sz="2500" dirty="0"/>
              <a:t>I</a:t>
            </a:r>
            <a:r>
              <a:rPr lang="en-US" sz="2500" dirty="0" smtClean="0"/>
              <a:t>ncreased preventable </a:t>
            </a:r>
            <a:r>
              <a:rPr lang="en-US" sz="2500" dirty="0"/>
              <a:t>risk factors </a:t>
            </a:r>
            <a:endParaRPr lang="en-US" sz="2500" dirty="0" smtClean="0"/>
          </a:p>
          <a:p>
            <a:pPr lvl="1">
              <a:buFont typeface="Wingdings" panose="05000000000000000000" pitchFamily="2" charset="2"/>
              <a:buChar char="Ø"/>
              <a:defRPr/>
            </a:pPr>
            <a:r>
              <a:rPr lang="en-US" sz="2000" dirty="0" smtClean="0"/>
              <a:t>obesity </a:t>
            </a:r>
          </a:p>
          <a:p>
            <a:pPr lvl="1">
              <a:buFont typeface="Wingdings" panose="05000000000000000000" pitchFamily="2" charset="2"/>
              <a:buChar char="Ø"/>
              <a:defRPr/>
            </a:pPr>
            <a:r>
              <a:rPr lang="en-US" sz="2000" dirty="0" smtClean="0"/>
              <a:t>physical </a:t>
            </a:r>
            <a:r>
              <a:rPr lang="en-US" sz="2000" dirty="0"/>
              <a:t>inactivity </a:t>
            </a:r>
            <a:endParaRPr lang="en-US" sz="2000" dirty="0" smtClean="0"/>
          </a:p>
          <a:p>
            <a:pPr lvl="1">
              <a:buFont typeface="Wingdings" panose="05000000000000000000" pitchFamily="2" charset="2"/>
              <a:buChar char="Ø"/>
              <a:defRPr/>
            </a:pPr>
            <a:r>
              <a:rPr lang="en-US" sz="2000" dirty="0" smtClean="0"/>
              <a:t>poor nutrition </a:t>
            </a:r>
            <a:endParaRPr lang="en-US" sz="2000" dirty="0"/>
          </a:p>
        </p:txBody>
      </p:sp>
      <p:pic>
        <p:nvPicPr>
          <p:cNvPr id="15364" name="Picture 1"/>
          <p:cNvPicPr>
            <a:picLocks noChangeAspect="1"/>
          </p:cNvPicPr>
          <p:nvPr/>
        </p:nvPicPr>
        <p:blipFill>
          <a:blip r:embed="rId2">
            <a:extLst>
              <a:ext uri="{28A0092B-C50C-407E-A947-70E740481C1C}">
                <a14:useLocalDpi xmlns:a14="http://schemas.microsoft.com/office/drawing/2010/main" val="0"/>
              </a:ext>
            </a:extLst>
          </a:blip>
          <a:srcRect t="2" r="34776" b="-224"/>
          <a:stretch>
            <a:fillRect/>
          </a:stretch>
        </p:blipFill>
        <p:spPr bwMode="auto">
          <a:xfrm>
            <a:off x="6705600" y="2190750"/>
            <a:ext cx="2057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algn="ctr"/>
            <a:r>
              <a:rPr lang="en-US" altLang="en-US" smtClean="0">
                <a:ea typeface="ヒラギノ角ゴ Pro W3" pitchFamily="2" charset="-128"/>
              </a:rPr>
              <a:t>People with Diabetes</a:t>
            </a:r>
            <a:br>
              <a:rPr lang="en-US" altLang="en-US" smtClean="0">
                <a:ea typeface="ヒラギノ角ゴ Pro W3" pitchFamily="2" charset="-128"/>
              </a:rPr>
            </a:br>
            <a:r>
              <a:rPr lang="en-US" altLang="en-US" smtClean="0">
                <a:ea typeface="ヒラギノ角ゴ Pro W3" pitchFamily="2" charset="-128"/>
              </a:rPr>
              <a:t> Barriers to Improved Outcomes</a:t>
            </a:r>
          </a:p>
        </p:txBody>
      </p:sp>
      <p:sp>
        <p:nvSpPr>
          <p:cNvPr id="3" name="Content Placeholder 2"/>
          <p:cNvSpPr>
            <a:spLocks noGrp="1"/>
          </p:cNvSpPr>
          <p:nvPr>
            <p:ph idx="1"/>
          </p:nvPr>
        </p:nvSpPr>
        <p:spPr>
          <a:xfrm>
            <a:off x="228600" y="1428750"/>
            <a:ext cx="6172200" cy="2971800"/>
          </a:xfrm>
        </p:spPr>
        <p:txBody>
          <a:bodyPr/>
          <a:lstStyle/>
          <a:p>
            <a:pPr marL="0" indent="0">
              <a:buFont typeface="Arial" panose="020B0604020202020204" pitchFamily="34" charset="0"/>
              <a:buNone/>
              <a:defRPr/>
            </a:pPr>
            <a:r>
              <a:rPr lang="en-US" dirty="0"/>
              <a:t>H</a:t>
            </a:r>
            <a:r>
              <a:rPr lang="en-US" dirty="0" smtClean="0"/>
              <a:t>ealth </a:t>
            </a:r>
            <a:r>
              <a:rPr lang="en-US" dirty="0"/>
              <a:t>care </a:t>
            </a:r>
            <a:r>
              <a:rPr lang="en-US" dirty="0" smtClean="0"/>
              <a:t>systems designed for:</a:t>
            </a:r>
          </a:p>
          <a:p>
            <a:pPr>
              <a:buFont typeface="Wingdings" panose="05000000000000000000" pitchFamily="2" charset="2"/>
              <a:buChar char="Ø"/>
              <a:defRPr/>
            </a:pPr>
            <a:r>
              <a:rPr lang="en-US" dirty="0"/>
              <a:t> </a:t>
            </a:r>
            <a:r>
              <a:rPr lang="en-US" sz="2400" dirty="0" smtClean="0"/>
              <a:t>Volume driven </a:t>
            </a:r>
          </a:p>
          <a:p>
            <a:pPr>
              <a:buFont typeface="Wingdings" panose="05000000000000000000" pitchFamily="2" charset="2"/>
              <a:buChar char="Ø"/>
              <a:defRPr/>
            </a:pPr>
            <a:r>
              <a:rPr lang="en-US" sz="2400" dirty="0"/>
              <a:t> </a:t>
            </a:r>
            <a:r>
              <a:rPr lang="en-US" sz="2400" dirty="0" smtClean="0"/>
              <a:t>Fee </a:t>
            </a:r>
            <a:r>
              <a:rPr lang="en-US" sz="2400" dirty="0"/>
              <a:t>for service </a:t>
            </a:r>
            <a:r>
              <a:rPr lang="en-US" sz="2400" dirty="0" smtClean="0"/>
              <a:t>reimbursement </a:t>
            </a:r>
          </a:p>
          <a:p>
            <a:pPr>
              <a:buFont typeface="Wingdings" panose="05000000000000000000" pitchFamily="2" charset="2"/>
              <a:buChar char="Ø"/>
              <a:defRPr/>
            </a:pPr>
            <a:r>
              <a:rPr lang="en-US" sz="2400" dirty="0" smtClean="0"/>
              <a:t> Limited allotted office visit time</a:t>
            </a:r>
          </a:p>
          <a:p>
            <a:pPr>
              <a:buFont typeface="Wingdings" panose="05000000000000000000" pitchFamily="2" charset="2"/>
              <a:buChar char="Ø"/>
              <a:defRPr/>
            </a:pPr>
            <a:r>
              <a:rPr lang="en-US" sz="2400" dirty="0" smtClean="0"/>
              <a:t> Limited access </a:t>
            </a:r>
            <a:r>
              <a:rPr lang="en-US" sz="2400" dirty="0"/>
              <a:t>to primary care </a:t>
            </a:r>
            <a:r>
              <a:rPr lang="en-US" sz="2400" dirty="0" smtClean="0"/>
              <a:t>providers </a:t>
            </a:r>
            <a:endParaRPr lang="en-US" sz="2400" dirty="0"/>
          </a:p>
        </p:txBody>
      </p:sp>
      <p:pic>
        <p:nvPicPr>
          <p:cNvPr id="16388" name="Picture 1"/>
          <p:cNvPicPr>
            <a:picLocks noChangeAspect="1"/>
          </p:cNvPicPr>
          <p:nvPr/>
        </p:nvPicPr>
        <p:blipFill>
          <a:blip r:embed="rId2">
            <a:extLst>
              <a:ext uri="{28A0092B-C50C-407E-A947-70E740481C1C}">
                <a14:useLocalDpi xmlns:a14="http://schemas.microsoft.com/office/drawing/2010/main" val="0"/>
              </a:ext>
            </a:extLst>
          </a:blip>
          <a:srcRect t="2" r="58218" b="2310"/>
          <a:stretch>
            <a:fillRect/>
          </a:stretch>
        </p:blipFill>
        <p:spPr bwMode="auto">
          <a:xfrm>
            <a:off x="6705600" y="1276350"/>
            <a:ext cx="2133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a:t>Diabetes Management in the </a:t>
            </a:r>
            <a:r>
              <a:rPr lang="en-US" dirty="0" smtClean="0"/>
              <a:t/>
            </a:r>
            <a:br>
              <a:rPr lang="en-US" dirty="0" smtClean="0"/>
            </a:br>
            <a:r>
              <a:rPr lang="en-US" dirty="0" smtClean="0"/>
              <a:t>Primary Care Practice (PCP)Setting</a:t>
            </a:r>
            <a:endParaRPr lang="en-US" dirty="0"/>
          </a:p>
        </p:txBody>
      </p:sp>
      <p:sp>
        <p:nvSpPr>
          <p:cNvPr id="3" name="Content Placeholder 2"/>
          <p:cNvSpPr>
            <a:spLocks noGrp="1"/>
          </p:cNvSpPr>
          <p:nvPr>
            <p:ph idx="1"/>
          </p:nvPr>
        </p:nvSpPr>
        <p:spPr>
          <a:xfrm>
            <a:off x="457200" y="1200150"/>
            <a:ext cx="8229600" cy="3505200"/>
          </a:xfrm>
        </p:spPr>
        <p:txBody>
          <a:bodyPr>
            <a:normAutofit fontScale="70000" lnSpcReduction="20000"/>
          </a:bodyPr>
          <a:lstStyle/>
          <a:p>
            <a:pPr>
              <a:defRPr/>
            </a:pPr>
            <a:r>
              <a:rPr lang="en-US" sz="3900" dirty="0" smtClean="0"/>
              <a:t>The traditional 15 minute PCP diabetes standard management of care consist of </a:t>
            </a:r>
          </a:p>
          <a:p>
            <a:pPr>
              <a:defRPr/>
            </a:pPr>
            <a:endParaRPr lang="en-US" sz="1700" dirty="0" smtClean="0"/>
          </a:p>
          <a:p>
            <a:pPr marL="457200" indent="-457200">
              <a:buFont typeface="Wingdings" panose="05000000000000000000" pitchFamily="2" charset="2"/>
              <a:buChar char="Ø"/>
              <a:defRPr/>
            </a:pPr>
            <a:r>
              <a:rPr lang="en-US" sz="3200" dirty="0" smtClean="0"/>
              <a:t>Assess and examine the patient physical health.</a:t>
            </a:r>
            <a:endParaRPr lang="en-US" sz="3200" dirty="0"/>
          </a:p>
          <a:p>
            <a:pPr marL="457200" indent="-457200">
              <a:buFont typeface="Wingdings" panose="05000000000000000000" pitchFamily="2" charset="2"/>
              <a:buChar char="Ø"/>
              <a:defRPr/>
            </a:pPr>
            <a:r>
              <a:rPr lang="en-US" sz="3200" dirty="0" smtClean="0"/>
              <a:t>Review relevant </a:t>
            </a:r>
            <a:r>
              <a:rPr lang="en-US" sz="3200" dirty="0"/>
              <a:t>metabolic </a:t>
            </a:r>
            <a:r>
              <a:rPr lang="en-US" sz="3200" dirty="0" smtClean="0"/>
              <a:t>profiles, </a:t>
            </a:r>
            <a:r>
              <a:rPr lang="en-US" sz="3200" dirty="0"/>
              <a:t>assess </a:t>
            </a:r>
            <a:r>
              <a:rPr lang="en-US" sz="3200" dirty="0" smtClean="0"/>
              <a:t>lab </a:t>
            </a:r>
            <a:r>
              <a:rPr lang="en-US" sz="3200" dirty="0"/>
              <a:t>values </a:t>
            </a:r>
            <a:r>
              <a:rPr lang="en-US" sz="3200" dirty="0" smtClean="0"/>
              <a:t>such as A1C, </a:t>
            </a:r>
            <a:r>
              <a:rPr lang="en-US" sz="3200" dirty="0"/>
              <a:t>LDL, </a:t>
            </a:r>
            <a:r>
              <a:rPr lang="en-US" sz="3200" dirty="0" smtClean="0"/>
              <a:t>glucose logs. </a:t>
            </a:r>
          </a:p>
          <a:p>
            <a:pPr marL="457200" indent="-457200">
              <a:buFont typeface="Wingdings" panose="05000000000000000000" pitchFamily="2" charset="2"/>
              <a:buChar char="Ø"/>
              <a:defRPr/>
            </a:pPr>
            <a:r>
              <a:rPr lang="en-US" sz="3200" dirty="0" smtClean="0"/>
              <a:t>Review </a:t>
            </a:r>
            <a:r>
              <a:rPr lang="en-US" sz="3200" dirty="0"/>
              <a:t>medications </a:t>
            </a:r>
            <a:r>
              <a:rPr lang="en-US" sz="3200" dirty="0" smtClean="0"/>
              <a:t>along with comorbidities assessment.</a:t>
            </a:r>
            <a:endParaRPr lang="en-US" sz="3200" dirty="0"/>
          </a:p>
          <a:p>
            <a:pPr marL="457200" indent="-457200">
              <a:buFont typeface="Wingdings" panose="05000000000000000000" pitchFamily="2" charset="2"/>
              <a:buChar char="Ø"/>
              <a:defRPr/>
            </a:pPr>
            <a:r>
              <a:rPr lang="en-US" sz="3200" dirty="0" smtClean="0"/>
              <a:t>Provide health promotion and preventive education to </a:t>
            </a:r>
            <a:r>
              <a:rPr lang="en-US" sz="3200" dirty="0"/>
              <a:t>the patient </a:t>
            </a:r>
            <a:r>
              <a:rPr lang="en-US" sz="3200" dirty="0" smtClean="0"/>
              <a:t>and / or family.</a:t>
            </a:r>
            <a:endParaRPr lang="en-US" sz="3200" dirty="0"/>
          </a:p>
          <a:p>
            <a:pPr marL="457200" indent="-457200">
              <a:buFont typeface="Wingdings" panose="05000000000000000000" pitchFamily="2" charset="2"/>
              <a:buChar char="Ø"/>
              <a:defRPr/>
            </a:pPr>
            <a:r>
              <a:rPr lang="en-US" sz="3200" dirty="0" smtClean="0"/>
              <a:t>Document all </a:t>
            </a:r>
            <a:r>
              <a:rPr lang="en-US" sz="3200" dirty="0"/>
              <a:t>relevant </a:t>
            </a:r>
            <a:r>
              <a:rPr lang="en-US" sz="3200" dirty="0" smtClean="0"/>
              <a:t>data in EMR.</a:t>
            </a:r>
            <a:endParaRPr lang="en-US" sz="3200" dirty="0"/>
          </a:p>
          <a:p>
            <a:pPr>
              <a:defRPr/>
            </a:pPr>
            <a:endParaRPr lang="en-US" sz="2500" dirty="0"/>
          </a:p>
        </p:txBody>
      </p:sp>
      <p:pic>
        <p:nvPicPr>
          <p:cNvPr id="1741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4019550"/>
            <a:ext cx="1614488"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What Do You Think?</a:t>
            </a:r>
            <a:endParaRPr lang="en-US" dirty="0"/>
          </a:p>
        </p:txBody>
      </p:sp>
      <p:sp>
        <p:nvSpPr>
          <p:cNvPr id="3" name="Content Placeholder 2"/>
          <p:cNvSpPr>
            <a:spLocks noGrp="1"/>
          </p:cNvSpPr>
          <p:nvPr>
            <p:ph idx="1"/>
          </p:nvPr>
        </p:nvSpPr>
        <p:spPr/>
        <p:txBody>
          <a:bodyPr/>
          <a:lstStyle/>
          <a:p>
            <a:pPr>
              <a:defRPr/>
            </a:pPr>
            <a:r>
              <a:rPr lang="en-US" sz="3000" dirty="0" smtClean="0"/>
              <a:t>How much time do you think the primary care health care provider is allocating to:</a:t>
            </a:r>
          </a:p>
          <a:p>
            <a:pPr>
              <a:defRPr/>
            </a:pPr>
            <a:endParaRPr lang="en-US" dirty="0" smtClean="0"/>
          </a:p>
          <a:p>
            <a:pPr marL="342900" indent="-342900">
              <a:buFont typeface="Wingdings" panose="05000000000000000000" pitchFamily="2" charset="2"/>
              <a:buChar char="Ø"/>
              <a:defRPr/>
            </a:pPr>
            <a:r>
              <a:rPr lang="en-US" dirty="0" smtClean="0"/>
              <a:t>Diabetes self-management education</a:t>
            </a:r>
          </a:p>
          <a:p>
            <a:pPr marL="342900" indent="-342900">
              <a:buFont typeface="Wingdings" panose="05000000000000000000" pitchFamily="2" charset="2"/>
              <a:buChar char="Ø"/>
              <a:defRPr/>
            </a:pPr>
            <a:r>
              <a:rPr lang="en-US" dirty="0" smtClean="0"/>
              <a:t>Diabetes self-management support</a:t>
            </a:r>
          </a:p>
          <a:p>
            <a:pPr marL="342900" indent="-342900">
              <a:buFont typeface="Wingdings" panose="05000000000000000000" pitchFamily="2" charset="2"/>
              <a:buChar char="Ø"/>
              <a:defRPr/>
            </a:pPr>
            <a:r>
              <a:rPr lang="en-US" dirty="0" smtClean="0"/>
              <a:t>Diabetes medical nutritional therapy</a:t>
            </a:r>
          </a:p>
          <a:p>
            <a:pPr>
              <a:defRPr/>
            </a:pP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3600" dirty="0" smtClean="0"/>
              <a:t>The Provider: the Expert</a:t>
            </a:r>
            <a:br>
              <a:rPr lang="en-US" sz="3600" dirty="0" smtClean="0"/>
            </a:br>
            <a:r>
              <a:rPr lang="en-US" sz="3200" dirty="0" smtClean="0"/>
              <a:t>The </a:t>
            </a:r>
            <a:r>
              <a:rPr lang="en-US" sz="3200" dirty="0"/>
              <a:t>T</a:t>
            </a:r>
            <a:r>
              <a:rPr lang="en-US" sz="3200" dirty="0" smtClean="0"/>
              <a:t>raditional Primary Care Setting </a:t>
            </a:r>
            <a:endParaRPr lang="en-US" dirty="0"/>
          </a:p>
        </p:txBody>
      </p:sp>
      <p:sp>
        <p:nvSpPr>
          <p:cNvPr id="3" name="Content Placeholder 2"/>
          <p:cNvSpPr>
            <a:spLocks noGrp="1"/>
          </p:cNvSpPr>
          <p:nvPr>
            <p:ph idx="1"/>
          </p:nvPr>
        </p:nvSpPr>
        <p:spPr>
          <a:xfrm>
            <a:off x="533400" y="1276350"/>
            <a:ext cx="6248400" cy="3770313"/>
          </a:xfrm>
        </p:spPr>
        <p:txBody>
          <a:bodyPr>
            <a:noAutofit/>
          </a:bodyPr>
          <a:lstStyle/>
          <a:p>
            <a:pPr>
              <a:defRPr/>
            </a:pPr>
            <a:r>
              <a:rPr lang="en-US" sz="2000" dirty="0" smtClean="0"/>
              <a:t>This </a:t>
            </a:r>
            <a:r>
              <a:rPr lang="en-US" sz="2000" dirty="0"/>
              <a:t>approach to health behavior change is a technique called advice giving; the provider is seen as the professional </a:t>
            </a:r>
            <a:r>
              <a:rPr lang="en-US" sz="2000" dirty="0" smtClean="0"/>
              <a:t>expert who </a:t>
            </a:r>
            <a:r>
              <a:rPr lang="en-US" sz="2000" dirty="0"/>
              <a:t>knows what is best for the patient. </a:t>
            </a:r>
            <a:r>
              <a:rPr lang="en-US" sz="2000" dirty="0" smtClean="0"/>
              <a:t>This </a:t>
            </a:r>
            <a:r>
              <a:rPr lang="en-US" sz="2000" dirty="0"/>
              <a:t>approach takes for granted that patients </a:t>
            </a:r>
            <a:endParaRPr lang="en-US" sz="2000" dirty="0" smtClean="0"/>
          </a:p>
          <a:p>
            <a:pPr marL="342900" indent="-342900">
              <a:buFont typeface="Wingdings" panose="05000000000000000000" pitchFamily="2" charset="2"/>
              <a:buChar char="Ø"/>
              <a:defRPr/>
            </a:pPr>
            <a:r>
              <a:rPr lang="en-US" sz="2000" dirty="0" smtClean="0"/>
              <a:t>should </a:t>
            </a:r>
            <a:r>
              <a:rPr lang="en-US" sz="2000" dirty="0"/>
              <a:t>change their </a:t>
            </a:r>
            <a:r>
              <a:rPr lang="en-US" sz="2000" dirty="0" smtClean="0"/>
              <a:t>behavior </a:t>
            </a:r>
          </a:p>
          <a:p>
            <a:pPr marL="342900" indent="-342900">
              <a:buFont typeface="Wingdings" panose="05000000000000000000" pitchFamily="2" charset="2"/>
              <a:buChar char="Ø"/>
              <a:defRPr/>
            </a:pPr>
            <a:r>
              <a:rPr lang="en-US" sz="2000" dirty="0" smtClean="0"/>
              <a:t>want </a:t>
            </a:r>
            <a:r>
              <a:rPr lang="en-US" sz="2000" dirty="0"/>
              <a:t>to change </a:t>
            </a:r>
            <a:r>
              <a:rPr lang="en-US" sz="2000" dirty="0" smtClean="0"/>
              <a:t> </a:t>
            </a:r>
          </a:p>
          <a:p>
            <a:pPr marL="342900" indent="-342900">
              <a:buFont typeface="Wingdings" panose="05000000000000000000" pitchFamily="2" charset="2"/>
              <a:buChar char="Ø"/>
              <a:defRPr/>
            </a:pPr>
            <a:r>
              <a:rPr lang="en-US" sz="2000" dirty="0" smtClean="0"/>
              <a:t>their </a:t>
            </a:r>
            <a:r>
              <a:rPr lang="en-US" sz="2000" dirty="0"/>
              <a:t>health and their prescribed regimen are major priorities for </a:t>
            </a:r>
            <a:r>
              <a:rPr lang="en-US" sz="2000" dirty="0" smtClean="0"/>
              <a:t>them.</a:t>
            </a:r>
            <a:endParaRPr lang="en-US" sz="2000" dirty="0"/>
          </a:p>
        </p:txBody>
      </p:sp>
      <p:pic>
        <p:nvPicPr>
          <p:cNvPr id="1946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657350"/>
            <a:ext cx="2057400"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Thought to Ponder</a:t>
            </a:r>
            <a:endParaRPr lang="en-US" dirty="0"/>
          </a:p>
        </p:txBody>
      </p:sp>
      <p:sp>
        <p:nvSpPr>
          <p:cNvPr id="20483" name="Content Placeholder 2"/>
          <p:cNvSpPr>
            <a:spLocks noGrp="1"/>
          </p:cNvSpPr>
          <p:nvPr>
            <p:ph idx="1"/>
          </p:nvPr>
        </p:nvSpPr>
        <p:spPr/>
        <p:txBody>
          <a:bodyPr/>
          <a:lstStyle/>
          <a:p>
            <a:r>
              <a:rPr lang="en-US" altLang="en-US" smtClean="0">
                <a:ea typeface="ヒラギノ角ゴ Pro W3" pitchFamily="2" charset="-128"/>
              </a:rPr>
              <a:t>Multiple barriers exist during the traditional office visit, specifically the one to one isolation of the patient provider ratio format. This format can be intellectually intimidating  for people with diabetes to improve their health literacy .</a:t>
            </a:r>
          </a:p>
        </p:txBody>
      </p:sp>
      <p:pic>
        <p:nvPicPr>
          <p:cNvPr id="2048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314700"/>
            <a:ext cx="27305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3000" dirty="0" smtClean="0"/>
              <a:t>People with Diabetes </a:t>
            </a:r>
            <a:br>
              <a:rPr lang="en-US" sz="3000" dirty="0" smtClean="0"/>
            </a:br>
            <a:r>
              <a:rPr lang="en-US" sz="3000" dirty="0" smtClean="0"/>
              <a:t>Ethnic Minority People with Diabetes </a:t>
            </a:r>
            <a:br>
              <a:rPr lang="en-US" sz="3000" dirty="0" smtClean="0"/>
            </a:br>
            <a:r>
              <a:rPr lang="en-US" sz="3000" dirty="0" smtClean="0"/>
              <a:t>Traditional </a:t>
            </a:r>
            <a:r>
              <a:rPr lang="en-US" sz="3000" dirty="0"/>
              <a:t>Educational Setting</a:t>
            </a:r>
          </a:p>
        </p:txBody>
      </p:sp>
      <p:sp>
        <p:nvSpPr>
          <p:cNvPr id="3" name="Content Placeholder 2"/>
          <p:cNvSpPr>
            <a:spLocks noGrp="1"/>
          </p:cNvSpPr>
          <p:nvPr>
            <p:ph idx="1"/>
          </p:nvPr>
        </p:nvSpPr>
        <p:spPr>
          <a:xfrm>
            <a:off x="457200" y="1581150"/>
            <a:ext cx="8229600" cy="3013075"/>
          </a:xfrm>
        </p:spPr>
        <p:txBody>
          <a:bodyPr>
            <a:normAutofit fontScale="92500" lnSpcReduction="20000"/>
          </a:bodyPr>
          <a:lstStyle/>
          <a:p>
            <a:pPr>
              <a:defRPr/>
            </a:pPr>
            <a:r>
              <a:rPr lang="en-US" sz="3000" dirty="0" smtClean="0"/>
              <a:t>Limited evidence indicates ethnic minority groups often do not benefit from traditional diabetes educational programs.  Suggested barriers may include:</a:t>
            </a:r>
          </a:p>
          <a:p>
            <a:pPr marL="914400" lvl="1" indent="-457200">
              <a:buFont typeface="Wingdings" panose="05000000000000000000" pitchFamily="2" charset="2"/>
              <a:buChar char="Ø"/>
              <a:defRPr/>
            </a:pPr>
            <a:r>
              <a:rPr lang="en-US" sz="2700" dirty="0"/>
              <a:t>Cultural base dietary habits</a:t>
            </a:r>
          </a:p>
          <a:p>
            <a:pPr marL="914400" lvl="1" indent="-457200">
              <a:buFont typeface="Wingdings" panose="05000000000000000000" pitchFamily="2" charset="2"/>
              <a:buChar char="Ø"/>
              <a:defRPr/>
            </a:pPr>
            <a:r>
              <a:rPr lang="en-US" sz="2700" dirty="0"/>
              <a:t>Linguistic differences</a:t>
            </a:r>
          </a:p>
          <a:p>
            <a:pPr marL="914400" lvl="1" indent="-457200">
              <a:buFont typeface="Wingdings" panose="05000000000000000000" pitchFamily="2" charset="2"/>
              <a:buChar char="Ø"/>
              <a:defRPr/>
            </a:pPr>
            <a:r>
              <a:rPr lang="en-US" sz="2700" dirty="0"/>
              <a:t>Limited educational backgrounds </a:t>
            </a:r>
          </a:p>
          <a:p>
            <a:pPr marL="914400" lvl="1" indent="-457200">
              <a:buFont typeface="Wingdings" panose="05000000000000000000" pitchFamily="2" charset="2"/>
              <a:buChar char="Ø"/>
              <a:defRPr/>
            </a:pPr>
            <a:r>
              <a:rPr lang="en-US" sz="2700" dirty="0"/>
              <a:t>Religious, health and illness views</a:t>
            </a:r>
          </a:p>
          <a:p>
            <a:pPr marL="342900" indent="-342900">
              <a:buFont typeface="Wingdings" panose="05000000000000000000" pitchFamily="2" charset="2"/>
              <a:buChar char="Ø"/>
              <a:defRPr/>
            </a:pPr>
            <a:endParaRPr lang="en-US" dirty="0" smtClean="0"/>
          </a:p>
          <a:p>
            <a:pPr marL="342900" indent="-342900">
              <a:buFont typeface="Wingdings" panose="05000000000000000000" pitchFamily="2" charset="2"/>
              <a:buChar char="Ø"/>
              <a:defRPr/>
            </a:pPr>
            <a:endParaRPr lang="en-US" dirty="0"/>
          </a:p>
          <a:p>
            <a:pPr>
              <a:defRPr/>
            </a:pP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a:xfrm>
            <a:off x="685800" y="1123950"/>
            <a:ext cx="8153400" cy="1576388"/>
          </a:xfrm>
        </p:spPr>
        <p:txBody>
          <a:bodyPr/>
          <a:lstStyle/>
          <a:p>
            <a:r>
              <a:rPr lang="en-US" altLang="en-US" smtClean="0">
                <a:ea typeface="ヒラギノ角ゴ Pro W3" pitchFamily="2" charset="-128"/>
              </a:rPr>
              <a:t/>
            </a:r>
            <a:br>
              <a:rPr lang="en-US" altLang="en-US" smtClean="0">
                <a:ea typeface="ヒラギノ角ゴ Pro W3" pitchFamily="2" charset="-128"/>
              </a:rPr>
            </a:br>
            <a:r>
              <a:rPr lang="en-US" altLang="en-US" smtClean="0">
                <a:ea typeface="ヒラギノ角ゴ Pro W3" pitchFamily="2" charset="-128"/>
              </a:rPr>
              <a:t>Purpose for New Model of Education</a:t>
            </a:r>
            <a:br>
              <a:rPr lang="en-US" altLang="en-US" smtClean="0">
                <a:ea typeface="ヒラギノ角ゴ Pro W3" pitchFamily="2" charset="-128"/>
              </a:rPr>
            </a:br>
            <a:r>
              <a:rPr lang="en-US" altLang="en-US" smtClean="0">
                <a:ea typeface="ヒラギノ角ゴ Pro W3" pitchFamily="2" charset="-128"/>
              </a:rPr>
              <a:t>and</a:t>
            </a:r>
            <a:br>
              <a:rPr lang="en-US" altLang="en-US" smtClean="0">
                <a:ea typeface="ヒラギノ角ゴ Pro W3" pitchFamily="2" charset="-128"/>
              </a:rPr>
            </a:br>
            <a:r>
              <a:rPr lang="en-US" altLang="en-US" smtClean="0">
                <a:ea typeface="ヒラギノ角ゴ Pro W3" pitchFamily="2" charset="-128"/>
              </a:rPr>
              <a:t>Interprofessional Collaborative Team</a:t>
            </a:r>
            <a:br>
              <a:rPr lang="en-US" altLang="en-US" smtClean="0">
                <a:ea typeface="ヒラギノ角ゴ Pro W3" pitchFamily="2" charset="-128"/>
              </a:rPr>
            </a:br>
            <a:endParaRPr lang="en-US" altLang="en-US" smtClean="0">
              <a:ea typeface="ヒラギノ角ゴ Pro W3" pitchFamily="2" charset="-128"/>
            </a:endParaRPr>
          </a:p>
        </p:txBody>
      </p:sp>
      <p:pic>
        <p:nvPicPr>
          <p:cNvPr id="2253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952750"/>
            <a:ext cx="19812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1447800" y="1114425"/>
            <a:ext cx="1066800" cy="1752600"/>
          </a:xfrm>
          <a:prstGeom prst="rect">
            <a:avLst/>
          </a:prstGeom>
          <a:solidFill>
            <a:srgbClr val="B7B9B9"/>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sp>
        <p:nvSpPr>
          <p:cNvPr id="5123" name="Title 5"/>
          <p:cNvSpPr txBox="1">
            <a:spLocks/>
          </p:cNvSpPr>
          <p:nvPr/>
        </p:nvSpPr>
        <p:spPr bwMode="auto">
          <a:xfrm>
            <a:off x="4191000" y="514350"/>
            <a:ext cx="47244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000">
                <a:solidFill>
                  <a:schemeClr val="tx1"/>
                </a:solidFill>
                <a:latin typeface="Arial" panose="020B0604020202020204" pitchFamily="34" charset="0"/>
                <a:ea typeface="ヒラギノ角ゴ Pro W3" pitchFamily="2" charset="-128"/>
              </a:defRPr>
            </a:lvl1pPr>
            <a:lvl2pPr marL="742950" indent="-285750">
              <a:spcBef>
                <a:spcPct val="20000"/>
              </a:spcBef>
              <a:buFont typeface="Arial" panose="020B0604020202020204" pitchFamily="34" charset="0"/>
              <a:buChar char="–"/>
              <a:defRPr sz="2500">
                <a:solidFill>
                  <a:schemeClr val="tx1"/>
                </a:solidFill>
                <a:latin typeface="Arial" panose="020B0604020202020204" pitchFamily="34" charset="0"/>
                <a:ea typeface="ヒラギノ角ゴ Pro W3" pitchFamily="2" charset="-128"/>
              </a:defRPr>
            </a:lvl2pPr>
            <a:lvl3pPr marL="1143000" indent="-228600">
              <a:spcBef>
                <a:spcPct val="20000"/>
              </a:spcBef>
              <a:buFont typeface="Arial" panose="020B0604020202020204" pitchFamily="34" charset="0"/>
              <a:buChar char="•"/>
              <a:defRPr sz="2300">
                <a:solidFill>
                  <a:schemeClr val="tx1"/>
                </a:solidFill>
                <a:latin typeface="Arial" panose="020B0604020202020204" pitchFamily="34" charset="0"/>
                <a:ea typeface="ヒラギノ角ゴ Pro W3" pitchFamily="2"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9pPr>
          </a:lstStyle>
          <a:p>
            <a:pPr eaLnBrk="1" hangingPunct="1">
              <a:spcBef>
                <a:spcPct val="0"/>
              </a:spcBef>
              <a:buFontTx/>
              <a:buNone/>
            </a:pPr>
            <a:r>
              <a:rPr lang="en-US" altLang="en-US" sz="2400">
                <a:solidFill>
                  <a:schemeClr val="bg1"/>
                </a:solidFill>
                <a:latin typeface="Futura Std Heavy" pitchFamily="2" charset="0"/>
              </a:rPr>
              <a:t>Dr. Olivia Newby, DNP, FNP-BC, CDE</a:t>
            </a:r>
          </a:p>
          <a:p>
            <a:pPr eaLnBrk="1" hangingPunct="1">
              <a:spcBef>
                <a:spcPct val="0"/>
              </a:spcBef>
              <a:buFontTx/>
              <a:buNone/>
            </a:pPr>
            <a:r>
              <a:rPr lang="en-US" altLang="en-US" sz="2400">
                <a:solidFill>
                  <a:schemeClr val="bg1"/>
                </a:solidFill>
                <a:latin typeface="Futura Std Heavy" pitchFamily="2" charset="0"/>
              </a:rPr>
              <a:t>Dr. James E. Newby II, MD, CDE</a:t>
            </a:r>
          </a:p>
        </p:txBody>
      </p:sp>
      <p:sp>
        <p:nvSpPr>
          <p:cNvPr id="5124" name="Text Placeholder 7"/>
          <p:cNvSpPr txBox="1">
            <a:spLocks/>
          </p:cNvSpPr>
          <p:nvPr/>
        </p:nvSpPr>
        <p:spPr bwMode="auto">
          <a:xfrm>
            <a:off x="4267200" y="1123950"/>
            <a:ext cx="472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marL="342900" indent="-342900">
              <a:spcBef>
                <a:spcPct val="20000"/>
              </a:spcBef>
              <a:buFont typeface="Arial" panose="020B0604020202020204" pitchFamily="34" charset="0"/>
              <a:buChar char="•"/>
              <a:defRPr sz="3000">
                <a:solidFill>
                  <a:schemeClr val="tx1"/>
                </a:solidFill>
                <a:latin typeface="Arial" panose="020B0604020202020204" pitchFamily="34" charset="0"/>
                <a:ea typeface="ヒラギノ角ゴ Pro W3" pitchFamily="2" charset="-128"/>
              </a:defRPr>
            </a:lvl1pPr>
            <a:lvl2pPr marL="742950" indent="-285750">
              <a:spcBef>
                <a:spcPct val="20000"/>
              </a:spcBef>
              <a:buFont typeface="Arial" panose="020B0604020202020204" pitchFamily="34" charset="0"/>
              <a:buChar char="–"/>
              <a:defRPr sz="2500">
                <a:solidFill>
                  <a:schemeClr val="tx1"/>
                </a:solidFill>
                <a:latin typeface="Arial" panose="020B0604020202020204" pitchFamily="34" charset="0"/>
                <a:ea typeface="ヒラギノ角ゴ Pro W3" pitchFamily="2" charset="-128"/>
              </a:defRPr>
            </a:lvl2pPr>
            <a:lvl3pPr marL="1143000" indent="-228600">
              <a:spcBef>
                <a:spcPct val="20000"/>
              </a:spcBef>
              <a:buFont typeface="Arial" panose="020B0604020202020204" pitchFamily="34" charset="0"/>
              <a:buChar char="•"/>
              <a:defRPr sz="2300">
                <a:solidFill>
                  <a:schemeClr val="tx1"/>
                </a:solidFill>
                <a:latin typeface="Arial" panose="020B0604020202020204" pitchFamily="34" charset="0"/>
                <a:ea typeface="ヒラギノ角ゴ Pro W3" pitchFamily="2"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9pPr>
          </a:lstStyle>
          <a:p>
            <a:pPr eaLnBrk="1" hangingPunct="1">
              <a:spcBef>
                <a:spcPct val="0"/>
              </a:spcBef>
              <a:buFont typeface="Arial" panose="020B0604020202020204" pitchFamily="34" charset="0"/>
              <a:buNone/>
            </a:pPr>
            <a:endParaRPr lang="en-US" altLang="en-US" sz="1800">
              <a:solidFill>
                <a:srgbClr val="000000"/>
              </a:solidFill>
              <a:latin typeface="Futura Std Book" pitchFamily="34" charset="0"/>
            </a:endParaRPr>
          </a:p>
          <a:p>
            <a:pPr eaLnBrk="1" hangingPunct="1">
              <a:spcBef>
                <a:spcPct val="0"/>
              </a:spcBef>
              <a:buFont typeface="Arial" panose="020B0604020202020204" pitchFamily="34" charset="0"/>
              <a:buNone/>
            </a:pPr>
            <a:r>
              <a:rPr lang="en-US" altLang="en-US" sz="1800">
                <a:solidFill>
                  <a:srgbClr val="000000"/>
                </a:solidFill>
                <a:latin typeface="Futura Std Book" pitchFamily="34" charset="0"/>
              </a:rPr>
              <a:t>Primary Care Specialists, Inc.</a:t>
            </a:r>
          </a:p>
          <a:p>
            <a:pPr eaLnBrk="1" hangingPunct="1">
              <a:spcBef>
                <a:spcPct val="0"/>
              </a:spcBef>
              <a:buFont typeface="Arial" panose="020B0604020202020204" pitchFamily="34" charset="0"/>
              <a:buNone/>
            </a:pPr>
            <a:r>
              <a:rPr lang="en-US" altLang="en-US" sz="1800">
                <a:solidFill>
                  <a:srgbClr val="000000"/>
                </a:solidFill>
                <a:latin typeface="Futura Std Book" pitchFamily="34" charset="0"/>
              </a:rPr>
              <a:t>Norfolk, Virginia 23504</a:t>
            </a:r>
          </a:p>
          <a:p>
            <a:pPr eaLnBrk="1" hangingPunct="1">
              <a:spcBef>
                <a:spcPct val="0"/>
              </a:spcBef>
              <a:buFont typeface="Arial" panose="020B0604020202020204" pitchFamily="34" charset="0"/>
              <a:buNone/>
            </a:pPr>
            <a:endParaRPr lang="en-US" altLang="en-US" sz="1800">
              <a:solidFill>
                <a:srgbClr val="000000"/>
              </a:solidFill>
              <a:latin typeface="Futura Std Book" pitchFamily="34" charset="0"/>
            </a:endParaRPr>
          </a:p>
          <a:p>
            <a:pPr eaLnBrk="1" hangingPunct="1">
              <a:spcBef>
                <a:spcPct val="0"/>
              </a:spcBef>
              <a:buFont typeface="Arial" panose="020B0604020202020204" pitchFamily="34" charset="0"/>
              <a:buNone/>
            </a:pPr>
            <a:r>
              <a:rPr lang="en-US" altLang="en-US" sz="1800">
                <a:solidFill>
                  <a:srgbClr val="000000"/>
                </a:solidFill>
                <a:latin typeface="Futura Std Book" pitchFamily="34" charset="0"/>
              </a:rPr>
              <a:t>Healthy Living Center</a:t>
            </a:r>
          </a:p>
          <a:p>
            <a:pPr eaLnBrk="1" hangingPunct="1">
              <a:spcBef>
                <a:spcPct val="0"/>
              </a:spcBef>
              <a:buFont typeface="Arial" panose="020B0604020202020204" pitchFamily="34" charset="0"/>
              <a:buNone/>
            </a:pPr>
            <a:r>
              <a:rPr lang="en-US" altLang="en-US" sz="1800">
                <a:solidFill>
                  <a:srgbClr val="000000"/>
                </a:solidFill>
                <a:latin typeface="Futura Std Book" pitchFamily="34" charset="0"/>
              </a:rPr>
              <a:t>Norfolk, Virginia 23504</a:t>
            </a:r>
          </a:p>
        </p:txBody>
      </p:sp>
      <p:pic>
        <p:nvPicPr>
          <p:cNvPr id="5125" name="Picture 1"/>
          <p:cNvPicPr>
            <a:picLocks noChangeAspect="1"/>
          </p:cNvPicPr>
          <p:nvPr/>
        </p:nvPicPr>
        <p:blipFill>
          <a:blip r:embed="rId3">
            <a:extLst>
              <a:ext uri="{28A0092B-C50C-407E-A947-70E740481C1C}">
                <a14:useLocalDpi xmlns:a14="http://schemas.microsoft.com/office/drawing/2010/main" val="0"/>
              </a:ext>
            </a:extLst>
          </a:blip>
          <a:srcRect l="18134" t="2" r="50133" b="51031"/>
          <a:stretch>
            <a:fillRect/>
          </a:stretch>
        </p:blipFill>
        <p:spPr bwMode="auto">
          <a:xfrm>
            <a:off x="1470025" y="1141413"/>
            <a:ext cx="1082675"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206375"/>
            <a:ext cx="8229600" cy="536575"/>
          </a:xfrm>
        </p:spPr>
        <p:txBody>
          <a:bodyPr/>
          <a:lstStyle/>
          <a:p>
            <a:r>
              <a:rPr lang="en-US" altLang="en-US" smtClean="0">
                <a:ea typeface="ヒラギノ角ゴ Pro W3" pitchFamily="2" charset="-128"/>
              </a:rPr>
              <a:t>Purpose: New Model for Education</a:t>
            </a:r>
          </a:p>
        </p:txBody>
      </p:sp>
      <p:sp>
        <p:nvSpPr>
          <p:cNvPr id="23555" name="Content Placeholder 2"/>
          <p:cNvSpPr>
            <a:spLocks noGrp="1"/>
          </p:cNvSpPr>
          <p:nvPr>
            <p:ph idx="1"/>
          </p:nvPr>
        </p:nvSpPr>
        <p:spPr>
          <a:xfrm>
            <a:off x="457200" y="895350"/>
            <a:ext cx="8229600" cy="3698875"/>
          </a:xfrm>
        </p:spPr>
        <p:txBody>
          <a:bodyPr/>
          <a:lstStyle/>
          <a:p>
            <a:pPr marL="457200" indent="-457200">
              <a:buFont typeface="Arial Black" panose="020B0A04020102020204" pitchFamily="34" charset="0"/>
              <a:buAutoNum type="arabicParenR"/>
            </a:pPr>
            <a:r>
              <a:rPr lang="en-US" altLang="en-US" sz="2400" smtClean="0">
                <a:ea typeface="ヒラギノ角ゴ Pro W3" pitchFamily="2" charset="-128"/>
              </a:rPr>
              <a:t>Proactive in prevention verses reactive to the disabilities incurred as a result of diabetes complications.</a:t>
            </a:r>
          </a:p>
          <a:p>
            <a:pPr marL="457200" indent="-457200">
              <a:buFont typeface="Arial Black" panose="020B0A04020102020204" pitchFamily="34" charset="0"/>
              <a:buAutoNum type="arabicParenR"/>
            </a:pPr>
            <a:endParaRPr lang="en-US" altLang="en-US" sz="2400" smtClean="0">
              <a:ea typeface="ヒラギノ角ゴ Pro W3" pitchFamily="2" charset="-128"/>
            </a:endParaRPr>
          </a:p>
          <a:p>
            <a:pPr lvl="1">
              <a:buFont typeface="Wingdings" panose="05000000000000000000" pitchFamily="2" charset="2"/>
              <a:buChar char="Ø"/>
            </a:pPr>
            <a:r>
              <a:rPr lang="en-US" altLang="en-US" sz="2000" smtClean="0">
                <a:ea typeface="ヒラギノ角ゴ Pro W3" pitchFamily="2" charset="-128"/>
              </a:rPr>
              <a:t>Diabetes contributed to a total of 231,404 deaths (CDC, 2012). </a:t>
            </a:r>
          </a:p>
          <a:p>
            <a:pPr lvl="1">
              <a:buFont typeface="Wingdings" panose="05000000000000000000" pitchFamily="2" charset="2"/>
              <a:buChar char="Ø"/>
            </a:pPr>
            <a:r>
              <a:rPr lang="en-US" altLang="en-US" sz="2000" smtClean="0">
                <a:ea typeface="ヒラギノ角ゴ Pro W3" pitchFamily="2" charset="-128"/>
              </a:rPr>
              <a:t>Diabetic complication</a:t>
            </a:r>
            <a:endParaRPr lang="en-US" altLang="en-US" smtClean="0">
              <a:ea typeface="ヒラギノ角ゴ Pro W3" pitchFamily="2" charset="-128"/>
            </a:endParaRPr>
          </a:p>
        </p:txBody>
      </p:sp>
      <p:pic>
        <p:nvPicPr>
          <p:cNvPr id="5" name="Picture 4"/>
          <p:cNvPicPr>
            <a:picLocks noChangeAspect="1"/>
          </p:cNvPicPr>
          <p:nvPr/>
        </p:nvPicPr>
        <p:blipFill>
          <a:blip r:embed="rId2">
            <a:duotone>
              <a:schemeClr val="accent6">
                <a:shade val="45000"/>
                <a:satMod val="135000"/>
              </a:schemeClr>
              <a:prstClr val="white"/>
            </a:duotone>
          </a:blip>
          <a:stretch>
            <a:fillRect/>
          </a:stretch>
        </p:blipFill>
        <p:spPr>
          <a:xfrm>
            <a:off x="2743200" y="3534242"/>
            <a:ext cx="1447800" cy="1085850"/>
          </a:xfrm>
          <a:prstGeom prst="rect">
            <a:avLst/>
          </a:prstGeom>
        </p:spPr>
      </p:pic>
      <p:pic>
        <p:nvPicPr>
          <p:cNvPr id="6" name="Picture 5"/>
          <p:cNvPicPr>
            <a:picLocks noChangeAspect="1"/>
          </p:cNvPicPr>
          <p:nvPr/>
        </p:nvPicPr>
        <p:blipFill>
          <a:blip r:embed="rId3">
            <a:duotone>
              <a:schemeClr val="accent6">
                <a:shade val="45000"/>
                <a:satMod val="135000"/>
              </a:schemeClr>
              <a:prstClr val="white"/>
            </a:duotone>
          </a:blip>
          <a:stretch>
            <a:fillRect/>
          </a:stretch>
        </p:blipFill>
        <p:spPr>
          <a:xfrm>
            <a:off x="4724400" y="3505667"/>
            <a:ext cx="1371600" cy="1143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152400" y="133350"/>
            <a:ext cx="8229600" cy="3394075"/>
          </a:xfrm>
        </p:spPr>
        <p:txBody>
          <a:bodyPr/>
          <a:lstStyle/>
          <a:p>
            <a:pPr marL="457200" indent="-457200">
              <a:buFont typeface="Arial Black" panose="020B0A04020102020204" pitchFamily="34" charset="0"/>
              <a:buAutoNum type="arabicParenR"/>
            </a:pPr>
            <a:r>
              <a:rPr lang="en-US" altLang="en-US" sz="2400" smtClean="0">
                <a:ea typeface="ヒラギノ角ゴ Pro W3" pitchFamily="2" charset="-128"/>
              </a:rPr>
              <a:t>Promote Interprofessional patient education </a:t>
            </a:r>
          </a:p>
          <a:p>
            <a:pPr marL="457200" indent="-457200">
              <a:buFont typeface="Arial Black" panose="020B0A04020102020204" pitchFamily="34" charset="0"/>
              <a:buAutoNum type="arabicParenR"/>
            </a:pPr>
            <a:r>
              <a:rPr lang="en-US" altLang="en-US" sz="2400" smtClean="0">
                <a:ea typeface="ヒラギノ角ゴ Pro W3" pitchFamily="2" charset="-128"/>
              </a:rPr>
              <a:t>Education for people with diabetes in the twenty-first century has evolved </a:t>
            </a:r>
          </a:p>
          <a:p>
            <a:pPr lvl="1">
              <a:buFont typeface="Wingdings" panose="05000000000000000000" pitchFamily="2" charset="2"/>
              <a:buChar char="Ø"/>
            </a:pPr>
            <a:r>
              <a:rPr lang="en-US" altLang="en-US" sz="2000" smtClean="0">
                <a:ea typeface="ヒラギノ角ゴ Pro W3" pitchFamily="2" charset="-128"/>
              </a:rPr>
              <a:t>from limited general knowledge to clinical outcomes that encourage behavior change.</a:t>
            </a:r>
          </a:p>
          <a:p>
            <a:pPr lvl="1">
              <a:buFont typeface="Wingdings" panose="05000000000000000000" pitchFamily="2" charset="2"/>
              <a:buChar char="Ø"/>
            </a:pPr>
            <a:r>
              <a:rPr lang="en-US" altLang="en-US" sz="2000" smtClean="0">
                <a:ea typeface="ヒラギノ角ゴ Pro W3" pitchFamily="2" charset="-128"/>
              </a:rPr>
              <a:t> from the simple distribution of information to the patient-centered education. </a:t>
            </a:r>
          </a:p>
        </p:txBody>
      </p:sp>
      <p:pic>
        <p:nvPicPr>
          <p:cNvPr id="2457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952750"/>
            <a:ext cx="33528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530225"/>
            <a:ext cx="8458200" cy="1020763"/>
          </a:xfrm>
        </p:spPr>
        <p:txBody>
          <a:bodyPr/>
          <a:lstStyle/>
          <a:p>
            <a:pPr algn="ctr">
              <a:defRPr/>
            </a:pPr>
            <a:r>
              <a:rPr lang="en-US" dirty="0" smtClean="0"/>
              <a:t>Advantages &amp; Disadvantages </a:t>
            </a:r>
            <a:endParaRPr lang="en-US" dirty="0"/>
          </a:p>
        </p:txBody>
      </p:sp>
      <p:sp>
        <p:nvSpPr>
          <p:cNvPr id="5" name="Text Placeholder 4"/>
          <p:cNvSpPr>
            <a:spLocks noGrp="1"/>
          </p:cNvSpPr>
          <p:nvPr>
            <p:ph type="body" idx="1"/>
          </p:nvPr>
        </p:nvSpPr>
        <p:spPr>
          <a:xfrm>
            <a:off x="1684338" y="1554163"/>
            <a:ext cx="5829300" cy="696912"/>
          </a:xfrm>
        </p:spPr>
        <p:txBody>
          <a:bodyPr>
            <a:normAutofit fontScale="92500" lnSpcReduction="20000"/>
          </a:bodyPr>
          <a:lstStyle/>
          <a:p>
            <a:pPr algn="ctr">
              <a:defRPr/>
            </a:pPr>
            <a:r>
              <a:rPr lang="en-US" sz="2400" dirty="0"/>
              <a:t>For the </a:t>
            </a:r>
            <a:endParaRPr lang="en-US" sz="2400" dirty="0" smtClean="0"/>
          </a:p>
          <a:p>
            <a:pPr algn="ctr">
              <a:defRPr/>
            </a:pPr>
            <a:r>
              <a:rPr lang="en-US" sz="2400" dirty="0" smtClean="0"/>
              <a:t>Patients</a:t>
            </a:r>
            <a:r>
              <a:rPr lang="en-US" sz="2400" dirty="0"/>
              <a:t>, </a:t>
            </a:r>
            <a:r>
              <a:rPr lang="en-US" sz="2400" dirty="0" smtClean="0"/>
              <a:t>Diabetes Educators, Providers</a:t>
            </a:r>
            <a:endParaRPr lang="en-US" sz="2400" dirty="0"/>
          </a:p>
        </p:txBody>
      </p:sp>
      <p:pic>
        <p:nvPicPr>
          <p:cNvPr id="25604" name="Picture 2" descr="http://www.cambriahealth.com/images/uploads/photos/iStock_000018605634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571750"/>
            <a:ext cx="3019425"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title"/>
          </p:nvPr>
        </p:nvSpPr>
        <p:spPr>
          <a:xfrm>
            <a:off x="304800" y="206375"/>
            <a:ext cx="8610600" cy="857250"/>
          </a:xfrm>
        </p:spPr>
        <p:txBody>
          <a:bodyPr/>
          <a:lstStyle/>
          <a:p>
            <a:pPr algn="ctr"/>
            <a:r>
              <a:rPr lang="en-US" altLang="en-US" smtClean="0">
                <a:ea typeface="ヒラギノ角ゴ Pro W3" pitchFamily="2" charset="-128"/>
              </a:rPr>
              <a:t>Advantages for the Patient </a:t>
            </a:r>
          </a:p>
        </p:txBody>
      </p:sp>
      <p:sp>
        <p:nvSpPr>
          <p:cNvPr id="27651" name="Content Placeholder 4"/>
          <p:cNvSpPr>
            <a:spLocks noGrp="1"/>
          </p:cNvSpPr>
          <p:nvPr>
            <p:ph idx="1"/>
          </p:nvPr>
        </p:nvSpPr>
        <p:spPr>
          <a:xfrm>
            <a:off x="76200" y="1255713"/>
            <a:ext cx="8534400" cy="3394075"/>
          </a:xfrm>
        </p:spPr>
        <p:txBody>
          <a:bodyPr/>
          <a:lstStyle/>
          <a:p>
            <a:r>
              <a:rPr lang="en-US" altLang="en-US" sz="2000" smtClean="0">
                <a:ea typeface="ヒラギノ角ゴ Pro W3" pitchFamily="2" charset="-128"/>
              </a:rPr>
              <a:t>Organized group of people with diabetes in a single appointment </a:t>
            </a:r>
          </a:p>
          <a:p>
            <a:r>
              <a:rPr lang="en-US" altLang="en-US" sz="2000" smtClean="0">
                <a:ea typeface="ヒラギノ角ゴ Pro W3" pitchFamily="2" charset="-128"/>
              </a:rPr>
              <a:t>Provides advantage of a peer support group. </a:t>
            </a:r>
          </a:p>
          <a:p>
            <a:r>
              <a:rPr lang="en-US" altLang="en-US" sz="2000" smtClean="0">
                <a:ea typeface="ヒラギノ角ゴ Pro W3" pitchFamily="2" charset="-128"/>
              </a:rPr>
              <a:t>Provides peer education and motivation</a:t>
            </a:r>
          </a:p>
          <a:p>
            <a:pPr lvl="1"/>
            <a:r>
              <a:rPr lang="en-US" altLang="en-US" sz="1600" smtClean="0">
                <a:ea typeface="ヒラギノ角ゴ Pro W3" pitchFamily="2" charset="-128"/>
              </a:rPr>
              <a:t>Obtain more information, answers to question they never thought to ask</a:t>
            </a:r>
          </a:p>
          <a:p>
            <a:pPr lvl="1"/>
            <a:r>
              <a:rPr lang="en-US" altLang="en-US" sz="1600" smtClean="0">
                <a:ea typeface="ヒラギノ角ゴ Pro W3" pitchFamily="2" charset="-128"/>
              </a:rPr>
              <a:t>Opportunity to learn from the questions and comments of others.</a:t>
            </a:r>
          </a:p>
          <a:p>
            <a:pPr lvl="1"/>
            <a:r>
              <a:rPr lang="en-US" altLang="en-US" sz="1600" smtClean="0">
                <a:ea typeface="ヒラギノ角ゴ Pro W3" pitchFamily="2" charset="-128"/>
              </a:rPr>
              <a:t>Support from people with same concerns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p:txBody>
          <a:bodyPr/>
          <a:lstStyle/>
          <a:p>
            <a:r>
              <a:rPr lang="en-US" altLang="en-US" smtClean="0">
                <a:ea typeface="ヒラギノ角ゴ Pro W3" pitchFamily="2" charset="-128"/>
              </a:rPr>
              <a:t>Advantage Patient</a:t>
            </a:r>
          </a:p>
        </p:txBody>
      </p:sp>
      <p:sp>
        <p:nvSpPr>
          <p:cNvPr id="5" name="Content Placeholder 4"/>
          <p:cNvSpPr>
            <a:spLocks noGrp="1"/>
          </p:cNvSpPr>
          <p:nvPr>
            <p:ph sz="half" idx="1"/>
          </p:nvPr>
        </p:nvSpPr>
        <p:spPr>
          <a:xfrm>
            <a:off x="457200" y="1331913"/>
            <a:ext cx="4038600" cy="2887662"/>
          </a:xfrm>
        </p:spPr>
        <p:txBody>
          <a:bodyPr/>
          <a:lstStyle/>
          <a:p>
            <a:pPr>
              <a:defRPr/>
            </a:pPr>
            <a:r>
              <a:rPr lang="en-US" sz="2000" dirty="0">
                <a:solidFill>
                  <a:srgbClr val="235AA9"/>
                </a:solidFill>
              </a:rPr>
              <a:t>Provides a longer allotted time frame of 90 to 120 minutes.</a:t>
            </a:r>
            <a:endParaRPr lang="en-US" sz="2000" baseline="30000" dirty="0">
              <a:solidFill>
                <a:srgbClr val="235AA9"/>
              </a:solidFill>
            </a:endParaRPr>
          </a:p>
          <a:p>
            <a:pPr>
              <a:defRPr/>
            </a:pPr>
            <a:r>
              <a:rPr lang="en-US" sz="2000" dirty="0" smtClean="0">
                <a:solidFill>
                  <a:srgbClr val="235AA9"/>
                </a:solidFill>
              </a:rPr>
              <a:t>Provides </a:t>
            </a:r>
            <a:r>
              <a:rPr lang="en-US" sz="2000" dirty="0">
                <a:solidFill>
                  <a:srgbClr val="235AA9"/>
                </a:solidFill>
              </a:rPr>
              <a:t>increased time with providers. </a:t>
            </a:r>
            <a:endParaRPr lang="en-US" sz="2000" dirty="0" smtClean="0">
              <a:solidFill>
                <a:srgbClr val="235AA9"/>
              </a:solidFill>
            </a:endParaRPr>
          </a:p>
          <a:p>
            <a:pPr>
              <a:defRPr/>
            </a:pPr>
            <a:r>
              <a:rPr lang="en-US" sz="2000" dirty="0" smtClean="0">
                <a:solidFill>
                  <a:srgbClr val="235AA9"/>
                </a:solidFill>
              </a:rPr>
              <a:t>Improve better patient provider communication</a:t>
            </a:r>
          </a:p>
          <a:p>
            <a:pPr>
              <a:defRPr/>
            </a:pPr>
            <a:r>
              <a:rPr lang="en-US" sz="2000" dirty="0" smtClean="0">
                <a:solidFill>
                  <a:srgbClr val="235AA9"/>
                </a:solidFill>
              </a:rPr>
              <a:t>Less isolation</a:t>
            </a:r>
          </a:p>
          <a:p>
            <a:pPr>
              <a:defRPr/>
            </a:pPr>
            <a:r>
              <a:rPr lang="en-US" sz="2000" dirty="0" smtClean="0">
                <a:solidFill>
                  <a:srgbClr val="235AA9"/>
                </a:solidFill>
              </a:rPr>
              <a:t>Improves patient satisfaction</a:t>
            </a:r>
          </a:p>
          <a:p>
            <a:pPr>
              <a:defRPr/>
            </a:pPr>
            <a:endParaRPr lang="en-US" sz="2000" spc="250" dirty="0"/>
          </a:p>
          <a:p>
            <a:pPr>
              <a:defRPr/>
            </a:pPr>
            <a:endParaRPr lang="en-US" sz="2000" dirty="0">
              <a:solidFill>
                <a:srgbClr val="235AA9"/>
              </a:solidFill>
            </a:endParaRPr>
          </a:p>
          <a:p>
            <a:pPr>
              <a:defRPr/>
            </a:pPr>
            <a:endParaRPr lang="en-US" dirty="0"/>
          </a:p>
        </p:txBody>
      </p:sp>
      <p:pic>
        <p:nvPicPr>
          <p:cNvPr id="28676"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1331913"/>
            <a:ext cx="4038600" cy="2916237"/>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algn="ctr"/>
            <a:r>
              <a:rPr lang="en-US" altLang="en-US" smtClean="0">
                <a:ea typeface="ヒラギノ角ゴ Pro W3" pitchFamily="2" charset="-128"/>
              </a:rPr>
              <a:t>Advantages: Patient</a:t>
            </a:r>
          </a:p>
        </p:txBody>
      </p:sp>
      <p:sp>
        <p:nvSpPr>
          <p:cNvPr id="29699" name="Content Placeholder 5"/>
          <p:cNvSpPr>
            <a:spLocks noGrp="1"/>
          </p:cNvSpPr>
          <p:nvPr>
            <p:ph sz="half" idx="1"/>
          </p:nvPr>
        </p:nvSpPr>
        <p:spPr>
          <a:xfrm>
            <a:off x="457200" y="1200150"/>
            <a:ext cx="4038600" cy="2544763"/>
          </a:xfrm>
        </p:spPr>
        <p:txBody>
          <a:bodyPr/>
          <a:lstStyle/>
          <a:p>
            <a:r>
              <a:rPr lang="en-US" altLang="en-US" sz="2000" smtClean="0">
                <a:solidFill>
                  <a:srgbClr val="235AA9"/>
                </a:solidFill>
                <a:ea typeface="ヒラギノ角ゴ Pro W3" pitchFamily="2" charset="-128"/>
              </a:rPr>
              <a:t>Patients can address multiple questions in one visit</a:t>
            </a:r>
          </a:p>
          <a:p>
            <a:r>
              <a:rPr lang="en-US" altLang="en-US" sz="2000" smtClean="0">
                <a:solidFill>
                  <a:srgbClr val="235AA9"/>
                </a:solidFill>
                <a:ea typeface="ヒラギノ角ゴ Pro W3" pitchFamily="2" charset="-128"/>
              </a:rPr>
              <a:t>Self-empowered to ask questions without feeling isolated, discuss myths, fears and concern about diabetes</a:t>
            </a:r>
          </a:p>
          <a:p>
            <a:endParaRPr lang="en-US" altLang="en-US" smtClean="0">
              <a:ea typeface="ヒラギノ角ゴ Pro W3" pitchFamily="2" charset="-128"/>
            </a:endParaRPr>
          </a:p>
        </p:txBody>
      </p:sp>
      <p:sp>
        <p:nvSpPr>
          <p:cNvPr id="29700" name="Content Placeholder 6"/>
          <p:cNvSpPr>
            <a:spLocks noGrp="1"/>
          </p:cNvSpPr>
          <p:nvPr>
            <p:ph sz="half" idx="2"/>
          </p:nvPr>
        </p:nvSpPr>
        <p:spPr>
          <a:xfrm>
            <a:off x="4648200" y="1200150"/>
            <a:ext cx="4038600" cy="2544763"/>
          </a:xfrm>
        </p:spPr>
        <p:txBody>
          <a:bodyPr/>
          <a:lstStyle/>
          <a:p>
            <a:endParaRPr lang="en-US" altLang="en-US" smtClean="0">
              <a:ea typeface="ヒラギノ角ゴ Pro W3" pitchFamily="2" charset="-128"/>
            </a:endParaRPr>
          </a:p>
        </p:txBody>
      </p:sp>
      <p:pic>
        <p:nvPicPr>
          <p:cNvPr id="29701" name="Picture 4" descr="http://forecast.diabetes.org/files/images/v65n08_p54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1200150"/>
            <a:ext cx="3981450"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Advantages</a:t>
            </a:r>
            <a:r>
              <a:rPr lang="en-US" dirty="0"/>
              <a:t/>
            </a:r>
            <a:br>
              <a:rPr lang="en-US" dirty="0"/>
            </a:br>
            <a:r>
              <a:rPr lang="en-US" dirty="0" smtClean="0"/>
              <a:t>Certified Diabetes Educator </a:t>
            </a:r>
            <a:endParaRPr lang="en-US" dirty="0"/>
          </a:p>
        </p:txBody>
      </p:sp>
      <p:sp>
        <p:nvSpPr>
          <p:cNvPr id="3" name="Content Placeholder 2"/>
          <p:cNvSpPr>
            <a:spLocks noGrp="1"/>
          </p:cNvSpPr>
          <p:nvPr>
            <p:ph idx="1"/>
          </p:nvPr>
        </p:nvSpPr>
        <p:spPr/>
        <p:txBody>
          <a:bodyPr>
            <a:normAutofit fontScale="92500" lnSpcReduction="10000"/>
          </a:bodyPr>
          <a:lstStyle/>
          <a:p>
            <a:pPr>
              <a:defRPr/>
            </a:pPr>
            <a:r>
              <a:rPr lang="en-US" sz="2325" dirty="0"/>
              <a:t>Improve teaching time of the diabetes language jargon </a:t>
            </a:r>
            <a:r>
              <a:rPr lang="en-US" sz="2325" dirty="0" smtClean="0"/>
              <a:t>(A1c</a:t>
            </a:r>
            <a:r>
              <a:rPr lang="en-US" sz="1950" dirty="0"/>
              <a:t>)</a:t>
            </a:r>
          </a:p>
          <a:p>
            <a:pPr>
              <a:defRPr/>
            </a:pPr>
            <a:endParaRPr lang="en-US" sz="1950" dirty="0"/>
          </a:p>
          <a:p>
            <a:pPr>
              <a:defRPr/>
            </a:pPr>
            <a:r>
              <a:rPr lang="en-US" sz="2550" dirty="0"/>
              <a:t>Improvement with education promoting self-empowerment </a:t>
            </a:r>
          </a:p>
          <a:p>
            <a:pPr>
              <a:defRPr/>
            </a:pPr>
            <a:endParaRPr lang="en-US" sz="1950" dirty="0"/>
          </a:p>
          <a:p>
            <a:pPr>
              <a:defRPr/>
            </a:pPr>
            <a:r>
              <a:rPr lang="en-US" dirty="0" smtClean="0"/>
              <a:t>Increase time with hands-on demonstrations such as </a:t>
            </a:r>
          </a:p>
          <a:p>
            <a:pPr lvl="1">
              <a:buFont typeface="Arial" panose="020B0604020202020204" pitchFamily="34" charset="0"/>
              <a:buChar char="•"/>
              <a:defRPr/>
            </a:pPr>
            <a:r>
              <a:rPr lang="en-US" sz="1800" dirty="0"/>
              <a:t>Reading food labels</a:t>
            </a:r>
          </a:p>
          <a:p>
            <a:pPr lvl="1">
              <a:buFont typeface="Arial" panose="020B0604020202020204" pitchFamily="34" charset="0"/>
              <a:buChar char="•"/>
              <a:defRPr/>
            </a:pPr>
            <a:r>
              <a:rPr lang="en-US" sz="1800" dirty="0"/>
              <a:t>Counting carbohydrates/calories</a:t>
            </a:r>
          </a:p>
          <a:p>
            <a:pPr lvl="1">
              <a:buFont typeface="Arial" panose="020B0604020202020204" pitchFamily="34" charset="0"/>
              <a:buChar char="•"/>
              <a:defRPr/>
            </a:pPr>
            <a:r>
              <a:rPr lang="en-US" sz="1800" dirty="0"/>
              <a:t>Reviewing </a:t>
            </a:r>
            <a:r>
              <a:rPr lang="en-US" sz="1800" dirty="0" smtClean="0"/>
              <a:t>self-monitoring</a:t>
            </a:r>
            <a:endParaRPr lang="en-US" sz="1800" dirty="0"/>
          </a:p>
          <a:p>
            <a:pPr>
              <a:defRPr/>
            </a:pPr>
            <a:r>
              <a:rPr lang="en-US" sz="1800" dirty="0"/>
              <a:t>	</a:t>
            </a:r>
          </a:p>
          <a:p>
            <a:pPr>
              <a:defRPr/>
            </a:pPr>
            <a:r>
              <a:rPr lang="en-US" sz="1800" dirty="0"/>
              <a:t>	 </a:t>
            </a:r>
          </a:p>
        </p:txBody>
      </p:sp>
      <p:pic>
        <p:nvPicPr>
          <p:cNvPr id="3174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181350"/>
            <a:ext cx="24384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76600" y="57150"/>
            <a:ext cx="2743200" cy="5086350"/>
          </a:xfrm>
        </p:spPr>
      </p:pic>
      <p:pic>
        <p:nvPicPr>
          <p:cNvPr id="5" name="Picture 4"/>
          <p:cNvPicPr>
            <a:picLocks noChangeAspect="1"/>
          </p:cNvPicPr>
          <p:nvPr/>
        </p:nvPicPr>
        <p:blipFill>
          <a:blip r:embed="rId3"/>
          <a:stretch>
            <a:fillRect/>
          </a:stretch>
        </p:blipFill>
        <p:spPr>
          <a:xfrm>
            <a:off x="304800" y="285750"/>
            <a:ext cx="2711824" cy="3153335"/>
          </a:xfrm>
          <a:prstGeom prst="rect">
            <a:avLst/>
          </a:prstGeom>
          <a:ln>
            <a:noFill/>
          </a:ln>
          <a:effectLst>
            <a:softEdge rad="112500"/>
          </a:effectLst>
        </p:spPr>
      </p:pic>
      <p:pic>
        <p:nvPicPr>
          <p:cNvPr id="6" name="Picture 5"/>
          <p:cNvPicPr>
            <a:picLocks noChangeAspect="1"/>
          </p:cNvPicPr>
          <p:nvPr/>
        </p:nvPicPr>
        <p:blipFill rotWithShape="1">
          <a:blip r:embed="rId4"/>
          <a:srcRect l="25353" t="37311" r="1124" b="3751"/>
          <a:stretch/>
        </p:blipFill>
        <p:spPr>
          <a:xfrm>
            <a:off x="6279776" y="-104472"/>
            <a:ext cx="2895600" cy="354355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Advantages: Educator and Patient</a:t>
            </a:r>
            <a:endParaRPr lang="en-US" dirty="0"/>
          </a:p>
        </p:txBody>
      </p:sp>
      <p:sp>
        <p:nvSpPr>
          <p:cNvPr id="34819" name="Content Placeholder 4"/>
          <p:cNvSpPr>
            <a:spLocks noGrp="1"/>
          </p:cNvSpPr>
          <p:nvPr>
            <p:ph idx="1"/>
          </p:nvPr>
        </p:nvSpPr>
        <p:spPr>
          <a:xfrm>
            <a:off x="457200" y="1200150"/>
            <a:ext cx="8534400" cy="3394075"/>
          </a:xfrm>
        </p:spPr>
        <p:txBody>
          <a:bodyPr/>
          <a:lstStyle/>
          <a:p>
            <a:pPr marL="342900" indent="-342900">
              <a:buFont typeface="Wingdings" panose="05000000000000000000" pitchFamily="2" charset="2"/>
              <a:buChar char="Ø"/>
            </a:pPr>
            <a:r>
              <a:rPr lang="en-US" altLang="en-US" smtClean="0">
                <a:ea typeface="ヒラギノ角ゴ Pro W3" pitchFamily="2" charset="-128"/>
              </a:rPr>
              <a:t>Increased patient satisfaction </a:t>
            </a:r>
          </a:p>
          <a:p>
            <a:pPr marL="342900" indent="-342900">
              <a:buFont typeface="Wingdings" panose="05000000000000000000" pitchFamily="2" charset="2"/>
              <a:buChar char="Ø"/>
            </a:pPr>
            <a:r>
              <a:rPr lang="en-US" altLang="en-US" smtClean="0">
                <a:ea typeface="ヒラギノ角ゴ Pro W3" pitchFamily="2" charset="-128"/>
              </a:rPr>
              <a:t>Enhanced understanding of the diabetes educator role within the interprofessional collaborative team.</a:t>
            </a:r>
          </a:p>
        </p:txBody>
      </p:sp>
      <p:pic>
        <p:nvPicPr>
          <p:cNvPr id="34820" name="Picture 6"/>
          <p:cNvPicPr>
            <a:picLocks noChangeAspect="1"/>
          </p:cNvPicPr>
          <p:nvPr/>
        </p:nvPicPr>
        <p:blipFill>
          <a:blip r:embed="rId3">
            <a:extLst>
              <a:ext uri="{28A0092B-C50C-407E-A947-70E740481C1C}">
                <a14:useLocalDpi xmlns:a14="http://schemas.microsoft.com/office/drawing/2010/main" val="0"/>
              </a:ext>
            </a:extLst>
          </a:blip>
          <a:srcRect l="2779" t="14223"/>
          <a:stretch>
            <a:fillRect/>
          </a:stretch>
        </p:blipFill>
        <p:spPr bwMode="auto">
          <a:xfrm>
            <a:off x="3429000" y="3105150"/>
            <a:ext cx="26670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algn="ctr"/>
            <a:r>
              <a:rPr lang="en-US" altLang="en-US" smtClean="0">
                <a:ea typeface="ヒラギノ角ゴ Pro W3" pitchFamily="2" charset="-128"/>
              </a:rPr>
              <a:t>Advantages: Provider</a:t>
            </a:r>
          </a:p>
        </p:txBody>
      </p:sp>
      <p:sp>
        <p:nvSpPr>
          <p:cNvPr id="36867" name="Content Placeholder 2"/>
          <p:cNvSpPr>
            <a:spLocks noGrp="1"/>
          </p:cNvSpPr>
          <p:nvPr>
            <p:ph idx="1"/>
          </p:nvPr>
        </p:nvSpPr>
        <p:spPr/>
        <p:txBody>
          <a:bodyPr/>
          <a:lstStyle/>
          <a:p>
            <a:r>
              <a:rPr lang="en-US" altLang="en-US" sz="2400" smtClean="0">
                <a:ea typeface="ヒラギノ角ゴ Pro W3" pitchFamily="2" charset="-128"/>
              </a:rPr>
              <a:t>Less isolation</a:t>
            </a:r>
          </a:p>
          <a:p>
            <a:r>
              <a:rPr lang="en-US" altLang="en-US" sz="2400" smtClean="0">
                <a:ea typeface="ヒラギノ角ゴ Pro W3" pitchFamily="2" charset="-128"/>
              </a:rPr>
              <a:t>Increase satisfaction</a:t>
            </a:r>
          </a:p>
          <a:p>
            <a:r>
              <a:rPr lang="en-US" altLang="en-US" sz="2400" smtClean="0">
                <a:ea typeface="ヒラギノ角ゴ Pro W3" pitchFamily="2" charset="-128"/>
              </a:rPr>
              <a:t>Patient retention</a:t>
            </a:r>
          </a:p>
          <a:p>
            <a:r>
              <a:rPr lang="en-US" altLang="en-US" sz="2400" smtClean="0">
                <a:ea typeface="ヒラギノ角ゴ Pro W3" pitchFamily="2" charset="-128"/>
              </a:rPr>
              <a:t>Fewer ER visits/admissions</a:t>
            </a:r>
          </a:p>
          <a:p>
            <a:r>
              <a:rPr lang="en-US" altLang="en-US" sz="2400" smtClean="0">
                <a:ea typeface="ヒラギノ角ゴ Pro W3" pitchFamily="2" charset="-128"/>
              </a:rPr>
              <a:t>Improve quality of care</a:t>
            </a:r>
          </a:p>
          <a:p>
            <a:endParaRPr lang="en-US" altLang="en-US" sz="1800" smtClean="0">
              <a:ea typeface="ヒラギノ角ゴ Pro W3" pitchFamily="2" charset="-128"/>
            </a:endParaRPr>
          </a:p>
          <a:p>
            <a:endParaRPr lang="en-US" altLang="en-US" sz="1800" smtClean="0">
              <a:ea typeface="ヒラギノ角ゴ Pro W3" pitchFamily="2" charset="-128"/>
            </a:endParaRPr>
          </a:p>
        </p:txBody>
      </p:sp>
      <p:pic>
        <p:nvPicPr>
          <p:cNvPr id="36868" name="Picture 2" descr="http://hospitalconnections.com/vids/patient-satisfactio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200150"/>
            <a:ext cx="3200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sz="3600" dirty="0">
                <a:ea typeface="ヒラギノ角ゴ Pro W3" pitchFamily="2" charset="-128"/>
              </a:rPr>
              <a:t>Disclosure to Participants</a:t>
            </a:r>
            <a:endParaRPr lang="en-US" dirty="0"/>
          </a:p>
        </p:txBody>
      </p:sp>
      <p:sp>
        <p:nvSpPr>
          <p:cNvPr id="6147" name="Content Placeholder 2"/>
          <p:cNvSpPr>
            <a:spLocks noGrp="1"/>
          </p:cNvSpPr>
          <p:nvPr>
            <p:ph idx="1"/>
          </p:nvPr>
        </p:nvSpPr>
        <p:spPr>
          <a:xfrm>
            <a:off x="457200" y="1200150"/>
            <a:ext cx="8305800" cy="3394075"/>
          </a:xfrm>
        </p:spPr>
        <p:txBody>
          <a:bodyPr/>
          <a:lstStyle/>
          <a:p>
            <a:pPr eaLnBrk="1" hangingPunct="1"/>
            <a:r>
              <a:rPr lang="en-US" altLang="en-US" sz="1600" smtClean="0">
                <a:ea typeface="ヒラギノ角ゴ Pro W3" pitchFamily="2" charset="-128"/>
              </a:rPr>
              <a:t>Notice of Requirements For Successful Completion</a:t>
            </a:r>
          </a:p>
          <a:p>
            <a:pPr lvl="1" eaLnBrk="1" hangingPunct="1"/>
            <a:r>
              <a:rPr lang="en-US" altLang="en-US" sz="1400" smtClean="0">
                <a:ea typeface="ヒラギノ角ゴ Pro W3" pitchFamily="2" charset="-128"/>
              </a:rPr>
              <a:t>Learners must attend the full activity and complete the evaluation in order to claim continuing education credit/hours</a:t>
            </a:r>
          </a:p>
          <a:p>
            <a:pPr eaLnBrk="1" hangingPunct="1"/>
            <a:r>
              <a:rPr lang="en-US" altLang="en-US" sz="1600" smtClean="0">
                <a:ea typeface="ヒラギノ角ゴ Pro W3" pitchFamily="2" charset="-128"/>
              </a:rPr>
              <a:t>Conflict of Interest (COI) and Financial Relationship Disclosures:</a:t>
            </a:r>
          </a:p>
          <a:p>
            <a:pPr lvl="1" eaLnBrk="1" hangingPunct="1"/>
            <a:r>
              <a:rPr lang="en-US" altLang="en-US" sz="1200" smtClean="0">
                <a:ea typeface="ヒラギノ角ゴ Pro W3" pitchFamily="2" charset="-128"/>
              </a:rPr>
              <a:t>Olivia J. Newby, DNP, FNP-BC, CDE – Speaker’s Bureau Sanofi Pharmaceuticals; No Advisory Board disclosures </a:t>
            </a:r>
          </a:p>
          <a:p>
            <a:pPr lvl="1" eaLnBrk="1" hangingPunct="1"/>
            <a:r>
              <a:rPr lang="en-US" altLang="en-US" sz="1200" smtClean="0">
                <a:ea typeface="ヒラギノ角ゴ Pro W3" pitchFamily="2" charset="-128"/>
              </a:rPr>
              <a:t>James E. Newby II, MD, CDE– No COI/Financial Relationship to disclose </a:t>
            </a:r>
          </a:p>
          <a:p>
            <a:pPr eaLnBrk="1" hangingPunct="1"/>
            <a:r>
              <a:rPr lang="en-US" altLang="en-US" sz="1600" smtClean="0">
                <a:ea typeface="ヒラギノ角ゴ Pro W3" pitchFamily="2" charset="-128"/>
              </a:rPr>
              <a:t>Non-Endorsement of Products:</a:t>
            </a:r>
          </a:p>
          <a:p>
            <a:pPr lvl="1" eaLnBrk="1" hangingPunct="1"/>
            <a:r>
              <a:rPr lang="en-US" altLang="en-US" sz="1200" smtClean="0">
                <a:ea typeface="ヒラギノ角ゴ Pro W3" pitchFamily="2" charset="-128"/>
              </a:rPr>
              <a:t>Accredited status does not imply endorsement by AADE, ANCC, ACPE or CDR of any commercial products displayed in conjunction with this educational activity</a:t>
            </a:r>
          </a:p>
          <a:p>
            <a:pPr eaLnBrk="1" hangingPunct="1"/>
            <a:r>
              <a:rPr lang="en-US" altLang="en-US" sz="1600" smtClean="0">
                <a:ea typeface="ヒラギノ角ゴ Pro W3" pitchFamily="2" charset="-128"/>
              </a:rPr>
              <a:t>Off-Label Use:</a:t>
            </a:r>
          </a:p>
          <a:p>
            <a:pPr lvl="1" eaLnBrk="1" hangingPunct="1"/>
            <a:r>
              <a:rPr lang="en-US" altLang="en-US" sz="1200" smtClean="0">
                <a:ea typeface="ヒラギノ角ゴ Pro W3" pitchFamily="2" charset="-128"/>
              </a:rPr>
              <a:t>Participants will be notified by speakers to any product used for a purpose other than for which it was approved by the Food and Drug Administration.</a:t>
            </a:r>
          </a:p>
          <a:p>
            <a:endParaRPr lang="en-US" altLang="en-US" smtClean="0">
              <a:ea typeface="ヒラギノ角ゴ Pro W3" pitchFamily="2"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ctrTitle"/>
          </p:nvPr>
        </p:nvSpPr>
        <p:spPr>
          <a:xfrm>
            <a:off x="685800" y="1598613"/>
            <a:ext cx="8153400" cy="1101725"/>
          </a:xfrm>
        </p:spPr>
        <p:txBody>
          <a:bodyPr/>
          <a:lstStyle/>
          <a:p>
            <a:r>
              <a:rPr lang="en-US" altLang="en-US" smtClean="0">
                <a:ea typeface="ヒラギノ角ゴ Pro W3" pitchFamily="2" charset="-128"/>
              </a:rPr>
              <a:t>The 4 W’s in Planning a </a:t>
            </a:r>
            <a:br>
              <a:rPr lang="en-US" altLang="en-US" smtClean="0">
                <a:ea typeface="ヒラギノ角ゴ Pro W3" pitchFamily="2" charset="-128"/>
              </a:rPr>
            </a:br>
            <a:r>
              <a:rPr lang="en-US" altLang="en-US" smtClean="0">
                <a:ea typeface="ヒラギノ角ゴ Pro W3" pitchFamily="2" charset="-128"/>
              </a:rPr>
              <a:t>Group Shared Medical Appointments </a:t>
            </a:r>
          </a:p>
        </p:txBody>
      </p:sp>
      <p:sp>
        <p:nvSpPr>
          <p:cNvPr id="38915" name="Subtitle 4"/>
          <p:cNvSpPr>
            <a:spLocks noGrp="1"/>
          </p:cNvSpPr>
          <p:nvPr>
            <p:ph type="subTitle" idx="1"/>
          </p:nvPr>
        </p:nvSpPr>
        <p:spPr/>
        <p:txBody>
          <a:bodyPr/>
          <a:lstStyle/>
          <a:p>
            <a:r>
              <a:rPr lang="en-US" altLang="en-US" smtClean="0">
                <a:ea typeface="ヒラギノ角ゴ Pro W3" pitchFamily="2" charset="-128"/>
              </a:rPr>
              <a:t>Who, What, When, Where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a:xfrm>
            <a:off x="1281113" y="206375"/>
            <a:ext cx="6572250" cy="666750"/>
          </a:xfrm>
        </p:spPr>
        <p:txBody>
          <a:bodyPr/>
          <a:lstStyle/>
          <a:p>
            <a:pPr algn="ctr"/>
            <a:r>
              <a:rPr lang="en-US" altLang="en-US" smtClean="0">
                <a:ea typeface="ヒラギノ角ゴ Pro W3" pitchFamily="2" charset="-128"/>
              </a:rPr>
              <a:t>Planning the 4 W’s  of SMA </a:t>
            </a:r>
          </a:p>
        </p:txBody>
      </p:sp>
      <p:sp>
        <p:nvSpPr>
          <p:cNvPr id="5" name="Content Placeholder 4"/>
          <p:cNvSpPr>
            <a:spLocks noGrp="1"/>
          </p:cNvSpPr>
          <p:nvPr>
            <p:ph idx="1"/>
          </p:nvPr>
        </p:nvSpPr>
        <p:spPr>
          <a:xfrm>
            <a:off x="1281113" y="1954213"/>
            <a:ext cx="6572250" cy="2640012"/>
          </a:xfrm>
        </p:spPr>
        <p:txBody>
          <a:bodyPr/>
          <a:lstStyle/>
          <a:p>
            <a:pPr marL="557213" indent="-557213">
              <a:buFont typeface="+mj-lt"/>
              <a:buAutoNum type="arabicParenR"/>
              <a:defRPr/>
            </a:pPr>
            <a:r>
              <a:rPr lang="en-US" dirty="0" smtClean="0"/>
              <a:t>Develop the patient list</a:t>
            </a:r>
          </a:p>
          <a:p>
            <a:pPr marL="557213" indent="-557213">
              <a:buFont typeface="+mj-lt"/>
              <a:buAutoNum type="arabicParenR"/>
              <a:defRPr/>
            </a:pPr>
            <a:r>
              <a:rPr lang="en-US" dirty="0" smtClean="0"/>
              <a:t>Gather data: prior A1C, LDL, weight, BMI, BP</a:t>
            </a:r>
          </a:p>
          <a:p>
            <a:pPr marL="557213" indent="-557213">
              <a:buFont typeface="+mj-lt"/>
              <a:buAutoNum type="arabicParenR"/>
              <a:defRPr/>
            </a:pPr>
            <a:r>
              <a:rPr lang="en-US" dirty="0" smtClean="0"/>
              <a:t>Review roles and responsibilities</a:t>
            </a:r>
          </a:p>
          <a:p>
            <a:pPr marL="557213" indent="-557213">
              <a:buFont typeface="+mj-lt"/>
              <a:buAutoNum type="arabicParenR"/>
              <a:defRPr/>
            </a:pPr>
            <a:r>
              <a:rPr lang="en-US" dirty="0" smtClean="0"/>
              <a:t>Establish timeline</a:t>
            </a:r>
          </a:p>
          <a:p>
            <a:pPr>
              <a:defRPr/>
            </a:pPr>
            <a:endParaRPr lang="en-US" dirty="0"/>
          </a:p>
        </p:txBody>
      </p:sp>
      <p:pic>
        <p:nvPicPr>
          <p:cNvPr id="39940" name="Picture 2" descr="http://www.better-leadership.com/image-files/teamwork-cub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873125"/>
            <a:ext cx="5735638"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algn="ctr"/>
            <a:r>
              <a:rPr lang="en-US" altLang="en-US" smtClean="0">
                <a:ea typeface="ヒラギノ角ゴ Pro W3" pitchFamily="2" charset="-128"/>
              </a:rPr>
              <a:t>Who: Patients </a:t>
            </a:r>
          </a:p>
        </p:txBody>
      </p:sp>
      <p:sp>
        <p:nvSpPr>
          <p:cNvPr id="41987" name="Content Placeholder 2"/>
          <p:cNvSpPr>
            <a:spLocks noGrp="1"/>
          </p:cNvSpPr>
          <p:nvPr>
            <p:ph idx="1"/>
          </p:nvPr>
        </p:nvSpPr>
        <p:spPr>
          <a:xfrm>
            <a:off x="1281113" y="1200150"/>
            <a:ext cx="6572250" cy="1947863"/>
          </a:xfrm>
        </p:spPr>
        <p:txBody>
          <a:bodyPr/>
          <a:lstStyle/>
          <a:p>
            <a:r>
              <a:rPr lang="en-US" altLang="en-US" sz="1800" smtClean="0">
                <a:ea typeface="ヒラギノ角ゴ Pro W3" pitchFamily="2" charset="-128"/>
              </a:rPr>
              <a:t>  </a:t>
            </a:r>
            <a:r>
              <a:rPr lang="en-US" altLang="en-US" sz="2100" smtClean="0">
                <a:ea typeface="ヒラギノ角ゴ Pro W3" pitchFamily="2" charset="-128"/>
              </a:rPr>
              <a:t>The number of patients range between 4-20 with most literature supporting 10-15 patients.</a:t>
            </a:r>
          </a:p>
          <a:p>
            <a:endParaRPr lang="en-US" altLang="en-US" sz="1800" smtClean="0">
              <a:ea typeface="ヒラギノ角ゴ Pro W3" pitchFamily="2" charset="-128"/>
            </a:endParaRPr>
          </a:p>
          <a:p>
            <a:endParaRPr lang="en-US" altLang="en-US" sz="1800" smtClean="0">
              <a:ea typeface="ヒラギノ角ゴ Pro W3" pitchFamily="2" charset="-128"/>
            </a:endParaRPr>
          </a:p>
        </p:txBody>
      </p:sp>
      <p:pic>
        <p:nvPicPr>
          <p:cNvPr id="41988" name="Picture 6" descr="C:\Users\james2012\AppData\Local\Microsoft\Windows\Temporary Internet Files\Content.IE5\8CU5RZJJ\MC900174351[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625" y="1922463"/>
            <a:ext cx="3813175"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algn="ctr"/>
            <a:r>
              <a:rPr lang="en-US" altLang="en-US" smtClean="0">
                <a:ea typeface="ヒラギノ角ゴ Pro W3" pitchFamily="2" charset="-128"/>
              </a:rPr>
              <a:t>Who: Participating HCPs</a:t>
            </a:r>
          </a:p>
        </p:txBody>
      </p:sp>
      <p:sp>
        <p:nvSpPr>
          <p:cNvPr id="44035" name="Content Placeholder 2"/>
          <p:cNvSpPr>
            <a:spLocks noGrp="1"/>
          </p:cNvSpPr>
          <p:nvPr>
            <p:ph idx="1"/>
          </p:nvPr>
        </p:nvSpPr>
        <p:spPr>
          <a:xfrm>
            <a:off x="1485900" y="1200150"/>
            <a:ext cx="4062413" cy="3205163"/>
          </a:xfrm>
        </p:spPr>
        <p:txBody>
          <a:bodyPr/>
          <a:lstStyle/>
          <a:p>
            <a:pPr>
              <a:buFont typeface="Wingdings" panose="05000000000000000000" pitchFamily="2" charset="2"/>
              <a:buChar char="Ø"/>
            </a:pPr>
            <a:r>
              <a:rPr lang="en-US" altLang="en-US" sz="1800" smtClean="0">
                <a:ea typeface="ヒラギノ角ゴ Pro W3" pitchFamily="2" charset="-128"/>
              </a:rPr>
              <a:t>Medical Doctor</a:t>
            </a:r>
          </a:p>
          <a:p>
            <a:pPr>
              <a:buFont typeface="Wingdings" panose="05000000000000000000" pitchFamily="2" charset="2"/>
              <a:buChar char="v"/>
            </a:pPr>
            <a:endParaRPr lang="en-US" altLang="en-US" sz="1800" smtClean="0">
              <a:ea typeface="ヒラギノ角ゴ Pro W3" pitchFamily="2" charset="-128"/>
            </a:endParaRPr>
          </a:p>
          <a:p>
            <a:pPr>
              <a:buFont typeface="Wingdings" panose="05000000000000000000" pitchFamily="2" charset="2"/>
              <a:buChar char="Ø"/>
            </a:pPr>
            <a:r>
              <a:rPr lang="en-US" altLang="en-US" sz="1800" smtClean="0">
                <a:ea typeface="ヒラギノ角ゴ Pro W3" pitchFamily="2" charset="-128"/>
              </a:rPr>
              <a:t>Nurse Practitioner</a:t>
            </a:r>
          </a:p>
          <a:p>
            <a:pPr>
              <a:buFont typeface="Wingdings" panose="05000000000000000000" pitchFamily="2" charset="2"/>
              <a:buChar char="v"/>
            </a:pPr>
            <a:endParaRPr lang="en-US" altLang="en-US" sz="1800" smtClean="0">
              <a:ea typeface="ヒラギノ角ゴ Pro W3" pitchFamily="2" charset="-128"/>
            </a:endParaRPr>
          </a:p>
          <a:p>
            <a:pPr>
              <a:buFont typeface="Wingdings" panose="05000000000000000000" pitchFamily="2" charset="2"/>
              <a:buChar char="Ø"/>
            </a:pPr>
            <a:r>
              <a:rPr lang="en-US" altLang="en-US" sz="1800" smtClean="0">
                <a:ea typeface="ヒラギノ角ゴ Pro W3" pitchFamily="2" charset="-128"/>
              </a:rPr>
              <a:t>Certified Diabetes Educator</a:t>
            </a:r>
          </a:p>
          <a:p>
            <a:pPr>
              <a:buFont typeface="Wingdings" panose="05000000000000000000" pitchFamily="2" charset="2"/>
              <a:buChar char="v"/>
            </a:pPr>
            <a:endParaRPr lang="en-US" altLang="en-US" sz="1800" smtClean="0">
              <a:ea typeface="ヒラギノ角ゴ Pro W3" pitchFamily="2" charset="-128"/>
            </a:endParaRPr>
          </a:p>
          <a:p>
            <a:pPr>
              <a:buFont typeface="Wingdings" panose="05000000000000000000" pitchFamily="2" charset="2"/>
              <a:buChar char="Ø"/>
            </a:pPr>
            <a:r>
              <a:rPr lang="en-US" altLang="en-US" sz="1800" smtClean="0">
                <a:ea typeface="ヒラギノ角ゴ Pro W3" pitchFamily="2" charset="-128"/>
              </a:rPr>
              <a:t>Medical assistant</a:t>
            </a:r>
          </a:p>
        </p:txBody>
      </p:sp>
      <p:pic>
        <p:nvPicPr>
          <p:cNvPr id="44036" name="Picture 2" descr="http://ts4.mm.bing.net/th?id=H.4680411569979951&amp;pid=1.7&amp;w=197&amp;h=183&amp;c=7&amp;r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688" y="1200150"/>
            <a:ext cx="2606675"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algn="ctr"/>
            <a:r>
              <a:rPr lang="en-US" altLang="en-US" smtClean="0">
                <a:ea typeface="ヒラギノ角ゴ Pro W3" pitchFamily="2" charset="-128"/>
              </a:rPr>
              <a:t>What : SMA Educational Format</a:t>
            </a:r>
          </a:p>
        </p:txBody>
      </p:sp>
      <p:sp>
        <p:nvSpPr>
          <p:cNvPr id="3" name="Content Placeholder 2"/>
          <p:cNvSpPr>
            <a:spLocks noGrp="1"/>
          </p:cNvSpPr>
          <p:nvPr>
            <p:ph idx="1"/>
          </p:nvPr>
        </p:nvSpPr>
        <p:spPr>
          <a:xfrm>
            <a:off x="1281113" y="1246188"/>
            <a:ext cx="3416300" cy="3305175"/>
          </a:xfrm>
        </p:spPr>
        <p:txBody>
          <a:bodyPr>
            <a:normAutofit fontScale="92500"/>
          </a:bodyPr>
          <a:lstStyle/>
          <a:p>
            <a:pPr>
              <a:defRPr/>
            </a:pPr>
            <a:r>
              <a:rPr lang="en-US" sz="1800" b="1" u="sng" dirty="0"/>
              <a:t>First,</a:t>
            </a:r>
            <a:r>
              <a:rPr lang="en-US" sz="1800" dirty="0"/>
              <a:t> participants undergo a brief physical exam that focuses on the key body sites that diabetes attacks.</a:t>
            </a:r>
          </a:p>
          <a:p>
            <a:pPr>
              <a:defRPr/>
            </a:pPr>
            <a:r>
              <a:rPr lang="en-US" sz="1500" dirty="0"/>
              <a:t>	Weight</a:t>
            </a:r>
          </a:p>
          <a:p>
            <a:pPr>
              <a:defRPr/>
            </a:pPr>
            <a:r>
              <a:rPr lang="en-US" sz="1500" dirty="0"/>
              <a:t>	Height</a:t>
            </a:r>
          </a:p>
          <a:p>
            <a:pPr>
              <a:defRPr/>
            </a:pPr>
            <a:r>
              <a:rPr lang="en-US" sz="1500" dirty="0"/>
              <a:t>	BMI</a:t>
            </a:r>
          </a:p>
          <a:p>
            <a:pPr>
              <a:defRPr/>
            </a:pPr>
            <a:r>
              <a:rPr lang="en-US" sz="1500" dirty="0"/>
              <a:t>	Pulse</a:t>
            </a:r>
          </a:p>
          <a:p>
            <a:pPr>
              <a:defRPr/>
            </a:pPr>
            <a:r>
              <a:rPr lang="en-US" sz="1500" dirty="0"/>
              <a:t>	Blood Pressure</a:t>
            </a:r>
          </a:p>
          <a:p>
            <a:pPr>
              <a:defRPr/>
            </a:pPr>
            <a:r>
              <a:rPr lang="en-US" sz="1500" dirty="0"/>
              <a:t>	Brief exam: heart, lung, feet/nail exam microfilament testing</a:t>
            </a:r>
          </a:p>
          <a:p>
            <a:pPr>
              <a:defRPr/>
            </a:pPr>
            <a:r>
              <a:rPr lang="en-US" sz="1200" dirty="0"/>
              <a:t>	Prior lab test information obtained HBa1c and Lipid Panel </a:t>
            </a:r>
          </a:p>
          <a:p>
            <a:pPr>
              <a:defRPr/>
            </a:pPr>
            <a:endParaRPr lang="en-US" sz="1500" dirty="0"/>
          </a:p>
        </p:txBody>
      </p:sp>
      <p:pic>
        <p:nvPicPr>
          <p:cNvPr id="46084" name="Picture 2" descr="http://www.muhealth.org/images/Quality/AR_Pati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988" y="1246188"/>
            <a:ext cx="2490787"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algn="ctr"/>
            <a:r>
              <a:rPr lang="en-US" altLang="en-US" smtClean="0">
                <a:ea typeface="ヒラギノ角ゴ Pro W3" pitchFamily="2" charset="-128"/>
              </a:rPr>
              <a:t>What : SMA Educational Format</a:t>
            </a:r>
          </a:p>
        </p:txBody>
      </p:sp>
      <p:sp>
        <p:nvSpPr>
          <p:cNvPr id="48131" name="Content Placeholder 2"/>
          <p:cNvSpPr>
            <a:spLocks noGrp="1"/>
          </p:cNvSpPr>
          <p:nvPr>
            <p:ph idx="1"/>
          </p:nvPr>
        </p:nvSpPr>
        <p:spPr>
          <a:xfrm>
            <a:off x="1281113" y="1200150"/>
            <a:ext cx="3373437" cy="3394075"/>
          </a:xfrm>
        </p:spPr>
        <p:txBody>
          <a:bodyPr/>
          <a:lstStyle/>
          <a:p>
            <a:r>
              <a:rPr lang="en-US" altLang="en-US" sz="1800" b="1" u="sng" smtClean="0">
                <a:ea typeface="ヒラギノ角ゴ Pro W3" pitchFamily="2" charset="-128"/>
              </a:rPr>
              <a:t>Second</a:t>
            </a:r>
            <a:r>
              <a:rPr lang="en-US" altLang="en-US" sz="1800" smtClean="0">
                <a:ea typeface="ヒラギノ角ゴ Pro W3" pitchFamily="2" charset="-128"/>
              </a:rPr>
              <a:t>, participants are directed to the educational center where a chef will have a diabetic friendly meal prepared for their enjoyment.  </a:t>
            </a:r>
          </a:p>
          <a:p>
            <a:r>
              <a:rPr lang="en-US" altLang="en-US" sz="1800" smtClean="0">
                <a:ea typeface="ヒラギノ角ゴ Pro W3" pitchFamily="2" charset="-128"/>
              </a:rPr>
              <a:t>It will also serve as an example that diabetic food choices can be extremely tasty.</a:t>
            </a:r>
          </a:p>
          <a:p>
            <a:endParaRPr lang="en-US" altLang="en-US" sz="1800" smtClean="0">
              <a:ea typeface="ヒラギノ角ゴ Pro W3" pitchFamily="2" charset="-128"/>
            </a:endParaRPr>
          </a:p>
        </p:txBody>
      </p:sp>
      <p:pic>
        <p:nvPicPr>
          <p:cNvPr id="68612" name="Picture 4" descr="http://ts2.mm.bing.net/th?id=H.5058871162767201&amp;pid=1.7"/>
          <p:cNvPicPr>
            <a:picLocks noChangeAspect="1" noChangeArrowheads="1"/>
          </p:cNvPicPr>
          <p:nvPr/>
        </p:nvPicPr>
        <p:blipFill>
          <a:blip r:embed="rId3"/>
          <a:srcRect/>
          <a:stretch>
            <a:fillRect/>
          </a:stretch>
        </p:blipFill>
        <p:spPr bwMode="auto">
          <a:xfrm>
            <a:off x="4779818" y="1200152"/>
            <a:ext cx="2857500" cy="3091294"/>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algn="ctr"/>
            <a:r>
              <a:rPr lang="en-US" altLang="en-US" smtClean="0">
                <a:ea typeface="ヒラギノ角ゴ Pro W3" pitchFamily="2" charset="-128"/>
              </a:rPr>
              <a:t>What : SMA Educational Format</a:t>
            </a:r>
          </a:p>
        </p:txBody>
      </p:sp>
      <p:sp>
        <p:nvSpPr>
          <p:cNvPr id="50179" name="Content Placeholder 2"/>
          <p:cNvSpPr>
            <a:spLocks noGrp="1"/>
          </p:cNvSpPr>
          <p:nvPr>
            <p:ph idx="1"/>
          </p:nvPr>
        </p:nvSpPr>
        <p:spPr>
          <a:xfrm>
            <a:off x="1281113" y="1200150"/>
            <a:ext cx="4090987" cy="3394075"/>
          </a:xfrm>
        </p:spPr>
        <p:txBody>
          <a:bodyPr/>
          <a:lstStyle/>
          <a:p>
            <a:r>
              <a:rPr lang="en-US" altLang="en-US" sz="1800" b="1" u="sng" smtClean="0">
                <a:ea typeface="ヒラギノ角ゴ Pro W3" pitchFamily="2" charset="-128"/>
              </a:rPr>
              <a:t>Third</a:t>
            </a:r>
            <a:r>
              <a:rPr lang="en-US" altLang="en-US" sz="1800" smtClean="0">
                <a:ea typeface="ヒラギノ角ゴ Pro W3" pitchFamily="2" charset="-128"/>
              </a:rPr>
              <a:t>, participants will be given a 30 minute power point presentation</a:t>
            </a:r>
          </a:p>
          <a:p>
            <a:r>
              <a:rPr lang="en-US" altLang="en-US" sz="1800" smtClean="0">
                <a:ea typeface="ヒラギノ角ゴ Pro W3" pitchFamily="2" charset="-128"/>
              </a:rPr>
              <a:t>Participants learn the basics about diabetes in clear and simple terms. Learn some of the terminology and test results that are used during  office visits.</a:t>
            </a:r>
          </a:p>
          <a:p>
            <a:endParaRPr lang="en-US" altLang="en-US" sz="1800" smtClean="0">
              <a:ea typeface="ヒラギノ角ゴ Pro W3" pitchFamily="2" charset="-128"/>
            </a:endParaRPr>
          </a:p>
        </p:txBody>
      </p:sp>
      <p:pic>
        <p:nvPicPr>
          <p:cNvPr id="50180" name="Picture 2" descr="http://www.teachingcollegeenglish.com/wp-content/uploads/2012/11/iStock-professor-lecture-small-group-white-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763" y="1200150"/>
            <a:ext cx="22606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2"/>
          <p:cNvSpPr>
            <a:spLocks noGrp="1"/>
          </p:cNvSpPr>
          <p:nvPr>
            <p:ph idx="4294967295"/>
          </p:nvPr>
        </p:nvSpPr>
        <p:spPr>
          <a:xfrm>
            <a:off x="1258888" y="711200"/>
            <a:ext cx="3573462" cy="3883025"/>
          </a:xfrm>
        </p:spPr>
        <p:txBody>
          <a:bodyPr/>
          <a:lstStyle/>
          <a:p>
            <a:r>
              <a:rPr lang="en-US" altLang="en-US" sz="1800" b="1" u="sng" smtClean="0">
                <a:ea typeface="ヒラギノ角ゴ Pro W3" pitchFamily="2" charset="-128"/>
              </a:rPr>
              <a:t>Fourth</a:t>
            </a:r>
            <a:r>
              <a:rPr lang="en-US" altLang="en-US" sz="1800" smtClean="0">
                <a:ea typeface="ヒラギノ角ゴ Pro W3" pitchFamily="2" charset="-128"/>
              </a:rPr>
              <a:t>, participants will be counseled by a certified diabetic educator to help understand why some foods are bad for diabetes and how to select healthier choices. </a:t>
            </a:r>
          </a:p>
          <a:p>
            <a:r>
              <a:rPr lang="en-US" altLang="en-US" sz="1800" smtClean="0">
                <a:ea typeface="ヒラギノ角ゴ Pro W3" pitchFamily="2" charset="-128"/>
              </a:rPr>
              <a:t>Learn how to read food labels, calculate calories and sodium in the foods eaten.  </a:t>
            </a:r>
          </a:p>
          <a:p>
            <a:endParaRPr lang="en-US" altLang="en-US" sz="1800" smtClean="0">
              <a:ea typeface="ヒラギノ角ゴ Pro W3" pitchFamily="2" charset="-128"/>
            </a:endParaRPr>
          </a:p>
        </p:txBody>
      </p:sp>
      <p:sp>
        <p:nvSpPr>
          <p:cNvPr id="52227" name="AutoShape 2" descr="https://www.fairfieldmemorial.org/sites/default/files/content_images/_MG_2962.jpg"/>
          <p:cNvSpPr>
            <a:spLocks noChangeAspect="1" noChangeArrowheads="1"/>
          </p:cNvSpPr>
          <p:nvPr/>
        </p:nvSpPr>
        <p:spPr bwMode="auto">
          <a:xfrm>
            <a:off x="1258888" y="-1079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000">
                <a:solidFill>
                  <a:schemeClr val="tx1"/>
                </a:solidFill>
                <a:latin typeface="Arial" panose="020B0604020202020204" pitchFamily="34" charset="0"/>
                <a:ea typeface="ヒラギノ角ゴ Pro W3" pitchFamily="2" charset="-128"/>
              </a:defRPr>
            </a:lvl1pPr>
            <a:lvl2pPr marL="742950" indent="-285750">
              <a:spcBef>
                <a:spcPct val="20000"/>
              </a:spcBef>
              <a:buFont typeface="Arial" panose="020B0604020202020204" pitchFamily="34" charset="0"/>
              <a:buChar char="–"/>
              <a:defRPr sz="2500">
                <a:solidFill>
                  <a:schemeClr val="tx1"/>
                </a:solidFill>
                <a:latin typeface="Arial" panose="020B0604020202020204" pitchFamily="34" charset="0"/>
                <a:ea typeface="ヒラギノ角ゴ Pro W3" pitchFamily="2" charset="-128"/>
              </a:defRPr>
            </a:lvl2pPr>
            <a:lvl3pPr marL="1143000" indent="-228600">
              <a:spcBef>
                <a:spcPct val="20000"/>
              </a:spcBef>
              <a:buFont typeface="Arial" panose="020B0604020202020204" pitchFamily="34" charset="0"/>
              <a:buChar char="•"/>
              <a:defRPr sz="2300">
                <a:solidFill>
                  <a:schemeClr val="tx1"/>
                </a:solidFill>
                <a:latin typeface="Arial" panose="020B0604020202020204" pitchFamily="34" charset="0"/>
                <a:ea typeface="ヒラギノ角ゴ Pro W3" pitchFamily="2"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9pPr>
          </a:lstStyle>
          <a:p>
            <a:pPr>
              <a:spcBef>
                <a:spcPct val="0"/>
              </a:spcBef>
              <a:buFontTx/>
              <a:buNone/>
            </a:pPr>
            <a:endParaRPr lang="en-US" altLang="en-US" sz="1800"/>
          </a:p>
        </p:txBody>
      </p:sp>
      <p:sp>
        <p:nvSpPr>
          <p:cNvPr id="52228" name="AutoShape 4" descr="https://www.fairfieldmemorial.org/sites/default/files/content_images/_MG_2962.jpg"/>
          <p:cNvSpPr>
            <a:spLocks noChangeAspect="1" noChangeArrowheads="1"/>
          </p:cNvSpPr>
          <p:nvPr/>
        </p:nvSpPr>
        <p:spPr bwMode="auto">
          <a:xfrm>
            <a:off x="1258888" y="-1079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000">
                <a:solidFill>
                  <a:schemeClr val="tx1"/>
                </a:solidFill>
                <a:latin typeface="Arial" panose="020B0604020202020204" pitchFamily="34" charset="0"/>
                <a:ea typeface="ヒラギノ角ゴ Pro W3" pitchFamily="2" charset="-128"/>
              </a:defRPr>
            </a:lvl1pPr>
            <a:lvl2pPr marL="742950" indent="-285750">
              <a:spcBef>
                <a:spcPct val="20000"/>
              </a:spcBef>
              <a:buFont typeface="Arial" panose="020B0604020202020204" pitchFamily="34" charset="0"/>
              <a:buChar char="–"/>
              <a:defRPr sz="2500">
                <a:solidFill>
                  <a:schemeClr val="tx1"/>
                </a:solidFill>
                <a:latin typeface="Arial" panose="020B0604020202020204" pitchFamily="34" charset="0"/>
                <a:ea typeface="ヒラギノ角ゴ Pro W3" pitchFamily="2" charset="-128"/>
              </a:defRPr>
            </a:lvl2pPr>
            <a:lvl3pPr marL="1143000" indent="-228600">
              <a:spcBef>
                <a:spcPct val="20000"/>
              </a:spcBef>
              <a:buFont typeface="Arial" panose="020B0604020202020204" pitchFamily="34" charset="0"/>
              <a:buChar char="•"/>
              <a:defRPr sz="2300">
                <a:solidFill>
                  <a:schemeClr val="tx1"/>
                </a:solidFill>
                <a:latin typeface="Arial" panose="020B0604020202020204" pitchFamily="34" charset="0"/>
                <a:ea typeface="ヒラギノ角ゴ Pro W3" pitchFamily="2"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9pPr>
          </a:lstStyle>
          <a:p>
            <a:pPr>
              <a:spcBef>
                <a:spcPct val="0"/>
              </a:spcBef>
              <a:buFontTx/>
              <a:buNone/>
            </a:pPr>
            <a:endParaRPr lang="en-US" altLang="en-US" sz="1800"/>
          </a:p>
        </p:txBody>
      </p:sp>
      <p:sp>
        <p:nvSpPr>
          <p:cNvPr id="52229" name="AutoShape 6" descr="https://www.fairfieldmemorial.org/sites/default/files/content_images/_MG_2962.jpg"/>
          <p:cNvSpPr>
            <a:spLocks noChangeAspect="1" noChangeArrowheads="1"/>
          </p:cNvSpPr>
          <p:nvPr/>
        </p:nvSpPr>
        <p:spPr bwMode="auto">
          <a:xfrm>
            <a:off x="1258888" y="-1079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000">
                <a:solidFill>
                  <a:schemeClr val="tx1"/>
                </a:solidFill>
                <a:latin typeface="Arial" panose="020B0604020202020204" pitchFamily="34" charset="0"/>
                <a:ea typeface="ヒラギノ角ゴ Pro W3" pitchFamily="2" charset="-128"/>
              </a:defRPr>
            </a:lvl1pPr>
            <a:lvl2pPr marL="742950" indent="-285750">
              <a:spcBef>
                <a:spcPct val="20000"/>
              </a:spcBef>
              <a:buFont typeface="Arial" panose="020B0604020202020204" pitchFamily="34" charset="0"/>
              <a:buChar char="–"/>
              <a:defRPr sz="2500">
                <a:solidFill>
                  <a:schemeClr val="tx1"/>
                </a:solidFill>
                <a:latin typeface="Arial" panose="020B0604020202020204" pitchFamily="34" charset="0"/>
                <a:ea typeface="ヒラギノ角ゴ Pro W3" pitchFamily="2" charset="-128"/>
              </a:defRPr>
            </a:lvl2pPr>
            <a:lvl3pPr marL="1143000" indent="-228600">
              <a:spcBef>
                <a:spcPct val="20000"/>
              </a:spcBef>
              <a:buFont typeface="Arial" panose="020B0604020202020204" pitchFamily="34" charset="0"/>
              <a:buChar char="•"/>
              <a:defRPr sz="2300">
                <a:solidFill>
                  <a:schemeClr val="tx1"/>
                </a:solidFill>
                <a:latin typeface="Arial" panose="020B0604020202020204" pitchFamily="34" charset="0"/>
                <a:ea typeface="ヒラギノ角ゴ Pro W3" pitchFamily="2"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9pPr>
          </a:lstStyle>
          <a:p>
            <a:pPr>
              <a:spcBef>
                <a:spcPct val="0"/>
              </a:spcBef>
              <a:buFontTx/>
              <a:buNone/>
            </a:pPr>
            <a:endParaRPr lang="en-US" altLang="en-US" sz="1800"/>
          </a:p>
        </p:txBody>
      </p:sp>
      <p:pic>
        <p:nvPicPr>
          <p:cNvPr id="5223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813" y="563563"/>
            <a:ext cx="287655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p:cNvSpPr>
            <a:spLocks noGrp="1"/>
          </p:cNvSpPr>
          <p:nvPr>
            <p:ph idx="4294967295"/>
          </p:nvPr>
        </p:nvSpPr>
        <p:spPr>
          <a:xfrm>
            <a:off x="1392238" y="206375"/>
            <a:ext cx="6418262" cy="2870200"/>
          </a:xfrm>
        </p:spPr>
        <p:txBody>
          <a:bodyPr/>
          <a:lstStyle/>
          <a:p>
            <a:r>
              <a:rPr lang="en-US" altLang="en-US" sz="1800" b="1" u="sng" smtClean="0">
                <a:ea typeface="ヒラギノ角ゴ Pro W3" pitchFamily="2" charset="-128"/>
              </a:rPr>
              <a:t>Lastly</a:t>
            </a:r>
            <a:r>
              <a:rPr lang="en-US" altLang="en-US" sz="1800" smtClean="0">
                <a:ea typeface="ヒラギノ角ゴ Pro W3" pitchFamily="2" charset="-128"/>
              </a:rPr>
              <a:t>, participants undergo a review of glucose home monitoring by a certified diabetic educator.  </a:t>
            </a:r>
          </a:p>
          <a:p>
            <a:r>
              <a:rPr lang="en-US" altLang="en-US" sz="1800" smtClean="0">
                <a:ea typeface="ヒラギノ角ゴ Pro W3" pitchFamily="2" charset="-128"/>
              </a:rPr>
              <a:t>Methods of testing blood glucose</a:t>
            </a:r>
          </a:p>
          <a:p>
            <a:pPr lvl="1"/>
            <a:r>
              <a:rPr lang="en-US" altLang="en-US" sz="1500" smtClean="0">
                <a:ea typeface="ヒラギノ角ゴ Pro W3" pitchFamily="2" charset="-128"/>
              </a:rPr>
              <a:t>how to record results in a daily log and </a:t>
            </a:r>
          </a:p>
          <a:p>
            <a:pPr lvl="1"/>
            <a:r>
              <a:rPr lang="en-US" altLang="en-US" sz="1500" smtClean="0">
                <a:ea typeface="ヒラギノ角ゴ Pro W3" pitchFamily="2" charset="-128"/>
              </a:rPr>
              <a:t>how to interpret glucose results. </a:t>
            </a:r>
          </a:p>
          <a:p>
            <a:pPr lvl="1"/>
            <a:r>
              <a:rPr lang="en-US" altLang="en-US" sz="1500" smtClean="0">
                <a:ea typeface="ヒラギノ角ゴ Pro W3" pitchFamily="2" charset="-128"/>
              </a:rPr>
              <a:t>For those needing it, insulin administration will also be reviewed and taught. </a:t>
            </a:r>
          </a:p>
          <a:p>
            <a:endParaRPr lang="en-US" altLang="en-US" sz="1800" smtClean="0">
              <a:ea typeface="ヒラギノ角ゴ Pro W3" pitchFamily="2" charset="-128"/>
            </a:endParaRPr>
          </a:p>
        </p:txBody>
      </p:sp>
      <p:pic>
        <p:nvPicPr>
          <p:cNvPr id="54275" name="Picture 2" descr="http://ts1.mm.bing.net/th?id=H.4963368221280579&amp;pid=1.9&amp;w=300&amp;h=300&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088" y="2628900"/>
            <a:ext cx="257175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algn="ctr"/>
            <a:r>
              <a:rPr lang="en-US" altLang="en-US" smtClean="0">
                <a:ea typeface="ヒラギノ角ゴ Pro W3" pitchFamily="2" charset="-128"/>
              </a:rPr>
              <a:t>When?: SMA</a:t>
            </a:r>
          </a:p>
        </p:txBody>
      </p:sp>
      <p:sp>
        <p:nvSpPr>
          <p:cNvPr id="56323" name="Content Placeholder 2"/>
          <p:cNvSpPr>
            <a:spLocks noGrp="1"/>
          </p:cNvSpPr>
          <p:nvPr>
            <p:ph idx="1"/>
          </p:nvPr>
        </p:nvSpPr>
        <p:spPr>
          <a:xfrm>
            <a:off x="1281113" y="835025"/>
            <a:ext cx="6572250" cy="3062288"/>
          </a:xfrm>
        </p:spPr>
        <p:txBody>
          <a:bodyPr/>
          <a:lstStyle/>
          <a:p>
            <a:r>
              <a:rPr lang="en-US" altLang="en-US" sz="1800" smtClean="0">
                <a:ea typeface="ヒラギノ角ゴ Pro W3" pitchFamily="2" charset="-128"/>
              </a:rPr>
              <a:t>Weekly</a:t>
            </a:r>
          </a:p>
          <a:p>
            <a:r>
              <a:rPr lang="en-US" altLang="en-US" sz="1800" smtClean="0">
                <a:ea typeface="ヒラギノ角ゴ Pro W3" pitchFamily="2" charset="-128"/>
              </a:rPr>
              <a:t>Monthly</a:t>
            </a:r>
          </a:p>
          <a:p>
            <a:r>
              <a:rPr lang="en-US" altLang="en-US" sz="1800" smtClean="0">
                <a:ea typeface="ヒラギノ角ゴ Pro W3" pitchFamily="2" charset="-128"/>
              </a:rPr>
              <a:t>Quarterly</a:t>
            </a:r>
          </a:p>
          <a:p>
            <a:r>
              <a:rPr lang="en-US" altLang="en-US" sz="1800" smtClean="0">
                <a:ea typeface="ヒラギノ角ゴ Pro W3" pitchFamily="2" charset="-128"/>
              </a:rPr>
              <a:t>Before, during, after office hours</a:t>
            </a:r>
          </a:p>
          <a:p>
            <a:r>
              <a:rPr lang="en-US" altLang="en-US" sz="1800" smtClean="0">
                <a:ea typeface="ヒラギノ角ゴ Pro W3" pitchFamily="2" charset="-128"/>
              </a:rPr>
              <a:t>Scheduling of staff </a:t>
            </a:r>
          </a:p>
          <a:p>
            <a:r>
              <a:rPr lang="en-US" altLang="en-US" sz="1800" smtClean="0">
                <a:ea typeface="ヒラギノ角ゴ Pro W3" pitchFamily="2" charset="-128"/>
              </a:rPr>
              <a:t>Scheduling of regular patients</a:t>
            </a:r>
          </a:p>
        </p:txBody>
      </p:sp>
      <p:pic>
        <p:nvPicPr>
          <p:cNvPr id="56324" name="Picture 2" descr="http://ts3.mm.bing.net/th?id=H.4964038284282026&amp;pid=1.7&amp;w=259&amp;h=187&amp;c=7&amp;r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763" y="2901950"/>
            <a:ext cx="232727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8" descr="http://ts3.mm.bing.net/th?id=H.4638076074590422&amp;pid=1.7&amp;w=161&amp;h=176&amp;c=7&amp;r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7038" y="1116013"/>
            <a:ext cx="171450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Learning Objectives</a:t>
            </a:r>
          </a:p>
        </p:txBody>
      </p:sp>
      <p:sp>
        <p:nvSpPr>
          <p:cNvPr id="3" name="Content Placeholder 2"/>
          <p:cNvSpPr>
            <a:spLocks noGrp="1"/>
          </p:cNvSpPr>
          <p:nvPr>
            <p:ph idx="1"/>
          </p:nvPr>
        </p:nvSpPr>
        <p:spPr/>
        <p:txBody>
          <a:bodyPr/>
          <a:lstStyle/>
          <a:p>
            <a:pPr marL="457200" indent="-457200">
              <a:buFont typeface="+mj-lt"/>
              <a:buAutoNum type="arabicParenR"/>
              <a:defRPr/>
            </a:pPr>
            <a:r>
              <a:rPr lang="en-US" dirty="0"/>
              <a:t>Define diabetes group shared medical </a:t>
            </a:r>
            <a:r>
              <a:rPr lang="en-US" dirty="0" smtClean="0"/>
              <a:t>appointments.</a:t>
            </a:r>
          </a:p>
          <a:p>
            <a:pPr marL="457200" indent="-457200">
              <a:buFont typeface="+mj-lt"/>
              <a:buAutoNum type="arabicParenR"/>
              <a:defRPr/>
            </a:pPr>
            <a:r>
              <a:rPr lang="en-US" dirty="0"/>
              <a:t>List the advantages and disadvantages of group   shared medical appointments from the perspectives of the patient, diabetes educator and provider</a:t>
            </a:r>
            <a:r>
              <a:rPr lang="en-US" dirty="0" smtClean="0"/>
              <a:t>.</a:t>
            </a:r>
          </a:p>
          <a:p>
            <a:pPr marL="457200" indent="-457200">
              <a:buFont typeface="+mj-lt"/>
              <a:buAutoNum type="arabicParenR"/>
              <a:defRPr/>
            </a:pPr>
            <a:r>
              <a:rPr lang="en-US" dirty="0"/>
              <a:t>Explain the 4 W’s in planning a strategy of the group shared medical appointments.</a:t>
            </a:r>
          </a:p>
          <a:p>
            <a:pPr>
              <a:defRPr/>
            </a:pPr>
            <a:endParaRPr lang="en-US" dirty="0"/>
          </a:p>
          <a:p>
            <a:pPr>
              <a:defRPr/>
            </a:pP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algn="ctr"/>
            <a:r>
              <a:rPr lang="en-US" altLang="en-US" smtClean="0">
                <a:ea typeface="ヒラギノ角ゴ Pro W3" pitchFamily="2" charset="-128"/>
              </a:rPr>
              <a:t>Where : SMA</a:t>
            </a:r>
          </a:p>
        </p:txBody>
      </p:sp>
      <p:sp>
        <p:nvSpPr>
          <p:cNvPr id="58371" name="Content Placeholder 2"/>
          <p:cNvSpPr>
            <a:spLocks noGrp="1"/>
          </p:cNvSpPr>
          <p:nvPr>
            <p:ph idx="1"/>
          </p:nvPr>
        </p:nvSpPr>
        <p:spPr>
          <a:xfrm>
            <a:off x="1281113" y="1200150"/>
            <a:ext cx="6572250" cy="2613025"/>
          </a:xfrm>
        </p:spPr>
        <p:txBody>
          <a:bodyPr/>
          <a:lstStyle/>
          <a:p>
            <a:pPr>
              <a:buFont typeface="Wingdings" panose="05000000000000000000" pitchFamily="2" charset="2"/>
              <a:buChar char="Ø"/>
            </a:pPr>
            <a:r>
              <a:rPr lang="en-US" altLang="en-US" sz="1800" smtClean="0">
                <a:ea typeface="ヒラギノ角ゴ Pro W3" pitchFamily="2" charset="-128"/>
              </a:rPr>
              <a:t>Room size</a:t>
            </a:r>
          </a:p>
          <a:p>
            <a:pPr>
              <a:buFont typeface="Wingdings" panose="05000000000000000000" pitchFamily="2" charset="2"/>
              <a:buChar char="Ø"/>
            </a:pPr>
            <a:r>
              <a:rPr lang="en-US" altLang="en-US" sz="1800" smtClean="0">
                <a:ea typeface="ヒラギノ角ゴ Pro W3" pitchFamily="2" charset="-128"/>
              </a:rPr>
              <a:t>Room location</a:t>
            </a:r>
          </a:p>
        </p:txBody>
      </p:sp>
      <p:pic>
        <p:nvPicPr>
          <p:cNvPr id="58372" name="Picture 2" descr="http://graphics8.nytimes.com/images/2008/06/18/health/waitingroom_5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203325"/>
            <a:ext cx="4122738"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1281113" y="206375"/>
            <a:ext cx="6572250" cy="993775"/>
          </a:xfrm>
        </p:spPr>
        <p:txBody>
          <a:bodyPr/>
          <a:lstStyle/>
          <a:p>
            <a:pPr algn="ctr"/>
            <a:r>
              <a:rPr lang="en-US" altLang="en-US" smtClean="0">
                <a:ea typeface="ヒラギノ角ゴ Pro W3" pitchFamily="2" charset="-128"/>
              </a:rPr>
              <a:t>Evidence Based Research</a:t>
            </a:r>
            <a:br>
              <a:rPr lang="en-US" altLang="en-US" smtClean="0">
                <a:ea typeface="ヒラギノ角ゴ Pro W3" pitchFamily="2" charset="-128"/>
              </a:rPr>
            </a:br>
            <a:r>
              <a:rPr lang="en-US" altLang="en-US" smtClean="0">
                <a:ea typeface="ヒラギノ角ゴ Pro W3" pitchFamily="2" charset="-128"/>
              </a:rPr>
              <a:t>Clinical Outcomes: SMA </a:t>
            </a:r>
          </a:p>
        </p:txBody>
      </p:sp>
      <p:pic>
        <p:nvPicPr>
          <p:cNvPr id="60419" name="Picture 2" descr="http://www.cambriahealth.com/images/uploads/photos/iStock_000018605634Small.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14600" y="1243013"/>
            <a:ext cx="4165600" cy="3019425"/>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0988"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smtClean="0">
                <a:ea typeface="ヒラギノ角ゴ Pro W3" pitchFamily="2" charset="-128"/>
              </a:rPr>
              <a:t>Research Study Purpose</a:t>
            </a:r>
          </a:p>
        </p:txBody>
      </p:sp>
      <p:sp>
        <p:nvSpPr>
          <p:cNvPr id="63491" name="Content Placeholder 2"/>
          <p:cNvSpPr>
            <a:spLocks noGrp="1"/>
          </p:cNvSpPr>
          <p:nvPr>
            <p:ph idx="1"/>
          </p:nvPr>
        </p:nvSpPr>
        <p:spPr/>
        <p:txBody>
          <a:bodyPr/>
          <a:lstStyle/>
          <a:p>
            <a:r>
              <a:rPr lang="en-US" altLang="en-US" sz="2100" smtClean="0">
                <a:ea typeface="ヒラギノ角ゴ Pro W3" pitchFamily="2" charset="-128"/>
              </a:rPr>
              <a:t>To determine whether culturally tailored shared medical appointments within a primary care setting are an effective method of education and care as it relates to clinical outcome goals approved by the ADA for AA diabetic patients. </a:t>
            </a:r>
          </a:p>
        </p:txBody>
      </p:sp>
      <p:pic>
        <p:nvPicPr>
          <p:cNvPr id="6349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8213" y="2940050"/>
            <a:ext cx="2347912"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smtClean="0">
                <a:ea typeface="ヒラギノ角ゴ Pro W3" pitchFamily="2" charset="-128"/>
              </a:rPr>
              <a:t>Research Questions</a:t>
            </a:r>
          </a:p>
        </p:txBody>
      </p:sp>
      <p:sp>
        <p:nvSpPr>
          <p:cNvPr id="64515" name="Content Placeholder 2"/>
          <p:cNvSpPr>
            <a:spLocks noGrp="1"/>
          </p:cNvSpPr>
          <p:nvPr>
            <p:ph idx="1"/>
          </p:nvPr>
        </p:nvSpPr>
        <p:spPr>
          <a:xfrm>
            <a:off x="474663" y="1027113"/>
            <a:ext cx="8229600" cy="3394075"/>
          </a:xfrm>
        </p:spPr>
        <p:txBody>
          <a:bodyPr/>
          <a:lstStyle/>
          <a:p>
            <a:pPr>
              <a:buFont typeface="Arial Black" panose="020B0A04020102020204" pitchFamily="34" charset="0"/>
              <a:buAutoNum type="arabicPeriod"/>
            </a:pPr>
            <a:r>
              <a:rPr lang="en-US" altLang="en-US" sz="1800" smtClean="0">
                <a:ea typeface="ヒラギノ角ゴ Pro W3" pitchFamily="2" charset="-128"/>
              </a:rPr>
              <a:t>Is there a pre and post significant difference in clinical measures (including HbA1c, total cholesterol, blood pressure (BP) and body mass index (BMI) in a group of African American patients with type 2 diabetes that participated in a culturally tailored SMA program? </a:t>
            </a:r>
          </a:p>
          <a:p>
            <a:pPr>
              <a:buFont typeface="Arial Black" panose="020B0A04020102020204" pitchFamily="34" charset="0"/>
              <a:buAutoNum type="arabicPeriod"/>
            </a:pPr>
            <a:r>
              <a:rPr lang="en-US" altLang="en-US" sz="1800" smtClean="0">
                <a:ea typeface="ヒラギノ角ゴ Pro W3" pitchFamily="2" charset="-128"/>
              </a:rPr>
              <a:t>Is there a significant difference in clinical measures (including HbA1c, total cholesterol, blood pressure (BP) and BMI) outcomes between African American patients with type 2 diabetes that participated in a culturally tailored SMA program as compared to those that receive usual (office) care?   </a:t>
            </a:r>
          </a:p>
          <a:p>
            <a:endParaRPr lang="en-US" altLang="en-US" sz="1800" smtClean="0">
              <a:ea typeface="ヒラギノ角ゴ Pro W3" pitchFamily="2" charset="-128"/>
            </a:endParaRPr>
          </a:p>
          <a:p>
            <a:endParaRPr lang="en-US" altLang="en-US" smtClean="0">
              <a:ea typeface="ヒラギノ角ゴ Pro W3" pitchFamily="2" charset="-128"/>
            </a:endParaRPr>
          </a:p>
        </p:txBody>
      </p:sp>
      <p:pic>
        <p:nvPicPr>
          <p:cNvPr id="6451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956050"/>
            <a:ext cx="13970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2163" y="3973513"/>
            <a:ext cx="1176337"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915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2"/>
          <p:cNvPicPr>
            <a:picLocks noChangeAspect="1"/>
          </p:cNvPicPr>
          <p:nvPr/>
        </p:nvPicPr>
        <p:blipFill>
          <a:blip r:embed="rId3">
            <a:extLst>
              <a:ext uri="{28A0092B-C50C-407E-A947-70E740481C1C}">
                <a14:useLocalDpi xmlns:a14="http://schemas.microsoft.com/office/drawing/2010/main" val="0"/>
              </a:ext>
            </a:extLst>
          </a:blip>
          <a:srcRect l="56345" t="189449" r="-13451665" b="-189445"/>
          <a:stretch>
            <a:fillRect/>
          </a:stretch>
        </p:blipFill>
        <p:spPr bwMode="auto">
          <a:xfrm>
            <a:off x="1771650" y="5629275"/>
            <a:ext cx="46291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1038225" y="1093158"/>
            <a:ext cx="990600" cy="1202367"/>
          </a:xfrm>
          <a:prstGeom prst="rect">
            <a:avLst/>
          </a:prstGeom>
          <a:ln>
            <a:noFill/>
          </a:ln>
          <a:effectLst>
            <a:softEdge rad="112500"/>
          </a:effectLst>
        </p:spPr>
      </p:pic>
      <p:pic>
        <p:nvPicPr>
          <p:cNvPr id="4" name="Picture 3"/>
          <p:cNvPicPr>
            <a:picLocks noChangeAspect="1"/>
          </p:cNvPicPr>
          <p:nvPr/>
        </p:nvPicPr>
        <p:blipFill>
          <a:blip r:embed="rId5"/>
          <a:stretch>
            <a:fillRect/>
          </a:stretch>
        </p:blipFill>
        <p:spPr>
          <a:xfrm>
            <a:off x="7600950" y="1504950"/>
            <a:ext cx="1409700" cy="999605"/>
          </a:xfrm>
          <a:prstGeom prst="rect">
            <a:avLst/>
          </a:prstGeom>
          <a:ln>
            <a:noFill/>
          </a:ln>
          <a:effectLst>
            <a:softEdge rad="112500"/>
          </a:effectLst>
        </p:spPr>
      </p:pic>
      <p:pic>
        <p:nvPicPr>
          <p:cNvPr id="7" name="Picture 6"/>
          <p:cNvPicPr>
            <a:picLocks noChangeAspect="1"/>
          </p:cNvPicPr>
          <p:nvPr/>
        </p:nvPicPr>
        <p:blipFill>
          <a:blip r:embed="rId6"/>
          <a:stretch>
            <a:fillRect/>
          </a:stretch>
        </p:blipFill>
        <p:spPr>
          <a:xfrm>
            <a:off x="1947583" y="3790950"/>
            <a:ext cx="1066800" cy="919052"/>
          </a:xfrm>
          <a:prstGeom prst="rect">
            <a:avLst/>
          </a:prstGeom>
          <a:ln>
            <a:noFill/>
          </a:ln>
          <a:effectLst>
            <a:softEdge rad="112500"/>
          </a:effectLst>
        </p:spPr>
      </p:pic>
      <p:pic>
        <p:nvPicPr>
          <p:cNvPr id="8" name="Picture 7"/>
          <p:cNvPicPr>
            <a:picLocks noChangeAspect="1"/>
          </p:cNvPicPr>
          <p:nvPr/>
        </p:nvPicPr>
        <p:blipFill>
          <a:blip r:embed="rId7"/>
          <a:stretch>
            <a:fillRect/>
          </a:stretch>
        </p:blipFill>
        <p:spPr>
          <a:xfrm>
            <a:off x="7623362" y="3790950"/>
            <a:ext cx="1409700" cy="91905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Statically Significance</a:t>
            </a:r>
            <a:endParaRPr lang="en-US" dirty="0"/>
          </a:p>
        </p:txBody>
      </p:sp>
      <p:sp>
        <p:nvSpPr>
          <p:cNvPr id="69635" name="Content Placeholder 2"/>
          <p:cNvSpPr>
            <a:spLocks noGrp="1"/>
          </p:cNvSpPr>
          <p:nvPr>
            <p:ph idx="1"/>
          </p:nvPr>
        </p:nvSpPr>
        <p:spPr/>
        <p:txBody>
          <a:bodyPr/>
          <a:lstStyle/>
          <a:p>
            <a:r>
              <a:rPr lang="en-US" altLang="en-US" smtClean="0">
                <a:ea typeface="ヒラギノ角ゴ Pro W3" pitchFamily="2" charset="-128"/>
              </a:rPr>
              <a:t>A shared medical appointment model explicitly tailored for the African American patient that addresses cultural beliefs, language, norms, and behavioral patterns, can potentially help in reducing ethnic and racial health disparities related to diabetes.       </a:t>
            </a:r>
          </a:p>
          <a:p>
            <a:endParaRPr lang="en-US" altLang="en-US" smtClean="0">
              <a:ea typeface="ヒラギノ角ゴ Pro W3" pitchFamily="2" charset="-12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a:xfrm>
            <a:off x="457200" y="1276350"/>
            <a:ext cx="8534400" cy="1905000"/>
          </a:xfrm>
        </p:spPr>
        <p:txBody>
          <a:bodyPr/>
          <a:lstStyle/>
          <a:p>
            <a:pPr eaLnBrk="1" hangingPunct="1"/>
            <a:r>
              <a:rPr lang="en-US" altLang="en-US" smtClean="0">
                <a:ea typeface="ヒラギノ角ゴ Pro W3" pitchFamily="2" charset="-128"/>
              </a:rPr>
              <a:t>Model for Delivering Patient Education in the Provider's Office Setting</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1600200" y="84138"/>
            <a:ext cx="4953000" cy="857250"/>
          </a:xfrm>
        </p:spPr>
        <p:txBody>
          <a:bodyPr/>
          <a:lstStyle/>
          <a:p>
            <a:pPr algn="ctr"/>
            <a:r>
              <a:rPr lang="en-US" altLang="en-US" sz="2700" smtClean="0">
                <a:ea typeface="ヒラギノ角ゴ Pro W3" pitchFamily="2" charset="-128"/>
              </a:rPr>
              <a:t>Questions ?</a:t>
            </a:r>
          </a:p>
        </p:txBody>
      </p:sp>
      <p:pic>
        <p:nvPicPr>
          <p:cNvPr id="70659" name="Picture 2" descr="http://www.cambriahealth.com/images/uploads/photos/iStock_000018605634Small.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95600" y="1414463"/>
            <a:ext cx="3046413" cy="1903412"/>
          </a:xfrm>
        </p:spPr>
      </p:pic>
      <p:pic>
        <p:nvPicPr>
          <p:cNvPr id="7066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3790950"/>
            <a:ext cx="29686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itle 1"/>
          <p:cNvSpPr txBox="1">
            <a:spLocks/>
          </p:cNvSpPr>
          <p:nvPr/>
        </p:nvSpPr>
        <p:spPr bwMode="auto">
          <a:xfrm>
            <a:off x="12700" y="3317875"/>
            <a:ext cx="2968625" cy="4730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000">
                <a:solidFill>
                  <a:schemeClr val="tx1"/>
                </a:solidFill>
                <a:latin typeface="Arial" panose="020B0604020202020204" pitchFamily="34" charset="0"/>
                <a:ea typeface="ヒラギノ角ゴ Pro W3" pitchFamily="2" charset="-128"/>
              </a:defRPr>
            </a:lvl1pPr>
            <a:lvl2pPr marL="742950" indent="-285750">
              <a:spcBef>
                <a:spcPct val="20000"/>
              </a:spcBef>
              <a:buFont typeface="Arial" panose="020B0604020202020204" pitchFamily="34" charset="0"/>
              <a:buChar char="–"/>
              <a:defRPr sz="2500">
                <a:solidFill>
                  <a:schemeClr val="tx1"/>
                </a:solidFill>
                <a:latin typeface="Arial" panose="020B0604020202020204" pitchFamily="34" charset="0"/>
                <a:ea typeface="ヒラギノ角ゴ Pro W3" pitchFamily="2" charset="-128"/>
              </a:defRPr>
            </a:lvl2pPr>
            <a:lvl3pPr marL="1143000" indent="-228600">
              <a:spcBef>
                <a:spcPct val="20000"/>
              </a:spcBef>
              <a:buFont typeface="Arial" panose="020B0604020202020204" pitchFamily="34" charset="0"/>
              <a:buChar char="•"/>
              <a:defRPr sz="2300">
                <a:solidFill>
                  <a:schemeClr val="tx1"/>
                </a:solidFill>
                <a:latin typeface="Arial" panose="020B0604020202020204" pitchFamily="34" charset="0"/>
                <a:ea typeface="ヒラギノ角ゴ Pro W3" pitchFamily="2"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9pPr>
          </a:lstStyle>
          <a:p>
            <a:pPr algn="ctr">
              <a:spcBef>
                <a:spcPct val="0"/>
              </a:spcBef>
              <a:buFontTx/>
              <a:buNone/>
            </a:pPr>
            <a:r>
              <a:rPr lang="en-US" altLang="en-US" sz="1800" b="1">
                <a:solidFill>
                  <a:schemeClr val="bg1"/>
                </a:solidFill>
              </a:rPr>
              <a:t>DIABETES EDUCATORS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6375"/>
            <a:ext cx="6572250" cy="282575"/>
          </a:xfrm>
        </p:spPr>
        <p:txBody>
          <a:bodyPr>
            <a:normAutofit fontScale="90000"/>
          </a:bodyPr>
          <a:lstStyle/>
          <a:p>
            <a:pPr algn="ctr">
              <a:defRPr/>
            </a:pPr>
            <a:r>
              <a:rPr lang="en-US" dirty="0" smtClean="0"/>
              <a:t>References</a:t>
            </a:r>
            <a:endParaRPr lang="en-US" dirty="0"/>
          </a:p>
        </p:txBody>
      </p:sp>
      <p:sp>
        <p:nvSpPr>
          <p:cNvPr id="3" name="Content Placeholder 2"/>
          <p:cNvSpPr>
            <a:spLocks noGrp="1"/>
          </p:cNvSpPr>
          <p:nvPr>
            <p:ph idx="4294967295"/>
          </p:nvPr>
        </p:nvSpPr>
        <p:spPr>
          <a:xfrm>
            <a:off x="152400" y="742950"/>
            <a:ext cx="7548563" cy="3851275"/>
          </a:xfrm>
        </p:spPr>
        <p:txBody>
          <a:bodyPr>
            <a:normAutofit/>
          </a:bodyPr>
          <a:lstStyle/>
          <a:p>
            <a:pPr>
              <a:defRPr/>
            </a:pPr>
            <a:r>
              <a:rPr lang="en-US" sz="1050" dirty="0"/>
              <a:t>American Diabetes Association. (2013, January). Standards of medical care in diabetes 2013. </a:t>
            </a:r>
            <a:r>
              <a:rPr lang="en-US" sz="1050" i="1" dirty="0"/>
              <a:t>Diabetes Care</a:t>
            </a:r>
            <a:r>
              <a:rPr lang="en-US" sz="1050" dirty="0"/>
              <a:t>, </a:t>
            </a:r>
            <a:r>
              <a:rPr lang="en-US" sz="1050" i="1" dirty="0"/>
              <a:t>36</a:t>
            </a:r>
            <a:r>
              <a:rPr lang="en-US" sz="1050" dirty="0"/>
              <a:t>, 11-66.</a:t>
            </a:r>
          </a:p>
          <a:p>
            <a:pPr>
              <a:defRPr/>
            </a:pPr>
            <a:r>
              <a:rPr lang="en-US" sz="1050" dirty="0"/>
              <a:t>Burke, R. E., &amp; O’Grady, E. T. (2012, January). Group visits hold great potential for improving diabetes  and outcomes but best practices must be developed. </a:t>
            </a:r>
            <a:r>
              <a:rPr lang="en-US" sz="1050" i="1" dirty="0"/>
              <a:t>Health Affairs</a:t>
            </a:r>
            <a:r>
              <a:rPr lang="en-US" sz="1050" dirty="0"/>
              <a:t>, </a:t>
            </a:r>
            <a:r>
              <a:rPr lang="en-US" sz="1050" i="1" dirty="0"/>
              <a:t>31</a:t>
            </a:r>
            <a:r>
              <a:rPr lang="en-US" sz="1050" dirty="0"/>
              <a:t>(1), 103-109. Retrieved from http://gx6ac7lq4l.search.serialssolutions.com.proxy.lib.odu.edu</a:t>
            </a:r>
          </a:p>
          <a:p>
            <a:pPr>
              <a:defRPr/>
            </a:pPr>
            <a:r>
              <a:rPr lang="en-US" sz="1050" dirty="0"/>
              <a:t>Center for Disease Control and Prevention. (2011). </a:t>
            </a:r>
            <a:r>
              <a:rPr lang="en-US" sz="1050" i="1" dirty="0"/>
              <a:t>National Diabetes Fact Sheet</a:t>
            </a:r>
            <a:r>
              <a:rPr lang="en-US" sz="1050" dirty="0"/>
              <a:t> (CS217080A). Washington, DC: Government Printing Office.</a:t>
            </a:r>
          </a:p>
          <a:p>
            <a:pPr>
              <a:defRPr/>
            </a:pPr>
            <a:r>
              <a:rPr lang="en-US" sz="1050" dirty="0"/>
              <a:t>Center for Disease Control and Prevention. (2012). </a:t>
            </a:r>
            <a:r>
              <a:rPr lang="en-US" sz="1050" i="1" dirty="0"/>
              <a:t>Diabetes public health resource</a:t>
            </a:r>
            <a:r>
              <a:rPr lang="en-US" sz="1050" dirty="0"/>
              <a:t>. Retrieved from http://www.cdc.gov/diabetes/consumer/learn.htm</a:t>
            </a:r>
          </a:p>
          <a:p>
            <a:pPr>
              <a:defRPr/>
            </a:pPr>
            <a:r>
              <a:rPr lang="en-US" sz="1050" dirty="0" err="1"/>
              <a:t>Fitzner</a:t>
            </a:r>
            <a:r>
              <a:rPr lang="en-US" sz="1050" dirty="0"/>
              <a:t>, K., Dietz, D., &amp; Moy, E. (2011). How innovative treatment models and data use are improving diabetes care among older African American adults. </a:t>
            </a:r>
            <a:r>
              <a:rPr lang="en-US" sz="1050" i="1" dirty="0"/>
              <a:t>Population Health Management</a:t>
            </a:r>
            <a:r>
              <a:rPr lang="en-US" sz="1050" dirty="0"/>
              <a:t>, </a:t>
            </a:r>
            <a:r>
              <a:rPr lang="en-US" sz="1050" i="1" dirty="0"/>
              <a:t>14</a:t>
            </a:r>
            <a:r>
              <a:rPr lang="en-US" sz="1050" dirty="0"/>
              <a:t>, 143-155.</a:t>
            </a:r>
          </a:p>
          <a:p>
            <a:pPr>
              <a:defRPr/>
            </a:pPr>
            <a:r>
              <a:rPr lang="en-US" sz="1050" dirty="0"/>
              <a:t>Johnson &amp; Johnson Diabetes Institute (2011), Participant guidebook (pp33-35).  JJDDI Silicon Valley </a:t>
            </a:r>
            <a:r>
              <a:rPr lang="en-US" sz="1050" dirty="0" err="1"/>
              <a:t>Milipitas</a:t>
            </a:r>
            <a:r>
              <a:rPr lang="en-US" sz="1050" dirty="0"/>
              <a:t>, California. </a:t>
            </a:r>
          </a:p>
          <a:p>
            <a:pPr>
              <a:defRPr/>
            </a:pPr>
            <a:r>
              <a:rPr lang="en-US" sz="1050" dirty="0" err="1" smtClean="0"/>
              <a:t>Mensing</a:t>
            </a:r>
            <a:r>
              <a:rPr lang="en-US" sz="1050" dirty="0" smtClean="0"/>
              <a:t>, C., </a:t>
            </a:r>
            <a:r>
              <a:rPr lang="en-US" sz="1050" dirty="0" err="1" smtClean="0"/>
              <a:t>McLaughing</a:t>
            </a:r>
            <a:r>
              <a:rPr lang="en-US" sz="1050" dirty="0" smtClean="0"/>
              <a:t>, S., &amp; </a:t>
            </a:r>
            <a:r>
              <a:rPr lang="en-US" sz="1050" dirty="0" err="1" smtClean="0"/>
              <a:t>Halstenson</a:t>
            </a:r>
            <a:r>
              <a:rPr lang="en-US" sz="1050" dirty="0" smtClean="0"/>
              <a:t>, C. (2011). Theoretical and behavior approaches to the self management of health. In Anderson B., Funnel M. Eds. </a:t>
            </a:r>
            <a:r>
              <a:rPr lang="en-US" sz="1050" i="1" dirty="0" smtClean="0"/>
              <a:t>The art and science of diabetes self management education desk reference </a:t>
            </a:r>
            <a:r>
              <a:rPr lang="en-US" sz="1050" dirty="0" smtClean="0"/>
              <a:t>(2nd ed.) (pp.71-76). Chicago, Illinois: American Association of Diabetes Educators</a:t>
            </a:r>
          </a:p>
          <a:p>
            <a:pPr>
              <a:defRPr/>
            </a:pPr>
            <a:r>
              <a:rPr lang="en-US" sz="1050" dirty="0" smtClean="0"/>
              <a:t>Newby O, Gray D. Culturally tailored </a:t>
            </a:r>
            <a:r>
              <a:rPr lang="en-US" sz="1050" dirty="0"/>
              <a:t>g</a:t>
            </a:r>
            <a:r>
              <a:rPr lang="en-US" sz="1050" dirty="0" smtClean="0"/>
              <a:t>roup </a:t>
            </a:r>
            <a:r>
              <a:rPr lang="en-US" sz="1050" dirty="0"/>
              <a:t>m</a:t>
            </a:r>
            <a:r>
              <a:rPr lang="en-US" sz="1050" dirty="0" smtClean="0"/>
              <a:t>edical </a:t>
            </a:r>
            <a:r>
              <a:rPr lang="en-US" sz="1050" dirty="0"/>
              <a:t>a</a:t>
            </a:r>
            <a:r>
              <a:rPr lang="en-US" sz="1050" dirty="0" smtClean="0"/>
              <a:t>ppointments for diabetic Black Americans </a:t>
            </a:r>
            <a:r>
              <a:rPr lang="en-US" sz="1050" i="1" dirty="0" smtClean="0"/>
              <a:t>Journal for Nurse Practitioners </a:t>
            </a:r>
            <a:r>
              <a:rPr lang="en-US" sz="1050" dirty="0" smtClean="0"/>
              <a:t>2016; 12(5); 317-323.</a:t>
            </a:r>
            <a:endParaRPr lang="en-US" sz="1050" dirty="0"/>
          </a:p>
          <a:p>
            <a:pPr>
              <a:defRPr/>
            </a:pPr>
            <a:endParaRPr lang="en-US" sz="105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Content Outline</a:t>
            </a:r>
            <a:endParaRPr lang="en-US" dirty="0"/>
          </a:p>
        </p:txBody>
      </p:sp>
      <p:sp>
        <p:nvSpPr>
          <p:cNvPr id="3" name="Content Placeholder 2"/>
          <p:cNvSpPr>
            <a:spLocks noGrp="1"/>
          </p:cNvSpPr>
          <p:nvPr>
            <p:ph idx="1"/>
          </p:nvPr>
        </p:nvSpPr>
        <p:spPr>
          <a:xfrm>
            <a:off x="457200" y="1200150"/>
            <a:ext cx="8229600" cy="3505200"/>
          </a:xfrm>
        </p:spPr>
        <p:txBody>
          <a:bodyPr>
            <a:normAutofit fontScale="62500" lnSpcReduction="20000"/>
          </a:bodyPr>
          <a:lstStyle/>
          <a:p>
            <a:pPr marL="457200" indent="-457200">
              <a:buFont typeface="+mj-lt"/>
              <a:buAutoNum type="arabicParenR"/>
              <a:defRPr/>
            </a:pPr>
            <a:r>
              <a:rPr lang="en-US" dirty="0" smtClean="0"/>
              <a:t>Definition of Group Shared Medical Appointments</a:t>
            </a:r>
          </a:p>
          <a:p>
            <a:pPr marL="1200150" lvl="1" indent="-457200">
              <a:buFont typeface="Wingdings" panose="05000000000000000000" pitchFamily="2" charset="2"/>
              <a:buChar char="Ø"/>
              <a:defRPr/>
            </a:pPr>
            <a:r>
              <a:rPr lang="en-US" dirty="0" smtClean="0"/>
              <a:t>Background</a:t>
            </a:r>
          </a:p>
          <a:p>
            <a:pPr marL="1200150" lvl="1" indent="-457200">
              <a:buFont typeface="Wingdings" panose="05000000000000000000" pitchFamily="2" charset="2"/>
              <a:buChar char="Ø"/>
              <a:defRPr/>
            </a:pPr>
            <a:r>
              <a:rPr lang="en-US" dirty="0" smtClean="0"/>
              <a:t>Purpose: New model for education within health care reform</a:t>
            </a:r>
          </a:p>
          <a:p>
            <a:pPr marL="1200150" lvl="1" indent="-457200">
              <a:buFont typeface="Wingdings" panose="05000000000000000000" pitchFamily="2" charset="2"/>
              <a:buChar char="Ø"/>
              <a:defRPr/>
            </a:pPr>
            <a:r>
              <a:rPr lang="en-US" dirty="0" smtClean="0"/>
              <a:t>Interprofessional Collaborative Diabetes Education Team</a:t>
            </a:r>
          </a:p>
          <a:p>
            <a:pPr marL="457200" indent="-457200">
              <a:buFont typeface="+mj-lt"/>
              <a:buAutoNum type="arabicParenR"/>
              <a:defRPr/>
            </a:pPr>
            <a:r>
              <a:rPr lang="en-US" dirty="0" smtClean="0"/>
              <a:t>Advantages and Disadvantages of Group Shared Medical Appointments</a:t>
            </a:r>
          </a:p>
          <a:p>
            <a:pPr marL="1200150" lvl="1" indent="-457200">
              <a:buFont typeface="Wingdings" panose="05000000000000000000" pitchFamily="2" charset="2"/>
              <a:buChar char="Ø"/>
              <a:defRPr/>
            </a:pPr>
            <a:r>
              <a:rPr lang="en-US" dirty="0" smtClean="0"/>
              <a:t>Patient </a:t>
            </a:r>
          </a:p>
          <a:p>
            <a:pPr marL="1200150" lvl="1" indent="-457200">
              <a:buFont typeface="Wingdings" panose="05000000000000000000" pitchFamily="2" charset="2"/>
              <a:buChar char="Ø"/>
              <a:defRPr/>
            </a:pPr>
            <a:r>
              <a:rPr lang="en-US" dirty="0" smtClean="0"/>
              <a:t>Diabetes Educator</a:t>
            </a:r>
          </a:p>
          <a:p>
            <a:pPr marL="1200150" lvl="1" indent="-457200">
              <a:buFont typeface="Wingdings" panose="05000000000000000000" pitchFamily="2" charset="2"/>
              <a:buChar char="Ø"/>
              <a:defRPr/>
            </a:pPr>
            <a:r>
              <a:rPr lang="en-US" dirty="0" smtClean="0"/>
              <a:t>Provider</a:t>
            </a:r>
          </a:p>
          <a:p>
            <a:pPr marL="457200" indent="-457200">
              <a:buFont typeface="+mj-lt"/>
              <a:buAutoNum type="arabicParenR"/>
              <a:defRPr/>
            </a:pPr>
            <a:r>
              <a:rPr lang="en-US" dirty="0"/>
              <a:t>The 4 W’s in Planning a Group Shared Medical Appointment</a:t>
            </a:r>
          </a:p>
          <a:p>
            <a:pPr marL="1200150" lvl="1" indent="-457200">
              <a:buFont typeface="Wingdings" panose="05000000000000000000" pitchFamily="2" charset="2"/>
              <a:buChar char="Ø"/>
              <a:defRPr/>
            </a:pPr>
            <a:r>
              <a:rPr lang="en-US" dirty="0"/>
              <a:t>Who: demographics, interprofessional team members</a:t>
            </a:r>
          </a:p>
          <a:p>
            <a:pPr marL="1200150" lvl="1" indent="-457200">
              <a:buFont typeface="Wingdings" panose="05000000000000000000" pitchFamily="2" charset="2"/>
              <a:buChar char="Ø"/>
              <a:defRPr/>
            </a:pPr>
            <a:r>
              <a:rPr lang="en-US" dirty="0"/>
              <a:t>What: curriculum</a:t>
            </a:r>
          </a:p>
          <a:p>
            <a:pPr marL="1200150" lvl="1" indent="-457200">
              <a:buFont typeface="Wingdings" panose="05000000000000000000" pitchFamily="2" charset="2"/>
              <a:buChar char="Ø"/>
              <a:defRPr/>
            </a:pPr>
            <a:r>
              <a:rPr lang="en-US" dirty="0"/>
              <a:t>When: scheduling</a:t>
            </a:r>
          </a:p>
          <a:p>
            <a:pPr marL="1200150" lvl="1" indent="-457200">
              <a:buFont typeface="Wingdings" panose="05000000000000000000" pitchFamily="2" charset="2"/>
              <a:buChar char="Ø"/>
              <a:defRPr/>
            </a:pPr>
            <a:r>
              <a:rPr lang="en-US" dirty="0"/>
              <a:t>Where: location</a:t>
            </a:r>
          </a:p>
          <a:p>
            <a:pPr marL="457200" indent="-457200">
              <a:buFont typeface="Wingdings" panose="05000000000000000000" pitchFamily="2" charset="2"/>
              <a:buChar char="Ø"/>
              <a:defRPr/>
            </a:pP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Educational Program Objectives</a:t>
            </a:r>
            <a:endParaRPr lang="en-US" dirty="0"/>
          </a:p>
        </p:txBody>
      </p:sp>
      <p:sp>
        <p:nvSpPr>
          <p:cNvPr id="3" name="Content Placeholder 2"/>
          <p:cNvSpPr>
            <a:spLocks noGrp="1"/>
          </p:cNvSpPr>
          <p:nvPr>
            <p:ph idx="1"/>
          </p:nvPr>
        </p:nvSpPr>
        <p:spPr/>
        <p:txBody>
          <a:bodyPr>
            <a:normAutofit lnSpcReduction="10000"/>
          </a:bodyPr>
          <a:lstStyle/>
          <a:p>
            <a:pPr marL="457200" indent="-457200">
              <a:buFont typeface="+mj-lt"/>
              <a:buAutoNum type="arabicParenR"/>
              <a:defRPr/>
            </a:pPr>
            <a:r>
              <a:rPr lang="en-US" dirty="0"/>
              <a:t>Establish novel and innovative programs </a:t>
            </a:r>
            <a:r>
              <a:rPr lang="en-US" dirty="0" smtClean="0"/>
              <a:t>as well as collaborate </a:t>
            </a:r>
            <a:r>
              <a:rPr lang="en-US" dirty="0"/>
              <a:t>with a broad array of diabetes stakeholders to advance the role of diabetes educators and promote our involvement in chronic disease prevention and management in diverse </a:t>
            </a:r>
            <a:r>
              <a:rPr lang="en-US" dirty="0" smtClean="0"/>
              <a:t>populations.</a:t>
            </a:r>
          </a:p>
          <a:p>
            <a:pPr marL="457200" indent="-457200">
              <a:buFont typeface="+mj-lt"/>
              <a:buAutoNum type="arabicParenR"/>
              <a:defRPr/>
            </a:pPr>
            <a:endParaRPr lang="en-US" dirty="0" smtClean="0"/>
          </a:p>
          <a:p>
            <a:pPr marL="457200" indent="-457200">
              <a:buFont typeface="+mj-lt"/>
              <a:buAutoNum type="arabicParenR"/>
              <a:defRPr/>
            </a:pPr>
            <a:r>
              <a:rPr lang="en-US" dirty="0" smtClean="0"/>
              <a:t>Identify </a:t>
            </a:r>
            <a:r>
              <a:rPr lang="en-US" dirty="0"/>
              <a:t>expansive opportunities for professional development, role enhancement and career </a:t>
            </a:r>
            <a:r>
              <a:rPr lang="en-US" dirty="0" smtClean="0"/>
              <a:t>advancement.</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Learning Outcome</a:t>
            </a:r>
            <a:endParaRPr lang="en-US" dirty="0"/>
          </a:p>
        </p:txBody>
      </p:sp>
      <p:sp>
        <p:nvSpPr>
          <p:cNvPr id="11267" name="Content Placeholder 2"/>
          <p:cNvSpPr>
            <a:spLocks noGrp="1"/>
          </p:cNvSpPr>
          <p:nvPr>
            <p:ph idx="1"/>
          </p:nvPr>
        </p:nvSpPr>
        <p:spPr/>
        <p:txBody>
          <a:bodyPr/>
          <a:lstStyle/>
          <a:p>
            <a:r>
              <a:rPr lang="en-US" altLang="en-US" smtClean="0">
                <a:ea typeface="ヒラギノ角ゴ Pro W3" pitchFamily="2" charset="-128"/>
              </a:rPr>
              <a:t>The purpose of this activity is to enable the learner to become more knowledgeable in planning effective diabetes self-management education within a collaborative and multidisciplinary team setting.</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ctrTitle"/>
          </p:nvPr>
        </p:nvSpPr>
        <p:spPr>
          <a:xfrm>
            <a:off x="685800" y="1598613"/>
            <a:ext cx="7772400" cy="1101725"/>
          </a:xfrm>
        </p:spPr>
        <p:txBody>
          <a:bodyPr/>
          <a:lstStyle/>
          <a:p>
            <a:r>
              <a:rPr lang="en-US" altLang="en-US" smtClean="0">
                <a:ea typeface="ヒラギノ角ゴ Pro W3" pitchFamily="2" charset="-128"/>
              </a:rPr>
              <a:t>Definition of Group Shared Medical Appointments</a:t>
            </a:r>
          </a:p>
        </p:txBody>
      </p:sp>
      <p:sp>
        <p:nvSpPr>
          <p:cNvPr id="12291" name="Subtitle 4"/>
          <p:cNvSpPr>
            <a:spLocks noGrp="1"/>
          </p:cNvSpPr>
          <p:nvPr>
            <p:ph type="subTitle" idx="1"/>
          </p:nvPr>
        </p:nvSpPr>
        <p:spPr/>
        <p:txBody>
          <a:bodyPr/>
          <a:lstStyle/>
          <a:p>
            <a:pPr marL="1200150" lvl="1" indent="-457200" algn="l">
              <a:buFont typeface="Wingdings" panose="05000000000000000000" pitchFamily="2" charset="2"/>
              <a:buChar char="Ø"/>
            </a:pPr>
            <a:r>
              <a:rPr lang="en-US" altLang="en-US" sz="1600" smtClean="0">
                <a:solidFill>
                  <a:srgbClr val="235AA9"/>
                </a:solidFill>
                <a:ea typeface="ヒラギノ角ゴ Pro W3" pitchFamily="2" charset="-128"/>
              </a:rPr>
              <a:t>Background</a:t>
            </a:r>
          </a:p>
          <a:p>
            <a:pPr marL="1200150" lvl="1" indent="-457200" algn="l">
              <a:buFont typeface="Wingdings" panose="05000000000000000000" pitchFamily="2" charset="2"/>
              <a:buChar char="Ø"/>
            </a:pPr>
            <a:r>
              <a:rPr lang="en-US" altLang="en-US" sz="1600" smtClean="0">
                <a:solidFill>
                  <a:srgbClr val="235AA9"/>
                </a:solidFill>
                <a:ea typeface="ヒラギノ角ゴ Pro W3" pitchFamily="2" charset="-128"/>
              </a:rPr>
              <a:t>Purpose: New model for education within health care reform</a:t>
            </a:r>
          </a:p>
          <a:p>
            <a:pPr marL="1200150" lvl="1" indent="-457200" algn="l">
              <a:buFont typeface="Wingdings" panose="05000000000000000000" pitchFamily="2" charset="2"/>
              <a:buChar char="Ø"/>
            </a:pPr>
            <a:r>
              <a:rPr lang="en-US" altLang="en-US" sz="1600" smtClean="0">
                <a:solidFill>
                  <a:srgbClr val="235AA9"/>
                </a:solidFill>
                <a:ea typeface="ヒラギノ角ゴ Pro W3" pitchFamily="2" charset="-128"/>
              </a:rPr>
              <a:t>Interprofessional Collaborative Diabetes Education Team</a:t>
            </a:r>
          </a:p>
          <a:p>
            <a:endParaRPr lang="en-US" altLang="en-US" smtClean="0">
              <a:ea typeface="ヒラギノ角ゴ Pro W3" pitchFamily="2" charset="-12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235AA9"/>
      </a:dk1>
      <a:lt1>
        <a:srgbClr val="235AA9"/>
      </a:lt1>
      <a:dk2>
        <a:srgbClr val="4C4F4F"/>
      </a:dk2>
      <a:lt2>
        <a:srgbClr val="EEECE1"/>
      </a:lt2>
      <a:accent1>
        <a:srgbClr val="D7E241"/>
      </a:accent1>
      <a:accent2>
        <a:srgbClr val="5EC6D1"/>
      </a:accent2>
      <a:accent3>
        <a:srgbClr val="FBAA26"/>
      </a:accent3>
      <a:accent4>
        <a:srgbClr val="F79220"/>
      </a:accent4>
      <a:accent5>
        <a:srgbClr val="92C83E"/>
      </a:accent5>
      <a:accent6>
        <a:srgbClr val="46B3CB"/>
      </a:accent6>
      <a:hlink>
        <a:srgbClr val="FFFF99"/>
      </a:hlink>
      <a:folHlink>
        <a:srgbClr val="595959"/>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AME_0806Orlando_GeneralSessionSlideTemplate</Template>
  <TotalTime>858</TotalTime>
  <Words>1797</Words>
  <Application>Microsoft Office PowerPoint</Application>
  <PresentationFormat>On-screen Show (16:9)</PresentationFormat>
  <Paragraphs>233</Paragraphs>
  <Slides>51</Slides>
  <Notes>18</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vt:lpstr>
      <vt:lpstr>ヒラギノ角ゴ Pro W3</vt:lpstr>
      <vt:lpstr>Calibri</vt:lpstr>
      <vt:lpstr>MS PGothic</vt:lpstr>
      <vt:lpstr>Futura Std Heavy</vt:lpstr>
      <vt:lpstr>Futura Std Book</vt:lpstr>
      <vt:lpstr>Arial Black</vt:lpstr>
      <vt:lpstr>Wingdings</vt:lpstr>
      <vt:lpstr>Office Theme</vt:lpstr>
      <vt:lpstr>PowerPoint Presentation</vt:lpstr>
      <vt:lpstr>PowerPoint Presentation</vt:lpstr>
      <vt:lpstr>Disclosure to Participants</vt:lpstr>
      <vt:lpstr>Learning Objectives</vt:lpstr>
      <vt:lpstr>Model for Delivering Patient Education in the Provider's Office Setting</vt:lpstr>
      <vt:lpstr>Content Outline</vt:lpstr>
      <vt:lpstr>Educational Program Objectives</vt:lpstr>
      <vt:lpstr>Learning Outcome</vt:lpstr>
      <vt:lpstr>Definition of Group Shared Medical Appointments</vt:lpstr>
      <vt:lpstr>Diabetes</vt:lpstr>
      <vt:lpstr>Group Shared Medical Appointments</vt:lpstr>
      <vt:lpstr>Type 2 diabetes (T2DM) Development</vt:lpstr>
      <vt:lpstr>People with Diabetes  Barriers to Improved Outcomes</vt:lpstr>
      <vt:lpstr>Diabetes Management in the  Primary Care Practice (PCP)Setting</vt:lpstr>
      <vt:lpstr>What Do You Think?</vt:lpstr>
      <vt:lpstr>The Provider: the Expert The Traditional Primary Care Setting </vt:lpstr>
      <vt:lpstr>Thought to Ponder</vt:lpstr>
      <vt:lpstr>People with Diabetes  Ethnic Minority People with Diabetes  Traditional Educational Setting</vt:lpstr>
      <vt:lpstr> Purpose for New Model of Education and Interprofessional Collaborative Team </vt:lpstr>
      <vt:lpstr>Purpose: New Model for Education</vt:lpstr>
      <vt:lpstr>PowerPoint Presentation</vt:lpstr>
      <vt:lpstr>Advantages &amp; Disadvantages </vt:lpstr>
      <vt:lpstr>Advantages for the Patient </vt:lpstr>
      <vt:lpstr>Advantage Patient</vt:lpstr>
      <vt:lpstr>Advantages: Patient</vt:lpstr>
      <vt:lpstr>Advantages Certified Diabetes Educator </vt:lpstr>
      <vt:lpstr>PowerPoint Presentation</vt:lpstr>
      <vt:lpstr>Advantages: Educator and Patient</vt:lpstr>
      <vt:lpstr>Advantages: Provider</vt:lpstr>
      <vt:lpstr>The 4 W’s in Planning a  Group Shared Medical Appointments </vt:lpstr>
      <vt:lpstr>Planning the 4 W’s  of SMA </vt:lpstr>
      <vt:lpstr>Who: Patients </vt:lpstr>
      <vt:lpstr>Who: Participating HCPs</vt:lpstr>
      <vt:lpstr>What : SMA Educational Format</vt:lpstr>
      <vt:lpstr>What : SMA Educational Format</vt:lpstr>
      <vt:lpstr>What : SMA Educational Format</vt:lpstr>
      <vt:lpstr>PowerPoint Presentation</vt:lpstr>
      <vt:lpstr>PowerPoint Presentation</vt:lpstr>
      <vt:lpstr>When?: SMA</vt:lpstr>
      <vt:lpstr>Where : SMA</vt:lpstr>
      <vt:lpstr>Evidence Based Research Clinical Outcomes: SMA </vt:lpstr>
      <vt:lpstr>PowerPoint Presentation</vt:lpstr>
      <vt:lpstr>Research Study Purpose</vt:lpstr>
      <vt:lpstr>Research Questions</vt:lpstr>
      <vt:lpstr>PowerPoint Presentation</vt:lpstr>
      <vt:lpstr>PowerPoint Presentation</vt:lpstr>
      <vt:lpstr>PowerPoint Presentation</vt:lpstr>
      <vt:lpstr>PowerPoint Presentation</vt:lpstr>
      <vt:lpstr>Statically Significance</vt:lpstr>
      <vt:lpstr>Questions ?</vt:lpstr>
      <vt:lpstr>References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Heiden</dc:creator>
  <cp:lastModifiedBy>Michaela Bolas</cp:lastModifiedBy>
  <cp:revision>98</cp:revision>
  <dcterms:created xsi:type="dcterms:W3CDTF">2015-02-12T03:21:58Z</dcterms:created>
  <dcterms:modified xsi:type="dcterms:W3CDTF">2016-06-10T17:26:33Z</dcterms:modified>
</cp:coreProperties>
</file>