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192">
          <p15:clr>
            <a:srgbClr val="9AA0A6"/>
          </p15:clr>
        </p15:guide>
        <p15:guide id="2" orient="horz" pos="16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B1AD20E-5884-4441-A42B-3413DF7D4E2A}">
  <a:tblStyle styleId="{DB1AD20E-5884-4441-A42B-3413DF7D4E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192" orient="horz"/>
        <p:guide pos="16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5a900a8b1f_0_110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g5a900a8b1f_0_1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82930" y="3096314"/>
            <a:ext cx="6606600" cy="226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82930" y="5553882"/>
            <a:ext cx="6606600" cy="15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88620" y="2346960"/>
            <a:ext cx="69951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88620" y="2346960"/>
            <a:ext cx="33954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3988433" y="2346960"/>
            <a:ext cx="33954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88620" y="8616782"/>
            <a:ext cx="6995100" cy="10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8620" y="2346960"/>
            <a:ext cx="6995100" cy="72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</a:defRPr>
            </a:lvl1pPr>
            <a:lvl2pPr lvl="1" algn="r">
              <a:buNone/>
              <a:defRPr sz="1300">
                <a:solidFill>
                  <a:schemeClr val="dk1"/>
                </a:solidFill>
              </a:defRPr>
            </a:lvl2pPr>
            <a:lvl3pPr lvl="2" algn="r">
              <a:buNone/>
              <a:defRPr sz="1300">
                <a:solidFill>
                  <a:schemeClr val="dk1"/>
                </a:solidFill>
              </a:defRPr>
            </a:lvl3pPr>
            <a:lvl4pPr lvl="3" algn="r">
              <a:buNone/>
              <a:defRPr sz="1300">
                <a:solidFill>
                  <a:schemeClr val="dk1"/>
                </a:solidFill>
              </a:defRPr>
            </a:lvl4pPr>
            <a:lvl5pPr lvl="4" algn="r">
              <a:buNone/>
              <a:defRPr sz="1300">
                <a:solidFill>
                  <a:schemeClr val="dk1"/>
                </a:solidFill>
              </a:defRPr>
            </a:lvl5pPr>
            <a:lvl6pPr lvl="5" algn="r">
              <a:buNone/>
              <a:defRPr sz="1300">
                <a:solidFill>
                  <a:schemeClr val="dk1"/>
                </a:solidFill>
              </a:defRPr>
            </a:lvl6pPr>
            <a:lvl7pPr lvl="6" algn="r">
              <a:buNone/>
              <a:defRPr sz="1300">
                <a:solidFill>
                  <a:schemeClr val="dk1"/>
                </a:solidFill>
              </a:defRPr>
            </a:lvl7pPr>
            <a:lvl8pPr lvl="7" algn="r">
              <a:buNone/>
              <a:defRPr sz="1300">
                <a:solidFill>
                  <a:schemeClr val="dk1"/>
                </a:solidFill>
              </a:defRPr>
            </a:lvl8pPr>
            <a:lvl9pPr lvl="8" algn="r">
              <a:buNone/>
              <a:defRPr sz="1300"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/>
          <p:nvPr/>
        </p:nvSpPr>
        <p:spPr>
          <a:xfrm>
            <a:off x="448325" y="1881525"/>
            <a:ext cx="338400" cy="1835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5" name="Google Shape;35;p8"/>
          <p:cNvGraphicFramePr/>
          <p:nvPr/>
        </p:nvGraphicFramePr>
        <p:xfrm>
          <a:off x="441613" y="11813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{DB1AD20E-5884-4441-A42B-3413DF7D4E2A}</a:tableStyleId>
              </a:tblPr>
              <a:tblGrid>
                <a:gridCol w="4176600"/>
                <a:gridCol w="685225"/>
                <a:gridCol w="689850"/>
                <a:gridCol w="689300"/>
                <a:gridCol w="694800"/>
              </a:tblGrid>
              <a:tr h="341475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</a:tr>
              <a:tr h="2218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93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6" name="Google Shape;36;p8"/>
          <p:cNvSpPr txBox="1"/>
          <p:nvPr/>
        </p:nvSpPr>
        <p:spPr>
          <a:xfrm>
            <a:off x="6682600" y="15724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4</a:t>
            </a:r>
            <a:endParaRPr b="1" sz="1100"/>
          </a:p>
        </p:txBody>
      </p:sp>
      <p:sp>
        <p:nvSpPr>
          <p:cNvPr id="37" name="Google Shape;37;p8"/>
          <p:cNvSpPr txBox="1"/>
          <p:nvPr/>
        </p:nvSpPr>
        <p:spPr>
          <a:xfrm>
            <a:off x="728400" y="3773600"/>
            <a:ext cx="6829500" cy="11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COLLISIONS</a:t>
            </a: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 RESULTS: </a:t>
            </a:r>
            <a:r>
              <a:rPr lang="en" sz="1100">
                <a:solidFill>
                  <a:schemeClr val="dk1"/>
                </a:solidFill>
              </a:rPr>
              <a:t>Adding more Bumper Marbles </a:t>
            </a:r>
            <a:r>
              <a:rPr b="1" lang="en" sz="1100">
                <a:solidFill>
                  <a:schemeClr val="dk1"/>
                </a:solidFill>
              </a:rPr>
              <a:t>(always / sometimes / never) </a:t>
            </a:r>
            <a:r>
              <a:rPr lang="en" sz="1100">
                <a:solidFill>
                  <a:schemeClr val="dk1"/>
                </a:solidFill>
              </a:rPr>
              <a:t>kept the Hill Marble from getting eaten. Why do you think this happens? Explain your results in terms of energy: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_______________________________________________________________________</a:t>
            </a:r>
            <a:r>
              <a:rPr lang="en" sz="1100">
                <a:solidFill>
                  <a:schemeClr val="dk1"/>
                </a:solidFill>
              </a:rPr>
              <a:t>______</a:t>
            </a:r>
            <a:r>
              <a:rPr lang="en" sz="1100">
                <a:solidFill>
                  <a:schemeClr val="dk1"/>
                </a:solidFill>
              </a:rPr>
              <a:t>_______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____________________________________________________________________________________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38" name="Google Shape;38;p8"/>
          <p:cNvSpPr txBox="1"/>
          <p:nvPr/>
        </p:nvSpPr>
        <p:spPr>
          <a:xfrm>
            <a:off x="4837600" y="262725"/>
            <a:ext cx="257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Name:_________________________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39" name="Google Shape;39;p8"/>
          <p:cNvSpPr txBox="1"/>
          <p:nvPr/>
        </p:nvSpPr>
        <p:spPr>
          <a:xfrm>
            <a:off x="336250" y="547650"/>
            <a:ext cx="60807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Collision</a:t>
            </a: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</a:t>
            </a: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Experiments!</a:t>
            </a:r>
            <a:endParaRPr sz="2700"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40" name="Google Shape;40;p8"/>
          <p:cNvCxnSpPr/>
          <p:nvPr/>
        </p:nvCxnSpPr>
        <p:spPr>
          <a:xfrm>
            <a:off x="2025350" y="1217125"/>
            <a:ext cx="0" cy="61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41" name="Google Shape;41;p8"/>
          <p:cNvSpPr txBox="1"/>
          <p:nvPr/>
        </p:nvSpPr>
        <p:spPr>
          <a:xfrm>
            <a:off x="2075675" y="1249775"/>
            <a:ext cx="2510400" cy="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Change the number of Bumper Marbles on the track:</a:t>
            </a:r>
            <a:endParaRPr b="1" sz="1100"/>
          </a:p>
        </p:txBody>
      </p:sp>
      <p:sp>
        <p:nvSpPr>
          <p:cNvPr id="42" name="Google Shape;42;p8"/>
          <p:cNvSpPr txBox="1"/>
          <p:nvPr/>
        </p:nvSpPr>
        <p:spPr>
          <a:xfrm>
            <a:off x="4617650" y="15724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1</a:t>
            </a:r>
            <a:endParaRPr b="1" sz="1100"/>
          </a:p>
        </p:txBody>
      </p:sp>
      <p:sp>
        <p:nvSpPr>
          <p:cNvPr id="43" name="Google Shape;43;p8"/>
          <p:cNvSpPr txBox="1"/>
          <p:nvPr/>
        </p:nvSpPr>
        <p:spPr>
          <a:xfrm>
            <a:off x="5303450" y="15724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2</a:t>
            </a:r>
            <a:endParaRPr b="1" sz="1100"/>
          </a:p>
        </p:txBody>
      </p:sp>
      <p:sp>
        <p:nvSpPr>
          <p:cNvPr id="44" name="Google Shape;44;p8"/>
          <p:cNvSpPr txBox="1"/>
          <p:nvPr/>
        </p:nvSpPr>
        <p:spPr>
          <a:xfrm>
            <a:off x="5993300" y="15724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3</a:t>
            </a:r>
            <a:endParaRPr b="1" sz="1100"/>
          </a:p>
        </p:txBody>
      </p:sp>
      <p:grpSp>
        <p:nvGrpSpPr>
          <p:cNvPr id="45" name="Google Shape;45;p8"/>
          <p:cNvGrpSpPr/>
          <p:nvPr/>
        </p:nvGrpSpPr>
        <p:grpSpPr>
          <a:xfrm>
            <a:off x="788874" y="2984625"/>
            <a:ext cx="3830801" cy="614975"/>
            <a:chOff x="788900" y="6401450"/>
            <a:chExt cx="3766025" cy="614975"/>
          </a:xfrm>
        </p:grpSpPr>
        <p:cxnSp>
          <p:nvCxnSpPr>
            <p:cNvPr id="46" name="Google Shape;46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Google Shape;47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8" name="Google Shape;48;p8"/>
          <p:cNvGrpSpPr/>
          <p:nvPr/>
        </p:nvGrpSpPr>
        <p:grpSpPr>
          <a:xfrm>
            <a:off x="788874" y="2072300"/>
            <a:ext cx="3830801" cy="614975"/>
            <a:chOff x="788900" y="6401450"/>
            <a:chExt cx="3766025" cy="614975"/>
          </a:xfrm>
        </p:grpSpPr>
        <p:cxnSp>
          <p:nvCxnSpPr>
            <p:cNvPr id="49" name="Google Shape;49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Google Shape;50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1" name="Google Shape;51;p8"/>
          <p:cNvSpPr/>
          <p:nvPr/>
        </p:nvSpPr>
        <p:spPr>
          <a:xfrm>
            <a:off x="835200" y="199360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8"/>
          <p:cNvSpPr/>
          <p:nvPr/>
        </p:nvSpPr>
        <p:spPr>
          <a:xfrm rot="-12449">
            <a:off x="1943986" y="2606773"/>
            <a:ext cx="1739711" cy="8345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/>
          <p:nvPr/>
        </p:nvSpPr>
        <p:spPr>
          <a:xfrm>
            <a:off x="3674325" y="2424676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Google Shape;54;p8"/>
          <p:cNvSpPr/>
          <p:nvPr/>
        </p:nvSpPr>
        <p:spPr>
          <a:xfrm rot="1432978">
            <a:off x="753349" y="2355972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8"/>
          <p:cNvSpPr/>
          <p:nvPr/>
        </p:nvSpPr>
        <p:spPr>
          <a:xfrm rot="-12449">
            <a:off x="1944561" y="3503773"/>
            <a:ext cx="1739711" cy="8345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8"/>
          <p:cNvSpPr/>
          <p:nvPr/>
        </p:nvSpPr>
        <p:spPr>
          <a:xfrm>
            <a:off x="3674325" y="3338034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Google Shape;57;p8"/>
          <p:cNvSpPr/>
          <p:nvPr/>
        </p:nvSpPr>
        <p:spPr>
          <a:xfrm rot="1432978">
            <a:off x="753349" y="3269330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687130" y="2492821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687130" y="3396321"/>
            <a:ext cx="687739" cy="267657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8"/>
          <p:cNvSpPr txBox="1"/>
          <p:nvPr/>
        </p:nvSpPr>
        <p:spPr>
          <a:xfrm>
            <a:off x="977975" y="18622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61" name="Google Shape;61;p8"/>
          <p:cNvSpPr/>
          <p:nvPr/>
        </p:nvSpPr>
        <p:spPr>
          <a:xfrm>
            <a:off x="835200" y="290800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 txBox="1"/>
          <p:nvPr/>
        </p:nvSpPr>
        <p:spPr>
          <a:xfrm>
            <a:off x="977975" y="27766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63" name="Google Shape;63;p8"/>
          <p:cNvSpPr txBox="1"/>
          <p:nvPr/>
        </p:nvSpPr>
        <p:spPr>
          <a:xfrm>
            <a:off x="503325" y="1182938"/>
            <a:ext cx="14316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Always release the Hill Marble at the “High” mark:</a:t>
            </a:r>
            <a:endParaRPr b="1" sz="1100"/>
          </a:p>
        </p:txBody>
      </p:sp>
      <p:sp>
        <p:nvSpPr>
          <p:cNvPr id="64" name="Google Shape;64;p8"/>
          <p:cNvSpPr txBox="1"/>
          <p:nvPr/>
        </p:nvSpPr>
        <p:spPr>
          <a:xfrm>
            <a:off x="4637425" y="1142050"/>
            <a:ext cx="2748300" cy="4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Did the Hill Marble get eaten? 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(It’s ok if the Bumper Marbles got eaten.)</a:t>
            </a:r>
            <a:endParaRPr/>
          </a:p>
        </p:txBody>
      </p:sp>
      <p:sp>
        <p:nvSpPr>
          <p:cNvPr id="65" name="Google Shape;65;p8"/>
          <p:cNvSpPr/>
          <p:nvPr/>
        </p:nvSpPr>
        <p:spPr>
          <a:xfrm>
            <a:off x="2704750" y="24779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8"/>
          <p:cNvSpPr txBox="1"/>
          <p:nvPr/>
        </p:nvSpPr>
        <p:spPr>
          <a:xfrm>
            <a:off x="2893163" y="30318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20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67" name="Google Shape;67;p8"/>
          <p:cNvSpPr/>
          <p:nvPr/>
        </p:nvSpPr>
        <p:spPr>
          <a:xfrm>
            <a:off x="3238150" y="33923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8"/>
          <p:cNvSpPr txBox="1"/>
          <p:nvPr/>
        </p:nvSpPr>
        <p:spPr>
          <a:xfrm>
            <a:off x="2359763" y="30318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69" name="Google Shape;69;p8"/>
          <p:cNvSpPr/>
          <p:nvPr/>
        </p:nvSpPr>
        <p:spPr>
          <a:xfrm>
            <a:off x="2704750" y="33923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8"/>
          <p:cNvSpPr txBox="1"/>
          <p:nvPr/>
        </p:nvSpPr>
        <p:spPr>
          <a:xfrm>
            <a:off x="1826363" y="30318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44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1" name="Google Shape;71;p8"/>
          <p:cNvSpPr/>
          <p:nvPr/>
        </p:nvSpPr>
        <p:spPr>
          <a:xfrm>
            <a:off x="2171350" y="33923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2" name="Google Shape;72;p8"/>
          <p:cNvCxnSpPr/>
          <p:nvPr/>
        </p:nvCxnSpPr>
        <p:spPr>
          <a:xfrm>
            <a:off x="-28950" y="5021250"/>
            <a:ext cx="7830300" cy="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73" name="Google Shape;73;p8"/>
          <p:cNvSpPr txBox="1"/>
          <p:nvPr/>
        </p:nvSpPr>
        <p:spPr>
          <a:xfrm>
            <a:off x="1826363" y="21174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44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4" name="Google Shape;74;p8"/>
          <p:cNvSpPr/>
          <p:nvPr/>
        </p:nvSpPr>
        <p:spPr>
          <a:xfrm>
            <a:off x="2171350" y="24779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8"/>
          <p:cNvSpPr txBox="1"/>
          <p:nvPr/>
        </p:nvSpPr>
        <p:spPr>
          <a:xfrm>
            <a:off x="2359763" y="21174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6" name="Google Shape;76;p8"/>
          <p:cNvSpPr/>
          <p:nvPr/>
        </p:nvSpPr>
        <p:spPr>
          <a:xfrm>
            <a:off x="410763" y="6906750"/>
            <a:ext cx="338400" cy="1835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7" name="Google Shape;77;p8"/>
          <p:cNvGraphicFramePr/>
          <p:nvPr/>
        </p:nvGraphicFramePr>
        <p:xfrm>
          <a:off x="404050" y="6206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{DB1AD20E-5884-4441-A42B-3413DF7D4E2A}</a:tableStyleId>
              </a:tblPr>
              <a:tblGrid>
                <a:gridCol w="4176600"/>
                <a:gridCol w="685225"/>
                <a:gridCol w="689850"/>
                <a:gridCol w="689300"/>
                <a:gridCol w="694800"/>
              </a:tblGrid>
              <a:tr h="341475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</a:tr>
              <a:tr h="2218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93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8" name="Google Shape;78;p8"/>
          <p:cNvSpPr txBox="1"/>
          <p:nvPr/>
        </p:nvSpPr>
        <p:spPr>
          <a:xfrm>
            <a:off x="6645038" y="659765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4</a:t>
            </a:r>
            <a:endParaRPr b="1" sz="1100"/>
          </a:p>
        </p:txBody>
      </p:sp>
      <p:sp>
        <p:nvSpPr>
          <p:cNvPr id="79" name="Google Shape;79;p8"/>
          <p:cNvSpPr txBox="1"/>
          <p:nvPr/>
        </p:nvSpPr>
        <p:spPr>
          <a:xfrm>
            <a:off x="690838" y="8798825"/>
            <a:ext cx="6829500" cy="11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COLLISIONS RESULTS: </a:t>
            </a:r>
            <a:r>
              <a:rPr lang="en" sz="1100">
                <a:solidFill>
                  <a:schemeClr val="dk1"/>
                </a:solidFill>
              </a:rPr>
              <a:t>Adding more Bumper Marbles </a:t>
            </a:r>
            <a:r>
              <a:rPr b="1" lang="en" sz="1100">
                <a:solidFill>
                  <a:schemeClr val="dk1"/>
                </a:solidFill>
              </a:rPr>
              <a:t>(always / sometimes / never) </a:t>
            </a:r>
            <a:r>
              <a:rPr lang="en" sz="1100">
                <a:solidFill>
                  <a:schemeClr val="dk1"/>
                </a:solidFill>
              </a:rPr>
              <a:t>kept the Hill Marble from getting eaten. Why do you think this happens? Explain your results in terms of energy: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____________________________________________________________________________________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____________________________________________________________________________________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80" name="Google Shape;80;p8"/>
          <p:cNvSpPr txBox="1"/>
          <p:nvPr/>
        </p:nvSpPr>
        <p:spPr>
          <a:xfrm>
            <a:off x="4800038" y="5287950"/>
            <a:ext cx="257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Name:_________________________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81" name="Google Shape;81;p8"/>
          <p:cNvSpPr txBox="1"/>
          <p:nvPr/>
        </p:nvSpPr>
        <p:spPr>
          <a:xfrm>
            <a:off x="298688" y="5572875"/>
            <a:ext cx="60807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Collision</a:t>
            </a: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</a:t>
            </a: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Experiments!</a:t>
            </a:r>
            <a:endParaRPr sz="2700"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82" name="Google Shape;82;p8"/>
          <p:cNvCxnSpPr/>
          <p:nvPr/>
        </p:nvCxnSpPr>
        <p:spPr>
          <a:xfrm>
            <a:off x="1987788" y="6242350"/>
            <a:ext cx="0" cy="61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83" name="Google Shape;83;p8"/>
          <p:cNvSpPr txBox="1"/>
          <p:nvPr/>
        </p:nvSpPr>
        <p:spPr>
          <a:xfrm>
            <a:off x="2038113" y="6275000"/>
            <a:ext cx="2510400" cy="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Change the number of Bumper Marbles on the track:</a:t>
            </a:r>
            <a:endParaRPr b="1" sz="1100"/>
          </a:p>
        </p:txBody>
      </p:sp>
      <p:sp>
        <p:nvSpPr>
          <p:cNvPr id="84" name="Google Shape;84;p8"/>
          <p:cNvSpPr txBox="1"/>
          <p:nvPr/>
        </p:nvSpPr>
        <p:spPr>
          <a:xfrm>
            <a:off x="4580088" y="659765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1</a:t>
            </a:r>
            <a:endParaRPr b="1" sz="1100"/>
          </a:p>
        </p:txBody>
      </p:sp>
      <p:sp>
        <p:nvSpPr>
          <p:cNvPr id="85" name="Google Shape;85;p8"/>
          <p:cNvSpPr txBox="1"/>
          <p:nvPr/>
        </p:nvSpPr>
        <p:spPr>
          <a:xfrm>
            <a:off x="5265888" y="659765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2</a:t>
            </a:r>
            <a:endParaRPr b="1" sz="1100"/>
          </a:p>
        </p:txBody>
      </p:sp>
      <p:sp>
        <p:nvSpPr>
          <p:cNvPr id="86" name="Google Shape;86;p8"/>
          <p:cNvSpPr txBox="1"/>
          <p:nvPr/>
        </p:nvSpPr>
        <p:spPr>
          <a:xfrm>
            <a:off x="5955738" y="659765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3</a:t>
            </a:r>
            <a:endParaRPr b="1" sz="1100"/>
          </a:p>
        </p:txBody>
      </p:sp>
      <p:grpSp>
        <p:nvGrpSpPr>
          <p:cNvPr id="87" name="Google Shape;87;p8"/>
          <p:cNvGrpSpPr/>
          <p:nvPr/>
        </p:nvGrpSpPr>
        <p:grpSpPr>
          <a:xfrm>
            <a:off x="751311" y="8009850"/>
            <a:ext cx="3830801" cy="614975"/>
            <a:chOff x="788900" y="6401450"/>
            <a:chExt cx="3766025" cy="614975"/>
          </a:xfrm>
        </p:grpSpPr>
        <p:cxnSp>
          <p:nvCxnSpPr>
            <p:cNvPr id="88" name="Google Shape;88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0" name="Google Shape;90;p8"/>
          <p:cNvGrpSpPr/>
          <p:nvPr/>
        </p:nvGrpSpPr>
        <p:grpSpPr>
          <a:xfrm>
            <a:off x="751311" y="7097525"/>
            <a:ext cx="3830801" cy="614975"/>
            <a:chOff x="788900" y="6401450"/>
            <a:chExt cx="3766025" cy="614975"/>
          </a:xfrm>
        </p:grpSpPr>
        <p:cxnSp>
          <p:nvCxnSpPr>
            <p:cNvPr id="91" name="Google Shape;91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3" name="Google Shape;93;p8"/>
          <p:cNvSpPr/>
          <p:nvPr/>
        </p:nvSpPr>
        <p:spPr>
          <a:xfrm>
            <a:off x="797638" y="701882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8"/>
          <p:cNvSpPr/>
          <p:nvPr/>
        </p:nvSpPr>
        <p:spPr>
          <a:xfrm rot="-12449">
            <a:off x="1906423" y="7631998"/>
            <a:ext cx="1739711" cy="8345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8"/>
          <p:cNvSpPr/>
          <p:nvPr/>
        </p:nvSpPr>
        <p:spPr>
          <a:xfrm>
            <a:off x="3636763" y="7449901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Google Shape;96;p8"/>
          <p:cNvSpPr/>
          <p:nvPr/>
        </p:nvSpPr>
        <p:spPr>
          <a:xfrm rot="1432978">
            <a:off x="715787" y="7381197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8"/>
          <p:cNvSpPr/>
          <p:nvPr/>
        </p:nvSpPr>
        <p:spPr>
          <a:xfrm rot="-12449">
            <a:off x="1906298" y="8542473"/>
            <a:ext cx="1739711" cy="8345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8"/>
          <p:cNvSpPr/>
          <p:nvPr/>
        </p:nvSpPr>
        <p:spPr>
          <a:xfrm>
            <a:off x="3636763" y="8363259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Google Shape;99;p8"/>
          <p:cNvSpPr/>
          <p:nvPr/>
        </p:nvSpPr>
        <p:spPr>
          <a:xfrm rot="1432978">
            <a:off x="715787" y="8294555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649568" y="751804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649568" y="8421546"/>
            <a:ext cx="687739" cy="267657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8"/>
          <p:cNvSpPr txBox="1"/>
          <p:nvPr/>
        </p:nvSpPr>
        <p:spPr>
          <a:xfrm>
            <a:off x="940413" y="688750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03" name="Google Shape;103;p8"/>
          <p:cNvSpPr/>
          <p:nvPr/>
        </p:nvSpPr>
        <p:spPr>
          <a:xfrm>
            <a:off x="797638" y="793322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8"/>
          <p:cNvSpPr txBox="1"/>
          <p:nvPr/>
        </p:nvSpPr>
        <p:spPr>
          <a:xfrm>
            <a:off x="940413" y="780190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05" name="Google Shape;105;p8"/>
          <p:cNvSpPr txBox="1"/>
          <p:nvPr/>
        </p:nvSpPr>
        <p:spPr>
          <a:xfrm>
            <a:off x="465763" y="6208163"/>
            <a:ext cx="14316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Always release the Hill Marble at the “High” mark:</a:t>
            </a:r>
            <a:endParaRPr b="1" sz="1100"/>
          </a:p>
        </p:txBody>
      </p:sp>
      <p:sp>
        <p:nvSpPr>
          <p:cNvPr id="106" name="Google Shape;106;p8"/>
          <p:cNvSpPr txBox="1"/>
          <p:nvPr/>
        </p:nvSpPr>
        <p:spPr>
          <a:xfrm>
            <a:off x="4599863" y="6167275"/>
            <a:ext cx="2748300" cy="4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Did the Hill Marble get eaten? 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(It’s ok if the Bumper Marbles got eaten.)</a:t>
            </a:r>
            <a:endParaRPr/>
          </a:p>
        </p:txBody>
      </p:sp>
      <p:sp>
        <p:nvSpPr>
          <p:cNvPr id="107" name="Google Shape;107;p8"/>
          <p:cNvSpPr/>
          <p:nvPr/>
        </p:nvSpPr>
        <p:spPr>
          <a:xfrm>
            <a:off x="2667187" y="750314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8"/>
          <p:cNvSpPr txBox="1"/>
          <p:nvPr/>
        </p:nvSpPr>
        <p:spPr>
          <a:xfrm>
            <a:off x="2855600" y="80570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20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09" name="Google Shape;109;p8"/>
          <p:cNvSpPr/>
          <p:nvPr/>
        </p:nvSpPr>
        <p:spPr>
          <a:xfrm>
            <a:off x="3200587" y="841754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8"/>
          <p:cNvSpPr txBox="1"/>
          <p:nvPr/>
        </p:nvSpPr>
        <p:spPr>
          <a:xfrm>
            <a:off x="2322200" y="80570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1" name="Google Shape;111;p8"/>
          <p:cNvSpPr/>
          <p:nvPr/>
        </p:nvSpPr>
        <p:spPr>
          <a:xfrm>
            <a:off x="2667187" y="841754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8"/>
          <p:cNvSpPr txBox="1"/>
          <p:nvPr/>
        </p:nvSpPr>
        <p:spPr>
          <a:xfrm>
            <a:off x="1788800" y="80570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44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3" name="Google Shape;113;p8"/>
          <p:cNvSpPr/>
          <p:nvPr/>
        </p:nvSpPr>
        <p:spPr>
          <a:xfrm>
            <a:off x="2133787" y="841754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8"/>
          <p:cNvSpPr txBox="1"/>
          <p:nvPr/>
        </p:nvSpPr>
        <p:spPr>
          <a:xfrm>
            <a:off x="1788800" y="71426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44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5" name="Google Shape;115;p8"/>
          <p:cNvSpPr/>
          <p:nvPr/>
        </p:nvSpPr>
        <p:spPr>
          <a:xfrm>
            <a:off x="2133787" y="750314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8"/>
          <p:cNvSpPr txBox="1"/>
          <p:nvPr/>
        </p:nvSpPr>
        <p:spPr>
          <a:xfrm>
            <a:off x="2322200" y="71426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grpSp>
        <p:nvGrpSpPr>
          <p:cNvPr id="117" name="Google Shape;117;p8"/>
          <p:cNvGrpSpPr/>
          <p:nvPr/>
        </p:nvGrpSpPr>
        <p:grpSpPr>
          <a:xfrm>
            <a:off x="123550" y="173463"/>
            <a:ext cx="2647800" cy="419713"/>
            <a:chOff x="3666900" y="7080400"/>
            <a:chExt cx="2647800" cy="419713"/>
          </a:xfrm>
        </p:grpSpPr>
        <p:sp>
          <p:nvSpPr>
            <p:cNvPr id="118" name="Google Shape;118;p8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 What makes roller coasters go so fast?</a:t>
              </a:r>
              <a:endParaRPr sz="900"/>
            </a:p>
          </p:txBody>
        </p:sp>
        <p:pic>
          <p:nvPicPr>
            <p:cNvPr id="119" name="Google Shape;119;p8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0" name="Google Shape;120;p8"/>
          <p:cNvGrpSpPr/>
          <p:nvPr/>
        </p:nvGrpSpPr>
        <p:grpSpPr>
          <a:xfrm>
            <a:off x="123550" y="5162288"/>
            <a:ext cx="2647800" cy="419713"/>
            <a:chOff x="3666900" y="7080400"/>
            <a:chExt cx="2647800" cy="419713"/>
          </a:xfrm>
        </p:grpSpPr>
        <p:sp>
          <p:nvSpPr>
            <p:cNvPr id="121" name="Google Shape;121;p8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 What makes roller coasters go so fast?</a:t>
              </a:r>
              <a:endParaRPr sz="900"/>
            </a:p>
          </p:txBody>
        </p:sp>
        <p:pic>
          <p:nvPicPr>
            <p:cNvPr id="122" name="Google Shape;122;p8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