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5A9CE68-C7A4-458A-8279-F48805C2FA14}">
  <a:tblStyle styleId="{C5A9CE68-C7A4-458A-8279-F48805C2FA14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schemas.openxmlformats.org/officeDocument/2006/relationships/slide" Target="slides/slide20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8" name="Google Shape;88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4" name="Google Shape;184;p2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4" name="Google Shape;204;p2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Google Shape;249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50" name="Google Shape;250;p2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rabicPeriod"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Summary statement</a:t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2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" name="Google Shape;256;p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57" name="Google Shape;257;p2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3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81" name="Google Shape;281;p3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2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Noto Sans Symbols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Installation: 										Initial Implementation:</a:t>
            </a:r>
            <a:endParaRPr/>
          </a:p>
          <a:p>
            <a:pPr indent="0" lvl="2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-"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Create new outcome expectations				  - Performance feedback systems operational</a:t>
            </a:r>
            <a:endParaRPr/>
          </a:p>
          <a:p>
            <a:pPr indent="0" lvl="2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-"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Train and/or retrain personnel 				</a:t>
            </a:r>
            <a:endParaRPr/>
          </a:p>
          <a:p>
            <a:pPr indent="0" lvl="2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-"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Construct or redesign reporting systems 		</a:t>
            </a:r>
            <a:endParaRPr/>
          </a:p>
          <a:p>
            <a:pPr indent="0" lvl="2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-"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Ensure funding streams						</a:t>
            </a:r>
            <a:endParaRPr/>
          </a:p>
          <a:p>
            <a:pPr indent="0" lvl="2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-"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Develop or modify policies</a:t>
            </a:r>
            <a:endParaRPr/>
          </a:p>
          <a:p>
            <a:pPr indent="0" lvl="2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-"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HR strategic development</a:t>
            </a:r>
            <a:endParaRPr/>
          </a:p>
          <a:p>
            <a:pPr indent="76200" lvl="2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Noto Sans Symbols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Noto Sans Symbols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Noto Sans Symbols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3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7" name="Google Shape;287;p3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88" name="Google Shape;288;p3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2" marL="9144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Full Operation</a:t>
            </a:r>
            <a:endParaRPr/>
          </a:p>
          <a:p>
            <a: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HR functions operating (staffing and re-staffing) </a:t>
            </a:r>
            <a:endParaRPr/>
          </a:p>
          <a:p>
            <a: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Training and re-training</a:t>
            </a:r>
            <a:endParaRPr/>
          </a:p>
          <a:p>
            <a: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Treatment provided proficiently and with integrity</a:t>
            </a:r>
            <a:endParaRPr/>
          </a:p>
          <a:p>
            <a: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Managers supports and facilitates the new practice</a:t>
            </a:r>
            <a:endParaRPr/>
          </a:p>
          <a:p>
            <a: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Policies and procedures adapted to experience</a:t>
            </a:r>
            <a:endParaRPr/>
          </a:p>
          <a:p>
            <a: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Performance management systems support outcomes </a:t>
            </a:r>
            <a:endParaRPr/>
          </a:p>
          <a:p>
            <a: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Reporting systems functioning (monitoring)</a:t>
            </a:r>
            <a:endParaRPr/>
          </a:p>
          <a:p>
            <a:pPr indent="10160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76200" lvl="2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3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" name="Google Shape;294;p3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95" name="Google Shape;295;p3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3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" name="Google Shape;301;p3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02" name="Google Shape;302;p3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3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8" name="Google Shape;308;p3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09" name="Google Shape;309;p3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Increasing intensity of intervention</a:t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4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5" name="Google Shape;315;p4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6" name="Google Shape;316;p4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7" name="Google Shape;97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4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2" name="Google Shape;322;p4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23" name="Google Shape;323;p4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6" name="Google Shape;116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3" name="Google Shape;123;p1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0" name="Google Shape;130;p1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7" name="Google Shape;137;p1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4" name="Google Shape;154;p1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0" name="Google Shape;170;p1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7" name="Google Shape;177;p2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1" name="Google Shape;21;p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" type="body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8" name="Google Shape;78;p1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/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" type="body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4" name="Google Shape;84;p1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Google Shape;31;p4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2" name="Google Shape;32;p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3" name="Google Shape;33;p4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Google Shape;38;p5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9" name="Google Shape;39;p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0" name="Google Shape;40;p5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Google Shape;45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6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8" name="Google Shape;48;p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9" name="Google Shape;49;p6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7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3" name="Google Shape;53;p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●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5" name="Google Shape;65;p9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" name="Google Shape;15;p1"/>
          <p:cNvSpPr/>
          <p:nvPr/>
        </p:nvSpPr>
        <p:spPr>
          <a:xfrm>
            <a:off x="5127625" y="1588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3"/>
          <p:cNvSpPr txBox="1"/>
          <p:nvPr>
            <p:ph idx="1" type="subTitle"/>
          </p:nvPr>
        </p:nvSpPr>
        <p:spPr>
          <a:xfrm>
            <a:off x="914400" y="3733800"/>
            <a:ext cx="76962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0" lang="en-US" sz="28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Sustainability: </a:t>
            </a:r>
            <a:r>
              <a:rPr b="1" i="1" lang="en-US" sz="28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Shifting Contingencies </a:t>
            </a:r>
            <a:endParaRPr/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1" lang="en-US" sz="28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Works and What Doesn</a:t>
            </a:r>
            <a:r>
              <a:rPr b="1" i="1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b="1" i="1" lang="en-US" sz="28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endParaRPr/>
          </a:p>
        </p:txBody>
      </p:sp>
      <p:pic>
        <p:nvPicPr>
          <p:cNvPr descr="wing_header" id="91" name="Google Shape;91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5800" y="381000"/>
            <a:ext cx="7764463" cy="11430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3"/>
          <p:cNvSpPr/>
          <p:nvPr/>
        </p:nvSpPr>
        <p:spPr>
          <a:xfrm>
            <a:off x="3581400" y="5257800"/>
            <a:ext cx="2274888" cy="1187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Jack States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Randy Keyworth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FF8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3" name="Google Shape;93;p13"/>
          <p:cNvSpPr/>
          <p:nvPr/>
        </p:nvSpPr>
        <p:spPr>
          <a:xfrm>
            <a:off x="1295400" y="2133600"/>
            <a:ext cx="6629400" cy="1187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Hawaii International Conference on Education</a:t>
            </a:r>
            <a:endParaRPr b="1"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January 4-7, 2009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Honolulu. HI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6" name="Google Shape;186;p22"/>
          <p:cNvGrpSpPr/>
          <p:nvPr/>
        </p:nvGrpSpPr>
        <p:grpSpPr>
          <a:xfrm>
            <a:off x="4343400" y="914400"/>
            <a:ext cx="1301750" cy="4648200"/>
            <a:chOff x="2688" y="720"/>
            <a:chExt cx="820" cy="2928"/>
          </a:xfrm>
        </p:grpSpPr>
        <p:cxnSp>
          <p:nvCxnSpPr>
            <p:cNvPr id="187" name="Google Shape;187;p22"/>
            <p:cNvCxnSpPr/>
            <p:nvPr/>
          </p:nvCxnSpPr>
          <p:spPr>
            <a:xfrm>
              <a:off x="3120" y="1008"/>
              <a:ext cx="0" cy="2640"/>
            </a:xfrm>
            <a:prstGeom prst="straightConnector1">
              <a:avLst/>
            </a:prstGeom>
            <a:noFill/>
            <a:ln cap="flat" cmpd="sng" w="38100">
              <a:solidFill>
                <a:srgbClr val="00FF00"/>
              </a:solidFill>
              <a:prstDash val="solid"/>
              <a:round/>
              <a:headEnd len="sm" w="sm" type="none"/>
              <a:tailEnd len="med" w="med" type="triangle"/>
            </a:ln>
          </p:spPr>
        </p:cxnSp>
        <p:sp>
          <p:nvSpPr>
            <p:cNvPr id="188" name="Google Shape;188;p22"/>
            <p:cNvSpPr/>
            <p:nvPr/>
          </p:nvSpPr>
          <p:spPr>
            <a:xfrm>
              <a:off x="2834" y="1298"/>
              <a:ext cx="576" cy="288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FFFF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89" name="Google Shape;189;p22"/>
            <p:cNvSpPr/>
            <p:nvPr/>
          </p:nvSpPr>
          <p:spPr>
            <a:xfrm>
              <a:off x="2688" y="3072"/>
              <a:ext cx="816" cy="288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8000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90" name="Google Shape;190;p22"/>
            <p:cNvSpPr/>
            <p:nvPr/>
          </p:nvSpPr>
          <p:spPr>
            <a:xfrm>
              <a:off x="2688" y="3072"/>
              <a:ext cx="820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Teacher</a:t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91" name="Google Shape;191;p22"/>
            <p:cNvSpPr/>
            <p:nvPr/>
          </p:nvSpPr>
          <p:spPr>
            <a:xfrm>
              <a:off x="2736" y="2448"/>
              <a:ext cx="768" cy="288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FF80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92" name="Google Shape;192;p22"/>
            <p:cNvSpPr/>
            <p:nvPr/>
          </p:nvSpPr>
          <p:spPr>
            <a:xfrm>
              <a:off x="2784" y="2448"/>
              <a:ext cx="703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School</a:t>
              </a:r>
              <a:endParaRPr/>
            </a:p>
          </p:txBody>
        </p:sp>
        <p:sp>
          <p:nvSpPr>
            <p:cNvPr id="193" name="Google Shape;193;p22"/>
            <p:cNvSpPr/>
            <p:nvPr/>
          </p:nvSpPr>
          <p:spPr>
            <a:xfrm>
              <a:off x="2688" y="1872"/>
              <a:ext cx="816" cy="288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FF00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94" name="Google Shape;194;p22"/>
            <p:cNvSpPr/>
            <p:nvPr/>
          </p:nvSpPr>
          <p:spPr>
            <a:xfrm>
              <a:off x="2750" y="1878"/>
              <a:ext cx="703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District</a:t>
              </a:r>
              <a:endParaRPr/>
            </a:p>
          </p:txBody>
        </p:sp>
        <p:sp>
          <p:nvSpPr>
            <p:cNvPr id="195" name="Google Shape;195;p22"/>
            <p:cNvSpPr/>
            <p:nvPr/>
          </p:nvSpPr>
          <p:spPr>
            <a:xfrm>
              <a:off x="2832" y="1296"/>
              <a:ext cx="564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State</a:t>
              </a:r>
              <a:endParaRPr/>
            </a:p>
          </p:txBody>
        </p:sp>
        <p:sp>
          <p:nvSpPr>
            <p:cNvPr id="196" name="Google Shape;196;p22"/>
            <p:cNvSpPr/>
            <p:nvPr/>
          </p:nvSpPr>
          <p:spPr>
            <a:xfrm>
              <a:off x="2738" y="746"/>
              <a:ext cx="768" cy="240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FFCC99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97" name="Google Shape;197;p22"/>
            <p:cNvSpPr/>
            <p:nvPr/>
          </p:nvSpPr>
          <p:spPr>
            <a:xfrm>
              <a:off x="2736" y="720"/>
              <a:ext cx="767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Federal</a:t>
              </a:r>
              <a:endParaRPr/>
            </a:p>
          </p:txBody>
        </p:sp>
      </p:grpSp>
      <p:sp>
        <p:nvSpPr>
          <p:cNvPr id="198" name="Google Shape;198;p22"/>
          <p:cNvSpPr/>
          <p:nvPr/>
        </p:nvSpPr>
        <p:spPr>
          <a:xfrm>
            <a:off x="2819400" y="5791200"/>
            <a:ext cx="4351338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Student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Education Outcomes Achieved</a:t>
            </a: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22"/>
          <p:cNvSpPr/>
          <p:nvPr/>
        </p:nvSpPr>
        <p:spPr>
          <a:xfrm>
            <a:off x="5981700" y="2428875"/>
            <a:ext cx="3008313" cy="1311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Contingency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Alignment</a:t>
            </a:r>
            <a:endParaRPr sz="4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0" name="Google Shape;200;p22"/>
          <p:cNvSpPr txBox="1"/>
          <p:nvPr>
            <p:ph type="title"/>
          </p:nvPr>
        </p:nvSpPr>
        <p:spPr>
          <a:xfrm>
            <a:off x="685800" y="2438400"/>
            <a:ext cx="27432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Levels of Implementation</a:t>
            </a: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3"/>
          <p:cNvSpPr/>
          <p:nvPr/>
        </p:nvSpPr>
        <p:spPr>
          <a:xfrm>
            <a:off x="1295400" y="5867400"/>
            <a:ext cx="7010400" cy="701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Desired Outcomes Unlikely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RtI Is implemented piece meal and sporadically across the state</a:t>
            </a:r>
            <a:endParaRPr sz="2400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23"/>
          <p:cNvSpPr/>
          <p:nvPr/>
        </p:nvSpPr>
        <p:spPr>
          <a:xfrm>
            <a:off x="228600" y="3124200"/>
            <a:ext cx="3208338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Non-Alignment</a:t>
            </a:r>
            <a:endParaRPr sz="4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8" name="Google Shape;208;p23"/>
          <p:cNvSpPr txBox="1"/>
          <p:nvPr>
            <p:ph type="title"/>
          </p:nvPr>
        </p:nvSpPr>
        <p:spPr>
          <a:xfrm>
            <a:off x="2743200" y="0"/>
            <a:ext cx="42672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Response to Intervention Implementation in California</a:t>
            </a:r>
            <a:endParaRPr/>
          </a:p>
        </p:txBody>
      </p:sp>
      <p:grpSp>
        <p:nvGrpSpPr>
          <p:cNvPr id="209" name="Google Shape;209;p23"/>
          <p:cNvGrpSpPr/>
          <p:nvPr/>
        </p:nvGrpSpPr>
        <p:grpSpPr>
          <a:xfrm>
            <a:off x="2133600" y="1371600"/>
            <a:ext cx="5943600" cy="4327525"/>
            <a:chOff x="1344" y="816"/>
            <a:chExt cx="3744" cy="2726"/>
          </a:xfrm>
        </p:grpSpPr>
        <p:grpSp>
          <p:nvGrpSpPr>
            <p:cNvPr id="210" name="Google Shape;210;p23"/>
            <p:cNvGrpSpPr/>
            <p:nvPr/>
          </p:nvGrpSpPr>
          <p:grpSpPr>
            <a:xfrm>
              <a:off x="1344" y="816"/>
              <a:ext cx="3600" cy="2304"/>
              <a:chOff x="1248" y="528"/>
              <a:chExt cx="3600" cy="2304"/>
            </a:xfrm>
          </p:grpSpPr>
          <p:cxnSp>
            <p:nvCxnSpPr>
              <p:cNvPr id="211" name="Google Shape;211;p23"/>
              <p:cNvCxnSpPr/>
              <p:nvPr/>
            </p:nvCxnSpPr>
            <p:spPr>
              <a:xfrm flipH="1">
                <a:off x="2448" y="2544"/>
                <a:ext cx="1680" cy="144"/>
              </a:xfrm>
              <a:prstGeom prst="straightConnector1">
                <a:avLst/>
              </a:prstGeom>
              <a:noFill/>
              <a:ln cap="flat" cmpd="sng" w="38100">
                <a:solidFill>
                  <a:srgbClr val="00FF00"/>
                </a:solidFill>
                <a:prstDash val="solid"/>
                <a:round/>
                <a:headEnd len="sm" w="sm" type="none"/>
                <a:tailEnd len="med" w="med" type="triangle"/>
              </a:ln>
            </p:spPr>
          </p:cxnSp>
          <p:cxnSp>
            <p:nvCxnSpPr>
              <p:cNvPr id="212" name="Google Shape;212;p23"/>
              <p:cNvCxnSpPr/>
              <p:nvPr/>
            </p:nvCxnSpPr>
            <p:spPr>
              <a:xfrm>
                <a:off x="2448" y="1296"/>
                <a:ext cx="1728" cy="1104"/>
              </a:xfrm>
              <a:prstGeom prst="straightConnector1">
                <a:avLst/>
              </a:prstGeom>
              <a:noFill/>
              <a:ln cap="flat" cmpd="sng" w="38100">
                <a:solidFill>
                  <a:srgbClr val="00FF00"/>
                </a:solidFill>
                <a:prstDash val="solid"/>
                <a:round/>
                <a:headEnd len="sm" w="sm" type="none"/>
                <a:tailEnd len="med" w="med" type="triangle"/>
              </a:ln>
            </p:spPr>
          </p:cxnSp>
          <p:cxnSp>
            <p:nvCxnSpPr>
              <p:cNvPr id="213" name="Google Shape;213;p23"/>
              <p:cNvCxnSpPr/>
              <p:nvPr/>
            </p:nvCxnSpPr>
            <p:spPr>
              <a:xfrm flipH="1">
                <a:off x="2496" y="1104"/>
                <a:ext cx="2064" cy="192"/>
              </a:xfrm>
              <a:prstGeom prst="straightConnector1">
                <a:avLst/>
              </a:prstGeom>
              <a:noFill/>
              <a:ln cap="flat" cmpd="sng" w="38100">
                <a:solidFill>
                  <a:srgbClr val="00FF00"/>
                </a:solidFill>
                <a:prstDash val="solid"/>
                <a:round/>
                <a:headEnd len="sm" w="sm" type="none"/>
                <a:tailEnd len="med" w="med" type="triangle"/>
              </a:ln>
            </p:spPr>
          </p:cxnSp>
          <p:cxnSp>
            <p:nvCxnSpPr>
              <p:cNvPr id="214" name="Google Shape;214;p23"/>
              <p:cNvCxnSpPr/>
              <p:nvPr/>
            </p:nvCxnSpPr>
            <p:spPr>
              <a:xfrm>
                <a:off x="1824" y="768"/>
                <a:ext cx="2640" cy="192"/>
              </a:xfrm>
              <a:prstGeom prst="straightConnector1">
                <a:avLst/>
              </a:prstGeom>
              <a:noFill/>
              <a:ln cap="flat" cmpd="sng" w="38100">
                <a:solidFill>
                  <a:srgbClr val="00FF00"/>
                </a:solidFill>
                <a:prstDash val="solid"/>
                <a:round/>
                <a:headEnd len="sm" w="sm" type="none"/>
                <a:tailEnd len="med" w="med" type="triangle"/>
              </a:ln>
            </p:spPr>
          </p:cxnSp>
          <p:sp>
            <p:nvSpPr>
              <p:cNvPr id="215" name="Google Shape;215;p23"/>
              <p:cNvSpPr/>
              <p:nvPr/>
            </p:nvSpPr>
            <p:spPr>
              <a:xfrm>
                <a:off x="4272" y="816"/>
                <a:ext cx="576" cy="288"/>
              </a:xfrm>
              <a:prstGeom prst="rect">
                <a:avLst/>
              </a:prstGeom>
              <a:solidFill>
                <a:srgbClr val="0000FF"/>
              </a:solidFill>
              <a:ln cap="flat" cmpd="dbl" w="38100">
                <a:solidFill>
                  <a:srgbClr val="FFFF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grpSp>
            <p:nvGrpSpPr>
              <p:cNvPr id="216" name="Google Shape;216;p23"/>
              <p:cNvGrpSpPr/>
              <p:nvPr/>
            </p:nvGrpSpPr>
            <p:grpSpPr>
              <a:xfrm>
                <a:off x="1968" y="2544"/>
                <a:ext cx="820" cy="288"/>
                <a:chOff x="2736" y="2928"/>
                <a:chExt cx="820" cy="288"/>
              </a:xfrm>
            </p:grpSpPr>
            <p:sp>
              <p:nvSpPr>
                <p:cNvPr id="217" name="Google Shape;217;p23"/>
                <p:cNvSpPr/>
                <p:nvPr/>
              </p:nvSpPr>
              <p:spPr>
                <a:xfrm>
                  <a:off x="2736" y="2928"/>
                  <a:ext cx="816" cy="288"/>
                </a:xfrm>
                <a:prstGeom prst="rect">
                  <a:avLst/>
                </a:prstGeom>
                <a:solidFill>
                  <a:srgbClr val="0000FF"/>
                </a:solidFill>
                <a:ln cap="flat" cmpd="dbl" w="38100">
                  <a:solidFill>
                    <a:srgbClr val="800000"/>
                  </a:solidFill>
                  <a:prstDash val="solid"/>
                  <a:miter lim="8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18" name="Google Shape;218;p23"/>
                <p:cNvSpPr/>
                <p:nvPr/>
              </p:nvSpPr>
              <p:spPr>
                <a:xfrm>
                  <a:off x="2736" y="2928"/>
                  <a:ext cx="820" cy="288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US" sz="2400">
                      <a:solidFill>
                        <a:srgbClr val="FF8000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Teacher</a:t>
                  </a:r>
                  <a:endParaRPr sz="2400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grpSp>
            <p:nvGrpSpPr>
              <p:cNvPr id="219" name="Google Shape;219;p23"/>
              <p:cNvGrpSpPr/>
              <p:nvPr/>
            </p:nvGrpSpPr>
            <p:grpSpPr>
              <a:xfrm>
                <a:off x="3744" y="2256"/>
                <a:ext cx="768" cy="288"/>
                <a:chOff x="2784" y="2304"/>
                <a:chExt cx="768" cy="288"/>
              </a:xfrm>
            </p:grpSpPr>
            <p:sp>
              <p:nvSpPr>
                <p:cNvPr id="220" name="Google Shape;220;p23"/>
                <p:cNvSpPr/>
                <p:nvPr/>
              </p:nvSpPr>
              <p:spPr>
                <a:xfrm>
                  <a:off x="2784" y="2304"/>
                  <a:ext cx="768" cy="288"/>
                </a:xfrm>
                <a:prstGeom prst="rect">
                  <a:avLst/>
                </a:prstGeom>
                <a:solidFill>
                  <a:srgbClr val="0000FF"/>
                </a:solidFill>
                <a:ln cap="flat" cmpd="dbl" w="38100">
                  <a:solidFill>
                    <a:srgbClr val="FF8000"/>
                  </a:solidFill>
                  <a:prstDash val="solid"/>
                  <a:miter lim="8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21" name="Google Shape;221;p23"/>
                <p:cNvSpPr/>
                <p:nvPr/>
              </p:nvSpPr>
              <p:spPr>
                <a:xfrm>
                  <a:off x="2832" y="2304"/>
                  <a:ext cx="703" cy="288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US" sz="2400">
                      <a:solidFill>
                        <a:srgbClr val="FF8000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School</a:t>
                  </a:r>
                  <a:endParaRPr/>
                </a:p>
              </p:txBody>
            </p:sp>
          </p:grpSp>
          <p:grpSp>
            <p:nvGrpSpPr>
              <p:cNvPr id="222" name="Google Shape;222;p23"/>
              <p:cNvGrpSpPr/>
              <p:nvPr/>
            </p:nvGrpSpPr>
            <p:grpSpPr>
              <a:xfrm>
                <a:off x="2064" y="1152"/>
                <a:ext cx="816" cy="294"/>
                <a:chOff x="2736" y="1728"/>
                <a:chExt cx="816" cy="294"/>
              </a:xfrm>
            </p:grpSpPr>
            <p:sp>
              <p:nvSpPr>
                <p:cNvPr id="223" name="Google Shape;223;p23"/>
                <p:cNvSpPr/>
                <p:nvPr/>
              </p:nvSpPr>
              <p:spPr>
                <a:xfrm>
                  <a:off x="2736" y="1728"/>
                  <a:ext cx="816" cy="288"/>
                </a:xfrm>
                <a:prstGeom prst="rect">
                  <a:avLst/>
                </a:prstGeom>
                <a:solidFill>
                  <a:srgbClr val="0000FF"/>
                </a:solidFill>
                <a:ln cap="flat" cmpd="dbl" w="38100">
                  <a:solidFill>
                    <a:srgbClr val="FF0000"/>
                  </a:solidFill>
                  <a:prstDash val="solid"/>
                  <a:miter lim="8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24" name="Google Shape;224;p23"/>
                <p:cNvSpPr/>
                <p:nvPr/>
              </p:nvSpPr>
              <p:spPr>
                <a:xfrm>
                  <a:off x="2798" y="1734"/>
                  <a:ext cx="703" cy="288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US" sz="2400">
                      <a:solidFill>
                        <a:srgbClr val="FF8000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District</a:t>
                  </a:r>
                  <a:endParaRPr/>
                </a:p>
              </p:txBody>
            </p:sp>
          </p:grpSp>
          <p:sp>
            <p:nvSpPr>
              <p:cNvPr id="225" name="Google Shape;225;p23"/>
              <p:cNvSpPr/>
              <p:nvPr/>
            </p:nvSpPr>
            <p:spPr>
              <a:xfrm>
                <a:off x="4272" y="816"/>
                <a:ext cx="564" cy="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400">
                    <a:solidFill>
                      <a:srgbClr val="FF8000"/>
                    </a:solidFill>
                    <a:latin typeface="Arial"/>
                    <a:ea typeface="Arial"/>
                    <a:cs typeface="Arial"/>
                    <a:sym typeface="Arial"/>
                  </a:rPr>
                  <a:t>State</a:t>
                </a:r>
                <a:endParaRPr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" name="Google Shape;226;p23"/>
              <p:cNvSpPr/>
              <p:nvPr/>
            </p:nvSpPr>
            <p:spPr>
              <a:xfrm>
                <a:off x="1248" y="528"/>
                <a:ext cx="768" cy="240"/>
              </a:xfrm>
              <a:prstGeom prst="rect">
                <a:avLst/>
              </a:prstGeom>
              <a:solidFill>
                <a:srgbClr val="0000FF"/>
              </a:solidFill>
              <a:ln cap="flat" cmpd="dbl" w="38100">
                <a:solidFill>
                  <a:srgbClr val="FFCC99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27" name="Google Shape;227;p23"/>
              <p:cNvSpPr/>
              <p:nvPr/>
            </p:nvSpPr>
            <p:spPr>
              <a:xfrm>
                <a:off x="1248" y="528"/>
                <a:ext cx="767" cy="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400">
                    <a:solidFill>
                      <a:srgbClr val="FF8000"/>
                    </a:solidFill>
                    <a:latin typeface="Arial"/>
                    <a:ea typeface="Arial"/>
                    <a:cs typeface="Arial"/>
                    <a:sym typeface="Arial"/>
                  </a:rPr>
                  <a:t>Federal</a:t>
                </a:r>
                <a:endParaRPr/>
              </a:p>
            </p:txBody>
          </p:sp>
        </p:grpSp>
        <p:grpSp>
          <p:nvGrpSpPr>
            <p:cNvPr id="228" name="Google Shape;228;p23"/>
            <p:cNvGrpSpPr/>
            <p:nvPr/>
          </p:nvGrpSpPr>
          <p:grpSpPr>
            <a:xfrm>
              <a:off x="1344" y="1104"/>
              <a:ext cx="3744" cy="2438"/>
              <a:chOff x="1344" y="1104"/>
              <a:chExt cx="3744" cy="2438"/>
            </a:xfrm>
          </p:grpSpPr>
          <p:sp>
            <p:nvSpPr>
              <p:cNvPr id="229" name="Google Shape;229;p23"/>
              <p:cNvSpPr/>
              <p:nvPr/>
            </p:nvSpPr>
            <p:spPr>
              <a:xfrm>
                <a:off x="1344" y="1104"/>
                <a:ext cx="768" cy="4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4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IDIEA permits </a:t>
                </a:r>
                <a:endParaRPr/>
              </a:p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4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use of RtI</a:t>
                </a:r>
                <a:endParaRPr sz="2400">
                  <a:solidFill>
                    <a:srgbClr val="FF80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30" name="Google Shape;230;p23"/>
              <p:cNvSpPr/>
              <p:nvPr/>
            </p:nvSpPr>
            <p:spPr>
              <a:xfrm>
                <a:off x="4272" y="1440"/>
                <a:ext cx="768" cy="59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4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California has no mandate or requirements for RtI</a:t>
                </a:r>
                <a:endParaRPr sz="2400">
                  <a:solidFill>
                    <a:srgbClr val="FF80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31" name="Google Shape;231;p23"/>
              <p:cNvSpPr/>
              <p:nvPr/>
            </p:nvSpPr>
            <p:spPr>
              <a:xfrm>
                <a:off x="2208" y="1824"/>
                <a:ext cx="768" cy="7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4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A committee to study RtI has been formed - no policy</a:t>
                </a:r>
                <a:endParaRPr sz="2400">
                  <a:solidFill>
                    <a:srgbClr val="FF80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32" name="Google Shape;232;p23"/>
              <p:cNvSpPr/>
              <p:nvPr/>
            </p:nvSpPr>
            <p:spPr>
              <a:xfrm>
                <a:off x="3360" y="2880"/>
                <a:ext cx="1728" cy="32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4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School special ed staff form team to review evidence based practices</a:t>
                </a:r>
                <a:endParaRPr sz="2400">
                  <a:solidFill>
                    <a:srgbClr val="FF80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33" name="Google Shape;233;p23"/>
              <p:cNvSpPr/>
              <p:nvPr/>
            </p:nvSpPr>
            <p:spPr>
              <a:xfrm>
                <a:off x="1440" y="3216"/>
                <a:ext cx="2016" cy="32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4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Does not believe that science is best means to judge effectiveness of practices</a:t>
                </a:r>
                <a:endParaRPr sz="2400">
                  <a:solidFill>
                    <a:srgbClr val="FF80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</p:grpSp>
      <p:grpSp>
        <p:nvGrpSpPr>
          <p:cNvPr id="234" name="Google Shape;234;p23"/>
          <p:cNvGrpSpPr/>
          <p:nvPr/>
        </p:nvGrpSpPr>
        <p:grpSpPr>
          <a:xfrm>
            <a:off x="4191000" y="1219200"/>
            <a:ext cx="1301750" cy="4648200"/>
            <a:chOff x="2688" y="720"/>
            <a:chExt cx="820" cy="2928"/>
          </a:xfrm>
        </p:grpSpPr>
        <p:cxnSp>
          <p:nvCxnSpPr>
            <p:cNvPr id="235" name="Google Shape;235;p23"/>
            <p:cNvCxnSpPr/>
            <p:nvPr/>
          </p:nvCxnSpPr>
          <p:spPr>
            <a:xfrm>
              <a:off x="3120" y="1008"/>
              <a:ext cx="0" cy="2640"/>
            </a:xfrm>
            <a:prstGeom prst="straightConnector1">
              <a:avLst/>
            </a:prstGeom>
            <a:noFill/>
            <a:ln cap="flat" cmpd="sng" w="38100">
              <a:solidFill>
                <a:srgbClr val="00FF00"/>
              </a:solidFill>
              <a:prstDash val="solid"/>
              <a:round/>
              <a:headEnd len="sm" w="sm" type="none"/>
              <a:tailEnd len="med" w="med" type="triangle"/>
            </a:ln>
          </p:spPr>
        </p:cxnSp>
        <p:sp>
          <p:nvSpPr>
            <p:cNvPr id="236" name="Google Shape;236;p23"/>
            <p:cNvSpPr/>
            <p:nvPr/>
          </p:nvSpPr>
          <p:spPr>
            <a:xfrm>
              <a:off x="2834" y="1298"/>
              <a:ext cx="576" cy="288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FFFF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37" name="Google Shape;237;p23"/>
            <p:cNvSpPr/>
            <p:nvPr/>
          </p:nvSpPr>
          <p:spPr>
            <a:xfrm>
              <a:off x="2688" y="3072"/>
              <a:ext cx="816" cy="288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8000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38" name="Google Shape;238;p23"/>
            <p:cNvSpPr/>
            <p:nvPr/>
          </p:nvSpPr>
          <p:spPr>
            <a:xfrm>
              <a:off x="2688" y="3072"/>
              <a:ext cx="820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Teacher</a:t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39" name="Google Shape;239;p23"/>
            <p:cNvSpPr/>
            <p:nvPr/>
          </p:nvSpPr>
          <p:spPr>
            <a:xfrm>
              <a:off x="2736" y="2448"/>
              <a:ext cx="768" cy="288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FF80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40" name="Google Shape;240;p23"/>
            <p:cNvSpPr/>
            <p:nvPr/>
          </p:nvSpPr>
          <p:spPr>
            <a:xfrm>
              <a:off x="2784" y="2448"/>
              <a:ext cx="703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School</a:t>
              </a:r>
              <a:endParaRPr/>
            </a:p>
          </p:txBody>
        </p:sp>
        <p:sp>
          <p:nvSpPr>
            <p:cNvPr id="241" name="Google Shape;241;p23"/>
            <p:cNvSpPr/>
            <p:nvPr/>
          </p:nvSpPr>
          <p:spPr>
            <a:xfrm>
              <a:off x="2688" y="1872"/>
              <a:ext cx="816" cy="288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FF00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42" name="Google Shape;242;p23"/>
            <p:cNvSpPr/>
            <p:nvPr/>
          </p:nvSpPr>
          <p:spPr>
            <a:xfrm>
              <a:off x="2750" y="1878"/>
              <a:ext cx="703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District</a:t>
              </a:r>
              <a:endParaRPr/>
            </a:p>
          </p:txBody>
        </p:sp>
        <p:sp>
          <p:nvSpPr>
            <p:cNvPr id="243" name="Google Shape;243;p23"/>
            <p:cNvSpPr/>
            <p:nvPr/>
          </p:nvSpPr>
          <p:spPr>
            <a:xfrm>
              <a:off x="2832" y="1296"/>
              <a:ext cx="564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State</a:t>
              </a:r>
              <a:endParaRPr/>
            </a:p>
          </p:txBody>
        </p:sp>
        <p:sp>
          <p:nvSpPr>
            <p:cNvPr id="244" name="Google Shape;244;p23"/>
            <p:cNvSpPr/>
            <p:nvPr/>
          </p:nvSpPr>
          <p:spPr>
            <a:xfrm>
              <a:off x="2738" y="746"/>
              <a:ext cx="768" cy="240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FFCC99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45" name="Google Shape;245;p23"/>
            <p:cNvSpPr/>
            <p:nvPr/>
          </p:nvSpPr>
          <p:spPr>
            <a:xfrm>
              <a:off x="2736" y="720"/>
              <a:ext cx="767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Federal</a:t>
              </a:r>
              <a:endParaRPr/>
            </a:p>
          </p:txBody>
        </p:sp>
      </p:grpSp>
      <p:sp>
        <p:nvSpPr>
          <p:cNvPr id="246" name="Google Shape;246;p23"/>
          <p:cNvSpPr/>
          <p:nvPr/>
        </p:nvSpPr>
        <p:spPr>
          <a:xfrm>
            <a:off x="415925" y="2986088"/>
            <a:ext cx="2909888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would you do to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align the system?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24"/>
          <p:cNvSpPr txBox="1"/>
          <p:nvPr>
            <p:ph type="title"/>
          </p:nvPr>
        </p:nvSpPr>
        <p:spPr>
          <a:xfrm>
            <a:off x="609600" y="152400"/>
            <a:ext cx="7772400" cy="144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Alignment of Core Implementation Components Across Levels</a:t>
            </a:r>
            <a:br>
              <a:rPr b="0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Goal</a:t>
            </a:r>
            <a:r>
              <a:rPr b="0" i="0" lang="en-US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: Students meet minimum math standards</a:t>
            </a:r>
            <a:br>
              <a:rPr b="0" i="0" lang="en-US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Strategy</a:t>
            </a:r>
            <a:r>
              <a:rPr b="0" i="0" lang="en-US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: Teachers fully credentialed and competent in teaching math</a:t>
            </a:r>
            <a:endParaRPr b="0" i="0" sz="28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53" name="Google Shape;253;p24"/>
          <p:cNvGraphicFramePr/>
          <p:nvPr/>
        </p:nvGraphicFramePr>
        <p:xfrm>
          <a:off x="152400" y="1676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{C5A9CE68-C7A4-458A-8279-F48805C2FA14}</a:tableStyleId>
              </a:tblPr>
              <a:tblGrid>
                <a:gridCol w="1676400"/>
                <a:gridCol w="1219200"/>
                <a:gridCol w="1295400"/>
                <a:gridCol w="1143000"/>
                <a:gridCol w="2057400"/>
                <a:gridCol w="1524000"/>
              </a:tblGrid>
              <a:tr h="460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2000" u="none" cap="none" strike="noStrike">
                        <a:solidFill>
                          <a:srgbClr val="FFFF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8000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rgbClr val="FF8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Federal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8000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rgbClr val="FF8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State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8000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rgbClr val="FF8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District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8000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rgbClr val="FF8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School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8000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rgbClr val="FF8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Classroom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35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8000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rgbClr val="FF8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Outcomes and Goals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100% of new teachers meet min criteria w/in 3 months</a:t>
                      </a:r>
                      <a:endParaRPr b="0" i="0" sz="1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431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8000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rgbClr val="FF8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Performance Management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Font typeface="Arial"/>
                        <a:buNone/>
                      </a:pPr>
                      <a:r>
                        <a:rPr b="0" i="0" lang="en-US" sz="1400" u="none" cap="none" strike="noStrike">
                          <a:solidFill>
                            <a:srgbClr val="FFFF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Policy &amp; Regulations:</a:t>
                      </a: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funding meets minimum standards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Font typeface="Arial"/>
                        <a:buNone/>
                      </a:pPr>
                      <a:r>
                        <a:rPr b="0" i="0" lang="en-US" sz="1400" u="none" cap="none" strike="noStrike">
                          <a:solidFill>
                            <a:srgbClr val="FFFF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Regulations: </a:t>
                      </a: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Teacher credential require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math training 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Font typeface="Arial"/>
                        <a:buNone/>
                      </a:pPr>
                      <a:r>
                        <a:rPr b="0" i="0" lang="en-US" sz="1400" u="none" cap="none" strike="noStrike">
                          <a:solidFill>
                            <a:srgbClr val="FFFF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Hiring: </a:t>
                      </a: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Recruitment of teachers with math credentials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Font typeface="Arial"/>
                        <a:buNone/>
                      </a:pPr>
                      <a:r>
                        <a:rPr b="0" i="0" lang="en-US" sz="1400" u="none" cap="none" strike="noStrike">
                          <a:solidFill>
                            <a:srgbClr val="FFFF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Training</a:t>
                      </a: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: New math teachers receive training from “master math teachers” and demonstrate competency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Font typeface="Arial"/>
                        <a:buNone/>
                      </a:pPr>
                      <a:r>
                        <a:rPr b="0" i="0" lang="en-US" sz="1400" u="none" cap="none" strike="noStrike">
                          <a:solidFill>
                            <a:srgbClr val="FFFF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Feedback</a:t>
                      </a: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: Master teacher provides coaching feedback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8000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rgbClr val="FF8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Monitoring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Teachers receive training and demonstrate competency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376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8000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rgbClr val="FF8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Decision Making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Arial"/>
                        <a:buNone/>
                      </a:pPr>
                      <a:r>
                        <a:rPr b="0" i="0" lang="en-US" sz="14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Turnover results in some staff not meeting criteria: Develop alternative training plan for staff entering mid-year</a:t>
                      </a:r>
                      <a:endParaRPr b="0" i="0" sz="20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9" name="Google Shape;259;p25"/>
          <p:cNvCxnSpPr/>
          <p:nvPr/>
        </p:nvCxnSpPr>
        <p:spPr>
          <a:xfrm>
            <a:off x="5029200" y="1371600"/>
            <a:ext cx="0" cy="3505200"/>
          </a:xfrm>
          <a:prstGeom prst="straightConnector1">
            <a:avLst/>
          </a:prstGeom>
          <a:noFill/>
          <a:ln cap="flat" cmpd="sng" w="38100">
            <a:solidFill>
              <a:srgbClr val="00FF00"/>
            </a:solidFill>
            <a:prstDash val="solid"/>
            <a:round/>
            <a:headEnd len="sm" w="sm" type="none"/>
            <a:tailEnd len="med" w="med" type="triangle"/>
          </a:ln>
        </p:spPr>
      </p:cxnSp>
      <p:grpSp>
        <p:nvGrpSpPr>
          <p:cNvPr id="260" name="Google Shape;260;p25"/>
          <p:cNvGrpSpPr/>
          <p:nvPr/>
        </p:nvGrpSpPr>
        <p:grpSpPr>
          <a:xfrm>
            <a:off x="4114800" y="3124200"/>
            <a:ext cx="1828800" cy="457200"/>
            <a:chOff x="2592" y="1968"/>
            <a:chExt cx="1152" cy="288"/>
          </a:xfrm>
        </p:grpSpPr>
        <p:sp>
          <p:nvSpPr>
            <p:cNvPr id="261" name="Google Shape;261;p25"/>
            <p:cNvSpPr/>
            <p:nvPr/>
          </p:nvSpPr>
          <p:spPr>
            <a:xfrm>
              <a:off x="2592" y="1968"/>
              <a:ext cx="1152" cy="288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0080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62" name="Google Shape;262;p25"/>
            <p:cNvSpPr/>
            <p:nvPr/>
          </p:nvSpPr>
          <p:spPr>
            <a:xfrm>
              <a:off x="2637" y="2013"/>
              <a:ext cx="1092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Full Operation</a:t>
              </a:r>
              <a:endParaRPr/>
            </a:p>
          </p:txBody>
        </p:sp>
      </p:grpSp>
      <p:grpSp>
        <p:nvGrpSpPr>
          <p:cNvPr id="263" name="Google Shape;263;p25"/>
          <p:cNvGrpSpPr/>
          <p:nvPr/>
        </p:nvGrpSpPr>
        <p:grpSpPr>
          <a:xfrm>
            <a:off x="3733800" y="1676400"/>
            <a:ext cx="2514600" cy="457200"/>
            <a:chOff x="2688" y="1008"/>
            <a:chExt cx="1584" cy="288"/>
          </a:xfrm>
        </p:grpSpPr>
        <p:sp>
          <p:nvSpPr>
            <p:cNvPr id="264" name="Google Shape;264;p25"/>
            <p:cNvSpPr/>
            <p:nvPr/>
          </p:nvSpPr>
          <p:spPr>
            <a:xfrm>
              <a:off x="2688" y="1008"/>
              <a:ext cx="1584" cy="288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FF00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65" name="Google Shape;265;p25"/>
            <p:cNvSpPr/>
            <p:nvPr/>
          </p:nvSpPr>
          <p:spPr>
            <a:xfrm>
              <a:off x="2750" y="1059"/>
              <a:ext cx="1508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Program Installation</a:t>
              </a:r>
              <a:endParaRPr/>
            </a:p>
          </p:txBody>
        </p:sp>
      </p:grpSp>
      <p:grpSp>
        <p:nvGrpSpPr>
          <p:cNvPr id="266" name="Google Shape;266;p25"/>
          <p:cNvGrpSpPr/>
          <p:nvPr/>
        </p:nvGrpSpPr>
        <p:grpSpPr>
          <a:xfrm>
            <a:off x="3733800" y="2362200"/>
            <a:ext cx="2533650" cy="457200"/>
            <a:chOff x="2256" y="1392"/>
            <a:chExt cx="1596" cy="288"/>
          </a:xfrm>
        </p:grpSpPr>
        <p:sp>
          <p:nvSpPr>
            <p:cNvPr id="267" name="Google Shape;267;p25"/>
            <p:cNvSpPr/>
            <p:nvPr/>
          </p:nvSpPr>
          <p:spPr>
            <a:xfrm>
              <a:off x="2258" y="1392"/>
              <a:ext cx="1582" cy="288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FFFF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68" name="Google Shape;268;p25"/>
            <p:cNvSpPr/>
            <p:nvPr/>
          </p:nvSpPr>
          <p:spPr>
            <a:xfrm>
              <a:off x="2256" y="1435"/>
              <a:ext cx="1596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Initial Implementation</a:t>
              </a:r>
              <a:endParaRPr/>
            </a:p>
          </p:txBody>
        </p:sp>
      </p:grpSp>
      <p:grpSp>
        <p:nvGrpSpPr>
          <p:cNvPr id="269" name="Google Shape;269;p25"/>
          <p:cNvGrpSpPr/>
          <p:nvPr/>
        </p:nvGrpSpPr>
        <p:grpSpPr>
          <a:xfrm>
            <a:off x="3657600" y="990600"/>
            <a:ext cx="2743200" cy="381000"/>
            <a:chOff x="2688" y="624"/>
            <a:chExt cx="1728" cy="240"/>
          </a:xfrm>
        </p:grpSpPr>
        <p:sp>
          <p:nvSpPr>
            <p:cNvPr id="270" name="Google Shape;270;p25"/>
            <p:cNvSpPr/>
            <p:nvPr/>
          </p:nvSpPr>
          <p:spPr>
            <a:xfrm>
              <a:off x="2688" y="624"/>
              <a:ext cx="1728" cy="240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FFCC99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71" name="Google Shape;271;p25"/>
            <p:cNvSpPr/>
            <p:nvPr/>
          </p:nvSpPr>
          <p:spPr>
            <a:xfrm>
              <a:off x="2688" y="624"/>
              <a:ext cx="1724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Adoption &amp; Exploration</a:t>
              </a:r>
              <a:endParaRPr/>
            </a:p>
          </p:txBody>
        </p:sp>
      </p:grpSp>
      <p:grpSp>
        <p:nvGrpSpPr>
          <p:cNvPr id="272" name="Google Shape;272;p25"/>
          <p:cNvGrpSpPr/>
          <p:nvPr/>
        </p:nvGrpSpPr>
        <p:grpSpPr>
          <a:xfrm>
            <a:off x="3733800" y="3886200"/>
            <a:ext cx="2590800" cy="457200"/>
            <a:chOff x="2736" y="2448"/>
            <a:chExt cx="1632" cy="288"/>
          </a:xfrm>
        </p:grpSpPr>
        <p:sp>
          <p:nvSpPr>
            <p:cNvPr id="273" name="Google Shape;273;p25"/>
            <p:cNvSpPr/>
            <p:nvPr/>
          </p:nvSpPr>
          <p:spPr>
            <a:xfrm>
              <a:off x="2736" y="2448"/>
              <a:ext cx="1632" cy="288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FF80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74" name="Google Shape;274;p25"/>
            <p:cNvSpPr/>
            <p:nvPr/>
          </p:nvSpPr>
          <p:spPr>
            <a:xfrm>
              <a:off x="2763" y="2493"/>
              <a:ext cx="1580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Long Term Operation</a:t>
              </a:r>
              <a:endParaRPr/>
            </a:p>
          </p:txBody>
        </p:sp>
      </p:grpSp>
      <p:sp>
        <p:nvSpPr>
          <p:cNvPr id="275" name="Google Shape;275;p25"/>
          <p:cNvSpPr/>
          <p:nvPr/>
        </p:nvSpPr>
        <p:spPr>
          <a:xfrm>
            <a:off x="3505200" y="5105400"/>
            <a:ext cx="3048000" cy="895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Desired Outcome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Sustainability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76" name="Google Shape;276;p25"/>
          <p:cNvSpPr txBox="1"/>
          <p:nvPr>
            <p:ph type="title"/>
          </p:nvPr>
        </p:nvSpPr>
        <p:spPr>
          <a:xfrm>
            <a:off x="0" y="2209800"/>
            <a:ext cx="3276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Stages Of Implementation</a:t>
            </a:r>
            <a:endParaRPr/>
          </a:p>
        </p:txBody>
      </p:sp>
      <p:sp>
        <p:nvSpPr>
          <p:cNvPr id="277" name="Google Shape;277;p25"/>
          <p:cNvSpPr/>
          <p:nvPr/>
        </p:nvSpPr>
        <p:spPr>
          <a:xfrm>
            <a:off x="838200" y="3581400"/>
            <a:ext cx="1657350" cy="1187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Over Time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 Over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Generations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26"/>
          <p:cNvSpPr txBox="1"/>
          <p:nvPr>
            <p:ph type="title"/>
          </p:nvPr>
        </p:nvSpPr>
        <p:spPr>
          <a:xfrm>
            <a:off x="685800" y="1524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Stages Of Implementation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p26"/>
          <p:cNvSpPr txBox="1"/>
          <p:nvPr>
            <p:ph idx="1" type="body"/>
          </p:nvPr>
        </p:nvSpPr>
        <p:spPr>
          <a:xfrm>
            <a:off x="685800" y="1066800"/>
            <a:ext cx="7848600" cy="556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AutoNum type="arabicPeriod"/>
            </a:pP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Adoption &amp; Exploration “Readiness”</a:t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2" marL="12573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Assessing the fit </a:t>
            </a:r>
            <a:endParaRPr/>
          </a:p>
          <a:p>
            <a:pPr indent="-342900" lvl="2" marL="12573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Deciding to proceed</a:t>
            </a:r>
            <a:endParaRPr/>
          </a:p>
          <a:p>
            <a:pPr indent="-342900" lvl="2" marL="12573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Achieving support: Consensus building</a:t>
            </a:r>
            <a:endParaRPr/>
          </a:p>
          <a:p>
            <a:pPr indent="-215900" lvl="2" marL="12573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AutoNum type="arabicPeriod"/>
            </a:pP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Program Installation “Pre-start-up activities”</a:t>
            </a:r>
            <a:endParaRPr b="1" i="0" sz="20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2" marL="12573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Establishing new infra-structure and supports</a:t>
            </a:r>
            <a:endParaRPr/>
          </a:p>
          <a:p>
            <a:pPr indent="-342900" lvl="2" marL="12573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Reconfigure existing systems</a:t>
            </a:r>
            <a:endParaRPr/>
          </a:p>
          <a:p>
            <a:pPr indent="-215900" lvl="2" marL="12573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AutoNum type="arabicPeriod"/>
            </a:pP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Initial Implementation “Performance change”</a:t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2" marL="12573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Initiate new practices and performance</a:t>
            </a:r>
            <a:endParaRPr/>
          </a:p>
          <a:p>
            <a:pPr indent="-342900" lvl="2" marL="12573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Troubleshoot obstacles (inertia, investment in status quo, etc)</a:t>
            </a:r>
            <a:endParaRPr/>
          </a:p>
          <a:p>
            <a:pPr indent="-342900" lvl="2" marL="12573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Adapt and adjust to novel situations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27"/>
          <p:cNvSpPr txBox="1"/>
          <p:nvPr>
            <p:ph type="title"/>
          </p:nvPr>
        </p:nvSpPr>
        <p:spPr>
          <a:xfrm>
            <a:off x="685800" y="1524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Stages of Implementation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p27"/>
          <p:cNvSpPr txBox="1"/>
          <p:nvPr>
            <p:ph idx="1" type="body"/>
          </p:nvPr>
        </p:nvSpPr>
        <p:spPr>
          <a:xfrm>
            <a:off x="685800" y="1219200"/>
            <a:ext cx="7924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AutoNum type="arabicPeriod" startAt="4"/>
            </a:pPr>
            <a:r>
              <a:rPr b="1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Full Operation “Integration”</a:t>
            </a:r>
            <a:endParaRPr b="1" i="0" sz="24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2" marL="12573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−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practice becomes “the accepted practice”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2" marL="12573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−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All systems functioning across all levels</a:t>
            </a:r>
            <a:endParaRPr/>
          </a:p>
          <a:p>
            <a:pPr indent="-342900" lvl="2" marL="12573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−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Outcomes are produced and benefits evident</a:t>
            </a:r>
            <a:endParaRPr/>
          </a:p>
          <a:p>
            <a:pPr indent="-190500" lvl="2" marL="12573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AutoNum type="arabicPeriod" startAt="4"/>
            </a:pPr>
            <a:r>
              <a:rPr b="1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Long-Term Operation “Refinement”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2" marL="12573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−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Treatment integrity maintained and undesirable drift controlled</a:t>
            </a:r>
            <a:endParaRPr/>
          </a:p>
          <a:p>
            <a:pPr indent="-342900" lvl="2" marL="12573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−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Core practices and outcomes monitored and effectiveness sustained </a:t>
            </a:r>
            <a:endParaRPr/>
          </a:p>
          <a:p>
            <a:pPr indent="-342900" lvl="2" marL="12573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−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Innovations adopted and incorporated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1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28"/>
          <p:cNvSpPr txBox="1"/>
          <p:nvPr>
            <p:ph type="title"/>
          </p:nvPr>
        </p:nvSpPr>
        <p:spPr>
          <a:xfrm>
            <a:off x="685800" y="1524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Types of Change 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8" name="Google Shape;298;p28"/>
          <p:cNvSpPr txBox="1"/>
          <p:nvPr>
            <p:ph idx="1" type="body"/>
          </p:nvPr>
        </p:nvSpPr>
        <p:spPr>
          <a:xfrm>
            <a:off x="685800" y="1143000"/>
            <a:ext cx="79248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ctr">
              <a:spcBef>
                <a:spcPts val="0"/>
              </a:spcBef>
              <a:spcAft>
                <a:spcPts val="0"/>
              </a:spcAft>
              <a:buClr>
                <a:srgbClr val="FF8000"/>
              </a:buClr>
              <a:buFont typeface="Arial"/>
              <a:buNone/>
            </a:pPr>
            <a:r>
              <a:rPr b="1" i="0" lang="en-US" sz="20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Planned and Formal</a:t>
            </a:r>
            <a:endParaRPr b="1" i="0" sz="2000" u="sng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FF8000"/>
              </a:buClr>
              <a:buSzPts val="2000"/>
              <a:buFont typeface="Arial"/>
              <a:buAutoNum type="arabicPeriod"/>
            </a:pPr>
            <a:r>
              <a:rPr b="1" i="0" lang="en-US" sz="2000" u="sng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Adaptation:</a:t>
            </a:r>
            <a:r>
              <a:rPr b="1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Changes to an intervention that effectively address issues unique to the operating environment including assuring a cultural fit. </a:t>
            </a:r>
            <a:r>
              <a:rPr b="1" i="1" lang="en-US" sz="1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These changes do not alter the core components of the practice and do not modify targeted outcome(s).</a:t>
            </a:r>
            <a:r>
              <a:rPr b="1" i="0" lang="en-US" sz="1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3302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FF8000"/>
              </a:buClr>
              <a:buSzPts val="2000"/>
              <a:buFont typeface="Arial"/>
              <a:buAutoNum type="arabicPeriod"/>
            </a:pPr>
            <a:r>
              <a:rPr b="1" i="0" lang="en-US" sz="2000" u="sng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Innovation</a:t>
            </a:r>
            <a:r>
              <a:rPr b="1" i="0" lang="en-US" sz="20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b="1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Changes that offer opportunities that improve and expand upon an intervention above what has been achieved by current practices and procedures. </a:t>
            </a:r>
            <a:r>
              <a:rPr b="1" i="1" lang="en-US" sz="1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Innovations to a practice should not be attempted before treatment integrity is first attained. </a:t>
            </a:r>
            <a:endParaRPr/>
          </a:p>
          <a:p>
            <a:pPr indent="-342900" lvl="0" marL="457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1" i="1" sz="18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ctr">
              <a:spcBef>
                <a:spcPts val="400"/>
              </a:spcBef>
              <a:spcAft>
                <a:spcPts val="0"/>
              </a:spcAft>
              <a:buClr>
                <a:srgbClr val="FF8000"/>
              </a:buClr>
              <a:buFont typeface="Arial"/>
              <a:buNone/>
            </a:pPr>
            <a:r>
              <a:rPr b="1" i="0" lang="en-US" sz="20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Unplanned and Informal</a:t>
            </a:r>
            <a:endParaRPr/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FF8000"/>
              </a:buClr>
              <a:buSzPts val="2000"/>
              <a:buFont typeface="Arial"/>
              <a:buAutoNum type="arabicPeriod"/>
            </a:pPr>
            <a:r>
              <a:rPr b="1" i="0" lang="en-US" sz="2000" u="sng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Drift:</a:t>
            </a:r>
            <a:r>
              <a:rPr b="1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Undesirable changes that are identified as threats to the treatment integrity of the practice as defined by the core practices and outcome(s). </a:t>
            </a:r>
            <a:endParaRPr b="1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29"/>
          <p:cNvSpPr txBox="1"/>
          <p:nvPr>
            <p:ph type="title"/>
          </p:nvPr>
        </p:nvSpPr>
        <p:spPr>
          <a:xfrm>
            <a:off x="685800" y="609600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Core Components of an Intervention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" name="Google Shape;305;p29"/>
          <p:cNvSpPr txBox="1"/>
          <p:nvPr>
            <p:ph idx="1" type="body"/>
          </p:nvPr>
        </p:nvSpPr>
        <p:spPr>
          <a:xfrm>
            <a:off x="685800" y="1447800"/>
            <a:ext cx="7924800" cy="510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2" marL="11430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−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Building blocks that make it work</a:t>
            </a:r>
            <a:endParaRPr/>
          </a:p>
          <a:p>
            <a: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−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Not knowing the core components leads to wasted time and resources implementing non non-essential elements. </a:t>
            </a:r>
            <a:endParaRPr/>
          </a:p>
          <a:p>
            <a: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−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Knowing the core components is essential to answering critical questions required for adaptation. </a:t>
            </a:r>
            <a:endParaRPr/>
          </a:p>
          <a:p>
            <a: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−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Unfortunately, little research is available on what  are the core components of most practices.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30"/>
          <p:cNvSpPr txBox="1"/>
          <p:nvPr>
            <p:ph type="title"/>
          </p:nvPr>
        </p:nvSpPr>
        <p:spPr>
          <a:xfrm>
            <a:off x="685800" y="609600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2800" u="sng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Example:</a:t>
            </a:r>
            <a:r>
              <a:rPr b="1" i="1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 Core Components of RtI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2" name="Google Shape;312;p30"/>
          <p:cNvSpPr txBox="1"/>
          <p:nvPr>
            <p:ph idx="1" type="body"/>
          </p:nvPr>
        </p:nvSpPr>
        <p:spPr>
          <a:xfrm>
            <a:off x="685800" y="1447800"/>
            <a:ext cx="7924800" cy="510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1" marL="838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are the core components?</a:t>
            </a:r>
            <a:endParaRPr/>
          </a:p>
          <a:p>
            <a:pPr indent="-342900" lvl="2" marL="12573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Multi-tiered interventions - Based on public health model </a:t>
            </a:r>
            <a:endParaRPr/>
          </a:p>
          <a:p>
            <a:pPr indent="-342900" lvl="2" marL="12573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Evidence-based practices</a:t>
            </a:r>
            <a:endParaRPr/>
          </a:p>
          <a:p>
            <a:pPr indent="-342900" lvl="2" marL="12573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Data-based decision making </a:t>
            </a:r>
            <a:endParaRPr/>
          </a:p>
          <a:p>
            <a:pPr indent="-342900" lvl="2" marL="12573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Progress monitoring</a:t>
            </a:r>
            <a:endParaRPr/>
          </a:p>
          <a:p>
            <a:pPr indent="-228600" lvl="2" marL="12573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1000" lvl="1" marL="838200" marR="0" rtl="0" algn="ctr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“Our school uses DIBELS to monitor reading. Can I adapt the intervention using curriculum-based measurement (CBM)?”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1000" lvl="1" marL="838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1000" lvl="1" marL="8382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AutoNum type="arabicPeriod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Is DIBELS core?</a:t>
            </a:r>
            <a:endParaRPr/>
          </a:p>
          <a:p>
            <a:pPr indent="-342900" lvl="2" marL="12573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FFFF00"/>
              </a:buClr>
              <a:buSzPts val="1800"/>
              <a:buFont typeface="Noto Sans Symbols"/>
              <a:buChar char="–"/>
            </a:pPr>
            <a:r>
              <a:rPr b="0" i="0" lang="en-US" sz="1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Yes/No</a:t>
            </a:r>
            <a:endParaRPr/>
          </a:p>
          <a:p>
            <a:pPr indent="-241300" lvl="2" marL="12573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1000" lvl="1" marL="8382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AutoNum type="arabicPeriod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Can DIBELS be replaced?  </a:t>
            </a:r>
            <a:endParaRPr/>
          </a:p>
          <a:p>
            <a:pPr indent="-342900" lvl="2" marL="12573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FFFF00"/>
              </a:buClr>
              <a:buSzPts val="1800"/>
              <a:buFont typeface="Noto Sans Symbols"/>
              <a:buChar char="–"/>
            </a:pPr>
            <a:r>
              <a:rPr b="0" i="0" lang="en-US" sz="1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Yes, If you replace DIBELS with another effective method such as CBM</a:t>
            </a:r>
            <a:endParaRPr/>
          </a:p>
          <a:p>
            <a:pPr indent="-266700" lvl="1" marL="8382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31"/>
          <p:cNvSpPr txBox="1"/>
          <p:nvPr>
            <p:ph type="title"/>
          </p:nvPr>
        </p:nvSpPr>
        <p:spPr>
          <a:xfrm>
            <a:off x="685800" y="609600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Programs - Practices - Components </a:t>
            </a:r>
            <a:endParaRPr b="0" i="0" sz="1800" u="none" cap="none" strike="noStrike">
              <a:solidFill>
                <a:srgbClr val="FF8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319" name="Google Shape;319;p31"/>
          <p:cNvGraphicFramePr/>
          <p:nvPr/>
        </p:nvGraphicFramePr>
        <p:xfrm>
          <a:off x="1143000" y="1397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{C5A9CE68-C7A4-458A-8279-F48805C2FA14}</a:tableStyleId>
              </a:tblPr>
              <a:tblGrid>
                <a:gridCol w="1714500"/>
                <a:gridCol w="1714500"/>
                <a:gridCol w="1714500"/>
                <a:gridCol w="1714500"/>
              </a:tblGrid>
              <a:tr h="1354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rgbClr val="FFFF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Program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Morningside Academy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Institute for Effective Education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Bethel School District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3557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rgbClr val="FFFF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Practice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Sopris West's Educational Series</a:t>
                      </a:r>
                      <a:endParaRPr b="1" i="0" sz="2000" u="none" cap="none" strike="noStrike">
                        <a:solidFill>
                          <a:srgbClr val="274E27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Direct Instruction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20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PBIS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354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rgbClr val="FFFF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Component (Elements)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Fluency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Phonics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School-wide rules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4"/>
          <p:cNvSpPr txBox="1"/>
          <p:nvPr>
            <p:ph type="title"/>
          </p:nvPr>
        </p:nvSpPr>
        <p:spPr>
          <a:xfrm>
            <a:off x="762000" y="228600"/>
            <a:ext cx="77724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Why Do Initiatives Fail?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4"/>
          <p:cNvSpPr/>
          <p:nvPr/>
        </p:nvSpPr>
        <p:spPr>
          <a:xfrm>
            <a:off x="898525" y="1047750"/>
            <a:ext cx="1976438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Political support</a:t>
            </a:r>
            <a:endParaRPr sz="20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1" name="Google Shape;101;p14"/>
          <p:cNvSpPr/>
          <p:nvPr/>
        </p:nvSpPr>
        <p:spPr>
          <a:xfrm>
            <a:off x="5410200" y="1054100"/>
            <a:ext cx="1946275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Funding</a:t>
            </a:r>
            <a:endParaRPr/>
          </a:p>
        </p:txBody>
      </p:sp>
      <p:sp>
        <p:nvSpPr>
          <p:cNvPr id="102" name="Google Shape;102;p14"/>
          <p:cNvSpPr/>
          <p:nvPr/>
        </p:nvSpPr>
        <p:spPr>
          <a:xfrm>
            <a:off x="685800" y="3044825"/>
            <a:ext cx="2455863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Faculty commitment</a:t>
            </a:r>
            <a:endParaRPr sz="20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3" name="Google Shape;103;p14"/>
          <p:cNvSpPr/>
          <p:nvPr/>
        </p:nvSpPr>
        <p:spPr>
          <a:xfrm>
            <a:off x="4953000" y="2082800"/>
            <a:ext cx="2301875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Insufficient training</a:t>
            </a:r>
            <a:endParaRPr/>
          </a:p>
        </p:txBody>
      </p:sp>
      <p:sp>
        <p:nvSpPr>
          <p:cNvPr id="104" name="Google Shape;104;p14"/>
          <p:cNvSpPr/>
          <p:nvPr/>
        </p:nvSpPr>
        <p:spPr>
          <a:xfrm>
            <a:off x="1524000" y="1597025"/>
            <a:ext cx="24003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Leadership Stability</a:t>
            </a:r>
            <a:endParaRPr/>
          </a:p>
        </p:txBody>
      </p:sp>
      <p:sp>
        <p:nvSpPr>
          <p:cNvPr id="105" name="Google Shape;105;p14"/>
          <p:cNvSpPr/>
          <p:nvPr/>
        </p:nvSpPr>
        <p:spPr>
          <a:xfrm>
            <a:off x="1752600" y="2282825"/>
            <a:ext cx="2005013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Faculty turnover</a:t>
            </a:r>
            <a:endParaRPr sz="20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6" name="Google Shape;106;p14"/>
          <p:cNvSpPr/>
          <p:nvPr/>
        </p:nvSpPr>
        <p:spPr>
          <a:xfrm>
            <a:off x="3984625" y="3181350"/>
            <a:ext cx="4278313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Sustained professional development</a:t>
            </a:r>
            <a:endParaRPr/>
          </a:p>
        </p:txBody>
      </p:sp>
      <p:sp>
        <p:nvSpPr>
          <p:cNvPr id="107" name="Google Shape;107;p14"/>
          <p:cNvSpPr/>
          <p:nvPr/>
        </p:nvSpPr>
        <p:spPr>
          <a:xfrm>
            <a:off x="5686425" y="1581150"/>
            <a:ext cx="234315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Competing reforms</a:t>
            </a:r>
            <a:endParaRPr/>
          </a:p>
        </p:txBody>
      </p:sp>
      <p:sp>
        <p:nvSpPr>
          <p:cNvPr id="108" name="Google Shape;108;p14"/>
          <p:cNvSpPr/>
          <p:nvPr/>
        </p:nvSpPr>
        <p:spPr>
          <a:xfrm>
            <a:off x="5105400" y="2663825"/>
            <a:ext cx="2047875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Model specificity</a:t>
            </a:r>
            <a:endParaRPr/>
          </a:p>
        </p:txBody>
      </p:sp>
      <p:sp>
        <p:nvSpPr>
          <p:cNvPr id="109" name="Google Shape;109;p14"/>
          <p:cNvSpPr/>
          <p:nvPr/>
        </p:nvSpPr>
        <p:spPr>
          <a:xfrm>
            <a:off x="1676400" y="3883025"/>
            <a:ext cx="2852738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Positive student outcomes</a:t>
            </a:r>
            <a:endParaRPr sz="18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0" name="Google Shape;110;p14"/>
          <p:cNvSpPr/>
          <p:nvPr/>
        </p:nvSpPr>
        <p:spPr>
          <a:xfrm>
            <a:off x="609600" y="4876800"/>
            <a:ext cx="7764463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…no one risk is statistically significant…combinations of risk factors</a:t>
            </a:r>
            <a:endParaRPr sz="20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1" name="Google Shape;111;p14"/>
          <p:cNvSpPr/>
          <p:nvPr/>
        </p:nvSpPr>
        <p:spPr>
          <a:xfrm>
            <a:off x="838200" y="5486400"/>
            <a:ext cx="7550150" cy="1006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“Sustainability: Examining the Survival of Schools’ Comprehensive School Reform Efforts” - 2005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				American Institute for Research</a:t>
            </a:r>
            <a:endParaRPr sz="2000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2" name="Google Shape;112;p14"/>
          <p:cNvSpPr/>
          <p:nvPr/>
        </p:nvSpPr>
        <p:spPr>
          <a:xfrm>
            <a:off x="4648200" y="3730625"/>
            <a:ext cx="42926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Schools’ past &amp; current performance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32"/>
          <p:cNvSpPr txBox="1"/>
          <p:nvPr>
            <p:ph type="title"/>
          </p:nvPr>
        </p:nvSpPr>
        <p:spPr>
          <a:xfrm>
            <a:off x="685800" y="228600"/>
            <a:ext cx="77724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533400" lvl="0" marL="53340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</a:t>
            </a:r>
            <a: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Sustainable Implementation </a:t>
            </a:r>
            <a:b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Requires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6" name="Google Shape;326;p32"/>
          <p:cNvSpPr txBox="1"/>
          <p:nvPr>
            <p:ph idx="1" type="body"/>
          </p:nvPr>
        </p:nvSpPr>
        <p:spPr>
          <a:xfrm>
            <a:off x="838200" y="1828800"/>
            <a:ext cx="7772400" cy="47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Alignment and management of the contingencies:</a:t>
            </a:r>
            <a:endParaRPr/>
          </a:p>
          <a:p>
            <a:pPr indent="-457200" lvl="0" marL="4572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AutoNum type="arabicPeriod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Across levels of the system </a:t>
            </a:r>
            <a:endParaRPr/>
          </a:p>
          <a:p>
            <a:pPr indent="-279400" lvl="0" marL="4572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AutoNum type="arabicPeriod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Across the core components of implementation</a:t>
            </a:r>
            <a:endParaRPr/>
          </a:p>
          <a:p>
            <a:pPr indent="-279400" lvl="0" marL="4572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AutoNum type="arabicPeriod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Across the stages of implementation </a:t>
            </a:r>
            <a:endParaRPr/>
          </a:p>
          <a:p>
            <a:pPr indent="-279400" lvl="0" marL="4572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AutoNum type="arabicPeriod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Across the Intervention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5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What Does Not Work</a:t>
            </a:r>
            <a:endParaRPr b="1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9" name="Google Shape;119;p15"/>
          <p:cNvSpPr txBox="1"/>
          <p:nvPr>
            <p:ph idx="1" type="body"/>
          </p:nvPr>
        </p:nvSpPr>
        <p:spPr>
          <a:xfrm>
            <a:off x="685800" y="1600200"/>
            <a:ext cx="784860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68580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Noto Sans Symbols"/>
              <a:buChar char="−"/>
            </a:pPr>
            <a:r>
              <a:rPr b="0" i="0" lang="en-US" sz="2400" u="sng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Diffusion/dissemination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of information by itself does not lead to successful implementation 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(research literature, mailings, promulgation of practice guidelines)</a:t>
            </a:r>
            <a:endParaRPr/>
          </a:p>
          <a:p>
            <a:pPr indent="-457200" lvl="0" marL="685800" marR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Noto Sans Symbols"/>
              <a:buChar char="−"/>
            </a:pPr>
            <a:r>
              <a:rPr b="0" i="0" lang="en-US" sz="2400" u="sng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Training alone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no matter how well done, does not lead to successful implementation</a:t>
            </a:r>
            <a:endParaRPr/>
          </a:p>
          <a:p>
            <a:pPr indent="-457200" lvl="0" marL="685800" marR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−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Implementation by </a:t>
            </a:r>
            <a:r>
              <a:rPr b="0" i="0" lang="en-US" sz="2400" u="sng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edict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by itself does not work</a:t>
            </a:r>
            <a:endParaRPr/>
          </a:p>
          <a:p>
            <a:pPr indent="-457200" lvl="0" marL="685800" marR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−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Implementation by </a:t>
            </a: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b="0" i="0" lang="en-US" sz="2400" u="sng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throwing money</a:t>
            </a: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by itself does not work</a:t>
            </a:r>
            <a:endParaRPr/>
          </a:p>
          <a:p>
            <a:pPr indent="-457200" lvl="0" marL="685800" marR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−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Implementation </a:t>
            </a:r>
            <a:r>
              <a:rPr b="0" i="0" lang="en-US" sz="2400" u="sng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without changing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supporting roles and functions does not work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6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What Can We  Do to Achieve “Sustainable” Implementation</a:t>
            </a:r>
            <a:r>
              <a:rPr b="1" i="1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 b="1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6" name="Google Shape;126;p16"/>
          <p:cNvSpPr txBox="1"/>
          <p:nvPr>
            <p:ph idx="1" type="body"/>
          </p:nvPr>
        </p:nvSpPr>
        <p:spPr>
          <a:xfrm>
            <a:off x="685800" y="1600200"/>
            <a:ext cx="784860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6858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Manage the contingencies</a:t>
            </a:r>
            <a:endParaRPr b="1" i="0" sz="24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57200" lvl="0" marL="685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2" marL="1257300" marR="0" rtl="0" algn="l"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Noto Sans Symbols"/>
              <a:buChar char="−"/>
            </a:pPr>
            <a:r>
              <a:rPr b="1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Maximize the variables that support implementation of the intervention</a:t>
            </a:r>
            <a:endParaRPr/>
          </a:p>
          <a:p>
            <a:pPr indent="-190500" lvl="2" marL="12573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t/>
            </a:r>
            <a:endParaRPr b="1" i="0" sz="24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2" marL="12573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t/>
            </a:r>
            <a:endParaRPr b="1" i="0" sz="24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2" marL="1257300" marR="0" rtl="0" algn="l"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Noto Sans Symbols"/>
              <a:buChar char="−"/>
            </a:pPr>
            <a:r>
              <a:rPr b="1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Minimize the variables that oppose implementation of the intervention</a:t>
            </a:r>
            <a:endParaRPr/>
          </a:p>
          <a:p>
            <a:pPr indent="-190500" lvl="2" marL="12573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7"/>
          <p:cNvSpPr txBox="1"/>
          <p:nvPr>
            <p:ph type="title"/>
          </p:nvPr>
        </p:nvSpPr>
        <p:spPr>
          <a:xfrm>
            <a:off x="762000" y="228600"/>
            <a:ext cx="77724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What We Know About Managing Contingencies?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17"/>
          <p:cNvSpPr txBox="1"/>
          <p:nvPr>
            <p:ph idx="1" type="body"/>
          </p:nvPr>
        </p:nvSpPr>
        <p:spPr>
          <a:xfrm>
            <a:off x="762000" y="1143000"/>
            <a:ext cx="8001000" cy="571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Manage contingencies across:</a:t>
            </a:r>
            <a:endParaRPr/>
          </a:p>
          <a:p>
            <a:pPr indent="-457200" lvl="0" marL="4572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AutoNum type="arabicPeriod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Cultural practices and as well as individuals behavior</a:t>
            </a:r>
            <a:endParaRPr/>
          </a:p>
          <a:p>
            <a:pPr indent="-304800" lvl="0" marL="4572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AutoNum type="arabicPeriod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Core components of implementation (goals, performance management systems, monitoring, and decision making) </a:t>
            </a:r>
            <a:endParaRPr/>
          </a:p>
          <a:p>
            <a:pPr indent="-304800" lvl="0" marL="4572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AutoNum type="arabicPeriod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Levels of the system (Fed, State, district, school, classroom)</a:t>
            </a:r>
            <a:endParaRPr/>
          </a:p>
          <a:p>
            <a:pPr indent="-304800" lvl="0" marL="4572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AutoNum type="arabicPeriod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Stages of implementation (adoption, installation, initial implementation, full operation, long-term)</a:t>
            </a:r>
            <a:endParaRPr/>
          </a:p>
          <a:p>
            <a:pPr indent="-304800" lvl="0" marL="4572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AutoNum type="arabicPeriod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Intervention (program, practices and core components)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9" name="Google Shape;139;p18"/>
          <p:cNvCxnSpPr/>
          <p:nvPr/>
        </p:nvCxnSpPr>
        <p:spPr>
          <a:xfrm>
            <a:off x="5029200" y="914400"/>
            <a:ext cx="0" cy="4191000"/>
          </a:xfrm>
          <a:prstGeom prst="straightConnector1">
            <a:avLst/>
          </a:prstGeom>
          <a:noFill/>
          <a:ln cap="flat" cmpd="sng" w="38100">
            <a:solidFill>
              <a:srgbClr val="00FF00"/>
            </a:solidFill>
            <a:prstDash val="solid"/>
            <a:round/>
            <a:headEnd len="sm" w="sm" type="none"/>
            <a:tailEnd len="med" w="med" type="triangle"/>
          </a:ln>
        </p:spPr>
      </p:cxnSp>
      <p:grpSp>
        <p:nvGrpSpPr>
          <p:cNvPr id="140" name="Google Shape;140;p18"/>
          <p:cNvGrpSpPr/>
          <p:nvPr/>
        </p:nvGrpSpPr>
        <p:grpSpPr>
          <a:xfrm>
            <a:off x="3886200" y="838200"/>
            <a:ext cx="2286000" cy="2133600"/>
            <a:chOff x="2398" y="1968"/>
            <a:chExt cx="1490" cy="1104"/>
          </a:xfrm>
        </p:grpSpPr>
        <p:sp>
          <p:nvSpPr>
            <p:cNvPr id="141" name="Google Shape;141;p18"/>
            <p:cNvSpPr/>
            <p:nvPr/>
          </p:nvSpPr>
          <p:spPr>
            <a:xfrm>
              <a:off x="2400" y="1968"/>
              <a:ext cx="1488" cy="1104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FFFF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42" name="Google Shape;142;p18"/>
            <p:cNvSpPr/>
            <p:nvPr/>
          </p:nvSpPr>
          <p:spPr>
            <a:xfrm>
              <a:off x="2398" y="2011"/>
              <a:ext cx="1442" cy="105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School: Requires ten new  vocabulary words to be introduced each week, to be used and spelled correctly in writing assignments.</a:t>
              </a:r>
              <a:endParaRPr b="1" sz="15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3" name="Google Shape;143;p18"/>
          <p:cNvGrpSpPr/>
          <p:nvPr/>
        </p:nvGrpSpPr>
        <p:grpSpPr>
          <a:xfrm>
            <a:off x="3886200" y="3429000"/>
            <a:ext cx="2286000" cy="1066800"/>
            <a:chOff x="2448" y="2352"/>
            <a:chExt cx="1440" cy="672"/>
          </a:xfrm>
        </p:grpSpPr>
        <p:sp>
          <p:nvSpPr>
            <p:cNvPr id="144" name="Google Shape;144;p18"/>
            <p:cNvSpPr/>
            <p:nvPr/>
          </p:nvSpPr>
          <p:spPr>
            <a:xfrm>
              <a:off x="2448" y="2352"/>
              <a:ext cx="1440" cy="672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FFCC99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45" name="Google Shape;145;p18"/>
            <p:cNvSpPr/>
            <p:nvPr/>
          </p:nvSpPr>
          <p:spPr>
            <a:xfrm>
              <a:off x="2448" y="2352"/>
              <a:ext cx="1440" cy="5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Parent: Review spelling test results with child</a:t>
              </a:r>
              <a:endParaRPr b="1" sz="16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6" name="Google Shape;146;p18"/>
          <p:cNvSpPr/>
          <p:nvPr/>
        </p:nvSpPr>
        <p:spPr>
          <a:xfrm>
            <a:off x="533400" y="4953000"/>
            <a:ext cx="2779713" cy="1311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Contingency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Alignment</a:t>
            </a:r>
            <a:endParaRPr/>
          </a:p>
        </p:txBody>
      </p:sp>
      <p:sp>
        <p:nvSpPr>
          <p:cNvPr id="147" name="Google Shape;147;p18"/>
          <p:cNvSpPr/>
          <p:nvPr/>
        </p:nvSpPr>
        <p:spPr>
          <a:xfrm>
            <a:off x="3733800" y="5334000"/>
            <a:ext cx="2514600" cy="1190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Desired Outcome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School exceeds state expectations for student spelling 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8" name="Google Shape;148;p18"/>
          <p:cNvSpPr txBox="1"/>
          <p:nvPr>
            <p:ph type="title"/>
          </p:nvPr>
        </p:nvSpPr>
        <p:spPr>
          <a:xfrm>
            <a:off x="6477000" y="381000"/>
            <a:ext cx="26670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Cultural Practices </a:t>
            </a:r>
            <a:b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and </a:t>
            </a:r>
            <a:b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Individual Behavior </a:t>
            </a:r>
            <a:endParaRPr/>
          </a:p>
        </p:txBody>
      </p:sp>
      <p:sp>
        <p:nvSpPr>
          <p:cNvPr id="149" name="Google Shape;149;p18"/>
          <p:cNvSpPr/>
          <p:nvPr/>
        </p:nvSpPr>
        <p:spPr>
          <a:xfrm>
            <a:off x="1524000" y="1371600"/>
            <a:ext cx="21272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Cultural Practices</a:t>
            </a:r>
            <a:endParaRPr/>
          </a:p>
        </p:txBody>
      </p:sp>
      <p:sp>
        <p:nvSpPr>
          <p:cNvPr id="150" name="Google Shape;150;p18"/>
          <p:cNvSpPr/>
          <p:nvPr/>
        </p:nvSpPr>
        <p:spPr>
          <a:xfrm>
            <a:off x="1447800" y="3810000"/>
            <a:ext cx="236220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Individual Behavior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Core Components of Implementation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19"/>
          <p:cNvSpPr/>
          <p:nvPr/>
        </p:nvSpPr>
        <p:spPr>
          <a:xfrm>
            <a:off x="1752600" y="1981200"/>
            <a:ext cx="6019800" cy="3581400"/>
          </a:xfrm>
          <a:prstGeom prst="ellipse">
            <a:avLst/>
          </a:prstGeom>
          <a:noFill/>
          <a:ln cap="flat" cmpd="sng" w="38100">
            <a:solidFill>
              <a:srgbClr val="00157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58" name="Google Shape;158;p19"/>
          <p:cNvCxnSpPr/>
          <p:nvPr/>
        </p:nvCxnSpPr>
        <p:spPr>
          <a:xfrm rot="10800000">
            <a:off x="1752600" y="3544888"/>
            <a:ext cx="0" cy="150812"/>
          </a:xfrm>
          <a:prstGeom prst="straightConnector1">
            <a:avLst/>
          </a:prstGeom>
          <a:noFill/>
          <a:ln cap="flat" cmpd="sng" w="76200">
            <a:solidFill>
              <a:srgbClr val="001574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59" name="Google Shape;159;p19"/>
          <p:cNvCxnSpPr/>
          <p:nvPr/>
        </p:nvCxnSpPr>
        <p:spPr>
          <a:xfrm>
            <a:off x="4700588" y="1981200"/>
            <a:ext cx="125412" cy="0"/>
          </a:xfrm>
          <a:prstGeom prst="straightConnector1">
            <a:avLst/>
          </a:prstGeom>
          <a:noFill/>
          <a:ln cap="flat" cmpd="sng" w="76200">
            <a:solidFill>
              <a:srgbClr val="001574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60" name="Google Shape;160;p19"/>
          <p:cNvCxnSpPr/>
          <p:nvPr/>
        </p:nvCxnSpPr>
        <p:spPr>
          <a:xfrm>
            <a:off x="7772400" y="3695700"/>
            <a:ext cx="0" cy="50800"/>
          </a:xfrm>
          <a:prstGeom prst="straightConnector1">
            <a:avLst/>
          </a:prstGeom>
          <a:noFill/>
          <a:ln cap="flat" cmpd="sng" w="76200">
            <a:solidFill>
              <a:srgbClr val="001574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161" name="Google Shape;161;p19"/>
          <p:cNvSpPr/>
          <p:nvPr/>
        </p:nvSpPr>
        <p:spPr>
          <a:xfrm>
            <a:off x="5638800" y="1981200"/>
            <a:ext cx="2362200" cy="1219200"/>
          </a:xfrm>
          <a:prstGeom prst="ellipse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Performance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Management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2" name="Google Shape;162;p19"/>
          <p:cNvSpPr/>
          <p:nvPr/>
        </p:nvSpPr>
        <p:spPr>
          <a:xfrm>
            <a:off x="1447800" y="1981200"/>
            <a:ext cx="2362200" cy="1219200"/>
          </a:xfrm>
          <a:prstGeom prst="ellipse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Outcomes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Goals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Measures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3" name="Google Shape;163;p19"/>
          <p:cNvSpPr/>
          <p:nvPr/>
        </p:nvSpPr>
        <p:spPr>
          <a:xfrm>
            <a:off x="5791200" y="4419600"/>
            <a:ext cx="2362200" cy="1219200"/>
          </a:xfrm>
          <a:prstGeom prst="ellipse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Monitoring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4" name="Google Shape;164;p19"/>
          <p:cNvSpPr/>
          <p:nvPr/>
        </p:nvSpPr>
        <p:spPr>
          <a:xfrm>
            <a:off x="1600200" y="4495800"/>
            <a:ext cx="2362200" cy="1219200"/>
          </a:xfrm>
          <a:prstGeom prst="ellipse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Data-based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Decision Making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65" name="Google Shape;165;p19"/>
          <p:cNvCxnSpPr/>
          <p:nvPr/>
        </p:nvCxnSpPr>
        <p:spPr>
          <a:xfrm rot="-10746854">
            <a:off x="4572000" y="5562600"/>
            <a:ext cx="125413" cy="0"/>
          </a:xfrm>
          <a:prstGeom prst="straightConnector1">
            <a:avLst/>
          </a:prstGeom>
          <a:noFill/>
          <a:ln cap="flat" cmpd="sng" w="76200">
            <a:solidFill>
              <a:srgbClr val="001574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166" name="Google Shape;166;p19"/>
          <p:cNvSpPr/>
          <p:nvPr/>
        </p:nvSpPr>
        <p:spPr>
          <a:xfrm>
            <a:off x="3352800" y="3581400"/>
            <a:ext cx="27320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Performance Drivers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0"/>
          <p:cNvSpPr txBox="1"/>
          <p:nvPr>
            <p:ph type="title"/>
          </p:nvPr>
        </p:nvSpPr>
        <p:spPr>
          <a:xfrm>
            <a:off x="685800" y="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20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CORE COMPONENTS OF  </a:t>
            </a:r>
            <a:br>
              <a:rPr b="1" i="1" lang="en-US" sz="20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1" lang="en-US" sz="20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IMPLEMENTATION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20"/>
          <p:cNvSpPr txBox="1"/>
          <p:nvPr>
            <p:ph idx="1" type="body"/>
          </p:nvPr>
        </p:nvSpPr>
        <p:spPr>
          <a:xfrm>
            <a:off x="914400" y="914400"/>
            <a:ext cx="7772400" cy="57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Establish</a:t>
            </a: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OUTCOMES, GOALS, AND MEASURES</a:t>
            </a:r>
            <a:endParaRPr b="1" i="0" sz="10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Select the relevant goals (strategic, tactical, logistical)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Establish objective and measurable outcomes and align levels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Establish the corresponding policies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Employ and Align</a:t>
            </a: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PERFORMANCE MANAGEMENT 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strategies</a:t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Build activities and systems</a:t>
            </a:r>
            <a:endParaRPr/>
          </a:p>
          <a:p>
            <a:pPr indent="-228600" lvl="3" marL="16002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✓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Recruitment and hiring</a:t>
            </a:r>
            <a:endParaRPr/>
          </a:p>
          <a:p>
            <a:pPr indent="-228600" lvl="3" marL="16002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✓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Performance expectations</a:t>
            </a:r>
            <a:endParaRPr/>
          </a:p>
          <a:p>
            <a:pPr indent="-228600" lvl="3" marL="16002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✓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Training</a:t>
            </a:r>
            <a:endParaRPr/>
          </a:p>
          <a:p>
            <a:pPr indent="-228600" lvl="3" marL="16002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✓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Consultation and coaching </a:t>
            </a:r>
            <a:endParaRPr/>
          </a:p>
          <a:p>
            <a:pPr indent="-228600" lvl="3" marL="16002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✓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Feedback and evaluation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Manage performance contingencies</a:t>
            </a:r>
            <a:endParaRPr b="1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Conduct frequent and on-going</a:t>
            </a: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MONITORING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Outcome and process 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Assure program fidelity (program level) and treatment integrity (practice level)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Utilize</a:t>
            </a: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DATA-BASED DECISION MAKING</a:t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Evidence-based practices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Adapt and Innovate</a:t>
            </a:r>
            <a:endParaRPr b="0" i="0" sz="16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15" st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16" st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17" st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1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Monitoring</a:t>
            </a:r>
            <a:r>
              <a:rPr b="1" i="0" lang="en-US" sz="2000" u="none" cap="none" strike="noStrike">
                <a:solidFill>
                  <a:srgbClr val="FF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21"/>
          <p:cNvSpPr txBox="1"/>
          <p:nvPr>
            <p:ph idx="1" type="body"/>
          </p:nvPr>
        </p:nvSpPr>
        <p:spPr>
          <a:xfrm>
            <a:off x="762000" y="1447800"/>
            <a:ext cx="7924800" cy="50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381000" marR="0" rtl="0" algn="l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Char char="•"/>
            </a:pPr>
            <a:r>
              <a:rPr b="1" i="1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Monitoring: </a:t>
            </a:r>
            <a:r>
              <a:rPr b="0" i="0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observing a behavior for any changes that my occur over  time, or for effects an intervention may have on the observed behavior.</a:t>
            </a:r>
            <a:endParaRPr/>
          </a:p>
          <a:p>
            <a:pPr indent="-304800" lvl="2" marL="12192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Evaluate success of the program or intervention against goals</a:t>
            </a:r>
            <a:endParaRPr/>
          </a:p>
          <a:p>
            <a:pPr indent="-304800" lvl="2" marL="12192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Assess program fidelity and treatment integrity</a:t>
            </a:r>
            <a:endParaRPr/>
          </a:p>
          <a:p>
            <a:pPr indent="-203200" lvl="2" marL="1219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1000" lvl="0" marL="381000" marR="0" rtl="0" algn="l"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Char char="•"/>
            </a:pPr>
            <a:r>
              <a:rPr b="1" i="1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Monitoring</a:t>
            </a:r>
            <a:r>
              <a:rPr b="0" i="0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generates information that is essential when making data-based decisions.</a:t>
            </a:r>
            <a:endParaRPr/>
          </a:p>
          <a:p>
            <a:pPr indent="-304800" lvl="2" marL="12192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Outcome measures</a:t>
            </a:r>
            <a:endParaRPr/>
          </a:p>
          <a:p>
            <a:pPr indent="-304800" lvl="2" marL="12192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Process measures</a:t>
            </a:r>
            <a:endParaRPr/>
          </a:p>
          <a:p>
            <a:pPr indent="-254000" lvl="0" marL="381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1000" lvl="0" marL="381000" marR="0" rtl="0" algn="l"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Char char="•"/>
            </a:pPr>
            <a:r>
              <a:rPr b="1" i="1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Monitoring</a:t>
            </a:r>
            <a:r>
              <a:rPr b="0" i="0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needs to occur at all levels of implementation:                 </a:t>
            </a:r>
            <a:endParaRPr/>
          </a:p>
          <a:p>
            <a:pPr indent="-304800" lvl="2" marL="12192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Organizational (implementation)</a:t>
            </a:r>
            <a:endParaRPr/>
          </a:p>
          <a:p>
            <a:pPr indent="-304800" lvl="2" marL="12192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Practitioner (intervention)</a:t>
            </a:r>
            <a:endParaRPr/>
          </a:p>
          <a:p>
            <a:pPr indent="-304800" lvl="2" marL="1219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Consumer</a:t>
            </a:r>
            <a:endParaRPr/>
          </a:p>
          <a:p>
            <a:pPr indent="-330200" lvl="0" marL="381000" marR="0" rtl="0" algn="l">
              <a:spcBef>
                <a:spcPts val="16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