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</p:sldMasterIdLst>
  <p:notesMasterIdLst>
    <p:notesMasterId r:id="rId45"/>
  </p:notesMasterIdLst>
  <p:handoutMasterIdLst>
    <p:handoutMasterId r:id="rId46"/>
  </p:handoutMasterIdLst>
  <p:sldIdLst>
    <p:sldId id="1250" r:id="rId19"/>
    <p:sldId id="1251" r:id="rId20"/>
    <p:sldId id="1252" r:id="rId21"/>
    <p:sldId id="1117" r:id="rId22"/>
    <p:sldId id="1338" r:id="rId23"/>
    <p:sldId id="1339" r:id="rId24"/>
    <p:sldId id="1269" r:id="rId25"/>
    <p:sldId id="1340" r:id="rId26"/>
    <p:sldId id="1257" r:id="rId27"/>
    <p:sldId id="1289" r:id="rId28"/>
    <p:sldId id="1290" r:id="rId29"/>
    <p:sldId id="1258" r:id="rId30"/>
    <p:sldId id="1231" r:id="rId31"/>
    <p:sldId id="1272" r:id="rId32"/>
    <p:sldId id="1273" r:id="rId33"/>
    <p:sldId id="1274" r:id="rId34"/>
    <p:sldId id="1232" r:id="rId35"/>
    <p:sldId id="1275" r:id="rId36"/>
    <p:sldId id="1276" r:id="rId37"/>
    <p:sldId id="1277" r:id="rId38"/>
    <p:sldId id="1233" r:id="rId39"/>
    <p:sldId id="1262" r:id="rId40"/>
    <p:sldId id="1235" r:id="rId41"/>
    <p:sldId id="1296" r:id="rId42"/>
    <p:sldId id="1282" r:id="rId43"/>
    <p:sldId id="1278" r:id="rId44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47"/>
    </p:embeddedFont>
    <p:embeddedFont>
      <p:font typeface="Dosis" pitchFamily="2" charset="0"/>
      <p:regular r:id="rId48"/>
      <p:bold r:id="rId49"/>
    </p:embeddedFont>
    <p:embeddedFont>
      <p:font typeface="Dosis ExtraBold" pitchFamily="2" charset="0"/>
      <p:bold r:id="rId50"/>
    </p:embeddedFont>
    <p:embeddedFont>
      <p:font typeface="Dosis Medium" pitchFamily="2" charset="0"/>
      <p:regular r:id="rId51"/>
      <p:bold r:id="rId52"/>
    </p:embeddedFont>
    <p:embeddedFont>
      <p:font typeface="Dosis SemiBold" pitchFamily="2" charset="0"/>
      <p:regular r:id="rId53"/>
      <p:bold r:id="rId54"/>
    </p:embeddedFont>
    <p:embeddedFont>
      <p:font typeface="Mistral" panose="03090702030407020403" pitchFamily="66" charset="0"/>
      <p:regular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6EC"/>
    <a:srgbClr val="D9D9D9"/>
    <a:srgbClr val="AFABAB"/>
    <a:srgbClr val="EAF8FE"/>
    <a:srgbClr val="9EE0F4"/>
    <a:srgbClr val="424D7B"/>
    <a:srgbClr val="A1A6BC"/>
    <a:srgbClr val="565F88"/>
    <a:srgbClr val="4B5377"/>
    <a:srgbClr val="219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handoutMaster" Target="handoutMasters/handoutMaster1.xml"/><Relationship Id="rId59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font" Target="fonts/font6.fntdata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06/03/2026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06/03/2026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26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570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121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8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08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75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36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69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06/03/2026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560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9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79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5" Type="http://schemas.openxmlformats.org/officeDocument/2006/relationships/image" Target="../media/image39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0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4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980B1F-973C-4062-9396-95174BB18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62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79 et faites les activités.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19581E-A0E7-42AA-915C-A04D5CD61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40" y="1046014"/>
            <a:ext cx="3670515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 : la sœur – une sardine – des parents – Le jardin – Un miroir.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A3230A4-A7BF-4A17-9A23-457D5787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11" y="1864657"/>
            <a:ext cx="1744047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531207-073D-47E4-8587-411362C5A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35" y="1864657"/>
            <a:ext cx="1744048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3D4D53E-6584-4EE4-BA30-416FC327B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88" y="4230001"/>
            <a:ext cx="1744230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37C10A-18EB-4FE6-B8DD-B44C933F5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57" y="4230001"/>
            <a:ext cx="1746092" cy="190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9A9D026-F246-4C46-9079-12E91C4095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86" y="1866692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la chambre de Salma. 1) Salma a deux frères. 2) Dans la chambre, il y a un bureau et une chaise.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3) Sa poupée est sur le lit. 4 ) Son robot est sous le lit. 5) Son cartable est sur son bureau.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E79F9E-42A8-45EA-9EFB-24D3CC6BC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5" y="1832304"/>
            <a:ext cx="7145206" cy="42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558C475-8E47-4186-8766-CF0C76BA1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35" y="4108111"/>
            <a:ext cx="1746085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8201DE0-10C6-486A-93C3-DC93E8E56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82" y="1815219"/>
            <a:ext cx="1744047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3A76E6D-AE34-4918-9946-0F1CD6301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82" y="4136166"/>
            <a:ext cx="1744048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DE5A1D6-1D8D-43BF-AECB-B38C014D4A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41" y="1815219"/>
            <a:ext cx="1744210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4F5448-7BD3-4548-AB80-F8FC45241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60" y="1815219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est sur la photo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  <a:p>
            <a:pPr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ta poupée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classe.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Présente-toi, parle de ta maison et de ta famille.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0DC630-8B2D-44D0-8C45-E39322053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13" y="1913728"/>
            <a:ext cx="5652786" cy="37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des lettres, des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6835" y="1624017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T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         p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835" y="5822719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1371600">
              <a:spcAft>
                <a:spcPts val="2700"/>
              </a:spcAft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lettre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0,5 point (2 pts)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/ syllabe  :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(4 pts)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029016"/>
              </p:ext>
            </p:extLst>
          </p:nvPr>
        </p:nvGraphicFramePr>
        <p:xfrm>
          <a:off x="1173007" y="3326524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474906"/>
              </p:ext>
            </p:extLst>
          </p:nvPr>
        </p:nvGraphicFramePr>
        <p:xfrm>
          <a:off x="1458410" y="3299428"/>
          <a:ext cx="6512584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6292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3256292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</a:t>
                      </a: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sé</a:t>
                      </a: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        </a:t>
                      </a:r>
                      <a:r>
                        <a:rPr kumimoji="0" lang="fr-FR" sz="5400" b="1" i="0" u="none" strike="noStrike" kern="1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</a:t>
                      </a:r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1458410" y="4457552"/>
            <a:ext cx="6412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kern="100" dirty="0">
                <a:solidFill>
                  <a:prstClr val="black"/>
                </a:solidFill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bal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parasol</a:t>
            </a:r>
            <a:endParaRPr lang="fr-FR" sz="5400" b="1" kern="100" dirty="0">
              <a:solidFill>
                <a:schemeClr val="bg2">
                  <a:lumMod val="75000"/>
                </a:schemeClr>
              </a:solidFill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: lecture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pts) </a:t>
            </a: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3001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 ( 1 point 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8 points ( 1 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Sami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a un robot.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Dina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une pomme.</a:t>
            </a:r>
          </a:p>
        </p:txBody>
      </p:sp>
    </p:spTree>
    <p:extLst>
      <p:ext uri="{BB962C8B-B14F-4D97-AF65-F5344CB8AC3E}">
        <p14:creationId xmlns:p14="http://schemas.microsoft.com/office/powerpoint/2010/main" val="24855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23B6D75-7608-4C5B-8142-14B2A0FE991F}"/>
              </a:ext>
            </a:extLst>
          </p:cNvPr>
          <p:cNvGrpSpPr/>
          <p:nvPr/>
        </p:nvGrpSpPr>
        <p:grpSpPr>
          <a:xfrm>
            <a:off x="4572000" y="2498332"/>
            <a:ext cx="4032000" cy="3600000"/>
            <a:chOff x="974220" y="-365760"/>
            <a:chExt cx="8900098" cy="686641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EDA367-CADB-40CE-BB64-1130DA786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0" y="-357343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B0B6197-D5EE-44F4-8172-ABE6C3F4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50" y="-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56BAE5-284D-4630-8BFA-9460586C90AE}"/>
              </a:ext>
            </a:extLst>
          </p:cNvPr>
          <p:cNvGrpSpPr/>
          <p:nvPr/>
        </p:nvGrpSpPr>
        <p:grpSpPr>
          <a:xfrm>
            <a:off x="494684" y="2498332"/>
            <a:ext cx="4032000" cy="3600000"/>
            <a:chOff x="-2075046" y="-1404635"/>
            <a:chExt cx="8912358" cy="685800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E1A91C2-EE02-44FC-AA95-037017BBB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5046" y="-1404635"/>
              <a:ext cx="4471068" cy="6858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ECD2442-7833-443B-A98B-58526A27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244" y="-1404635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7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5499" y="2042629"/>
            <a:ext cx="3780000" cy="1080000"/>
          </a:xfrm>
          <a:prstGeom prst="roundRect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61499" y="1790629"/>
            <a:ext cx="1260000" cy="360000"/>
          </a:xfrm>
          <a:prstGeom prst="flowChartTerminator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552443" y="5025257"/>
            <a:ext cx="3780000" cy="1080000"/>
          </a:xfrm>
          <a:prstGeom prst="roundRect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768443" y="4773257"/>
            <a:ext cx="1260000" cy="360000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32443" y="5224545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92694" y="2235740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4745499" y="352796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4961499" y="327596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839143" y="501329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5055143" y="476129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5019143" y="524210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4969545" y="372107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9D31A72-611D-446E-B446-FF58D03DBE5B}"/>
              </a:ext>
            </a:extLst>
          </p:cNvPr>
          <p:cNvSpPr/>
          <p:nvPr/>
        </p:nvSpPr>
        <p:spPr>
          <a:xfrm>
            <a:off x="493821" y="20426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rganigramme : Terminateur 25">
            <a:extLst>
              <a:ext uri="{FF2B5EF4-FFF2-40B4-BE49-F238E27FC236}">
                <a16:creationId xmlns:a16="http://schemas.microsoft.com/office/drawing/2014/main" id="{8BBE6DEC-3848-436A-83A2-EADA96FC705B}"/>
              </a:ext>
            </a:extLst>
          </p:cNvPr>
          <p:cNvSpPr/>
          <p:nvPr/>
        </p:nvSpPr>
        <p:spPr>
          <a:xfrm>
            <a:off x="709821" y="17906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65F778D7-3076-4B43-AC2C-7A1EB4282903}"/>
              </a:ext>
            </a:extLst>
          </p:cNvPr>
          <p:cNvSpPr txBox="1">
            <a:spLocks/>
          </p:cNvSpPr>
          <p:nvPr/>
        </p:nvSpPr>
        <p:spPr>
          <a:xfrm>
            <a:off x="673821" y="227144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1437" y="1972522"/>
            <a:ext cx="7766412" cy="180900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d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 acquis </a:t>
            </a:r>
          </a:p>
          <a:p>
            <a:pPr marL="0" marR="0" lvl="0" indent="0" algn="ctr" defTabSz="6859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période 3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famille et de ma maison.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des syllabes et des mots contenant les lettres étudiées.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PO3 - LF1 – LF2.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8404</TotalTime>
  <Words>903</Words>
  <PresentationFormat>Affichage à l'écran (4:3)</PresentationFormat>
  <Paragraphs>105</Paragraphs>
  <Slides>26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26</vt:i4>
      </vt:variant>
    </vt:vector>
  </HeadingPairs>
  <TitlesOfParts>
    <vt:vector size="51" baseType="lpstr">
      <vt:lpstr>Bahnschrift SemiBold</vt:lpstr>
      <vt:lpstr>Aptos</vt:lpstr>
      <vt:lpstr>Dosis SemiBold</vt:lpstr>
      <vt:lpstr>Calibri</vt:lpstr>
      <vt:lpstr>Arial</vt:lpstr>
      <vt:lpstr>Dosis ExtraBold</vt:lpstr>
      <vt:lpstr>Dosis Medium</vt:lpstr>
      <vt:lpstr>Wingdings</vt:lpstr>
      <vt:lpstr>Mistral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3_Env-Enseignant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 : la sœur – une sardine – des parents – Le jardin – Un miroir. </vt:lpstr>
      <vt:lpstr>Présentation PowerPoint</vt:lpstr>
      <vt:lpstr>Regarde la scène. Je vais te dire des phrases et tu vas me montrer les images qui correspondent :  Voici la chambre de Salma. 1) Salma a deux frères. 2) Dans la chambre, il y a un bureau et une chaise.  3) Sa poupée est sur le lit. 4 ) Son robot est sous le lit. 5) Son cartable est sur son bureau.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Présente-toi, parle de ta maison et de ta famille.  Tu dois dire 5 phrases.   L’enseignant explique la consigne dans la langue de l’apprenant.  </vt:lpstr>
      <vt:lpstr>Présentation PowerPoint</vt:lpstr>
      <vt:lpstr>Je vais te montrer des lettres, des syllabes et des mots que  tu dois lire. L’enseignant guide l’élève dans sa lecture. </vt:lpstr>
      <vt:lpstr>Présentation PowerPoint</vt:lpstr>
      <vt:lpstr>Tu vas lire ces phrases correctement et avec fluidité.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2026-03-06T20:53:26Z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