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4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</p:sldMasterIdLst>
  <p:notesMasterIdLst>
    <p:notesMasterId r:id="rId45"/>
  </p:notesMasterIdLst>
  <p:handoutMasterIdLst>
    <p:handoutMasterId r:id="rId46"/>
  </p:handoutMasterIdLst>
  <p:sldIdLst>
    <p:sldId id="1250" r:id="rId19"/>
    <p:sldId id="1251" r:id="rId20"/>
    <p:sldId id="1252" r:id="rId21"/>
    <p:sldId id="1117" r:id="rId22"/>
    <p:sldId id="1338" r:id="rId23"/>
    <p:sldId id="1339" r:id="rId24"/>
    <p:sldId id="1269" r:id="rId25"/>
    <p:sldId id="1340" r:id="rId26"/>
    <p:sldId id="1257" r:id="rId27"/>
    <p:sldId id="1289" r:id="rId28"/>
    <p:sldId id="1290" r:id="rId29"/>
    <p:sldId id="1258" r:id="rId30"/>
    <p:sldId id="1231" r:id="rId31"/>
    <p:sldId id="1272" r:id="rId32"/>
    <p:sldId id="1273" r:id="rId33"/>
    <p:sldId id="1274" r:id="rId34"/>
    <p:sldId id="1232" r:id="rId35"/>
    <p:sldId id="1275" r:id="rId36"/>
    <p:sldId id="1276" r:id="rId37"/>
    <p:sldId id="1277" r:id="rId38"/>
    <p:sldId id="1233" r:id="rId39"/>
    <p:sldId id="1262" r:id="rId40"/>
    <p:sldId id="1235" r:id="rId41"/>
    <p:sldId id="1296" r:id="rId42"/>
    <p:sldId id="1282" r:id="rId43"/>
    <p:sldId id="1278" r:id="rId44"/>
  </p:sldIdLst>
  <p:sldSz cx="9144000" cy="6858000" type="screen4x3"/>
  <p:notesSz cx="6735763" cy="9866313"/>
  <p:embeddedFontLst>
    <p:embeddedFont>
      <p:font typeface="Bahnschrift SemiBold" panose="020B0502040204020203" pitchFamily="34" charset="0"/>
      <p:bold r:id="rId47"/>
    </p:embeddedFont>
    <p:embeddedFont>
      <p:font typeface="Dosis" pitchFamily="2" charset="0"/>
      <p:regular r:id="rId48"/>
      <p:bold r:id="rId49"/>
    </p:embeddedFont>
    <p:embeddedFont>
      <p:font typeface="Dosis ExtraBold" pitchFamily="2" charset="0"/>
      <p:bold r:id="rId50"/>
    </p:embeddedFont>
    <p:embeddedFont>
      <p:font typeface="Dosis Medium" pitchFamily="2" charset="0"/>
      <p:regular r:id="rId51"/>
      <p:bold r:id="rId52"/>
    </p:embeddedFont>
    <p:embeddedFont>
      <p:font typeface="Dosis SemiBold" pitchFamily="2" charset="0"/>
      <p:regular r:id="rId53"/>
      <p:bold r:id="rId54"/>
    </p:embeddedFont>
    <p:embeddedFont>
      <p:font typeface="Mistral" panose="03090702030407020403" pitchFamily="66" charset="0"/>
      <p:regular r:id="rId5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6EC"/>
    <a:srgbClr val="D9D9D9"/>
    <a:srgbClr val="AFABAB"/>
    <a:srgbClr val="EAF8FE"/>
    <a:srgbClr val="9EE0F4"/>
    <a:srgbClr val="424D7B"/>
    <a:srgbClr val="A1A6BC"/>
    <a:srgbClr val="565F88"/>
    <a:srgbClr val="4B5377"/>
    <a:srgbClr val="219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2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77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303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handoutMaster" Target="handoutMasters/handoutMaster1.xml"/><Relationship Id="rId59" Type="http://schemas.openxmlformats.org/officeDocument/2006/relationships/tableStyles" Target="tableStyles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font" Target="fonts/font6.fntdata"/><Relationship Id="rId6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E7F836-438A-677A-5298-7CF6A86B2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8B5AEF-52A9-C779-B799-EDE45FFFF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5440-4F8A-4B1D-86B8-C49FE8339CD0}" type="datetimeFigureOut">
              <a:rPr lang="fr-MA" smtClean="0"/>
              <a:t>06/03/2026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CA7378-9767-02EF-C821-C3A50075AF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87C5D6-8DF9-C296-8B06-B647C4F68A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00D81-0138-4B3C-9599-565AE39D2E51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72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06/03/2026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0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726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5708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121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82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08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755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366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69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06/03/2026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560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9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104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79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Relationship Id="rId5" Type="http://schemas.openxmlformats.org/officeDocument/2006/relationships/image" Target="../media/image39.jp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2.png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jp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0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media" Target="../media/media2.mp4"/><Relationship Id="rId7" Type="http://schemas.openxmlformats.org/officeDocument/2006/relationships/image" Target="../media/image4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5980B1F-973C-4062-9396-95174BB18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62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79 et faites les activités.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19581E-A0E7-42AA-915C-A04D5CD61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40" y="1046014"/>
            <a:ext cx="3670515" cy="56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 : la sœur – une sardine – des parents – Le jardin – Un miroir.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A3230A4-A7BF-4A17-9A23-457D578768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11" y="1864657"/>
            <a:ext cx="1744047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6531207-073D-47E4-8587-411362C5AF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35" y="1864657"/>
            <a:ext cx="1744048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3D4D53E-6584-4EE4-BA30-416FC327B2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88" y="4230001"/>
            <a:ext cx="1744230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B37C10A-18EB-4FE6-B8DD-B44C933F53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357" y="4230001"/>
            <a:ext cx="1746092" cy="1908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9A9D026-F246-4C46-9079-12E91C409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86" y="1866692"/>
            <a:ext cx="174421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la chambre de Salma. 1) Salma a deux frères. 2) Dans la chambre, il y a un bureau et une chaise.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3) Sa poupée est sur le lit. 4 ) Son robot est sous le lit. 5) Son cartable est sur son bureau.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E79F9E-42A8-45EA-9EFB-24D3CC6BC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5" y="1832304"/>
            <a:ext cx="7145206" cy="426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558C475-8E47-4186-8766-CF0C76BA1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335" y="4108111"/>
            <a:ext cx="1746085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8201DE0-10C6-486A-93C3-DC93E8E562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482" y="1815219"/>
            <a:ext cx="1744047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3A76E6D-AE34-4918-9946-0F1CD6301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582" y="4136166"/>
            <a:ext cx="1744048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DE5A1D6-1D8D-43BF-AECB-B38C014D4A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41" y="1815219"/>
            <a:ext cx="1744210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D4F5448-7BD3-4548-AB80-F8FC452415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260" y="1815219"/>
            <a:ext cx="174421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est sur la photo ?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une sœur ?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 frère ?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y a combien de chambres dans ta maison ?</a:t>
            </a:r>
          </a:p>
          <a:p>
            <a:pPr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ta poupée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15463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classe.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Présente-toi, parle de ta maison et de ta famille.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80DC630-8B2D-44D0-8C45-E39322053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13" y="1913728"/>
            <a:ext cx="5652786" cy="376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CF15-EC87-ECA5-C5A2-139223BE3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B506F7-29E3-66D0-EF6D-14F13D5E960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9A319-C191-E72A-A3A9-B057CE8A551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295976E-7B56-3FFF-FF8F-559448C4A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F5B20F50-F7A1-6B82-68A6-5CEAD326ED43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7E1BA6-C696-F4C6-EF56-C4461C0965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Identifier et lire des lettres, des syllabes et des mots contenant les lettres étudiées.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lettres, des syllabes et des mots que  tu dois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guide l’élève dans sa lecture.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8506C9-7DE4-5B26-01EB-FDD6121FC0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6835" y="1624017"/>
            <a:ext cx="8134466" cy="150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T 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         p</a:t>
            </a:r>
            <a:endParaRPr kumimoji="0" lang="it-IT" sz="5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CE7F27-B8F6-1DF0-A182-A6B9DD8C3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835" y="5822719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1371600">
              <a:spcAft>
                <a:spcPts val="27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lettre </a:t>
            </a:r>
            <a:r>
              <a:rPr lang="fr-FR" sz="1400" b="1" dirty="0">
                <a:solidFill>
                  <a:srgbClr val="FF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0,5 point (2 pts)</a:t>
            </a:r>
            <a:r>
              <a:rPr lang="fr-FR" sz="1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/ syllabe  :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1 point (4 pts)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99A5752-C111-4CC4-9602-DAC414FC8EC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ACED1A1-267D-483A-B76E-BB942A2D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928A60-161E-4CD3-8A9B-ACC4ED52E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28AFF1-13C3-4B54-6AA2-044254D66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029016"/>
              </p:ext>
            </p:extLst>
          </p:nvPr>
        </p:nvGraphicFramePr>
        <p:xfrm>
          <a:off x="1173007" y="3326524"/>
          <a:ext cx="1898277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2780603077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679932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6C654B-A151-A52F-C88F-47F9052AC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474906"/>
              </p:ext>
            </p:extLst>
          </p:nvPr>
        </p:nvGraphicFramePr>
        <p:xfrm>
          <a:off x="1458410" y="3299428"/>
          <a:ext cx="6512584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6292">
                  <a:extLst>
                    <a:ext uri="{9D8B030D-6E8A-4147-A177-3AD203B41FA5}">
                      <a16:colId xmlns:a16="http://schemas.microsoft.com/office/drawing/2014/main" val="3258839349"/>
                    </a:ext>
                  </a:extLst>
                </a:gridCol>
                <a:gridCol w="3256292">
                  <a:extLst>
                    <a:ext uri="{9D8B030D-6E8A-4147-A177-3AD203B41FA5}">
                      <a16:colId xmlns:a16="http://schemas.microsoft.com/office/drawing/2014/main" val="2734644631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sé</a:t>
                      </a: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        </a:t>
                      </a: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</a:t>
                      </a:r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581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A5ADF8C-768A-C2A3-6C0E-A018A5076886}"/>
              </a:ext>
            </a:extLst>
          </p:cNvPr>
          <p:cNvSpPr txBox="1"/>
          <p:nvPr/>
        </p:nvSpPr>
        <p:spPr>
          <a:xfrm>
            <a:off x="1458410" y="4457552"/>
            <a:ext cx="6412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b="1" kern="100" dirty="0">
                <a:solidFill>
                  <a:prstClr val="black"/>
                </a:solidFill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bal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fr-F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parasol</a:t>
            </a:r>
            <a:endParaRPr lang="fr-FR" sz="5400" b="1" kern="100" dirty="0">
              <a:solidFill>
                <a:schemeClr val="bg2">
                  <a:lumMod val="75000"/>
                </a:schemeClr>
              </a:solidFill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899D49B-7E0B-C70E-D707-F42643AE3A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mot : lecture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 (</a:t>
            </a:r>
            <a:r>
              <a:rPr lang="fr-FR" sz="1400" b="1" dirty="0">
                <a:solidFill>
                  <a:srgbClr val="FF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pts) </a:t>
            </a:r>
          </a:p>
        </p:txBody>
      </p:sp>
    </p:spTree>
    <p:extLst>
      <p:ext uri="{BB962C8B-B14F-4D97-AF65-F5344CB8AC3E}">
        <p14:creationId xmlns:p14="http://schemas.microsoft.com/office/powerpoint/2010/main" val="4011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3001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 ( 1 point 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8 points ( 1 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Sami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a un robot.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Dina 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 une pomme.</a:t>
            </a:r>
          </a:p>
        </p:txBody>
      </p:sp>
    </p:spTree>
    <p:extLst>
      <p:ext uri="{BB962C8B-B14F-4D97-AF65-F5344CB8AC3E}">
        <p14:creationId xmlns:p14="http://schemas.microsoft.com/office/powerpoint/2010/main" val="24855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fini. Reviens à ta place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3B6D75-7608-4C5B-8142-14B2A0FE991F}"/>
              </a:ext>
            </a:extLst>
          </p:cNvPr>
          <p:cNvGrpSpPr/>
          <p:nvPr/>
        </p:nvGrpSpPr>
        <p:grpSpPr>
          <a:xfrm>
            <a:off x="4572000" y="2498332"/>
            <a:ext cx="4032000" cy="3600000"/>
            <a:chOff x="974220" y="-365760"/>
            <a:chExt cx="8900098" cy="6866417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BCEDA367-CADB-40CE-BB64-1130DA786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220" y="-357343"/>
              <a:ext cx="4471068" cy="68580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DB0B6197-D5EE-44F4-8172-ABE6C3F44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50" y="-36576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856BAE5-284D-4630-8BFA-9460586C90AE}"/>
              </a:ext>
            </a:extLst>
          </p:cNvPr>
          <p:cNvGrpSpPr/>
          <p:nvPr/>
        </p:nvGrpSpPr>
        <p:grpSpPr>
          <a:xfrm>
            <a:off x="494684" y="2498332"/>
            <a:ext cx="4032000" cy="3600000"/>
            <a:chOff x="-2075046" y="-1404635"/>
            <a:chExt cx="8912358" cy="6858000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0E1A91C2-EE02-44FC-AA95-037017BBB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75046" y="-1404635"/>
              <a:ext cx="4471068" cy="6858000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AECD2442-7833-443B-A98B-58526A275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6244" y="-1404635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75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45499" y="2042629"/>
            <a:ext cx="3780000" cy="1080000"/>
          </a:xfrm>
          <a:prstGeom prst="roundRect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61499" y="1790629"/>
            <a:ext cx="1260000" cy="360000"/>
          </a:xfrm>
          <a:prstGeom prst="flowChartTerminator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552443" y="5025257"/>
            <a:ext cx="3780000" cy="1080000"/>
          </a:xfrm>
          <a:prstGeom prst="roundRect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768443" y="4773257"/>
            <a:ext cx="1260000" cy="36000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732443" y="5224545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4992694" y="2235740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745499" y="352796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4961499" y="327596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839143" y="501329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5055143" y="476129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5019143" y="524210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4969545" y="372107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9D31A72-611D-446E-B446-FF58D03DBE5B}"/>
              </a:ext>
            </a:extLst>
          </p:cNvPr>
          <p:cNvSpPr/>
          <p:nvPr/>
        </p:nvSpPr>
        <p:spPr>
          <a:xfrm>
            <a:off x="493821" y="204262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Terminateur 25">
            <a:extLst>
              <a:ext uri="{FF2B5EF4-FFF2-40B4-BE49-F238E27FC236}">
                <a16:creationId xmlns:a16="http://schemas.microsoft.com/office/drawing/2014/main" id="{8BBE6DEC-3848-436A-83A2-EADA96FC705B}"/>
              </a:ext>
            </a:extLst>
          </p:cNvPr>
          <p:cNvSpPr/>
          <p:nvPr/>
        </p:nvSpPr>
        <p:spPr>
          <a:xfrm>
            <a:off x="709821" y="179062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65F778D7-3076-4B43-AC2C-7A1EB4282903}"/>
              </a:ext>
            </a:extLst>
          </p:cNvPr>
          <p:cNvSpPr txBox="1">
            <a:spLocks/>
          </p:cNvSpPr>
          <p:nvPr/>
        </p:nvSpPr>
        <p:spPr>
          <a:xfrm>
            <a:off x="673821" y="227144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1437" y="1972522"/>
            <a:ext cx="7766412" cy="180900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 acquis </a:t>
            </a:r>
          </a:p>
          <a:p>
            <a:pPr marL="0" marR="0" lvl="0" indent="0" algn="ctr" defTabSz="6859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3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597222" y="1863192"/>
            <a:ext cx="7815905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famille et de ma maison.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lettres, des syllabes et des mots contenant les lettres étudiées.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partie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C02 – PO1 – PO2 – PO3 - LF1 – LF2.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FD3FAE-2136-4DD8-B397-E52F55A3D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80F8CA-9E32-43B4-9801-C91788857021}">
  <ds:schemaRefs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5B195F7-641D-4167-80D4-1B9CF897B5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8404</TotalTime>
  <Words>903</Words>
  <PresentationFormat>Affichage à l'écran (4:3)</PresentationFormat>
  <Paragraphs>105</Paragraphs>
  <Slides>26</Slides>
  <Notes>2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15</vt:i4>
      </vt:variant>
      <vt:variant>
        <vt:lpstr>Titres des diapositives</vt:lpstr>
      </vt:variant>
      <vt:variant>
        <vt:i4>26</vt:i4>
      </vt:variant>
    </vt:vector>
  </HeadingPairs>
  <TitlesOfParts>
    <vt:vector size="51" baseType="lpstr">
      <vt:lpstr>Bahnschrift SemiBold</vt:lpstr>
      <vt:lpstr>Aptos</vt:lpstr>
      <vt:lpstr>Dosis SemiBold</vt:lpstr>
      <vt:lpstr>Calibri</vt:lpstr>
      <vt:lpstr>Arial</vt:lpstr>
      <vt:lpstr>Dosis ExtraBold</vt:lpstr>
      <vt:lpstr>Dosis Medium</vt:lpstr>
      <vt:lpstr>Wingdings</vt:lpstr>
      <vt:lpstr>Mistral</vt:lpstr>
      <vt:lpstr>Dosis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3_Env-Enseignant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 : la sœur – une sardine – des parents – Le jardin – Un miroir. </vt:lpstr>
      <vt:lpstr>Présentation PowerPoint</vt:lpstr>
      <vt:lpstr>Regarde la scène. Je vais te dire des phrases et tu vas me montrer les images qui correspondent :  Voici la chambre de Salma. 1) Salma a deux frères. 2) Dans la chambre, il y a un bureau et une chaise.  3) Sa poupée est sur le lit. 4 ) Son robot est sous le lit. 5) Son cartable est sur son bureau.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Présente-toi, parle de ta maison et de ta famille.  Tu dois dire 5 phrases.   L’enseignant explique la consigne dans la langue de l’apprenant.  </vt:lpstr>
      <vt:lpstr>Présentation PowerPoint</vt:lpstr>
      <vt:lpstr>Je vais te montrer des lettres, des syllabes et des mots que  tu dois lire. L’enseignant guide l’élève dans sa lecture. </vt:lpstr>
      <vt:lpstr>Présentation PowerPoint</vt:lpstr>
      <vt:lpstr>Tu vas lire ces phrases correctement et avec fluidité.</vt:lpstr>
      <vt:lpstr>C’est fini. Reviens à ta place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2026-03-06T20:53:26Z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