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368" r:id="rId11"/>
    <p:sldId id="269" r:id="rId12"/>
    <p:sldId id="270" r:id="rId13"/>
    <p:sldId id="374" r:id="rId14"/>
    <p:sldId id="271" r:id="rId15"/>
    <p:sldId id="273" r:id="rId16"/>
    <p:sldId id="274" r:id="rId17"/>
    <p:sldId id="275" r:id="rId18"/>
    <p:sldId id="276" r:id="rId19"/>
    <p:sldId id="369" r:id="rId20"/>
    <p:sldId id="279" r:id="rId21"/>
    <p:sldId id="286" r:id="rId22"/>
    <p:sldId id="280" r:id="rId23"/>
    <p:sldId id="283" r:id="rId24"/>
    <p:sldId id="284" r:id="rId25"/>
    <p:sldId id="285" r:id="rId26"/>
    <p:sldId id="370" r:id="rId27"/>
    <p:sldId id="288" r:id="rId28"/>
    <p:sldId id="289" r:id="rId29"/>
    <p:sldId id="364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71" r:id="rId46"/>
    <p:sldId id="306" r:id="rId47"/>
    <p:sldId id="307" r:id="rId48"/>
    <p:sldId id="308" r:id="rId49"/>
    <p:sldId id="311" r:id="rId50"/>
    <p:sldId id="312" r:id="rId51"/>
    <p:sldId id="313" r:id="rId52"/>
    <p:sldId id="314" r:id="rId53"/>
    <p:sldId id="315" r:id="rId54"/>
    <p:sldId id="317" r:id="rId55"/>
    <p:sldId id="318" r:id="rId56"/>
    <p:sldId id="319" r:id="rId57"/>
    <p:sldId id="320" r:id="rId58"/>
    <p:sldId id="321" r:id="rId59"/>
    <p:sldId id="324" r:id="rId60"/>
    <p:sldId id="326" r:id="rId61"/>
    <p:sldId id="372" r:id="rId62"/>
    <p:sldId id="373" r:id="rId63"/>
    <p:sldId id="327" r:id="rId6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0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1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10" y="1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 txBox="1">
            <a:spLocks noChangeArrowheads="1"/>
          </p:cNvSpPr>
          <p:nvPr userDrawn="1"/>
        </p:nvSpPr>
        <p:spPr>
          <a:xfrm>
            <a:off x="-220958" y="6363390"/>
            <a:ext cx="1398977" cy="300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fld id="{038630E6-9768-4EA1-B3E1-E333B35FCF1B}" type="slidenum">
              <a:rPr lang="en-US" altLang="zh-TW" sz="2000" b="1" smtClean="0">
                <a:solidFill>
                  <a:srgbClr val="FF0000"/>
                </a:solidFill>
                <a:latin typeface="Arial" pitchFamily="34" charset="0"/>
              </a:rPr>
              <a:pPr algn="ctr">
                <a:defRPr/>
              </a:pPr>
              <a:t>‹#›</a:t>
            </a:fld>
            <a:r>
              <a:rPr lang="en-US" altLang="zh-TW" sz="2000" b="1">
                <a:solidFill>
                  <a:srgbClr val="FF0000"/>
                </a:solidFill>
                <a:latin typeface="Arial" pitchFamily="34" charset="0"/>
              </a:rPr>
              <a:t>/62</a:t>
            </a:r>
            <a:endParaRPr lang="en-US" altLang="zh-TW" sz="2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932636D-1C32-4495-B33D-9CC23E82E6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4327" y="6077009"/>
            <a:ext cx="220773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1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831050" y="0"/>
            <a:ext cx="8529899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SOLIDWORKS</a:t>
            </a:r>
            <a:r>
              <a:rPr lang="en-US" altLang="zh-TW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 </a:t>
            </a:r>
            <a:r>
              <a:rPr lang="zh-TW" altLang="en-US" sz="4800" dirty="0">
                <a:solidFill>
                  <a:srgbClr val="0000FF"/>
                </a:solidFill>
                <a:latin typeface="華康細圓體" pitchFamily="49" charset="-120"/>
                <a:ea typeface="華康細圓體" pitchFamily="49" charset="-120"/>
              </a:rPr>
              <a:t>爆炸圖製作技術</a:t>
            </a:r>
            <a:endParaRPr lang="en-US" altLang="zh-TW" sz="480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中圓體(P)" pitchFamily="34" charset="-120"/>
              <a:ea typeface="華康中圓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173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lidworks.org.tw/forum.php?mod=viewthread&amp;tid=32695&amp;extra=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yic.com/webls-zh-tw/index.html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knews.cc/zh-mo/home/z6agqvp.html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solidworks.org.tw/forum.php?mod=viewthread&amp;tid=2695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gif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30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137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gif"/><Relationship Id="rId4" Type="http://schemas.openxmlformats.org/officeDocument/2006/relationships/hyperlink" Target="https://geometry-sw.com.tw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ava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43" y="5087619"/>
            <a:ext cx="832629" cy="89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日期版面配置區 3"/>
          <p:cNvSpPr txBox="1">
            <a:spLocks/>
          </p:cNvSpPr>
          <p:nvPr/>
        </p:nvSpPr>
        <p:spPr>
          <a:xfrm>
            <a:off x="221725" y="6116723"/>
            <a:ext cx="1416737" cy="2591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 sz="1632">
                <a:latin typeface="華康細圓體(P)" panose="020F0300000000000000" pitchFamily="34" charset="-120"/>
                <a:ea typeface="華康細圓體(P)" panose="020F0300000000000000" pitchFamily="34" charset="-120"/>
              </a:rPr>
              <a:pPr/>
              <a:t>2024/11/3</a:t>
            </a:fld>
            <a:endParaRPr lang="zh-TW" altLang="en-US" sz="1632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79413" y="6246302"/>
            <a:ext cx="4403770" cy="5947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TW" sz="3265" b="1">
                <a:latin typeface="華康細圓體(P)" panose="020F0300000000000000" pitchFamily="34" charset="-120"/>
                <a:ea typeface="華康細圓體(P)" panose="020F0300000000000000" pitchFamily="34" charset="-120"/>
                <a:hlinkClick r:id="rId3"/>
              </a:rPr>
              <a:t>5-90-3 </a:t>
            </a:r>
            <a:r>
              <a:rPr lang="zh-TW" altLang="en-US" sz="3265" b="1" dirty="0">
                <a:latin typeface="華康細圓體(P)" panose="020F0300000000000000" pitchFamily="34" charset="-120"/>
                <a:ea typeface="華康細圓體(P)" panose="020F0300000000000000" pitchFamily="34" charset="-120"/>
                <a:hlinkClick r:id="rId3"/>
              </a:rPr>
              <a:t>爆炸圖製作技術</a:t>
            </a:r>
            <a:endParaRPr lang="zh-TW" altLang="en-US" sz="3265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25" y="597363"/>
            <a:ext cx="11817659" cy="564893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FA7F67B-0D62-4E79-9623-B160C9576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211" y="6087036"/>
            <a:ext cx="723714" cy="7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472426" y="1118714"/>
            <a:ext cx="2635042" cy="621982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爆炸圖意義</a:t>
            </a:r>
          </a:p>
        </p:txBody>
      </p:sp>
      <p:sp>
        <p:nvSpPr>
          <p:cNvPr id="11" name="AutoShape 34"/>
          <p:cNvSpPr>
            <a:spLocks noChangeArrowheads="1"/>
          </p:cNvSpPr>
          <p:nvPr/>
        </p:nvSpPr>
        <p:spPr bwMode="gray">
          <a:xfrm>
            <a:off x="487564" y="4951100"/>
            <a:ext cx="2644154" cy="64206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爆炸手法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34"/>
          <p:cNvSpPr>
            <a:spLocks noChangeArrowheads="1"/>
          </p:cNvSpPr>
          <p:nvPr/>
        </p:nvSpPr>
        <p:spPr bwMode="gray">
          <a:xfrm>
            <a:off x="491219" y="2017134"/>
            <a:ext cx="2642636" cy="642066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爆炸圖優點</a:t>
            </a:r>
          </a:p>
        </p:txBody>
      </p:sp>
      <p:sp>
        <p:nvSpPr>
          <p:cNvPr id="19" name="AutoShape 34"/>
          <p:cNvSpPr>
            <a:spLocks noChangeArrowheads="1"/>
          </p:cNvSpPr>
          <p:nvPr/>
        </p:nvSpPr>
        <p:spPr bwMode="gray">
          <a:xfrm>
            <a:off x="458275" y="3004914"/>
            <a:ext cx="2644154" cy="68885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SOP</a:t>
            </a:r>
          </a:p>
        </p:txBody>
      </p:sp>
      <p:sp>
        <p:nvSpPr>
          <p:cNvPr id="10" name="AutoShape 34"/>
          <p:cNvSpPr>
            <a:spLocks noChangeArrowheads="1"/>
          </p:cNvSpPr>
          <p:nvPr/>
        </p:nvSpPr>
        <p:spPr bwMode="gray">
          <a:xfrm>
            <a:off x="488586" y="3954420"/>
            <a:ext cx="2644154" cy="68885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學習方向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Picture 8" descr="SOLIDWORKS 3D CAD | SOLIDWORKS">
            <a:extLst>
              <a:ext uri="{FF2B5EF4-FFF2-40B4-BE49-F238E27FC236}">
                <a16:creationId xmlns:a16="http://schemas.microsoft.com/office/drawing/2014/main" id="{2521AD65-76D1-4963-9300-6416332A6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379" y="1650140"/>
            <a:ext cx="7643116" cy="369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83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AE2C18A-312F-4E43-A01F-6EF5EE4CA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795" y="1595068"/>
            <a:ext cx="9084187" cy="5338345"/>
          </a:xfrm>
          <a:prstGeom prst="rect">
            <a:avLst/>
          </a:prstGeom>
        </p:spPr>
      </p:pic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246845" y="768013"/>
            <a:ext cx="9696873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4-1</a:t>
            </a:r>
            <a:r>
              <a:rPr lang="zh-TW" altLang="en-US" sz="3265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爆炸圖意義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立體分解系統圖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(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俗稱爆炸圖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)</a:t>
            </a:r>
            <a:endParaRPr lang="zh-TW" altLang="en-US" sz="2539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9344074" y="5452144"/>
            <a:ext cx="1589510" cy="483763"/>
          </a:xfrm>
          <a:prstGeom prst="wedgeRoundRectCallout">
            <a:avLst>
              <a:gd name="adj1" fmla="val -20578"/>
              <a:gd name="adj2" fmla="val -119994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177">
                <a:solidFill>
                  <a:schemeClr val="tx1">
                    <a:lumMod val="95000"/>
                    <a:lumOff val="5000"/>
                  </a:schemeClr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系統聯絡線</a:t>
            </a:r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60" y="2658359"/>
            <a:ext cx="4162452" cy="28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" y="787846"/>
            <a:ext cx="12203518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3265" dirty="0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爆炸圖優點</a:t>
            </a:r>
            <a:endParaRPr lang="en-US" altLang="zh-TW" sz="3265" dirty="0">
              <a:solidFill>
                <a:srgbClr val="FFFF66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1.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描述物件在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空間陳設與裝配狀況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914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" y="787846"/>
            <a:ext cx="12203518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3265" dirty="0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爆炸圖優點</a:t>
            </a:r>
            <a:endParaRPr lang="en-US" altLang="zh-TW" sz="3265" dirty="0">
              <a:solidFill>
                <a:srgbClr val="FFFF66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2.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沒有識圖盲點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82C8A8F-0B1E-4873-BC95-10E9EB573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6" y="1872485"/>
            <a:ext cx="3828638" cy="498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18243BE-EE95-4E0D-ABE4-38D410620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788" y="2556758"/>
            <a:ext cx="2632372" cy="404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2AFDE42B-BC6B-4E37-9049-CE84571AB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166" y="2237918"/>
            <a:ext cx="3102510" cy="367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5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" y="787846"/>
            <a:ext cx="12203518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3265" dirty="0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爆炸圖優點</a:t>
            </a:r>
            <a:endParaRPr lang="en-US" altLang="zh-TW" sz="3265" dirty="0">
              <a:solidFill>
                <a:srgbClr val="FFFF66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2.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沒有識圖盲點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3E351E9-BF09-4C06-9920-74B7B64B97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915" r="2143" b="5339"/>
          <a:stretch/>
        </p:blipFill>
        <p:spPr>
          <a:xfrm rot="5400000">
            <a:off x="1663404" y="1012083"/>
            <a:ext cx="4585228" cy="630827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3F1A150-A969-4CF5-9337-DB1DF3B4A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474" y="1873604"/>
            <a:ext cx="1864979" cy="236635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27B4B00-993F-40BE-8E36-E320ED759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354" y="2545990"/>
            <a:ext cx="4686300" cy="352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8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7"/>
          <p:cNvSpPr>
            <a:spLocks noChangeArrowheads="1"/>
          </p:cNvSpPr>
          <p:nvPr/>
        </p:nvSpPr>
        <p:spPr bwMode="auto">
          <a:xfrm>
            <a:off x="1" y="802158"/>
            <a:ext cx="12203518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3265" dirty="0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爆炸圖優點</a:t>
            </a:r>
            <a:endParaRPr lang="en-US" altLang="zh-TW" sz="3265" dirty="0">
              <a:solidFill>
                <a:srgbClr val="FFFF66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3.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減少組裝想像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6" y="1889426"/>
            <a:ext cx="5255221" cy="381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435" y="4033211"/>
            <a:ext cx="2388546" cy="282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649F368-5485-4E40-8398-F122C9983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t="5435" r="7498" b="15218"/>
          <a:stretch>
            <a:fillRect/>
          </a:stretch>
        </p:blipFill>
        <p:spPr bwMode="auto">
          <a:xfrm>
            <a:off x="6096000" y="1815383"/>
            <a:ext cx="5070531" cy="396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DAD7EF2E-78FF-43CB-927B-9F204AB6B65F}"/>
              </a:ext>
            </a:extLst>
          </p:cNvPr>
          <p:cNvSpPr/>
          <p:nvPr/>
        </p:nvSpPr>
        <p:spPr bwMode="auto">
          <a:xfrm>
            <a:off x="10057934" y="4897837"/>
            <a:ext cx="2108820" cy="1158005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>
              <a:ln w="38100">
                <a:solidFill>
                  <a:schemeClr val="tx1"/>
                </a:solidFill>
              </a:ln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B8C0287B-E199-457C-926C-946DD7A41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1736" y="5366037"/>
            <a:ext cx="1561216" cy="338477"/>
          </a:xfrm>
          <a:prstGeom prst="wedgeRoundRectCallout">
            <a:avLst>
              <a:gd name="adj1" fmla="val -25650"/>
              <a:gd name="adj2" fmla="val -9142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177">
                <a:solidFill>
                  <a:schemeClr val="tx1">
                    <a:lumMod val="95000"/>
                    <a:lumOff val="5000"/>
                  </a:schemeClr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組合圖呢</a:t>
            </a:r>
            <a:r>
              <a:rPr lang="en-US" altLang="zh-TW" sz="2177">
                <a:solidFill>
                  <a:schemeClr val="tx1">
                    <a:lumMod val="95000"/>
                    <a:lumOff val="5000"/>
                  </a:schemeClr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?</a:t>
            </a:r>
            <a:endParaRPr lang="zh-TW" altLang="en-US" sz="2177">
              <a:solidFill>
                <a:schemeClr val="tx1">
                  <a:lumMod val="95000"/>
                  <a:lumOff val="5000"/>
                </a:schemeClr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79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hmt.com.tw/n-products/02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6"/>
          <a:stretch/>
        </p:blipFill>
        <p:spPr bwMode="auto">
          <a:xfrm>
            <a:off x="155315" y="1867853"/>
            <a:ext cx="5635885" cy="45261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" y="802158"/>
            <a:ext cx="12203518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3265" dirty="0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爆炸圖優點</a:t>
            </a:r>
            <a:endParaRPr lang="en-US" altLang="zh-TW" sz="3265" dirty="0">
              <a:solidFill>
                <a:srgbClr val="FFFF66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4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.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增加產品解說</a:t>
            </a:r>
          </a:p>
        </p:txBody>
      </p:sp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id="{7C81128A-5BF1-43A7-A5AE-6494CC732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961" y="1867853"/>
            <a:ext cx="5635884" cy="4086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DC6C628-1D69-40C8-8EA7-B29E6BC153EF}"/>
              </a:ext>
            </a:extLst>
          </p:cNvPr>
          <p:cNvSpPr/>
          <p:nvPr/>
        </p:nvSpPr>
        <p:spPr>
          <a:xfrm>
            <a:off x="5520700" y="6394038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hlinkClick r:id="rId3"/>
              </a:rPr>
              <a:t>www.syic.com/webls-zh-tw/index.html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78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791045"/>
            <a:ext cx="1218048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3265" dirty="0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爆炸圖優點</a:t>
            </a:r>
            <a:endParaRPr lang="en-US" altLang="zh-TW" sz="3265" dirty="0">
              <a:solidFill>
                <a:srgbClr val="FFFF66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.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不須製圖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訓練</a:t>
            </a:r>
          </a:p>
        </p:txBody>
      </p:sp>
      <p:sp>
        <p:nvSpPr>
          <p:cNvPr id="11" name="矩形 10"/>
          <p:cNvSpPr/>
          <p:nvPr/>
        </p:nvSpPr>
        <p:spPr>
          <a:xfrm>
            <a:off x="4782928" y="6263114"/>
            <a:ext cx="246253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小學生都看得懂</a:t>
            </a:r>
            <a:endParaRPr lang="en-US" altLang="zh-TW" sz="2539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80" y="2404815"/>
            <a:ext cx="3323240" cy="352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6" name="Picture 4" descr="MAMMUT 兒童椅凳 IKEA 塑膠材質,方便小朋友拿過來移過去、也容易清   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22" y="1908141"/>
            <a:ext cx="4319320" cy="43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8" name="Picture 6" descr="http://www.birinciblog.com/wp-content/uploads/2012/06/ikea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18" y="5962602"/>
            <a:ext cx="1963843" cy="89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5E62AC3-5035-48BD-B3B5-37AE2AE0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703" y="2684477"/>
            <a:ext cx="4037075" cy="312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4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9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2" y="2000273"/>
            <a:ext cx="3593674" cy="4262841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" y="791045"/>
            <a:ext cx="1218048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3265" dirty="0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爆炸圖優點</a:t>
            </a:r>
            <a:endParaRPr lang="en-US" altLang="zh-TW" sz="3265" dirty="0">
              <a:solidFill>
                <a:srgbClr val="FFFF66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6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.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應用層面廣</a:t>
            </a:r>
            <a:endParaRPr lang="zh-TW" altLang="en-US" sz="2539" b="1" dirty="0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59363" y="6263114"/>
            <a:ext cx="213712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適用於各行業</a:t>
            </a:r>
            <a:endParaRPr lang="en-US" altLang="zh-TW" sz="2539" b="1">
              <a:solidFill>
                <a:srgbClr val="FF00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028" name="Picture 4" descr="https://i2.kknews.cc/SIG=2gv9k1m/19240001qr3q76qrosrr.jpg">
            <a:hlinkClick r:id="rId3"/>
            <a:extLst>
              <a:ext uri="{FF2B5EF4-FFF2-40B4-BE49-F238E27FC236}">
                <a16:creationId xmlns:a16="http://schemas.microsoft.com/office/drawing/2014/main" id="{079AFC4E-E394-4675-92EF-494D8F4E4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5"/>
          <a:stretch/>
        </p:blipFill>
        <p:spPr bwMode="auto">
          <a:xfrm>
            <a:off x="4951011" y="2075201"/>
            <a:ext cx="4346023" cy="411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2.kknews.cc/SIG=2gv9k1m/19240001qr3q76qrosrr.jpg">
            <a:extLst>
              <a:ext uri="{FF2B5EF4-FFF2-40B4-BE49-F238E27FC236}">
                <a16:creationId xmlns:a16="http://schemas.microsoft.com/office/drawing/2014/main" id="{90F17AE6-2EB6-415C-840F-71FDD76BB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5"/>
          <a:stretch/>
        </p:blipFill>
        <p:spPr bwMode="auto">
          <a:xfrm>
            <a:off x="9427029" y="791045"/>
            <a:ext cx="2623457" cy="20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2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" y="791045"/>
            <a:ext cx="1218048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爆炸圖優點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與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BOM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搭配、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8.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爆炸比組裝簡單</a:t>
            </a:r>
            <a:endParaRPr lang="zh-TW" altLang="en-US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884" y="2367111"/>
            <a:ext cx="5383486" cy="3348086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772EBD9C-9845-4D5E-B1D7-BBAA6A29C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0" y="1974525"/>
            <a:ext cx="6288930" cy="429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8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472426" y="1118714"/>
            <a:ext cx="2635042" cy="621982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爆炸圖意義</a:t>
            </a:r>
          </a:p>
        </p:txBody>
      </p:sp>
      <p:sp>
        <p:nvSpPr>
          <p:cNvPr id="11" name="AutoShape 34"/>
          <p:cNvSpPr>
            <a:spLocks noChangeArrowheads="1"/>
          </p:cNvSpPr>
          <p:nvPr/>
        </p:nvSpPr>
        <p:spPr bwMode="gray">
          <a:xfrm>
            <a:off x="487564" y="4951100"/>
            <a:ext cx="2644154" cy="64206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爆炸手法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34"/>
          <p:cNvSpPr>
            <a:spLocks noChangeArrowheads="1"/>
          </p:cNvSpPr>
          <p:nvPr/>
        </p:nvSpPr>
        <p:spPr bwMode="gray">
          <a:xfrm>
            <a:off x="491219" y="2017134"/>
            <a:ext cx="2642636" cy="64206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爆炸圖優點</a:t>
            </a:r>
          </a:p>
        </p:txBody>
      </p:sp>
      <p:sp>
        <p:nvSpPr>
          <p:cNvPr id="19" name="AutoShape 34"/>
          <p:cNvSpPr>
            <a:spLocks noChangeArrowheads="1"/>
          </p:cNvSpPr>
          <p:nvPr/>
        </p:nvSpPr>
        <p:spPr bwMode="gray">
          <a:xfrm>
            <a:off x="458275" y="3004914"/>
            <a:ext cx="2644154" cy="688859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SOP</a:t>
            </a:r>
          </a:p>
        </p:txBody>
      </p:sp>
      <p:sp>
        <p:nvSpPr>
          <p:cNvPr id="10" name="AutoShape 34"/>
          <p:cNvSpPr>
            <a:spLocks noChangeArrowheads="1"/>
          </p:cNvSpPr>
          <p:nvPr/>
        </p:nvSpPr>
        <p:spPr bwMode="gray">
          <a:xfrm>
            <a:off x="488586" y="3954420"/>
            <a:ext cx="2644154" cy="68885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學習方向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Picture 8" descr="SOLIDWORKS 3D CAD | SOLIDWORKS">
            <a:extLst>
              <a:ext uri="{FF2B5EF4-FFF2-40B4-BE49-F238E27FC236}">
                <a16:creationId xmlns:a16="http://schemas.microsoft.com/office/drawing/2014/main" id="{63EA2C43-7B56-4586-A581-1DB0CD08B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44" y="1429705"/>
            <a:ext cx="7643116" cy="369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24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 bwMode="auto">
          <a:xfrm>
            <a:off x="6773215" y="1797501"/>
            <a:ext cx="2612618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902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902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爆炸圖觀念</a:t>
            </a:r>
            <a:endParaRPr lang="zh-TW" altLang="en-US" sz="2902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6773214" y="2557461"/>
            <a:ext cx="2612618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902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902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爆炸圖製作</a:t>
            </a:r>
            <a:endParaRPr lang="zh-TW" altLang="en-US" sz="2902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5" name="剪去對角線角落矩形 14"/>
          <p:cNvSpPr/>
          <p:nvPr/>
        </p:nvSpPr>
        <p:spPr bwMode="auto">
          <a:xfrm>
            <a:off x="6683909" y="968625"/>
            <a:ext cx="2701923" cy="628830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733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課程效益</a:t>
            </a:r>
          </a:p>
        </p:txBody>
      </p:sp>
      <p:sp>
        <p:nvSpPr>
          <p:cNvPr id="18" name="剪去對角線角落矩形 17"/>
          <p:cNvSpPr/>
          <p:nvPr/>
        </p:nvSpPr>
        <p:spPr bwMode="auto">
          <a:xfrm>
            <a:off x="9748007" y="968625"/>
            <a:ext cx="2313245" cy="628830"/>
          </a:xfrm>
          <a:prstGeom prst="snip2Diag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733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訓練方式</a:t>
            </a:r>
          </a:p>
        </p:txBody>
      </p:sp>
      <p:sp>
        <p:nvSpPr>
          <p:cNvPr id="9" name="圓角矩形 8"/>
          <p:cNvSpPr/>
          <p:nvPr/>
        </p:nvSpPr>
        <p:spPr bwMode="auto">
          <a:xfrm>
            <a:off x="9778640" y="1707530"/>
            <a:ext cx="2244504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902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投影片</a:t>
            </a:r>
            <a:endParaRPr lang="zh-TW" altLang="en-US" sz="2902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2" name="圓角矩形 11"/>
          <p:cNvSpPr/>
          <p:nvPr/>
        </p:nvSpPr>
        <p:spPr bwMode="auto">
          <a:xfrm>
            <a:off x="9778365" y="2545133"/>
            <a:ext cx="2244175" cy="530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902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講義</a:t>
            </a:r>
            <a:endParaRPr lang="zh-TW" altLang="en-US" sz="2902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3" name="圓角矩形 12"/>
          <p:cNvSpPr/>
          <p:nvPr/>
        </p:nvSpPr>
        <p:spPr bwMode="auto">
          <a:xfrm>
            <a:off x="9778365" y="3315954"/>
            <a:ext cx="2244175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902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模型檔案</a:t>
            </a:r>
            <a:endParaRPr lang="zh-TW" altLang="en-US" sz="2902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9778365" y="4085661"/>
            <a:ext cx="2244175" cy="530700"/>
          </a:xfrm>
          <a:prstGeom prst="roundRect">
            <a:avLst/>
          </a:prstGeom>
          <a:solidFill>
            <a:srgbClr val="00FF00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944" tIns="41472" rIns="82944" bIns="414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2902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2902" dirty="0">
                <a:solidFill>
                  <a:srgbClr val="0000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實務探討</a:t>
            </a:r>
            <a:endParaRPr lang="zh-TW" altLang="en-US" sz="2902" dirty="0"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11" name="圖片 10">
            <a:hlinkClick r:id="rId2"/>
            <a:extLst>
              <a:ext uri="{FF2B5EF4-FFF2-40B4-BE49-F238E27FC236}">
                <a16:creationId xmlns:a16="http://schemas.microsoft.com/office/drawing/2014/main" id="{32517B91-C0B9-40BA-BA3F-431E0B6D6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41" y="1303840"/>
            <a:ext cx="3429600" cy="493527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77F2A77-3A3B-E4EE-45D6-297F5D065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293" y="869301"/>
            <a:ext cx="3870834" cy="542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爆炸製作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SOP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觀念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要有爆炸想法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05" y="1969766"/>
            <a:ext cx="3681929" cy="396106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882755" y="6305021"/>
            <a:ext cx="4426489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怎麼拆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540" y="1750522"/>
            <a:ext cx="4975856" cy="426323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41" y="4803519"/>
            <a:ext cx="1128809" cy="134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3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8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3265" dirty="0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爆炸製作</a:t>
            </a:r>
            <a:r>
              <a:rPr lang="en-US" altLang="zh-TW" sz="3265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SOP</a:t>
            </a:r>
            <a:endParaRPr lang="zh-TW" altLang="en-US" sz="3265">
              <a:solidFill>
                <a:srgbClr val="FFFF66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觀念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 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越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後面步驟零件越少</a:t>
            </a:r>
          </a:p>
        </p:txBody>
      </p:sp>
      <p:sp>
        <p:nvSpPr>
          <p:cNvPr id="10" name="矩形 9"/>
          <p:cNvSpPr/>
          <p:nvPr/>
        </p:nvSpPr>
        <p:spPr>
          <a:xfrm>
            <a:off x="3924777" y="6106415"/>
            <a:ext cx="4342445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感覺快做完，不會有壓力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15" y="1917803"/>
            <a:ext cx="2580188" cy="431582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765" y="2025376"/>
            <a:ext cx="3156145" cy="410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5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4" name="Rectangle 51"/>
          <p:cNvSpPr>
            <a:spLocks noChangeArrowheads="1"/>
          </p:cNvSpPr>
          <p:nvPr/>
        </p:nvSpPr>
        <p:spPr bwMode="auto">
          <a:xfrm>
            <a:off x="1" y="768008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爆炸製作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SOP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簡易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步驟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68758" y="5897993"/>
            <a:ext cx="4426489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拖曳</a:t>
            </a: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爆炸後位置</a:t>
            </a:r>
            <a:endParaRPr lang="zh-TW" altLang="en-US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17085" y="6013146"/>
            <a:ext cx="4426489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點選</a:t>
            </a: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要爆炸模型</a:t>
            </a:r>
            <a:endParaRPr lang="zh-TW" altLang="en-US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8" name="向右箭號 7"/>
          <p:cNvSpPr/>
          <p:nvPr/>
        </p:nvSpPr>
        <p:spPr bwMode="auto">
          <a:xfrm>
            <a:off x="6096000" y="5334078"/>
            <a:ext cx="1136171" cy="299324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868" y="1916749"/>
            <a:ext cx="3593674" cy="409982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812" y="1663746"/>
            <a:ext cx="3894025" cy="418503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C4ABBD6-962C-47D2-9499-4A5DCE170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16" y="2392817"/>
            <a:ext cx="1555541" cy="157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419CAA1-861A-46F4-BBDB-7BA88D9F5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47764"/>
            <a:ext cx="4527133" cy="3923006"/>
          </a:xfrm>
          <a:prstGeom prst="rect">
            <a:avLst/>
          </a:prstGeom>
        </p:spPr>
      </p:pic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爆炸製作</a:t>
            </a: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SOP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步驟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檢查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爆炸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845" y="2020887"/>
            <a:ext cx="4435777" cy="384025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180793" y="3679952"/>
            <a:ext cx="2073274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爆炸解除</a:t>
            </a:r>
          </a:p>
        </p:txBody>
      </p:sp>
      <p:sp>
        <p:nvSpPr>
          <p:cNvPr id="9" name="矩形 8"/>
          <p:cNvSpPr/>
          <p:nvPr/>
        </p:nvSpPr>
        <p:spPr>
          <a:xfrm>
            <a:off x="5201826" y="4214596"/>
            <a:ext cx="2031208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爆炸分解</a:t>
            </a:r>
          </a:p>
        </p:txBody>
      </p:sp>
      <p:sp>
        <p:nvSpPr>
          <p:cNvPr id="11" name="矩形 10"/>
          <p:cNvSpPr/>
          <p:nvPr/>
        </p:nvSpPr>
        <p:spPr>
          <a:xfrm>
            <a:off x="4389512" y="6335869"/>
            <a:ext cx="3411539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爆炸視圖在組合件管理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934" y="1917660"/>
            <a:ext cx="2017691" cy="62156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934" y="2736426"/>
            <a:ext cx="2140911" cy="68509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B9B1252-E73C-4C2B-8488-B7A795558A82}"/>
              </a:ext>
            </a:extLst>
          </p:cNvPr>
          <p:cNvSpPr/>
          <p:nvPr/>
        </p:nvSpPr>
        <p:spPr>
          <a:xfrm>
            <a:off x="379607" y="5313597"/>
            <a:ext cx="2073274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拖曳檢查</a:t>
            </a:r>
            <a:endParaRPr lang="zh-TW" altLang="en-US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48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16" y="1979734"/>
            <a:ext cx="4327714" cy="1865725"/>
          </a:xfrm>
          <a:prstGeom prst="rect">
            <a:avLst/>
          </a:prstGeom>
        </p:spPr>
      </p:pic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34488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爆炸製作</a:t>
            </a: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SOP</a:t>
            </a:r>
            <a:endParaRPr lang="zh-TW" altLang="en-US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步驟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檢查爆炸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90254" y="6208519"/>
            <a:ext cx="2031208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動畫爆炸</a:t>
            </a:r>
          </a:p>
        </p:txBody>
      </p:sp>
      <p:sp>
        <p:nvSpPr>
          <p:cNvPr id="11" name="AutoShape 59"/>
          <p:cNvSpPr>
            <a:spLocks noChangeArrowheads="1"/>
          </p:cNvSpPr>
          <p:nvPr/>
        </p:nvSpPr>
        <p:spPr bwMode="auto">
          <a:xfrm>
            <a:off x="2489602" y="3091620"/>
            <a:ext cx="2310826" cy="691091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682" tIns="36340" rIns="72682" bIns="36340" anchor="ctr"/>
          <a:lstStyle>
            <a:lvl1pPr defTabSz="8731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401638" defTabSz="8731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801688" defTabSz="8731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200150" defTabSz="8731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1603375" defTabSz="873125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060575" defTabSz="8731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517775" defTabSz="8731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2974975" defTabSz="8731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432175" defTabSz="87312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/>
            <a:endParaRPr kumimoji="0" lang="zh-TW" altLang="zh-TW" sz="1542" b="1" baseline="2000"/>
          </a:p>
        </p:txBody>
      </p:sp>
      <p:cxnSp>
        <p:nvCxnSpPr>
          <p:cNvPr id="12" name="AutoShape 10"/>
          <p:cNvCxnSpPr>
            <a:cxnSpLocks noChangeShapeType="1"/>
          </p:cNvCxnSpPr>
          <p:nvPr/>
        </p:nvCxnSpPr>
        <p:spPr bwMode="auto">
          <a:xfrm>
            <a:off x="1660295" y="2791786"/>
            <a:ext cx="671442" cy="445893"/>
          </a:xfrm>
          <a:prstGeom prst="curvedConnector3">
            <a:avLst>
              <a:gd name="adj1" fmla="val 57352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圖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28" y="1843641"/>
            <a:ext cx="5114075" cy="436487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61" y="4587653"/>
            <a:ext cx="5399324" cy="11066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71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8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爆炸製作</a:t>
            </a:r>
            <a:r>
              <a:rPr lang="en-US" altLang="zh-TW" sz="3265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SOP</a:t>
            </a:r>
            <a:endParaRPr lang="zh-TW" altLang="en-US" sz="3265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步驟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 </a:t>
            </a:r>
            <a:r>
              <a:rPr lang="zh-TW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爆炸</a:t>
            </a:r>
            <a:r>
              <a:rPr lang="zh-TW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直線草圖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236" y="2057345"/>
            <a:ext cx="4975856" cy="4263234"/>
          </a:xfrm>
          <a:prstGeom prst="rect">
            <a:avLst/>
          </a:prstGeom>
        </p:spPr>
      </p:pic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9723786" y="3083454"/>
            <a:ext cx="967528" cy="483764"/>
          </a:xfrm>
          <a:prstGeom prst="wedgeRoundRectCallout">
            <a:avLst>
              <a:gd name="adj1" fmla="val 4077"/>
              <a:gd name="adj2" fmla="val -14156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面２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7533711" y="3429000"/>
            <a:ext cx="967528" cy="552873"/>
          </a:xfrm>
          <a:prstGeom prst="wedgeRoundRectCallout">
            <a:avLst>
              <a:gd name="adj1" fmla="val 73021"/>
              <a:gd name="adj2" fmla="val -86826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539">
                <a:solidFill>
                  <a:schemeClr val="tx1">
                    <a:lumMod val="95000"/>
                    <a:lumOff val="5000"/>
                  </a:schemeClr>
                </a:solidFill>
                <a:latin typeface="華康中圓體" pitchFamily="49" charset="-120"/>
                <a:ea typeface="華康中圓體" pitchFamily="49" charset="-120"/>
              </a:rPr>
              <a:t>面１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31" y="1885578"/>
            <a:ext cx="4975856" cy="44350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7156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472426" y="1118714"/>
            <a:ext cx="2635042" cy="621982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爆炸圖意義</a:t>
            </a:r>
          </a:p>
        </p:txBody>
      </p:sp>
      <p:sp>
        <p:nvSpPr>
          <p:cNvPr id="11" name="AutoShape 34"/>
          <p:cNvSpPr>
            <a:spLocks noChangeArrowheads="1"/>
          </p:cNvSpPr>
          <p:nvPr/>
        </p:nvSpPr>
        <p:spPr bwMode="gray">
          <a:xfrm>
            <a:off x="487564" y="4951100"/>
            <a:ext cx="2644154" cy="64206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爆炸手法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34"/>
          <p:cNvSpPr>
            <a:spLocks noChangeArrowheads="1"/>
          </p:cNvSpPr>
          <p:nvPr/>
        </p:nvSpPr>
        <p:spPr bwMode="gray">
          <a:xfrm>
            <a:off x="491219" y="2017134"/>
            <a:ext cx="2642636" cy="64206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爆炸圖優點</a:t>
            </a:r>
          </a:p>
        </p:txBody>
      </p:sp>
      <p:sp>
        <p:nvSpPr>
          <p:cNvPr id="19" name="AutoShape 34"/>
          <p:cNvSpPr>
            <a:spLocks noChangeArrowheads="1"/>
          </p:cNvSpPr>
          <p:nvPr/>
        </p:nvSpPr>
        <p:spPr bwMode="gray">
          <a:xfrm>
            <a:off x="458275" y="3004914"/>
            <a:ext cx="2644154" cy="68885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SOP</a:t>
            </a:r>
          </a:p>
        </p:txBody>
      </p:sp>
      <p:sp>
        <p:nvSpPr>
          <p:cNvPr id="10" name="AutoShape 34"/>
          <p:cNvSpPr>
            <a:spLocks noChangeArrowheads="1"/>
          </p:cNvSpPr>
          <p:nvPr/>
        </p:nvSpPr>
        <p:spPr bwMode="gray">
          <a:xfrm>
            <a:off x="488586" y="3954420"/>
            <a:ext cx="2644154" cy="68885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學習方向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Picture 8" descr="SOLIDWORKS 3D CAD | SOLIDWORKS">
            <a:extLst>
              <a:ext uri="{FF2B5EF4-FFF2-40B4-BE49-F238E27FC236}">
                <a16:creationId xmlns:a16="http://schemas.microsoft.com/office/drawing/2014/main" id="{2C6409A6-D1A6-4108-89DA-2A2FE2B85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94" y="1405212"/>
            <a:ext cx="7643116" cy="369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53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爆炸視圖環境</a:t>
            </a:r>
          </a:p>
        </p:txBody>
      </p:sp>
      <p:sp>
        <p:nvSpPr>
          <p:cNvPr id="16" name="矩形 15"/>
          <p:cNvSpPr/>
          <p:nvPr/>
        </p:nvSpPr>
        <p:spPr>
          <a:xfrm>
            <a:off x="674463" y="5555936"/>
            <a:ext cx="2073274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爆炸步驟</a:t>
            </a:r>
          </a:p>
        </p:txBody>
      </p:sp>
      <p:sp>
        <p:nvSpPr>
          <p:cNvPr id="17" name="矩形 16"/>
          <p:cNvSpPr/>
          <p:nvPr/>
        </p:nvSpPr>
        <p:spPr>
          <a:xfrm>
            <a:off x="5059363" y="6335869"/>
            <a:ext cx="2073274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2.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爆炸設定</a:t>
            </a:r>
          </a:p>
        </p:txBody>
      </p:sp>
      <p:sp>
        <p:nvSpPr>
          <p:cNvPr id="18" name="矩形 17"/>
          <p:cNvSpPr/>
          <p:nvPr/>
        </p:nvSpPr>
        <p:spPr>
          <a:xfrm>
            <a:off x="8830768" y="5567860"/>
            <a:ext cx="2073274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3.</a:t>
            </a:r>
            <a:r>
              <a:rPr lang="zh-TW" altLang="en-US" sz="2539" b="1" dirty="0">
                <a:solidFill>
                  <a:srgbClr val="FF00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爆炸選項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18A4A4D-95D0-4272-815D-C86081B67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53" y="2200743"/>
            <a:ext cx="3291836" cy="314343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EE1C61C-961A-4B64-A9C9-89C3C3560A63}"/>
              </a:ext>
            </a:extLst>
          </p:cNvPr>
          <p:cNvPicPr/>
          <p:nvPr/>
        </p:nvPicPr>
        <p:blipFill rotWithShape="1">
          <a:blip r:embed="rId3"/>
          <a:srcRect b="16902"/>
          <a:stretch/>
        </p:blipFill>
        <p:spPr>
          <a:xfrm>
            <a:off x="4531055" y="1933725"/>
            <a:ext cx="3129890" cy="42556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BE4F5A7-559C-4079-AE27-B0EBBF5A2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657" y="1933725"/>
            <a:ext cx="3473982" cy="335165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726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製作容易修改難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230" y="1939962"/>
            <a:ext cx="5745770" cy="404669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157622" y="6176100"/>
            <a:ext cx="2073274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設定與選項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8F4799D-BC86-48A2-BFF3-D0B9EE0AA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69" y="2003853"/>
            <a:ext cx="2830360" cy="414212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9E15D8F-68A1-4F93-8930-F643E5AF1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788" y="1973727"/>
            <a:ext cx="2979743" cy="420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0" y="768009"/>
            <a:ext cx="12191999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製作容易修改難</a:t>
            </a:r>
          </a:p>
        </p:txBody>
      </p:sp>
      <p:sp>
        <p:nvSpPr>
          <p:cNvPr id="10" name="矩形 9"/>
          <p:cNvSpPr/>
          <p:nvPr/>
        </p:nvSpPr>
        <p:spPr>
          <a:xfrm>
            <a:off x="2054905" y="6128886"/>
            <a:ext cx="2073274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法蘭＋墊片</a:t>
            </a:r>
            <a:endParaRPr lang="zh-TW" altLang="en-US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473" y="2492084"/>
            <a:ext cx="3650202" cy="289524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9" y="2266002"/>
            <a:ext cx="2516421" cy="3405456"/>
          </a:xfrm>
          <a:prstGeom prst="rect">
            <a:avLst/>
          </a:prstGeom>
        </p:spPr>
      </p:pic>
      <p:sp>
        <p:nvSpPr>
          <p:cNvPr id="7" name="向右箭號 7"/>
          <p:cNvSpPr/>
          <p:nvPr/>
        </p:nvSpPr>
        <p:spPr bwMode="auto">
          <a:xfrm rot="19156428">
            <a:off x="2618724" y="4935258"/>
            <a:ext cx="1137806" cy="415309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1314" y="2492084"/>
            <a:ext cx="1865946" cy="227645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336675" y="6335869"/>
            <a:ext cx="2783271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爆炸圖怎麼辦</a:t>
            </a:r>
            <a:endParaRPr lang="zh-TW" altLang="en-US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D9AB7AE-1DB0-4CB9-A8E3-D5B1AC8ED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570" y="1940016"/>
            <a:ext cx="3022237" cy="4837856"/>
          </a:xfrm>
          <a:prstGeom prst="rect">
            <a:avLst/>
          </a:prstGeom>
        </p:spPr>
      </p:pic>
      <p:sp>
        <p:nvSpPr>
          <p:cNvPr id="12" name="向右箭號 7">
            <a:extLst>
              <a:ext uri="{FF2B5EF4-FFF2-40B4-BE49-F238E27FC236}">
                <a16:creationId xmlns:a16="http://schemas.microsoft.com/office/drawing/2014/main" id="{52AD1BF3-4BFC-4C81-81F6-222E132450A5}"/>
              </a:ext>
            </a:extLst>
          </p:cNvPr>
          <p:cNvSpPr/>
          <p:nvPr/>
        </p:nvSpPr>
        <p:spPr bwMode="auto">
          <a:xfrm rot="19156428">
            <a:off x="7922258" y="4560882"/>
            <a:ext cx="1137806" cy="415309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ea typeface="華康特粗圓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927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735726"/>
            <a:ext cx="12192000" cy="106508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75" tIns="40888" rIns="81775" bIns="40888" anchor="ctr">
            <a:spAutoFit/>
          </a:bodyPr>
          <a:lstStyle/>
          <a:p>
            <a:pPr algn="ctr" defTabSz="817752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1-0</a:t>
            </a:r>
            <a:r>
              <a:rPr lang="zh-TW" altLang="en-US" sz="3265">
                <a:solidFill>
                  <a:srgbClr val="FFFF00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心理建設</a:t>
            </a:r>
            <a:endParaRPr lang="zh-TW" altLang="en-US" sz="3265" dirty="0">
              <a:solidFill>
                <a:srgbClr val="FFFF00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817752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1.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天高地厚</a:t>
            </a:r>
            <a:endParaRPr lang="zh-TW" altLang="en-US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3" name="箭號: ＞形 2"/>
          <p:cNvSpPr/>
          <p:nvPr/>
        </p:nvSpPr>
        <p:spPr bwMode="auto">
          <a:xfrm>
            <a:off x="498162" y="2060330"/>
            <a:ext cx="3040798" cy="936777"/>
          </a:xfrm>
          <a:prstGeom prst="chevron">
            <a:avLst/>
          </a:prstGeom>
          <a:solidFill>
            <a:srgbClr val="0000FF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ctr" anchorCtr="0" compatLnSpc="1">
            <a:prstTxWarp prst="textNoShape">
              <a:avLst/>
            </a:prstTxWarp>
          </a:bodyPr>
          <a:lstStyle/>
          <a:p>
            <a:pPr algn="ctr" defTabSz="902695"/>
            <a:r>
              <a:rPr lang="zh-TW" altLang="en-US" sz="326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</a:t>
            </a:r>
            <a:r>
              <a:rPr lang="en-US" altLang="zh-TW" sz="326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</a:t>
            </a:r>
            <a:r>
              <a:rPr lang="zh-TW" altLang="en-US" sz="326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階段</a:t>
            </a:r>
            <a:endParaRPr lang="en-US" altLang="zh-TW" sz="3265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02695"/>
            <a:r>
              <a:rPr lang="zh-TW" altLang="en-US" sz="1632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爆炸圖製作</a:t>
            </a:r>
          </a:p>
        </p:txBody>
      </p:sp>
      <p:sp>
        <p:nvSpPr>
          <p:cNvPr id="14" name="箭號: ＞形 13"/>
          <p:cNvSpPr/>
          <p:nvPr/>
        </p:nvSpPr>
        <p:spPr bwMode="auto">
          <a:xfrm>
            <a:off x="478005" y="3633364"/>
            <a:ext cx="3060955" cy="936777"/>
          </a:xfrm>
          <a:prstGeom prst="chevron">
            <a:avLst/>
          </a:prstGeom>
          <a:solidFill>
            <a:srgbClr val="0000FF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ctr" anchorCtr="0" compatLnSpc="1">
            <a:prstTxWarp prst="textNoShape">
              <a:avLst/>
            </a:prstTxWarp>
          </a:bodyPr>
          <a:lstStyle/>
          <a:p>
            <a:pPr algn="ctr" defTabSz="902695"/>
            <a:r>
              <a:rPr lang="zh-TW" altLang="en-US" sz="326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</a:t>
            </a:r>
            <a:r>
              <a:rPr lang="en-US" altLang="zh-TW" sz="326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326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階段</a:t>
            </a:r>
            <a:endParaRPr lang="en-US" altLang="zh-TW" sz="3265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02695"/>
            <a:r>
              <a:rPr lang="zh-TW" altLang="en-US" sz="1632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爆炸圖修改</a:t>
            </a:r>
          </a:p>
        </p:txBody>
      </p:sp>
      <p:sp>
        <p:nvSpPr>
          <p:cNvPr id="15" name="箭號: ＞形 14"/>
          <p:cNvSpPr/>
          <p:nvPr/>
        </p:nvSpPr>
        <p:spPr bwMode="auto">
          <a:xfrm>
            <a:off x="429053" y="5294946"/>
            <a:ext cx="3109908" cy="899139"/>
          </a:xfrm>
          <a:prstGeom prst="chevron">
            <a:avLst/>
          </a:prstGeom>
          <a:solidFill>
            <a:srgbClr val="0000FF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ctr" anchorCtr="0" compatLnSpc="1">
            <a:prstTxWarp prst="textNoShape">
              <a:avLst/>
            </a:prstTxWarp>
          </a:bodyPr>
          <a:lstStyle/>
          <a:p>
            <a:pPr algn="ctr" defTabSz="902695"/>
            <a:r>
              <a:rPr lang="zh-TW" altLang="en-US" sz="326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第</a:t>
            </a:r>
            <a:r>
              <a:rPr lang="en-US" altLang="zh-TW" sz="326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</a:t>
            </a:r>
            <a:r>
              <a:rPr lang="zh-TW" altLang="en-US" sz="3265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階段</a:t>
            </a:r>
            <a:endParaRPr lang="en-US" altLang="zh-TW" sz="3265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algn="ctr" defTabSz="902695"/>
            <a:r>
              <a:rPr lang="zh-TW" altLang="en-US" sz="1632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爆炸圖專業應用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2"/>
          <a:srcRect l="9759" t="40555"/>
          <a:stretch/>
        </p:blipFill>
        <p:spPr>
          <a:xfrm>
            <a:off x="4011293" y="3531296"/>
            <a:ext cx="2084707" cy="111427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/>
          <a:srcRect b="17647"/>
          <a:stretch/>
        </p:blipFill>
        <p:spPr>
          <a:xfrm>
            <a:off x="8445710" y="3347472"/>
            <a:ext cx="1908728" cy="1622418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93" y="1906494"/>
            <a:ext cx="2333258" cy="145109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600" y="4836258"/>
            <a:ext cx="2175005" cy="198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340" y="2170461"/>
            <a:ext cx="4591081" cy="391953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73" y="1804936"/>
            <a:ext cx="4666648" cy="24129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編輯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3D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爆炸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路徑線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1103664" y="2075492"/>
            <a:ext cx="1935055" cy="55287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73" y="4419399"/>
            <a:ext cx="2752133" cy="18889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249" y="4876807"/>
            <a:ext cx="1517602" cy="106059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575601" y="6261756"/>
            <a:ext cx="2531479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環境與工具列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004" y="2040937"/>
            <a:ext cx="1291246" cy="14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5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10"/>
            <a:ext cx="1219200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斜線爆炸</a:t>
            </a:r>
          </a:p>
        </p:txBody>
      </p:sp>
      <p:sp>
        <p:nvSpPr>
          <p:cNvPr id="6" name="橢圓形圖說文字 5"/>
          <p:cNvSpPr/>
          <p:nvPr/>
        </p:nvSpPr>
        <p:spPr bwMode="auto">
          <a:xfrm>
            <a:off x="7712234" y="1772757"/>
            <a:ext cx="4218509" cy="3430613"/>
          </a:xfrm>
          <a:prstGeom prst="wedgeEllipseCallout">
            <a:avLst>
              <a:gd name="adj1" fmla="val -64022"/>
              <a:gd name="adj2" fmla="val 54194"/>
            </a:avLst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>
              <a:solidFill>
                <a:srgbClr val="FF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b="17647"/>
          <a:stretch/>
        </p:blipFill>
        <p:spPr>
          <a:xfrm>
            <a:off x="289155" y="2046818"/>
            <a:ext cx="3414804" cy="2902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向右箭號 12"/>
          <p:cNvSpPr/>
          <p:nvPr/>
        </p:nvSpPr>
        <p:spPr bwMode="auto">
          <a:xfrm rot="13599672">
            <a:off x="3178607" y="3693147"/>
            <a:ext cx="855468" cy="299324"/>
          </a:xfrm>
          <a:prstGeom prst="rightArrow">
            <a:avLst/>
          </a:prstGeom>
          <a:solidFill>
            <a:srgbClr val="1D06F8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08622" y="6226343"/>
            <a:ext cx="3631554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爆炸方向指定</a:t>
            </a:r>
            <a:r>
              <a:rPr lang="en-US" altLang="zh-TW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面優先</a:t>
            </a:r>
            <a:r>
              <a:rPr lang="en-US" altLang="zh-TW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278" y="3630418"/>
            <a:ext cx="3832907" cy="267891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300" y="1943589"/>
            <a:ext cx="2988398" cy="297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0" y="768009"/>
            <a:ext cx="12191999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角度爆炸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646" y="2127216"/>
            <a:ext cx="3883338" cy="424502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73" y="2127216"/>
            <a:ext cx="2746594" cy="35936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向右箭號 10"/>
          <p:cNvSpPr/>
          <p:nvPr/>
        </p:nvSpPr>
        <p:spPr bwMode="auto">
          <a:xfrm rot="13599672">
            <a:off x="1619923" y="3832212"/>
            <a:ext cx="855468" cy="299324"/>
          </a:xfrm>
          <a:prstGeom prst="rightArrow">
            <a:avLst/>
          </a:prstGeom>
          <a:solidFill>
            <a:srgbClr val="1D06F8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74636" y="6239421"/>
            <a:ext cx="4190098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指定旋轉中心與顯示旋轉圈</a:t>
            </a:r>
            <a:endParaRPr lang="zh-TW" altLang="en-US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837" y="2309800"/>
            <a:ext cx="3529990" cy="341733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017" y="4274936"/>
            <a:ext cx="1989960" cy="209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4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D9B3054-F737-4EEB-BB2F-A661CB069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11" y="1940024"/>
            <a:ext cx="3251065" cy="28290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725" y="2693896"/>
            <a:ext cx="3801859" cy="3405263"/>
          </a:xfrm>
          <a:prstGeom prst="rect">
            <a:avLst/>
          </a:prstGeom>
        </p:spPr>
      </p:pic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旋轉同步爆炸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5285" y="1750522"/>
            <a:ext cx="4190587" cy="4698072"/>
          </a:xfrm>
          <a:prstGeom prst="rect">
            <a:avLst/>
          </a:prstGeom>
        </p:spPr>
      </p:pic>
      <p:sp>
        <p:nvSpPr>
          <p:cNvPr id="12" name="向右箭號 11"/>
          <p:cNvSpPr/>
          <p:nvPr/>
        </p:nvSpPr>
        <p:spPr bwMode="auto">
          <a:xfrm rot="13599672">
            <a:off x="1868028" y="4660674"/>
            <a:ext cx="855468" cy="299324"/>
          </a:xfrm>
          <a:prstGeom prst="rightArrow">
            <a:avLst/>
          </a:prstGeom>
          <a:solidFill>
            <a:srgbClr val="1D06F8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033804" y="6261756"/>
            <a:ext cx="2073274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顯示旋轉圈</a:t>
            </a:r>
          </a:p>
        </p:txBody>
      </p:sp>
      <p:sp>
        <p:nvSpPr>
          <p:cNvPr id="9" name="矩形 8"/>
          <p:cNvSpPr/>
          <p:nvPr/>
        </p:nvSpPr>
        <p:spPr>
          <a:xfrm>
            <a:off x="592600" y="6015470"/>
            <a:ext cx="2073274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ADD</a:t>
            </a: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非同步</a:t>
            </a:r>
            <a:endParaRPr lang="zh-TW" altLang="en-US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515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619" y="1880322"/>
            <a:ext cx="3110648" cy="3824099"/>
          </a:xfrm>
          <a:prstGeom prst="rect">
            <a:avLst/>
          </a:prstGeom>
        </p:spPr>
      </p:pic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逕向爆炸</a:t>
            </a:r>
          </a:p>
        </p:txBody>
      </p:sp>
      <p:sp>
        <p:nvSpPr>
          <p:cNvPr id="16" name="矩形 15"/>
          <p:cNvSpPr/>
          <p:nvPr/>
        </p:nvSpPr>
        <p:spPr>
          <a:xfrm>
            <a:off x="5033804" y="6261756"/>
            <a:ext cx="2073274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徑向步階</a:t>
            </a:r>
            <a:endParaRPr lang="zh-TW" altLang="en-US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744" y="1777504"/>
            <a:ext cx="3603767" cy="445729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375" y="4284723"/>
            <a:ext cx="2119782" cy="198001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48" y="4232373"/>
            <a:ext cx="1399464" cy="144611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88" y="1920256"/>
            <a:ext cx="2598632" cy="21423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587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8.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同步爆炸</a:t>
            </a:r>
          </a:p>
        </p:txBody>
      </p:sp>
      <p:sp>
        <p:nvSpPr>
          <p:cNvPr id="16" name="矩形 15"/>
          <p:cNvSpPr/>
          <p:nvPr/>
        </p:nvSpPr>
        <p:spPr>
          <a:xfrm>
            <a:off x="5033804" y="6261756"/>
            <a:ext cx="2073274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徑向步階</a:t>
            </a:r>
            <a:endParaRPr lang="zh-TW" altLang="en-US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576524" y="3082712"/>
            <a:ext cx="3483498" cy="344010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3807898" y="2067548"/>
            <a:ext cx="3299180" cy="272290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24" y="1901007"/>
            <a:ext cx="1399464" cy="144611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lum bright="20000"/>
          </a:blip>
          <a:stretch>
            <a:fillRect/>
          </a:stretch>
        </p:blipFill>
        <p:spPr>
          <a:xfrm>
            <a:off x="7434943" y="2400710"/>
            <a:ext cx="4517595" cy="352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6277444" y="2151532"/>
            <a:ext cx="5211836" cy="3552278"/>
          </a:xfrm>
          <a:prstGeom prst="rect">
            <a:avLst/>
          </a:prstGeom>
        </p:spPr>
      </p:pic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9.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自動間隔零組件炸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56" y="3534487"/>
            <a:ext cx="4459182" cy="284653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EF5F3E0-6D9B-4D32-9B00-3337AABF4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2" y="2040160"/>
            <a:ext cx="3605837" cy="21738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圓角矩形 10">
            <a:extLst>
              <a:ext uri="{FF2B5EF4-FFF2-40B4-BE49-F238E27FC236}">
                <a16:creationId xmlns:a16="http://schemas.microsoft.com/office/drawing/2014/main" id="{4E28D1DB-B62F-4E6E-8733-E8220F8E59D1}"/>
              </a:ext>
            </a:extLst>
          </p:cNvPr>
          <p:cNvSpPr/>
          <p:nvPr/>
        </p:nvSpPr>
        <p:spPr bwMode="auto">
          <a:xfrm>
            <a:off x="274055" y="2332588"/>
            <a:ext cx="3383545" cy="104878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7906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8D68A3D-124F-4055-A6F7-704FEC48C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43" y="2143937"/>
            <a:ext cx="4393532" cy="3595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10.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選擇次組件的零件</a:t>
            </a:r>
          </a:p>
        </p:txBody>
      </p:sp>
      <p:sp>
        <p:nvSpPr>
          <p:cNvPr id="6" name="圓角矩形 5"/>
          <p:cNvSpPr/>
          <p:nvPr/>
        </p:nvSpPr>
        <p:spPr bwMode="auto">
          <a:xfrm>
            <a:off x="233183" y="4632198"/>
            <a:ext cx="3952318" cy="62198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586" y="2349371"/>
            <a:ext cx="3511096" cy="374062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r="12857"/>
          <a:stretch/>
        </p:blipFill>
        <p:spPr>
          <a:xfrm>
            <a:off x="5033804" y="2143937"/>
            <a:ext cx="2193506" cy="20330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2523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11.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重新使用次組合件爆炸</a:t>
            </a:r>
          </a:p>
        </p:txBody>
      </p:sp>
      <p:sp>
        <p:nvSpPr>
          <p:cNvPr id="16" name="矩形 15"/>
          <p:cNvSpPr/>
          <p:nvPr/>
        </p:nvSpPr>
        <p:spPr>
          <a:xfrm>
            <a:off x="3971024" y="6327295"/>
            <a:ext cx="4102996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套用先前完成爆炸</a:t>
            </a: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視圖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A33CE71-0FEC-4D75-8BD9-41C891463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891"/>
          <a:stretch/>
        </p:blipFill>
        <p:spPr>
          <a:xfrm>
            <a:off x="120116" y="2000571"/>
            <a:ext cx="2971341" cy="419351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2D26CDF-42A6-4B40-A508-730AA03D5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474" y="1868952"/>
            <a:ext cx="6381117" cy="458619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EF09A16-3A91-4654-A8DB-AEB5DC735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6446" y="147178"/>
            <a:ext cx="1658299" cy="185339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EB90131-EE69-406A-BFB8-6FE9314D6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6022" y="2200743"/>
            <a:ext cx="2434541" cy="321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12.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編輯特徵</a:t>
            </a:r>
          </a:p>
        </p:txBody>
      </p:sp>
      <p:sp>
        <p:nvSpPr>
          <p:cNvPr id="16" name="矩形 15"/>
          <p:cNvSpPr/>
          <p:nvPr/>
        </p:nvSpPr>
        <p:spPr>
          <a:xfrm>
            <a:off x="5033804" y="6261756"/>
            <a:ext cx="2073274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徑向步階</a:t>
            </a:r>
            <a:endParaRPr lang="zh-TW" altLang="en-US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43" y="1982619"/>
            <a:ext cx="4590738" cy="3724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20" y="1908599"/>
            <a:ext cx="2565154" cy="40903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圓角矩形 6"/>
          <p:cNvSpPr/>
          <p:nvPr/>
        </p:nvSpPr>
        <p:spPr bwMode="auto">
          <a:xfrm>
            <a:off x="6994419" y="4050982"/>
            <a:ext cx="2626146" cy="200416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8" name="圓角矩形 7"/>
          <p:cNvSpPr/>
          <p:nvPr/>
        </p:nvSpPr>
        <p:spPr bwMode="auto">
          <a:xfrm>
            <a:off x="1128260" y="3364801"/>
            <a:ext cx="2764365" cy="55287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9404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472426" y="1118714"/>
            <a:ext cx="2635042" cy="62198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爆炸圖意義</a:t>
            </a:r>
          </a:p>
        </p:txBody>
      </p:sp>
      <p:sp>
        <p:nvSpPr>
          <p:cNvPr id="11" name="AutoShape 34"/>
          <p:cNvSpPr>
            <a:spLocks noChangeArrowheads="1"/>
          </p:cNvSpPr>
          <p:nvPr/>
        </p:nvSpPr>
        <p:spPr bwMode="gray">
          <a:xfrm>
            <a:off x="487564" y="4951100"/>
            <a:ext cx="2644154" cy="64206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爆炸手法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34"/>
          <p:cNvSpPr>
            <a:spLocks noChangeArrowheads="1"/>
          </p:cNvSpPr>
          <p:nvPr/>
        </p:nvSpPr>
        <p:spPr bwMode="gray">
          <a:xfrm>
            <a:off x="491219" y="2017134"/>
            <a:ext cx="2642636" cy="64206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爆炸圖優點</a:t>
            </a:r>
          </a:p>
        </p:txBody>
      </p:sp>
      <p:sp>
        <p:nvSpPr>
          <p:cNvPr id="19" name="AutoShape 34"/>
          <p:cNvSpPr>
            <a:spLocks noChangeArrowheads="1"/>
          </p:cNvSpPr>
          <p:nvPr/>
        </p:nvSpPr>
        <p:spPr bwMode="gray">
          <a:xfrm>
            <a:off x="458275" y="3004914"/>
            <a:ext cx="2644154" cy="68885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SOP</a:t>
            </a:r>
          </a:p>
        </p:txBody>
      </p:sp>
      <p:sp>
        <p:nvSpPr>
          <p:cNvPr id="10" name="AutoShape 34"/>
          <p:cNvSpPr>
            <a:spLocks noChangeArrowheads="1"/>
          </p:cNvSpPr>
          <p:nvPr/>
        </p:nvSpPr>
        <p:spPr bwMode="gray">
          <a:xfrm>
            <a:off x="488586" y="3954420"/>
            <a:ext cx="2644154" cy="68885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學習方向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Picture 8" descr="SOLIDWORKS 3D CAD | SOLIDWORKS">
            <a:extLst>
              <a:ext uri="{FF2B5EF4-FFF2-40B4-BE49-F238E27FC236}">
                <a16:creationId xmlns:a16="http://schemas.microsoft.com/office/drawing/2014/main" id="{108484A9-513B-41FB-A2A9-95D47475F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94" y="1405212"/>
            <a:ext cx="7643116" cy="369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13.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編輯爆炸步驟</a:t>
            </a:r>
          </a:p>
        </p:txBody>
      </p:sp>
      <p:sp>
        <p:nvSpPr>
          <p:cNvPr id="16" name="矩形 15"/>
          <p:cNvSpPr/>
          <p:nvPr/>
        </p:nvSpPr>
        <p:spPr>
          <a:xfrm>
            <a:off x="5033804" y="6261756"/>
            <a:ext cx="2073274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徑向步階</a:t>
            </a:r>
            <a:endParaRPr lang="zh-TW" altLang="en-US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88" y="2203512"/>
            <a:ext cx="4534291" cy="30408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783" y="1929429"/>
            <a:ext cx="2557037" cy="4153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圓角矩形 6"/>
          <p:cNvSpPr/>
          <p:nvPr/>
        </p:nvSpPr>
        <p:spPr bwMode="auto">
          <a:xfrm>
            <a:off x="7394892" y="4486467"/>
            <a:ext cx="2487928" cy="62198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8" name="圓角矩形 7"/>
          <p:cNvSpPr/>
          <p:nvPr/>
        </p:nvSpPr>
        <p:spPr bwMode="auto">
          <a:xfrm>
            <a:off x="1329466" y="3032822"/>
            <a:ext cx="1935055" cy="54259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328334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418" y="2191958"/>
            <a:ext cx="3212279" cy="31924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14.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改變步驟順序</a:t>
            </a:r>
          </a:p>
        </p:txBody>
      </p:sp>
      <p:sp>
        <p:nvSpPr>
          <p:cNvPr id="16" name="矩形 15"/>
          <p:cNvSpPr/>
          <p:nvPr/>
        </p:nvSpPr>
        <p:spPr>
          <a:xfrm>
            <a:off x="5033804" y="6261756"/>
            <a:ext cx="2073274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拖曳</a:t>
            </a:r>
          </a:p>
        </p:txBody>
      </p:sp>
      <p:sp>
        <p:nvSpPr>
          <p:cNvPr id="7" name="圓角矩形 6"/>
          <p:cNvSpPr/>
          <p:nvPr/>
        </p:nvSpPr>
        <p:spPr bwMode="auto">
          <a:xfrm>
            <a:off x="7356594" y="3486022"/>
            <a:ext cx="2850104" cy="62198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8" name="圓角矩形 7"/>
          <p:cNvSpPr/>
          <p:nvPr/>
        </p:nvSpPr>
        <p:spPr bwMode="auto">
          <a:xfrm>
            <a:off x="2156780" y="3152564"/>
            <a:ext cx="1935055" cy="54259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115" y="2191958"/>
            <a:ext cx="4170282" cy="40177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1" name="AutoShape 10"/>
          <p:cNvCxnSpPr>
            <a:cxnSpLocks noChangeShapeType="1"/>
          </p:cNvCxnSpPr>
          <p:nvPr/>
        </p:nvCxnSpPr>
        <p:spPr bwMode="auto">
          <a:xfrm flipV="1">
            <a:off x="5183285" y="3777551"/>
            <a:ext cx="1971019" cy="1290605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圓角矩形 12"/>
          <p:cNvSpPr/>
          <p:nvPr/>
        </p:nvSpPr>
        <p:spPr bwMode="auto">
          <a:xfrm>
            <a:off x="2040209" y="4702791"/>
            <a:ext cx="2993596" cy="74630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</p:spTree>
    <p:extLst>
      <p:ext uri="{BB962C8B-B14F-4D97-AF65-F5344CB8AC3E}">
        <p14:creationId xmlns:p14="http://schemas.microsoft.com/office/powerpoint/2010/main" val="39536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2027" r="5301"/>
          <a:stretch/>
        </p:blipFill>
        <p:spPr>
          <a:xfrm>
            <a:off x="819637" y="2392944"/>
            <a:ext cx="4611047" cy="3148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15.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改變步驟名稱</a:t>
            </a:r>
          </a:p>
        </p:txBody>
      </p:sp>
      <p:sp>
        <p:nvSpPr>
          <p:cNvPr id="16" name="矩形 15"/>
          <p:cNvSpPr/>
          <p:nvPr/>
        </p:nvSpPr>
        <p:spPr>
          <a:xfrm>
            <a:off x="5033804" y="6261756"/>
            <a:ext cx="2073274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b="1" dirty="0" err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F2</a:t>
            </a:r>
            <a:r>
              <a:rPr lang="zh-TW" altLang="en-US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改名稱</a:t>
            </a:r>
            <a:endParaRPr lang="en-US" altLang="zh-TW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7356594" y="3486022"/>
            <a:ext cx="2850104" cy="62198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1" tIns="41465" rIns="82931" bIns="41465" numCol="1" rtlCol="0" anchor="t" anchorCtr="0" compatLnSpc="1">
            <a:prstTxWarp prst="textNoShape">
              <a:avLst/>
            </a:prstTxWarp>
          </a:bodyPr>
          <a:lstStyle/>
          <a:p>
            <a:pPr defTabSz="902695"/>
            <a:endParaRPr lang="zh-TW" altLang="en-US" sz="1632"/>
          </a:p>
        </p:txBody>
      </p:sp>
      <p:sp>
        <p:nvSpPr>
          <p:cNvPr id="14" name="向右箭號 13"/>
          <p:cNvSpPr/>
          <p:nvPr/>
        </p:nvSpPr>
        <p:spPr bwMode="auto">
          <a:xfrm>
            <a:off x="5107831" y="5901790"/>
            <a:ext cx="1467286" cy="29932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95196"/>
            <a:endParaRPr lang="zh-TW" altLang="en-US" sz="979" i="1">
              <a:solidFill>
                <a:srgbClr val="FF0000"/>
              </a:solidFill>
              <a:ea typeface="華康特粗圓體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C89683B-DA3F-4C5F-9D3E-0D4B2183D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117" y="2100730"/>
            <a:ext cx="3907166" cy="3759327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12670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16.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複製爆炸視圖</a:t>
            </a:r>
          </a:p>
        </p:txBody>
      </p:sp>
      <p:sp>
        <p:nvSpPr>
          <p:cNvPr id="16" name="矩形 15"/>
          <p:cNvSpPr/>
          <p:nvPr/>
        </p:nvSpPr>
        <p:spPr>
          <a:xfrm>
            <a:off x="6401046" y="6261755"/>
            <a:ext cx="3066361" cy="52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2539" b="1" dirty="0" err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Ctrl+C</a:t>
            </a:r>
            <a:r>
              <a:rPr lang="en-US" altLang="zh-TW" sz="2539" b="1" dirty="0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 &gt;&gt;</a:t>
            </a:r>
            <a:r>
              <a:rPr lang="en-US" altLang="zh-TW" sz="2539" b="1" dirty="0" err="1">
                <a:solidFill>
                  <a:srgbClr val="FF0000"/>
                </a:solidFill>
                <a:latin typeface="華康細圓體" pitchFamily="49" charset="-120"/>
                <a:ea typeface="華康細圓體" pitchFamily="49" charset="-120"/>
              </a:rPr>
              <a:t>Ctrl+V</a:t>
            </a:r>
            <a:endParaRPr lang="en-US" altLang="zh-TW" sz="2539" b="1" dirty="0">
              <a:solidFill>
                <a:srgbClr val="FF0000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24" y="1988316"/>
            <a:ext cx="5185800" cy="363948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69ECF9E-083A-4A6E-BEDD-8F9BF41BB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52" y="4968853"/>
            <a:ext cx="4575572" cy="155396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0F1CFF8-AD86-48BE-8FD2-E557B0C68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046" y="2024135"/>
            <a:ext cx="5396922" cy="380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6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0"/>
          <p:cNvSpPr txBox="1">
            <a:spLocks noChangeArrowheads="1"/>
          </p:cNvSpPr>
          <p:nvPr/>
        </p:nvSpPr>
        <p:spPr bwMode="auto">
          <a:xfrm>
            <a:off x="8238383" y="1218230"/>
            <a:ext cx="179683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5363" eaLnBrk="0" hangingPunct="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539">
                <a:solidFill>
                  <a:srgbClr val="0099CC"/>
                </a:solidFill>
                <a:ea typeface="新細明體" pitchFamily="18" charset="-120"/>
              </a:rPr>
              <a:t>3D </a:t>
            </a:r>
            <a:r>
              <a:rPr lang="zh-TW" altLang="en-US" sz="2539">
                <a:solidFill>
                  <a:srgbClr val="0099CC"/>
                </a:solidFill>
                <a:ea typeface="新細明體" pitchFamily="18" charset="-120"/>
              </a:rPr>
              <a:t>電路圖</a:t>
            </a:r>
          </a:p>
        </p:txBody>
      </p:sp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1" y="768009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4.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爆炸學習</a:t>
            </a:r>
            <a:endParaRPr lang="en-US" altLang="zh-TW" sz="3265" dirty="0">
              <a:solidFill>
                <a:srgbClr val="FFFF66"/>
              </a:solidFill>
              <a:latin typeface="華康細圓體" pitchFamily="49" charset="-120"/>
              <a:ea typeface="華康細圓體" pitchFamily="49" charset="-120"/>
            </a:endParaRP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17.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多看爆炸視圖手法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510" y="4427059"/>
            <a:ext cx="3131001" cy="186734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97" y="4206337"/>
            <a:ext cx="2175005" cy="198713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76" y="2249985"/>
            <a:ext cx="2926967" cy="156875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836" y="2403830"/>
            <a:ext cx="2468889" cy="378963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1011" y="1836722"/>
            <a:ext cx="2395277" cy="239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472426" y="1118714"/>
            <a:ext cx="2635042" cy="621982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1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爆炸圖意義</a:t>
            </a:r>
          </a:p>
        </p:txBody>
      </p:sp>
      <p:sp>
        <p:nvSpPr>
          <p:cNvPr id="11" name="AutoShape 34"/>
          <p:cNvSpPr>
            <a:spLocks noChangeArrowheads="1"/>
          </p:cNvSpPr>
          <p:nvPr/>
        </p:nvSpPr>
        <p:spPr bwMode="gray">
          <a:xfrm>
            <a:off x="487564" y="4951100"/>
            <a:ext cx="2644154" cy="642066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5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爆炸手法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sp>
        <p:nvSpPr>
          <p:cNvPr id="17" name="AutoShape 34"/>
          <p:cNvSpPr>
            <a:spLocks noChangeArrowheads="1"/>
          </p:cNvSpPr>
          <p:nvPr/>
        </p:nvSpPr>
        <p:spPr bwMode="gray">
          <a:xfrm>
            <a:off x="491219" y="2017134"/>
            <a:ext cx="2642636" cy="64206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2</a:t>
            </a:r>
            <a:r>
              <a:rPr lang="zh-TW" altLang="en-US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爆炸圖優點</a:t>
            </a:r>
          </a:p>
        </p:txBody>
      </p:sp>
      <p:sp>
        <p:nvSpPr>
          <p:cNvPr id="19" name="AutoShape 34"/>
          <p:cNvSpPr>
            <a:spLocks noChangeArrowheads="1"/>
          </p:cNvSpPr>
          <p:nvPr/>
        </p:nvSpPr>
        <p:spPr bwMode="gray">
          <a:xfrm>
            <a:off x="458275" y="3004914"/>
            <a:ext cx="2644154" cy="68885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3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爆炸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SOP</a:t>
            </a:r>
          </a:p>
        </p:txBody>
      </p:sp>
      <p:sp>
        <p:nvSpPr>
          <p:cNvPr id="10" name="AutoShape 34"/>
          <p:cNvSpPr>
            <a:spLocks noChangeArrowheads="1"/>
          </p:cNvSpPr>
          <p:nvPr/>
        </p:nvSpPr>
        <p:spPr bwMode="gray">
          <a:xfrm>
            <a:off x="488586" y="3954420"/>
            <a:ext cx="2644154" cy="68885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1465" tIns="40314" rIns="41465" bIns="40314" anchor="ctr" anchorCtr="1"/>
          <a:lstStyle/>
          <a:p>
            <a:pPr defTabSz="902695"/>
            <a:r>
              <a:rPr lang="en-US" altLang="zh-TW" sz="2539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 </a:t>
            </a:r>
            <a:r>
              <a:rPr lang="en-US" altLang="zh-TW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4 </a:t>
            </a:r>
            <a:r>
              <a:rPr lang="zh-TW" altLang="en-US" sz="2539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學習方向</a:t>
            </a:r>
            <a:endParaRPr lang="en-US" altLang="zh-TW" sz="2539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Picture 8" descr="SOLIDWORKS 3D CAD | SOLIDWORKS">
            <a:extLst>
              <a:ext uri="{FF2B5EF4-FFF2-40B4-BE49-F238E27FC236}">
                <a16:creationId xmlns:a16="http://schemas.microsoft.com/office/drawing/2014/main" id="{154A45DD-A981-4B02-8A57-422C443A2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94" y="1405212"/>
            <a:ext cx="7643116" cy="369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50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46075" y="6261753"/>
            <a:ext cx="311335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爆炸圖不一定是立體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平面法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69" y="1881790"/>
            <a:ext cx="4146547" cy="435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2" descr="商品圖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12213" r="12219" b="13120"/>
          <a:stretch/>
        </p:blipFill>
        <p:spPr bwMode="auto">
          <a:xfrm>
            <a:off x="6510656" y="1893425"/>
            <a:ext cx="3179018" cy="434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0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r="3441"/>
          <a:stretch/>
        </p:blipFill>
        <p:spPr>
          <a:xfrm>
            <a:off x="3340901" y="2052474"/>
            <a:ext cx="8045556" cy="393725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546075" y="6261753"/>
            <a:ext cx="3113353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爆炸圖不一定是立體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平面法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87" y="1851502"/>
            <a:ext cx="2505912" cy="338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115978" y="6263195"/>
            <a:ext cx="1975221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用放的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=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應付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1067710" y="1784279"/>
            <a:ext cx="2655204" cy="400223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5819563" y="1668532"/>
            <a:ext cx="3870111" cy="4509690"/>
          </a:xfrm>
          <a:prstGeom prst="rect">
            <a:avLst/>
          </a:prstGeom>
        </p:spPr>
      </p:pic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應付法</a:t>
            </a:r>
          </a:p>
        </p:txBody>
      </p:sp>
    </p:spTree>
    <p:extLst>
      <p:ext uri="{BB962C8B-B14F-4D97-AF65-F5344CB8AC3E}">
        <p14:creationId xmlns:p14="http://schemas.microsoft.com/office/powerpoint/2010/main" val="39491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976893" y="6261755"/>
            <a:ext cx="4254691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 dirty="0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哪一個比較好   最好用畫的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塗彩法比較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806129" y="1643482"/>
            <a:ext cx="3980654" cy="4912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29532" y="1428059"/>
            <a:ext cx="4047739" cy="54102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763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sg3">
            <a:extLst>
              <a:ext uri="{FF2B5EF4-FFF2-40B4-BE49-F238E27FC236}">
                <a16:creationId xmlns:a16="http://schemas.microsoft.com/office/drawing/2014/main" id="{8D7DAFB2-F3EC-4B0B-8CEA-6AD7902CD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" r="1817" b="5376"/>
          <a:stretch>
            <a:fillRect/>
          </a:stretch>
        </p:blipFill>
        <p:spPr bwMode="auto">
          <a:xfrm>
            <a:off x="378568" y="1825326"/>
            <a:ext cx="4559762" cy="3107031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179" y="1979105"/>
            <a:ext cx="5398808" cy="405407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4851758" y="6261755"/>
            <a:ext cx="246253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關鍵有沒有量產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爆炸圖意義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1-2.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爆炸圖 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VS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拍照片</a:t>
            </a:r>
          </a:p>
        </p:txBody>
      </p:sp>
      <p:sp>
        <p:nvSpPr>
          <p:cNvPr id="9" name="矩形 8"/>
          <p:cNvSpPr/>
          <p:nvPr/>
        </p:nvSpPr>
        <p:spPr>
          <a:xfrm>
            <a:off x="2156780" y="6244332"/>
            <a:ext cx="2300630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圖片來源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: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網路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1" name="Picture 3" descr="sg2">
            <a:extLst>
              <a:ext uri="{FF2B5EF4-FFF2-40B4-BE49-F238E27FC236}">
                <a16:creationId xmlns:a16="http://schemas.microsoft.com/office/drawing/2014/main" id="{2C493703-2CC8-402D-8FC6-B7CD9102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28" y="3801418"/>
            <a:ext cx="3569720" cy="2442914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55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實務與模型裝配法</a:t>
            </a:r>
          </a:p>
        </p:txBody>
      </p:sp>
      <p:pic>
        <p:nvPicPr>
          <p:cNvPr id="6" name="Picture 3" descr="2013 Subaru BRZ Stealthbox Install (6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1" y="2043738"/>
            <a:ext cx="5723869" cy="41611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6" descr="Suburu Hardware 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r="22459"/>
          <a:stretch/>
        </p:blipFill>
        <p:spPr>
          <a:xfrm>
            <a:off x="7339966" y="2235422"/>
            <a:ext cx="3521892" cy="35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9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實務與模型裝配法</a:t>
            </a:r>
          </a:p>
        </p:txBody>
      </p:sp>
      <p:pic>
        <p:nvPicPr>
          <p:cNvPr id="10" name="Picture 4" descr="Suburu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 r="18711"/>
          <a:stretch/>
        </p:blipFill>
        <p:spPr>
          <a:xfrm>
            <a:off x="838611" y="2123322"/>
            <a:ext cx="4077438" cy="4126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5" descr="2013 Subaru BRZ Stealthbox Install (7)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6" r="10239"/>
          <a:stretch/>
        </p:blipFill>
        <p:spPr>
          <a:xfrm>
            <a:off x="6568379" y="2108493"/>
            <a:ext cx="4141980" cy="41417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16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產品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尺寸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5069" y="1839492"/>
            <a:ext cx="8500421" cy="42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6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大部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分解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6580" y="1784892"/>
            <a:ext cx="5202815" cy="490674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3816" y="2392364"/>
            <a:ext cx="5223185" cy="415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 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管路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法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lum brigh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rcRect t="15141" b="6012"/>
          <a:stretch/>
        </p:blipFill>
        <p:spPr>
          <a:xfrm>
            <a:off x="83506" y="1750526"/>
            <a:ext cx="4906027" cy="4684191"/>
          </a:xfrm>
          <a:prstGeom prst="rect">
            <a:avLst/>
          </a:prstGeom>
        </p:spPr>
      </p:pic>
      <p:sp>
        <p:nvSpPr>
          <p:cNvPr id="6" name="AutoShape 32"/>
          <p:cNvSpPr>
            <a:spLocks noChangeArrowheads="1"/>
          </p:cNvSpPr>
          <p:nvPr/>
        </p:nvSpPr>
        <p:spPr bwMode="auto">
          <a:xfrm>
            <a:off x="4782206" y="3581411"/>
            <a:ext cx="1313793" cy="552872"/>
          </a:xfrm>
          <a:prstGeom prst="wedgeRoundRectCallout">
            <a:avLst>
              <a:gd name="adj1" fmla="val -86650"/>
              <a:gd name="adj2" fmla="val -47784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48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聯絡線</a:t>
            </a:r>
            <a:endParaRPr lang="en-US" altLang="zh-TW" sz="2487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7" name="AutoShape 32"/>
          <p:cNvSpPr>
            <a:spLocks noChangeArrowheads="1"/>
          </p:cNvSpPr>
          <p:nvPr/>
        </p:nvSpPr>
        <p:spPr bwMode="auto">
          <a:xfrm>
            <a:off x="4921395" y="4593410"/>
            <a:ext cx="1174605" cy="552872"/>
          </a:xfrm>
          <a:prstGeom prst="wedgeRoundRectCallout">
            <a:avLst>
              <a:gd name="adj1" fmla="val -86650"/>
              <a:gd name="adj2" fmla="val -47784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48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先接</a:t>
            </a:r>
            <a:endParaRPr lang="en-US" altLang="zh-TW" sz="2487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5645BBA-20D3-4F4C-B115-DE4EA744F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8578" y="2155019"/>
            <a:ext cx="4572858" cy="340565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B0C99B2-6D9A-4A42-9EE0-B12C9087F413}"/>
              </a:ext>
            </a:extLst>
          </p:cNvPr>
          <p:cNvSpPr/>
          <p:nvPr/>
        </p:nvSpPr>
        <p:spPr>
          <a:xfrm>
            <a:off x="7759338" y="6058717"/>
            <a:ext cx="1800493" cy="376000"/>
          </a:xfrm>
          <a:prstGeom prst="rect">
            <a:avLst/>
          </a:prstGeom>
          <a:solidFill>
            <a:srgbClr val="2A03ED"/>
          </a:solidFill>
        </p:spPr>
        <p:txBody>
          <a:bodyPr wrap="non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7</a:t>
            </a:r>
            <a:r>
              <a:rPr lang="zh-TW" altLang="en-US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假想位置參考</a:t>
            </a:r>
            <a:endParaRPr lang="zh-TW" altLang="en-US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376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8 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模型斷裂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長形轉折</a:t>
            </a: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31" y="1750526"/>
            <a:ext cx="6081602" cy="5071315"/>
          </a:xfrm>
          <a:prstGeom prst="rect">
            <a:avLst/>
          </a:prstGeom>
        </p:spPr>
      </p:pic>
      <p:cxnSp>
        <p:nvCxnSpPr>
          <p:cNvPr id="9" name="AutoShape 10"/>
          <p:cNvCxnSpPr>
            <a:cxnSpLocks noChangeShapeType="1"/>
          </p:cNvCxnSpPr>
          <p:nvPr/>
        </p:nvCxnSpPr>
        <p:spPr bwMode="auto">
          <a:xfrm rot="16200000" flipH="1">
            <a:off x="1337251" y="3058373"/>
            <a:ext cx="414655" cy="276436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4302F491-90B7-4832-9363-335081626C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92000"/>
                    </a14:imgEffect>
                  </a14:imgLayer>
                </a14:imgProps>
              </a:ext>
            </a:extLst>
          </a:blip>
          <a:srcRect t="3630" r="1772" b="5027"/>
          <a:stretch/>
        </p:blipFill>
        <p:spPr>
          <a:xfrm>
            <a:off x="6711715" y="1685237"/>
            <a:ext cx="4872193" cy="4965781"/>
          </a:xfrm>
          <a:prstGeom prst="rect">
            <a:avLst/>
          </a:prstGeom>
        </p:spPr>
      </p:pic>
      <p:cxnSp>
        <p:nvCxnSpPr>
          <p:cNvPr id="10" name="AutoShape 10">
            <a:extLst>
              <a:ext uri="{FF2B5EF4-FFF2-40B4-BE49-F238E27FC236}">
                <a16:creationId xmlns:a16="http://schemas.microsoft.com/office/drawing/2014/main" id="{C6901480-D290-4B93-9AF7-3B73B2649B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27951" y="4262105"/>
            <a:ext cx="483764" cy="276436"/>
          </a:xfrm>
          <a:prstGeom prst="curvedConnector3">
            <a:avLst>
              <a:gd name="adj1" fmla="val 7449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4828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989" y="1750526"/>
            <a:ext cx="5666948" cy="4931696"/>
          </a:xfrm>
          <a:prstGeom prst="rect">
            <a:avLst/>
          </a:prstGeom>
        </p:spPr>
      </p:pic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9 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連結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組裝</a:t>
            </a:r>
          </a:p>
        </p:txBody>
      </p:sp>
      <p:cxnSp>
        <p:nvCxnSpPr>
          <p:cNvPr id="5" name="AutoShape 10"/>
          <p:cNvCxnSpPr>
            <a:cxnSpLocks noChangeShapeType="1"/>
          </p:cNvCxnSpPr>
          <p:nvPr/>
        </p:nvCxnSpPr>
        <p:spPr bwMode="auto">
          <a:xfrm rot="5400000" flipH="1" flipV="1">
            <a:off x="354076" y="4791325"/>
            <a:ext cx="414655" cy="41465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AutoShape 10"/>
          <p:cNvCxnSpPr>
            <a:cxnSpLocks noChangeShapeType="1"/>
          </p:cNvCxnSpPr>
          <p:nvPr/>
        </p:nvCxnSpPr>
        <p:spPr bwMode="auto">
          <a:xfrm rot="10800000">
            <a:off x="5881982" y="2945420"/>
            <a:ext cx="691091" cy="354743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2" descr="「ASME Y14.41」的圖片搜尋結果">
            <a:extLst>
              <a:ext uri="{FF2B5EF4-FFF2-40B4-BE49-F238E27FC236}">
                <a16:creationId xmlns:a16="http://schemas.microsoft.com/office/drawing/2014/main" id="{2F1F16A6-786F-480B-B7A1-1BEF5B862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4727" r="8378" b="5460"/>
          <a:stretch/>
        </p:blipFill>
        <p:spPr bwMode="auto">
          <a:xfrm>
            <a:off x="7029450" y="1873520"/>
            <a:ext cx="5002700" cy="41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5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10 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下移裝配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法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rcRect l="1613" t="1256" b="22322"/>
          <a:stretch/>
        </p:blipFill>
        <p:spPr>
          <a:xfrm>
            <a:off x="3331635" y="1908601"/>
            <a:ext cx="5666948" cy="4661360"/>
          </a:xfrm>
          <a:prstGeom prst="rect">
            <a:avLst/>
          </a:prstGeom>
        </p:spPr>
      </p:pic>
      <p:cxnSp>
        <p:nvCxnSpPr>
          <p:cNvPr id="4" name="AutoShape 10"/>
          <p:cNvCxnSpPr>
            <a:cxnSpLocks noChangeShapeType="1"/>
          </p:cNvCxnSpPr>
          <p:nvPr/>
        </p:nvCxnSpPr>
        <p:spPr bwMode="auto">
          <a:xfrm rot="5400000" flipH="1" flipV="1">
            <a:off x="4126390" y="5951483"/>
            <a:ext cx="552873" cy="345546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AutoShape 32"/>
          <p:cNvSpPr>
            <a:spLocks noChangeArrowheads="1"/>
          </p:cNvSpPr>
          <p:nvPr/>
        </p:nvSpPr>
        <p:spPr bwMode="auto">
          <a:xfrm>
            <a:off x="2158002" y="2876128"/>
            <a:ext cx="1450071" cy="734183"/>
          </a:xfrm>
          <a:prstGeom prst="wedgeRoundRectCallout">
            <a:avLst>
              <a:gd name="adj1" fmla="val 119343"/>
              <a:gd name="adj2" fmla="val 79388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>
              <a:lnSpc>
                <a:spcPct val="150000"/>
              </a:lnSpc>
            </a:pPr>
            <a:r>
              <a:rPr lang="zh-TW" altLang="en-US" sz="2487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向下移</a:t>
            </a:r>
            <a:endParaRPr lang="en-US" altLang="zh-TW" sz="2487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164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11 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簡易與裝配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法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52" y="2076827"/>
            <a:ext cx="6068912" cy="4623704"/>
          </a:xfrm>
          <a:prstGeom prst="rect">
            <a:avLst/>
          </a:prstGeom>
        </p:spPr>
      </p:pic>
      <p:cxnSp>
        <p:nvCxnSpPr>
          <p:cNvPr id="4" name="AutoShape 10"/>
          <p:cNvCxnSpPr>
            <a:cxnSpLocks noChangeShapeType="1"/>
          </p:cNvCxnSpPr>
          <p:nvPr/>
        </p:nvCxnSpPr>
        <p:spPr bwMode="auto">
          <a:xfrm rot="16200000" flipH="1">
            <a:off x="409396" y="4976108"/>
            <a:ext cx="414655" cy="276436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AutoShape 10"/>
          <p:cNvCxnSpPr>
            <a:cxnSpLocks noChangeShapeType="1"/>
          </p:cNvCxnSpPr>
          <p:nvPr/>
        </p:nvCxnSpPr>
        <p:spPr bwMode="auto">
          <a:xfrm>
            <a:off x="1068404" y="2721567"/>
            <a:ext cx="483764" cy="276436"/>
          </a:xfrm>
          <a:prstGeom prst="curvedConnector3">
            <a:avLst>
              <a:gd name="adj1" fmla="val 7449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AutoShape 10"/>
          <p:cNvCxnSpPr>
            <a:cxnSpLocks noChangeShapeType="1"/>
          </p:cNvCxnSpPr>
          <p:nvPr/>
        </p:nvCxnSpPr>
        <p:spPr bwMode="auto">
          <a:xfrm>
            <a:off x="2800501" y="1844381"/>
            <a:ext cx="483764" cy="276436"/>
          </a:xfrm>
          <a:prstGeom prst="curvedConnector3">
            <a:avLst>
              <a:gd name="adj1" fmla="val 4195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AutoShape 10"/>
          <p:cNvCxnSpPr>
            <a:cxnSpLocks noChangeShapeType="1"/>
          </p:cNvCxnSpPr>
          <p:nvPr/>
        </p:nvCxnSpPr>
        <p:spPr bwMode="auto">
          <a:xfrm rot="16200000" flipV="1">
            <a:off x="2778479" y="5630736"/>
            <a:ext cx="449040" cy="19302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ED528AC5-EB7A-46B0-86B1-08E9AD4CD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5327" y="2277836"/>
            <a:ext cx="5625905" cy="4052138"/>
          </a:xfrm>
          <a:prstGeom prst="rect">
            <a:avLst/>
          </a:prstGeom>
        </p:spPr>
      </p:pic>
      <p:cxnSp>
        <p:nvCxnSpPr>
          <p:cNvPr id="14" name="AutoShape 10">
            <a:extLst>
              <a:ext uri="{FF2B5EF4-FFF2-40B4-BE49-F238E27FC236}">
                <a16:creationId xmlns:a16="http://schemas.microsoft.com/office/drawing/2014/main" id="{FE992240-E2F9-4DD5-8604-30D0F36E850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694594" y="3111018"/>
            <a:ext cx="553231" cy="50768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AutoShape 10">
            <a:extLst>
              <a:ext uri="{FF2B5EF4-FFF2-40B4-BE49-F238E27FC236}">
                <a16:creationId xmlns:a16="http://schemas.microsoft.com/office/drawing/2014/main" id="{DAA565B0-48D9-43B8-A044-2754FBCAD65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757289" y="5010663"/>
            <a:ext cx="345546" cy="207326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AutoShape 10">
            <a:extLst>
              <a:ext uri="{FF2B5EF4-FFF2-40B4-BE49-F238E27FC236}">
                <a16:creationId xmlns:a16="http://schemas.microsoft.com/office/drawing/2014/main" id="{44C0A46A-E63B-44F7-9964-BB151760179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144025" y="5986684"/>
            <a:ext cx="483763" cy="206606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1424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12 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轉折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聯絡線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 b="9081"/>
          <a:stretch/>
        </p:blipFill>
        <p:spPr>
          <a:xfrm>
            <a:off x="3400744" y="1771208"/>
            <a:ext cx="5568189" cy="5014636"/>
          </a:xfrm>
          <a:prstGeom prst="rect">
            <a:avLst/>
          </a:prstGeom>
        </p:spPr>
      </p:pic>
      <p:cxnSp>
        <p:nvCxnSpPr>
          <p:cNvPr id="7" name="AutoShape 10"/>
          <p:cNvCxnSpPr>
            <a:cxnSpLocks noChangeShapeType="1"/>
          </p:cNvCxnSpPr>
          <p:nvPr/>
        </p:nvCxnSpPr>
        <p:spPr bwMode="auto">
          <a:xfrm flipV="1">
            <a:off x="3262528" y="3428282"/>
            <a:ext cx="552872" cy="20661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AutoShape 10"/>
          <p:cNvCxnSpPr>
            <a:cxnSpLocks noChangeShapeType="1"/>
          </p:cNvCxnSpPr>
          <p:nvPr/>
        </p:nvCxnSpPr>
        <p:spPr bwMode="auto">
          <a:xfrm rot="10800000" flipV="1">
            <a:off x="5785009" y="2367819"/>
            <a:ext cx="399830" cy="365487"/>
          </a:xfrm>
          <a:prstGeom prst="curvedConnector3">
            <a:avLst>
              <a:gd name="adj1" fmla="val 107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AutoShape 10"/>
          <p:cNvCxnSpPr>
            <a:cxnSpLocks noChangeShapeType="1"/>
          </p:cNvCxnSpPr>
          <p:nvPr/>
        </p:nvCxnSpPr>
        <p:spPr bwMode="auto">
          <a:xfrm rot="5400000" flipH="1" flipV="1">
            <a:off x="5705473" y="5319074"/>
            <a:ext cx="276436" cy="89963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801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4" name="Picture 6" descr="s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64" y="4005485"/>
            <a:ext cx="3317238" cy="223884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5" name="Picture 7" descr="s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81" y="4021321"/>
            <a:ext cx="3248128" cy="222301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6" name="Picture 8" descr="s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2" r="1852" b="5345"/>
          <a:stretch>
            <a:fillRect/>
          </a:stretch>
        </p:blipFill>
        <p:spPr bwMode="auto">
          <a:xfrm>
            <a:off x="7920884" y="2002906"/>
            <a:ext cx="3317238" cy="192065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7" name="Picture 9" descr="sg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1"/>
          <a:stretch>
            <a:fillRect/>
          </a:stretch>
        </p:blipFill>
        <p:spPr bwMode="auto">
          <a:xfrm>
            <a:off x="803469" y="2002906"/>
            <a:ext cx="3248128" cy="178819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Rectangle 12"/>
          <p:cNvSpPr>
            <a:spLocks noChangeArrowheads="1"/>
          </p:cNvSpPr>
          <p:nvPr/>
        </p:nvSpPr>
        <p:spPr bwMode="auto">
          <a:xfrm>
            <a:off x="1" y="791043"/>
            <a:ext cx="1218048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爆炸圖意義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1-3.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拍照片 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VS 3D CAD</a:t>
            </a:r>
          </a:p>
        </p:txBody>
      </p:sp>
      <p:sp>
        <p:nvSpPr>
          <p:cNvPr id="8" name="矩形 7"/>
          <p:cNvSpPr/>
          <p:nvPr/>
        </p:nvSpPr>
        <p:spPr>
          <a:xfrm>
            <a:off x="4872454" y="6261753"/>
            <a:ext cx="246253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差在品質穩定性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56780" y="6244332"/>
            <a:ext cx="2300630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圖片來源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: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網路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61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200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13 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轉折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聯絡線</a:t>
            </a:r>
          </a:p>
        </p:txBody>
      </p:sp>
      <p:cxnSp>
        <p:nvCxnSpPr>
          <p:cNvPr id="7" name="AutoShape 10"/>
          <p:cNvCxnSpPr>
            <a:cxnSpLocks noChangeShapeType="1"/>
          </p:cNvCxnSpPr>
          <p:nvPr/>
        </p:nvCxnSpPr>
        <p:spPr bwMode="auto">
          <a:xfrm flipV="1">
            <a:off x="3262528" y="3428282"/>
            <a:ext cx="552872" cy="20661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AutoShape 10"/>
          <p:cNvCxnSpPr>
            <a:cxnSpLocks noChangeShapeType="1"/>
          </p:cNvCxnSpPr>
          <p:nvPr/>
        </p:nvCxnSpPr>
        <p:spPr bwMode="auto">
          <a:xfrm rot="10800000" flipV="1">
            <a:off x="5785009" y="2367819"/>
            <a:ext cx="399830" cy="365487"/>
          </a:xfrm>
          <a:prstGeom prst="curvedConnector3">
            <a:avLst>
              <a:gd name="adj1" fmla="val 107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AutoShape 10"/>
          <p:cNvCxnSpPr>
            <a:cxnSpLocks noChangeShapeType="1"/>
          </p:cNvCxnSpPr>
          <p:nvPr/>
        </p:nvCxnSpPr>
        <p:spPr bwMode="auto">
          <a:xfrm rot="5400000" flipH="1" flipV="1">
            <a:off x="5705473" y="5319074"/>
            <a:ext cx="276436" cy="89963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170" name="Picture 2" descr="http://pic.518.com.tw/file/2/768/829938/wm_14229310991267057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9512" r="9918"/>
          <a:stretch/>
        </p:blipFill>
        <p:spPr bwMode="auto">
          <a:xfrm>
            <a:off x="991632" y="1883781"/>
            <a:ext cx="3040802" cy="480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相關圖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2" t="9112"/>
          <a:stretch/>
        </p:blipFill>
        <p:spPr bwMode="auto">
          <a:xfrm>
            <a:off x="5334360" y="1883781"/>
            <a:ext cx="5609357" cy="420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471989" y="6218398"/>
            <a:ext cx="3116559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資料來源</a:t>
            </a:r>
            <a:r>
              <a:rPr lang="en-US" altLang="zh-TW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:518</a:t>
            </a: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外包網</a:t>
            </a:r>
            <a:endParaRPr lang="en-US" altLang="zh-TW" sz="2539" b="1" dirty="0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51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範例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028" name="Picture 4" descr="未提供相片說明。">
            <a:extLst>
              <a:ext uri="{FF2B5EF4-FFF2-40B4-BE49-F238E27FC236}">
                <a16:creationId xmlns:a16="http://schemas.microsoft.com/office/drawing/2014/main" id="{7F66685D-50FD-4E14-A09A-EFF47DFA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93" y="1938304"/>
            <a:ext cx="5433954" cy="38420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未提供相片說明。">
            <a:extLst>
              <a:ext uri="{FF2B5EF4-FFF2-40B4-BE49-F238E27FC236}">
                <a16:creationId xmlns:a16="http://schemas.microsoft.com/office/drawing/2014/main" id="{5C6EC9FE-411D-4F73-B639-A2909DA18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033" y="1938304"/>
            <a:ext cx="5449073" cy="38420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7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未提供相片說明。">
            <a:extLst>
              <a:ext uri="{FF2B5EF4-FFF2-40B4-BE49-F238E27FC236}">
                <a16:creationId xmlns:a16="http://schemas.microsoft.com/office/drawing/2014/main" id="{65F712C3-C72C-470F-A1DE-D2B4D6AA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223" y="1815784"/>
            <a:ext cx="6898777" cy="487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" y="768013"/>
            <a:ext cx="12190562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5.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爆炸圖手法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12 </a:t>
            </a:r>
            <a:r>
              <a:rPr lang="zh-TW" altLang="en-US" sz="2539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轉折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聯絡線</a:t>
            </a:r>
          </a:p>
        </p:txBody>
      </p:sp>
      <p:sp>
        <p:nvSpPr>
          <p:cNvPr id="10" name="AutoShape 32">
            <a:extLst>
              <a:ext uri="{FF2B5EF4-FFF2-40B4-BE49-F238E27FC236}">
                <a16:creationId xmlns:a16="http://schemas.microsoft.com/office/drawing/2014/main" id="{5BB9745A-B2C5-4EBF-AF3D-2467E5D92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1515" y="5036456"/>
            <a:ext cx="620028" cy="342441"/>
          </a:xfrm>
          <a:prstGeom prst="wedgeRoundRectCallout">
            <a:avLst>
              <a:gd name="adj1" fmla="val -68885"/>
              <a:gd name="adj2" fmla="val 11054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1292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死鹹</a:t>
            </a:r>
            <a:endParaRPr lang="en-US" altLang="zh-TW" sz="1292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AutoShape 32">
            <a:extLst>
              <a:ext uri="{FF2B5EF4-FFF2-40B4-BE49-F238E27FC236}">
                <a16:creationId xmlns:a16="http://schemas.microsoft.com/office/drawing/2014/main" id="{800DBE81-2AE5-4054-8DD9-73FF25815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115" y="2423885"/>
            <a:ext cx="554714" cy="263691"/>
          </a:xfrm>
          <a:prstGeom prst="wedgeRoundRectCallout">
            <a:avLst>
              <a:gd name="adj1" fmla="val -38795"/>
              <a:gd name="adj2" fmla="val 11288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1292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不爆</a:t>
            </a:r>
            <a:endParaRPr lang="en-US" altLang="zh-TW" sz="1292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AutoShape 32">
            <a:extLst>
              <a:ext uri="{FF2B5EF4-FFF2-40B4-BE49-F238E27FC236}">
                <a16:creationId xmlns:a16="http://schemas.microsoft.com/office/drawing/2014/main" id="{2B294132-811D-42AF-B560-EA83AA0F7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114" y="4056743"/>
            <a:ext cx="277357" cy="113682"/>
          </a:xfrm>
          <a:prstGeom prst="wedgeRoundRectCallout">
            <a:avLst>
              <a:gd name="adj1" fmla="val -36112"/>
              <a:gd name="adj2" fmla="val 15292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endParaRPr lang="en-US" altLang="zh-TW" sz="1292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AutoShape 32">
            <a:extLst>
              <a:ext uri="{FF2B5EF4-FFF2-40B4-BE49-F238E27FC236}">
                <a16:creationId xmlns:a16="http://schemas.microsoft.com/office/drawing/2014/main" id="{B4CA2C53-C7B6-4582-971E-606CA99A1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744" y="2895600"/>
            <a:ext cx="315228" cy="206850"/>
          </a:xfrm>
          <a:prstGeom prst="wedgeRoundRectCallout">
            <a:avLst>
              <a:gd name="adj1" fmla="val -54910"/>
              <a:gd name="adj2" fmla="val 116391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1292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長</a:t>
            </a:r>
            <a:endParaRPr lang="en-US" altLang="zh-TW" sz="1292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id="{C0ACC1B2-9AD6-4197-93CB-B06C96A0E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30" y="5486400"/>
            <a:ext cx="315228" cy="206850"/>
          </a:xfrm>
          <a:prstGeom prst="wedgeRoundRectCallout">
            <a:avLst>
              <a:gd name="adj1" fmla="val 71710"/>
              <a:gd name="adj2" fmla="val -101130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1292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長</a:t>
            </a:r>
            <a:endParaRPr lang="en-US" altLang="zh-TW" sz="1292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6" name="AutoShape 32">
            <a:extLst>
              <a:ext uri="{FF2B5EF4-FFF2-40B4-BE49-F238E27FC236}">
                <a16:creationId xmlns:a16="http://schemas.microsoft.com/office/drawing/2014/main" id="{E058C76C-B86E-45A8-B147-D7B65A7F8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515" y="3886787"/>
            <a:ext cx="445856" cy="283637"/>
          </a:xfrm>
          <a:prstGeom prst="wedgeRoundRectCallout">
            <a:avLst>
              <a:gd name="adj1" fmla="val 53805"/>
              <a:gd name="adj2" fmla="val -13183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1292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距離</a:t>
            </a:r>
            <a:endParaRPr lang="en-US" altLang="zh-TW" sz="1292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7" name="AutoShape 32">
            <a:extLst>
              <a:ext uri="{FF2B5EF4-FFF2-40B4-BE49-F238E27FC236}">
                <a16:creationId xmlns:a16="http://schemas.microsoft.com/office/drawing/2014/main" id="{FE59BF66-177C-48D9-B86A-E7C90DDE5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1029" y="2895600"/>
            <a:ext cx="1175657" cy="485013"/>
          </a:xfrm>
          <a:prstGeom prst="wedgeRoundRectCallout">
            <a:avLst>
              <a:gd name="adj1" fmla="val 11830"/>
              <a:gd name="adj2" fmla="val -3158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1292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比例可以大</a:t>
            </a:r>
            <a:endParaRPr lang="en-US" altLang="zh-TW" sz="1292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92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Picture 2" descr="Multi-Product_Graphic_with_Sustaina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83" y="897243"/>
            <a:ext cx="7333554" cy="516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solidworks.com.tw/attachments/Image/authorized-training-center_1.png">
            <a:extLst>
              <a:ext uri="{FF2B5EF4-FFF2-40B4-BE49-F238E27FC236}">
                <a16:creationId xmlns:a16="http://schemas.microsoft.com/office/drawing/2014/main" id="{1DC4DBA0-9302-878E-F481-97328FBF8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26" y="4283096"/>
            <a:ext cx="1237548" cy="12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34">
            <a:extLst>
              <a:ext uri="{FF2B5EF4-FFF2-40B4-BE49-F238E27FC236}">
                <a16:creationId xmlns:a16="http://schemas.microsoft.com/office/drawing/2014/main" id="{8E38DD9D-87E5-77EA-079A-31C25EF7693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4020" y="1374044"/>
            <a:ext cx="4100017" cy="2302888"/>
          </a:xfrm>
          <a:prstGeom prst="roundRect">
            <a:avLst>
              <a:gd name="adj" fmla="val 20877"/>
            </a:avLst>
          </a:prstGeom>
          <a:solidFill>
            <a:srgbClr val="00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幾何科技 </a:t>
            </a:r>
            <a:endParaRPr lang="en-US" altLang="zh-TW" sz="280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養成訓練與顧問服務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geometry-sw.com.tw</a:t>
            </a:r>
            <a:endParaRPr lang="en-US" altLang="zh-TW" sz="2800" dirty="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5" name="圖片 4" descr="一張含有 圖形, 圓形, 鮮豔, 符號 的圖片&#10;&#10;自動產生的描述">
            <a:extLst>
              <a:ext uri="{FF2B5EF4-FFF2-40B4-BE49-F238E27FC236}">
                <a16:creationId xmlns:a16="http://schemas.microsoft.com/office/drawing/2014/main" id="{6C85F84E-580B-27B4-7979-3F31BEBCA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936" y="1520139"/>
            <a:ext cx="1263774" cy="8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6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12"/>
          <p:cNvSpPr>
            <a:spLocks noChangeArrowheads="1"/>
          </p:cNvSpPr>
          <p:nvPr/>
        </p:nvSpPr>
        <p:spPr bwMode="auto">
          <a:xfrm>
            <a:off x="0" y="734488"/>
            <a:ext cx="1219200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爆炸圖意義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1-3.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拍照片 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VS 3D CAD</a:t>
            </a:r>
          </a:p>
        </p:txBody>
      </p:sp>
      <p:sp>
        <p:nvSpPr>
          <p:cNvPr id="8" name="矩形 7"/>
          <p:cNvSpPr/>
          <p:nvPr/>
        </p:nvSpPr>
        <p:spPr>
          <a:xfrm>
            <a:off x="4872454" y="6261753"/>
            <a:ext cx="246253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差在品質穩定性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4" t="5791" r="12747" b="6843"/>
          <a:stretch/>
        </p:blipFill>
        <p:spPr>
          <a:xfrm>
            <a:off x="152616" y="1839491"/>
            <a:ext cx="2833474" cy="4209733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6646" r="12950" b="5988"/>
          <a:stretch/>
        </p:blipFill>
        <p:spPr>
          <a:xfrm>
            <a:off x="3193417" y="1884522"/>
            <a:ext cx="2833474" cy="4209733"/>
          </a:xfrm>
          <a:prstGeom prst="rect">
            <a:avLst/>
          </a:prstGeom>
        </p:spPr>
      </p:pic>
      <p:pic>
        <p:nvPicPr>
          <p:cNvPr id="7" name="Picture 4" descr="DSC_141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983" y="2230673"/>
            <a:ext cx="5154757" cy="342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12"/>
          <p:cNvSpPr>
            <a:spLocks noChangeArrowheads="1"/>
          </p:cNvSpPr>
          <p:nvPr/>
        </p:nvSpPr>
        <p:spPr bwMode="auto">
          <a:xfrm>
            <a:off x="0" y="725129"/>
            <a:ext cx="1219200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爆炸圖意義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1-3.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拍照片 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VS 3D CAD</a:t>
            </a:r>
          </a:p>
        </p:txBody>
      </p:sp>
      <p:sp>
        <p:nvSpPr>
          <p:cNvPr id="8" name="矩形 7"/>
          <p:cNvSpPr/>
          <p:nvPr/>
        </p:nvSpPr>
        <p:spPr>
          <a:xfrm>
            <a:off x="4872454" y="6261753"/>
            <a:ext cx="2462534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差在品質穩定性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pic>
        <p:nvPicPr>
          <p:cNvPr id="7" name="Picture 2" descr="Marine_Pod_MC_Instruct_17x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6" y="1493945"/>
            <a:ext cx="11492530" cy="490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6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9" y="1816007"/>
            <a:ext cx="11817659" cy="43467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3894758" y="6261753"/>
            <a:ext cx="4414991" cy="483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539" b="1">
                <a:solidFill>
                  <a:srgbClr val="FF0000"/>
                </a:solidFill>
                <a:latin typeface="華康中圓體" pitchFamily="49" charset="-120"/>
                <a:ea typeface="華康中圓體" pitchFamily="49" charset="-120"/>
              </a:rPr>
              <a:t>描述物件在空間中的陳設狀況</a:t>
            </a:r>
            <a:endParaRPr lang="en-US" altLang="zh-TW" sz="2539" b="1">
              <a:solidFill>
                <a:srgbClr val="FF0000"/>
              </a:solidFill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0" y="734488"/>
            <a:ext cx="12192000" cy="982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altLang="zh-TW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1.</a:t>
            </a:r>
            <a:r>
              <a:rPr lang="zh-TW" altLang="en-US" sz="3265" dirty="0">
                <a:solidFill>
                  <a:srgbClr val="FFFF66"/>
                </a:solidFill>
                <a:latin typeface="華康細圓體" pitchFamily="49" charset="-120"/>
                <a:ea typeface="華康細圓體" pitchFamily="49" charset="-120"/>
              </a:rPr>
              <a:t>爆炸圖意義</a:t>
            </a:r>
          </a:p>
          <a:p>
            <a:pPr algn="ctr" eaLnBrk="0" hangingPunct="0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1-4.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立體分解系統圖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(</a:t>
            </a:r>
            <a:r>
              <a:rPr lang="zh-TW" altLang="en-US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俗稱爆炸圖</a:t>
            </a:r>
            <a:r>
              <a:rPr lang="en-US" altLang="zh-TW" sz="2539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)</a:t>
            </a:r>
            <a:endParaRPr lang="zh-TW" altLang="en-US" sz="2539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pic>
        <p:nvPicPr>
          <p:cNvPr id="19461" name="Picture 23" descr="83261381 (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13252" b="11748"/>
          <a:stretch>
            <a:fillRect/>
          </a:stretch>
        </p:blipFill>
        <p:spPr bwMode="auto">
          <a:xfrm>
            <a:off x="10228150" y="477051"/>
            <a:ext cx="1880344" cy="124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5300524" y="4672965"/>
            <a:ext cx="1589510" cy="483763"/>
          </a:xfrm>
          <a:prstGeom prst="wedgeRoundRectCallout">
            <a:avLst>
              <a:gd name="adj1" fmla="val -25650"/>
              <a:gd name="adj2" fmla="val -91422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defTabSz="902695"/>
            <a:r>
              <a:rPr lang="zh-TW" altLang="en-US" sz="2177">
                <a:solidFill>
                  <a:schemeClr val="tx1">
                    <a:lumMod val="95000"/>
                    <a:lumOff val="5000"/>
                  </a:schemeClr>
                </a:solidFill>
                <a:latin typeface="華康細圓體" pitchFamily="49" charset="-120"/>
                <a:ea typeface="華康細圓體" pitchFamily="49" charset="-120"/>
              </a:rPr>
              <a:t>系統聯絡線</a:t>
            </a:r>
          </a:p>
        </p:txBody>
      </p:sp>
    </p:spTree>
    <p:extLst>
      <p:ext uri="{BB962C8B-B14F-4D97-AF65-F5344CB8AC3E}">
        <p14:creationId xmlns:p14="http://schemas.microsoft.com/office/powerpoint/2010/main" val="37580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2">
      <a:majorFont>
        <a:latin typeface="華康細圓體"/>
        <a:ea typeface="華康細圓體"/>
        <a:cs typeface=""/>
      </a:majorFont>
      <a:minorFont>
        <a:latin typeface="華康細圓體"/>
        <a:ea typeface="華康細圓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1046</Words>
  <Application>Microsoft Office PowerPoint</Application>
  <PresentationFormat>寬螢幕</PresentationFormat>
  <Paragraphs>236</Paragraphs>
  <Slides>63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71" baseType="lpstr">
      <vt:lpstr>華康中圓體</vt:lpstr>
      <vt:lpstr>華康中圓體(P)</vt:lpstr>
      <vt:lpstr>華康特粗圓體</vt:lpstr>
      <vt:lpstr>華康細圓體</vt:lpstr>
      <vt:lpstr>華康細圓體(P)</vt:lpstr>
      <vt:lpstr>新細明體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武大郎</dc:creator>
  <cp:lastModifiedBy>幾何科技有限公司</cp:lastModifiedBy>
  <cp:revision>37</cp:revision>
  <dcterms:created xsi:type="dcterms:W3CDTF">2017-05-22T06:59:30Z</dcterms:created>
  <dcterms:modified xsi:type="dcterms:W3CDTF">2024-11-03T09:18:11Z</dcterms:modified>
</cp:coreProperties>
</file>