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8B9A63-FD96-4DB6-BC3D-949ABE5628EE}">
  <a:tblStyle styleId="{418B9A63-FD96-4DB6-BC3D-949ABE5628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e55c7b6ce_0_18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e55c7b6ce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e935a47fc_0_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e935a47f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e935a47fc_0_1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e935a47f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e935a47fc_0_5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e935a47f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e935a47fc_0_7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e935a47f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e935a47fc_0_12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e935a47f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e935a47fc_0_13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e935a47f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docs/kindergarten-teks-planning-guide" TargetMode="External"/><Relationship Id="rId4" Type="http://schemas.openxmlformats.org/officeDocument/2006/relationships/hyperlink" Target="https://mysteryscience.com/docs/grade-1-teks-planning-guide" TargetMode="External"/><Relationship Id="rId11" Type="http://schemas.openxmlformats.org/officeDocument/2006/relationships/image" Target="../media/image4.png"/><Relationship Id="rId10" Type="http://schemas.openxmlformats.org/officeDocument/2006/relationships/hyperlink" Target="https://mysteryscience.com/docs/texas" TargetMode="External"/><Relationship Id="rId9" Type="http://schemas.openxmlformats.org/officeDocument/2006/relationships/hyperlink" Target="http://mysteryscience.com/docs/south-carolina" TargetMode="External"/><Relationship Id="rId5" Type="http://schemas.openxmlformats.org/officeDocument/2006/relationships/hyperlink" Target="https://mysteryscience.com/docs/grade-2-teks-planning-guide" TargetMode="External"/><Relationship Id="rId6" Type="http://schemas.openxmlformats.org/officeDocument/2006/relationships/hyperlink" Target="https://mysteryscience.com/docs/grade-3-teks-planning-guide" TargetMode="External"/><Relationship Id="rId7" Type="http://schemas.openxmlformats.org/officeDocument/2006/relationships/hyperlink" Target="https://mysteryscience.com/docs/grade-4-teks-planning-guide" TargetMode="External"/><Relationship Id="rId8" Type="http://schemas.openxmlformats.org/officeDocument/2006/relationships/hyperlink" Target="https://mysteryscience.com/docs/grade-5-teks-planning-guide"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mysteryscience.com/materials-tx/material-properties" TargetMode="External"/><Relationship Id="rId13" Type="http://schemas.openxmlformats.org/officeDocument/2006/relationships/hyperlink" Target="https://mysteryscience.com/materials-tx/mystery-2/classify-materials-insulators-properties/65" TargetMode="External"/><Relationship Id="rId12" Type="http://schemas.openxmlformats.org/officeDocument/2006/relationships/hyperlink" Target="https://mysteryscience.com/materials-tx/mystery-1/materials-properties-engineering/64"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mysteryscience.com/materials-tx/mystery-1/materials-properties-engineering/64" TargetMode="External"/><Relationship Id="rId4" Type="http://schemas.openxmlformats.org/officeDocument/2006/relationships/hyperlink" Target="https://mysteryscience.com/materials-tx/mystery-2/classify-materials-insulators-properties/65" TargetMode="External"/><Relationship Id="rId9" Type="http://schemas.openxmlformats.org/officeDocument/2006/relationships/hyperlink" Target="https://mysteryscience.com/materials-tx/material-properties" TargetMode="External"/><Relationship Id="rId15" Type="http://schemas.openxmlformats.org/officeDocument/2006/relationships/hyperlink" Target="https://mysteryscience.com/materials-tx/mystery-4/inventions-engineering/67" TargetMode="External"/><Relationship Id="rId14" Type="http://schemas.openxmlformats.org/officeDocument/2006/relationships/hyperlink" Target="https://mysteryscience.com/materials-tx/mystery-3/heating-cooling-phases-of-matter/66" TargetMode="External"/><Relationship Id="rId17" Type="http://schemas.openxmlformats.org/officeDocument/2006/relationships/hyperlink" Target="http://mysteryscience.com/docs/south-carolina" TargetMode="External"/><Relationship Id="rId16" Type="http://schemas.openxmlformats.org/officeDocument/2006/relationships/hyperlink" Target="https://mysteryscience.com/materials-tx/mystery-5/materials-properties-engineering/262" TargetMode="External"/><Relationship Id="rId5" Type="http://schemas.openxmlformats.org/officeDocument/2006/relationships/hyperlink" Target="https://mysteryscience.com/materials-tx/mystery-3/heating-cooling-phases-of-matter/66" TargetMode="External"/><Relationship Id="rId6" Type="http://schemas.openxmlformats.org/officeDocument/2006/relationships/hyperlink" Target="https://mysteryscience.com/materials-tx/mystery-4/inventions-engineering/67" TargetMode="External"/><Relationship Id="rId18" Type="http://schemas.openxmlformats.org/officeDocument/2006/relationships/hyperlink" Target="https://mysteryscience.com/docs/texas" TargetMode="External"/><Relationship Id="rId7" Type="http://schemas.openxmlformats.org/officeDocument/2006/relationships/hyperlink" Target="https://mysteryscience.com/materials-tx/mystery-5/materials-properties-engineering/262" TargetMode="External"/><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3" Type="http://schemas.openxmlformats.org/officeDocument/2006/relationships/image" Target="../media/image10.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mysteryscience.com/earth-materials-tx/mystery-1/rocks-sand-erosion/113" TargetMode="External"/><Relationship Id="rId4" Type="http://schemas.openxmlformats.org/officeDocument/2006/relationships/image" Target="../media/image4.png"/><Relationship Id="rId9" Type="http://schemas.openxmlformats.org/officeDocument/2006/relationships/image" Target="../media/image9.png"/><Relationship Id="rId15" Type="http://schemas.openxmlformats.org/officeDocument/2006/relationships/hyperlink" Target="http://mysteryscience.com/docs/south-carolina" TargetMode="External"/><Relationship Id="rId14" Type="http://schemas.openxmlformats.org/officeDocument/2006/relationships/image" Target="../media/image11.png"/><Relationship Id="rId16" Type="http://schemas.openxmlformats.org/officeDocument/2006/relationships/hyperlink" Target="https://mysteryscience.com/docs/texas" TargetMode="External"/><Relationship Id="rId5" Type="http://schemas.openxmlformats.org/officeDocument/2006/relationships/hyperlink" Target="https://mysteryscience.com/earth-materials-tx/earth-materials" TargetMode="External"/><Relationship Id="rId6" Type="http://schemas.openxmlformats.org/officeDocument/2006/relationships/hyperlink" Target="https://mysteryscience.com/earth-materials-tx/earth-materials" TargetMode="External"/><Relationship Id="rId7" Type="http://schemas.openxmlformats.org/officeDocument/2006/relationships/image" Target="../media/image1.png"/><Relationship Id="rId8" Type="http://schemas.openxmlformats.org/officeDocument/2006/relationships/hyperlink" Target="https://mysteryscience.com/earth-materials-tx/mystery-1/rocks-sand-erosion/113"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mysteryscience.com/moon-stars-tx/mystery-1/moon-phases-patterns/812" TargetMode="External"/><Relationship Id="rId10" Type="http://schemas.openxmlformats.org/officeDocument/2006/relationships/image" Target="../media/image2.png"/><Relationship Id="rId13" Type="http://schemas.openxmlformats.org/officeDocument/2006/relationships/hyperlink" Target="https://mysteryscience.com/moon-stars-tx/mystery-3/stars-seasonal-patterns/156" TargetMode="External"/><Relationship Id="rId12" Type="http://schemas.openxmlformats.org/officeDocument/2006/relationships/hyperlink" Target="https://mysteryscience.com/moon-stars-tx/mystery-2/stars-daily-patterns/128"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mysteryscience.com/moon-stars-tx/mystery-1/moon-phases-patterns/812" TargetMode="External"/><Relationship Id="rId4" Type="http://schemas.openxmlformats.org/officeDocument/2006/relationships/hyperlink" Target="https://mysteryscience.com/moon-stars-tx/mystery-2/stars-daily-patterns/128" TargetMode="External"/><Relationship Id="rId9" Type="http://schemas.openxmlformats.org/officeDocument/2006/relationships/hyperlink" Target="https://mysteryscience.com/moon-stars-tx/night-patterns" TargetMode="External"/><Relationship Id="rId15" Type="http://schemas.openxmlformats.org/officeDocument/2006/relationships/image" Target="../media/image15.png"/><Relationship Id="rId14" Type="http://schemas.openxmlformats.org/officeDocument/2006/relationships/image" Target="../media/image9.png"/><Relationship Id="rId17" Type="http://schemas.openxmlformats.org/officeDocument/2006/relationships/image" Target="../media/image12.png"/><Relationship Id="rId16" Type="http://schemas.openxmlformats.org/officeDocument/2006/relationships/image" Target="../media/image3.png"/><Relationship Id="rId5" Type="http://schemas.openxmlformats.org/officeDocument/2006/relationships/hyperlink" Target="https://mysteryscience.com/moon-stars-tx/mystery-3/stars-seasonal-patterns/156" TargetMode="External"/><Relationship Id="rId19" Type="http://schemas.openxmlformats.org/officeDocument/2006/relationships/hyperlink" Target="https://mysteryscience.com/docs/texas" TargetMode="External"/><Relationship Id="rId6" Type="http://schemas.openxmlformats.org/officeDocument/2006/relationships/hyperlink" Target="https://mysteryscience.com/moon-stars-tx/mystery-3/stars-seasonal-patterns/156" TargetMode="External"/><Relationship Id="rId18" Type="http://schemas.openxmlformats.org/officeDocument/2006/relationships/hyperlink" Target="http://mysteryscience.com/docs/south-carolina" TargetMode="External"/><Relationship Id="rId7" Type="http://schemas.openxmlformats.org/officeDocument/2006/relationships/image" Target="../media/image4.png"/><Relationship Id="rId8" Type="http://schemas.openxmlformats.org/officeDocument/2006/relationships/hyperlink" Target="https://mysteryscience.com/moon-stars-tx/night-patterns" TargetMode="External"/></Relationships>
</file>

<file path=ppt/slides/_rels/slide5.xml.rels><?xml version="1.0" encoding="UTF-8" standalone="yes"?><Relationships xmlns="http://schemas.openxmlformats.org/package/2006/relationships"><Relationship Id="rId20" Type="http://schemas.openxmlformats.org/officeDocument/2006/relationships/hyperlink" Target="https://mysteryscience.com/docs/texas" TargetMode="External"/><Relationship Id="rId11" Type="http://schemas.openxmlformats.org/officeDocument/2006/relationships/hyperlink" Target="https://mysteryscience.com/biodiversity-tx/mystery-2/biodiversity-habitats-species/175" TargetMode="External"/><Relationship Id="rId10" Type="http://schemas.openxmlformats.org/officeDocument/2006/relationships/hyperlink" Target="https://mysteryscience.com/biodiversity-tx/mystery-1/biodiversity-classification/174" TargetMode="External"/><Relationship Id="rId13" Type="http://schemas.openxmlformats.org/officeDocument/2006/relationships/image" Target="../media/image9.png"/><Relationship Id="rId12" Type="http://schemas.openxmlformats.org/officeDocument/2006/relationships/hyperlink" Target="https://mysteryscience.com/biodiversity-tx/mystery-3/biodiversity-engineering/176"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mysteryscience.com/biodiversity-tx/mystery-1/biodiversity-classification/174" TargetMode="External"/><Relationship Id="rId4" Type="http://schemas.openxmlformats.org/officeDocument/2006/relationships/hyperlink" Target="https://mysteryscience.com/biodiversity-tx/mystery-2/biodiversity-habitats-species/175" TargetMode="External"/><Relationship Id="rId9" Type="http://schemas.openxmlformats.org/officeDocument/2006/relationships/image" Target="../media/image7.png"/><Relationship Id="rId15" Type="http://schemas.openxmlformats.org/officeDocument/2006/relationships/image" Target="../media/image3.png"/><Relationship Id="rId14" Type="http://schemas.openxmlformats.org/officeDocument/2006/relationships/image" Target="../media/image17.png"/><Relationship Id="rId17" Type="http://schemas.openxmlformats.org/officeDocument/2006/relationships/image" Target="../media/image19.png"/><Relationship Id="rId16" Type="http://schemas.openxmlformats.org/officeDocument/2006/relationships/image" Target="../media/image18.png"/><Relationship Id="rId5" Type="http://schemas.openxmlformats.org/officeDocument/2006/relationships/hyperlink" Target="https://mysteryscience.com/biodiversity-tx/mystery-3/biodiversity-engineering/176" TargetMode="External"/><Relationship Id="rId19" Type="http://schemas.openxmlformats.org/officeDocument/2006/relationships/hyperlink" Target="http://mysteryscience.com/docs/south-carolina" TargetMode="External"/><Relationship Id="rId6" Type="http://schemas.openxmlformats.org/officeDocument/2006/relationships/image" Target="../media/image4.png"/><Relationship Id="rId18" Type="http://schemas.openxmlformats.org/officeDocument/2006/relationships/image" Target="../media/image20.png"/><Relationship Id="rId7" Type="http://schemas.openxmlformats.org/officeDocument/2006/relationships/hyperlink" Target="https://mysteryscience.com/biodiversity-tx/animal-biodiversity" TargetMode="External"/><Relationship Id="rId8" Type="http://schemas.openxmlformats.org/officeDocument/2006/relationships/hyperlink" Target="https://mysteryscience.com/biodiversity-tx/animal-biodiversity"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mysteryscience.com/flowers/mystery-4/trait-variation-inheritance-artificial-selection/92" TargetMode="External"/><Relationship Id="rId10" Type="http://schemas.openxmlformats.org/officeDocument/2006/relationships/hyperlink" Target="https://mysteryscience.com/plants-tx/mystery-3/seed-dispersal/84" TargetMode="External"/><Relationship Id="rId13" Type="http://schemas.openxmlformats.org/officeDocument/2006/relationships/hyperlink" Target="https://mysteryscience.com/plants-tx/plant-adaptations" TargetMode="External"/><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mysteryscience.com/plants-tx/mystery-1/pollination-plant-reproduction/91" TargetMode="External"/><Relationship Id="rId4" Type="http://schemas.openxmlformats.org/officeDocument/2006/relationships/hyperlink" Target="https://mysteryscience.com/plants-tx/mystery-2/seed-dispersal-plant-life-cycle/89" TargetMode="External"/><Relationship Id="rId9" Type="http://schemas.openxmlformats.org/officeDocument/2006/relationships/hyperlink" Target="https://mysteryscience.com/plants-tx/mystery-2/seed-dispersal-plant-life-cycle/89" TargetMode="External"/><Relationship Id="rId15" Type="http://schemas.openxmlformats.org/officeDocument/2006/relationships/hyperlink" Target="http://mysteryscience.com/docs/south-carolina" TargetMode="External"/><Relationship Id="rId14" Type="http://schemas.openxmlformats.org/officeDocument/2006/relationships/hyperlink" Target="https://mysteryscience.com/plants-tx/plant-adaptations" TargetMode="External"/><Relationship Id="rId16" Type="http://schemas.openxmlformats.org/officeDocument/2006/relationships/hyperlink" Target="https://mysteryscience.com/docs/texas" TargetMode="External"/><Relationship Id="rId5" Type="http://schemas.openxmlformats.org/officeDocument/2006/relationships/hyperlink" Target="https://mysteryscience.com/plants-tx/mystery-3/seed-dispersal/84" TargetMode="External"/><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hyperlink" Target="https://mysteryscience.com/plants-tx/mystery-1/pollination-plant-reproduction/91"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mysteryscience.com/plants-tx/mystery-4/water-sunlight-plant-growth/571" TargetMode="External"/><Relationship Id="rId10" Type="http://schemas.openxmlformats.org/officeDocument/2006/relationships/image" Target="../media/image13.png"/><Relationship Id="rId13" Type="http://schemas.openxmlformats.org/officeDocument/2006/relationships/hyperlink" Target="https://mysteryscience.com/plants-tx/mystery-6/adaptations-habitat/87" TargetMode="External"/><Relationship Id="rId12" Type="http://schemas.openxmlformats.org/officeDocument/2006/relationships/hyperlink" Target="https://mysteryscience.com/plants-tx/mystery-5/light-leaves-competition/86"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mysteryscience.com/plants-tx/mystery-4/water-sunlight-plant-growth/571" TargetMode="External"/><Relationship Id="rId4" Type="http://schemas.openxmlformats.org/officeDocument/2006/relationships/hyperlink" Target="https://mysteryscience.com/plants-tx/mystery-5/light-leaves-competition/86" TargetMode="External"/><Relationship Id="rId9" Type="http://schemas.openxmlformats.org/officeDocument/2006/relationships/hyperlink" Target="https://mysteryscience.com/plants-tx/plant-adaptations" TargetMode="External"/><Relationship Id="rId15" Type="http://schemas.openxmlformats.org/officeDocument/2006/relationships/hyperlink" Target="https://mysteryscience.com/plants/mystery-5/adaptations-habitat/88" TargetMode="External"/><Relationship Id="rId14" Type="http://schemas.openxmlformats.org/officeDocument/2006/relationships/hyperlink" Target="https://mysteryscience.com/plants-tx/mystery-7/adaptations-habitat/88" TargetMode="External"/><Relationship Id="rId17" Type="http://schemas.openxmlformats.org/officeDocument/2006/relationships/hyperlink" Target="https://mysteryscience.com/docs/texas" TargetMode="External"/><Relationship Id="rId16" Type="http://schemas.openxmlformats.org/officeDocument/2006/relationships/hyperlink" Target="http://mysteryscience.com/docs/south-carolina" TargetMode="External"/><Relationship Id="rId5" Type="http://schemas.openxmlformats.org/officeDocument/2006/relationships/hyperlink" Target="https://mysteryscience.com/plants-tx/mystery-6/adaptations-habitat/87" TargetMode="External"/><Relationship Id="rId6" Type="http://schemas.openxmlformats.org/officeDocument/2006/relationships/hyperlink" Target="https://mysteryscience.com/plants-tx/mystery-7/adaptations-habitat/88" TargetMode="External"/><Relationship Id="rId7" Type="http://schemas.openxmlformats.org/officeDocument/2006/relationships/image" Target="../media/image4.png"/><Relationship Id="rId8" Type="http://schemas.openxmlformats.org/officeDocument/2006/relationships/hyperlink" Target="https://mysteryscience.com/plants-tx/plant-adaptati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10080000" cy="14292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364225" y="316950"/>
            <a:ext cx="7682100" cy="95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Mystery Science Alignment with </a:t>
            </a:r>
            <a:endParaRPr b="1" sz="2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Texas Essential Knowledge and Skills</a:t>
            </a:r>
            <a:endParaRPr b="1" i="1" sz="2800">
              <a:solidFill>
                <a:schemeClr val="dk1"/>
              </a:solidFill>
              <a:latin typeface="Poppins"/>
              <a:ea typeface="Poppins"/>
              <a:cs typeface="Poppins"/>
              <a:sym typeface="Poppins"/>
            </a:endParaRPr>
          </a:p>
        </p:txBody>
      </p:sp>
      <p:sp>
        <p:nvSpPr>
          <p:cNvPr id="56" name="Google Shape;56;p13"/>
          <p:cNvSpPr txBox="1"/>
          <p:nvPr/>
        </p:nvSpPr>
        <p:spPr>
          <a:xfrm>
            <a:off x="457200" y="1677250"/>
            <a:ext cx="9144000" cy="956100"/>
          </a:xfrm>
          <a:prstGeom prst="rect">
            <a:avLst/>
          </a:prstGeom>
          <a:noFill/>
          <a:ln>
            <a:noFill/>
          </a:ln>
        </p:spPr>
        <p:txBody>
          <a:bodyPr anchorCtr="0" anchor="t" bIns="91425" lIns="0" spcFirstLastPara="1" rIns="0" wrap="square" tIns="91425">
            <a:noAutofit/>
          </a:bodyPr>
          <a:lstStyle/>
          <a:p>
            <a:pPr indent="0" lvl="0" marL="0" rtl="0" algn="ctr">
              <a:spcBef>
                <a:spcPts val="0"/>
              </a:spcBef>
              <a:spcAft>
                <a:spcPts val="0"/>
              </a:spcAft>
              <a:buNone/>
            </a:pPr>
            <a:r>
              <a:rPr b="1" lang="en" sz="1800">
                <a:latin typeface="Poppins"/>
                <a:ea typeface="Poppins"/>
                <a:cs typeface="Poppins"/>
                <a:sym typeface="Poppins"/>
              </a:rPr>
              <a:t>2nd</a:t>
            </a:r>
            <a:r>
              <a:rPr b="1" lang="en" sz="1800">
                <a:latin typeface="Poppins"/>
                <a:ea typeface="Poppins"/>
                <a:cs typeface="Poppins"/>
                <a:sym typeface="Poppins"/>
              </a:rPr>
              <a:t> Grade Planning Guide</a:t>
            </a:r>
            <a:endParaRPr b="1" sz="2400">
              <a:solidFill>
                <a:schemeClr val="dk1"/>
              </a:solidFill>
            </a:endParaRPr>
          </a:p>
          <a:p>
            <a:pPr indent="0" lvl="0" marL="0" rtl="0" algn="ctr">
              <a:spcBef>
                <a:spcPts val="0"/>
              </a:spcBef>
              <a:spcAft>
                <a:spcPts val="0"/>
              </a:spcAft>
              <a:buNone/>
            </a:pPr>
            <a:r>
              <a:rPr lang="en" sz="1200" u="sng">
                <a:solidFill>
                  <a:srgbClr val="1155CC"/>
                </a:solidFill>
                <a:hlinkClick r:id="rId3">
                  <a:extLst>
                    <a:ext uri="{A12FA001-AC4F-418D-AE19-62706E023703}">
                      <ahyp:hlinkClr val="tx"/>
                    </a:ext>
                  </a:extLst>
                </a:hlinkClick>
              </a:rPr>
              <a:t>Kindergarten Planning Guide</a:t>
            </a:r>
            <a:r>
              <a:rPr lang="en" sz="1200">
                <a:solidFill>
                  <a:srgbClr val="1155CC"/>
                </a:solidFill>
              </a:rPr>
              <a:t> </a:t>
            </a:r>
            <a:r>
              <a:rPr lang="en" sz="1200">
                <a:solidFill>
                  <a:schemeClr val="dk1"/>
                </a:solidFill>
              </a:rPr>
              <a:t>| </a:t>
            </a:r>
            <a:r>
              <a:rPr lang="en" sz="1200" u="sng">
                <a:solidFill>
                  <a:srgbClr val="1155CC"/>
                </a:solidFill>
                <a:hlinkClick r:id="rId4">
                  <a:extLst>
                    <a:ext uri="{A12FA001-AC4F-418D-AE19-62706E023703}">
                      <ahyp:hlinkClr val="tx"/>
                    </a:ext>
                  </a:extLst>
                </a:hlinkClick>
              </a:rPr>
              <a:t>Grade 1 Planning Guide</a:t>
            </a:r>
            <a:r>
              <a:rPr lang="en" sz="1200">
                <a:solidFill>
                  <a:srgbClr val="3C78D8"/>
                </a:solidFill>
              </a:rPr>
              <a:t> </a:t>
            </a:r>
            <a:r>
              <a:rPr lang="en" sz="1200">
                <a:solidFill>
                  <a:srgbClr val="1155CC"/>
                </a:solidFill>
              </a:rPr>
              <a:t> | </a:t>
            </a:r>
            <a:r>
              <a:rPr lang="en" sz="1200" u="sng">
                <a:solidFill>
                  <a:srgbClr val="1155CC"/>
                </a:solidFill>
                <a:hlinkClick r:id="rId5">
                  <a:extLst>
                    <a:ext uri="{A12FA001-AC4F-418D-AE19-62706E023703}">
                      <ahyp:hlinkClr val="tx"/>
                    </a:ext>
                  </a:extLst>
                </a:hlinkClick>
              </a:rPr>
              <a:t>Grade 2 Planning Guide</a:t>
            </a:r>
            <a:endParaRPr>
              <a:solidFill>
                <a:srgbClr val="1155CC"/>
              </a:solidFill>
            </a:endParaRPr>
          </a:p>
          <a:p>
            <a:pPr indent="0" lvl="0" marL="0" rtl="0" algn="ctr">
              <a:spcBef>
                <a:spcPts val="0"/>
              </a:spcBef>
              <a:spcAft>
                <a:spcPts val="0"/>
              </a:spcAft>
              <a:buNone/>
            </a:pPr>
            <a:r>
              <a:rPr lang="en" sz="1200" u="sng">
                <a:solidFill>
                  <a:srgbClr val="1155CC"/>
                </a:solidFill>
                <a:hlinkClick r:id="rId6">
                  <a:extLst>
                    <a:ext uri="{A12FA001-AC4F-418D-AE19-62706E023703}">
                      <ahyp:hlinkClr val="tx"/>
                    </a:ext>
                  </a:extLst>
                </a:hlinkClick>
              </a:rPr>
              <a:t>Grade 3 Planning Guide</a:t>
            </a:r>
            <a:r>
              <a:rPr lang="en" sz="1200">
                <a:solidFill>
                  <a:srgbClr val="1155CC"/>
                </a:solidFill>
              </a:rPr>
              <a:t> </a:t>
            </a:r>
            <a:r>
              <a:rPr lang="en" sz="1200">
                <a:solidFill>
                  <a:schemeClr val="dk1"/>
                </a:solidFill>
              </a:rPr>
              <a:t>| </a:t>
            </a:r>
            <a:r>
              <a:rPr lang="en" sz="1200" u="sng">
                <a:solidFill>
                  <a:srgbClr val="1155CC"/>
                </a:solidFill>
                <a:hlinkClick r:id="rId7">
                  <a:extLst>
                    <a:ext uri="{A12FA001-AC4F-418D-AE19-62706E023703}">
                      <ahyp:hlinkClr val="tx"/>
                    </a:ext>
                  </a:extLst>
                </a:hlinkClick>
              </a:rPr>
              <a:t>Grade 4 Planning Guide</a:t>
            </a:r>
            <a:r>
              <a:rPr lang="en" sz="1200">
                <a:solidFill>
                  <a:srgbClr val="1155CC"/>
                </a:solidFill>
              </a:rPr>
              <a:t> </a:t>
            </a:r>
            <a:r>
              <a:rPr lang="en" sz="1200">
                <a:solidFill>
                  <a:schemeClr val="dk1"/>
                </a:solidFill>
              </a:rPr>
              <a:t>| </a:t>
            </a:r>
            <a:r>
              <a:rPr lang="en" sz="1200" u="sng">
                <a:solidFill>
                  <a:srgbClr val="1155CC"/>
                </a:solidFill>
                <a:hlinkClick r:id="rId8">
                  <a:extLst>
                    <a:ext uri="{A12FA001-AC4F-418D-AE19-62706E023703}">
                      <ahyp:hlinkClr val="tx"/>
                    </a:ext>
                  </a:extLst>
                </a:hlinkClick>
              </a:rPr>
              <a:t>Grade 5 Planning Guide</a:t>
            </a:r>
            <a:endParaRPr b="1" sz="18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rPr lang="en" sz="1200">
                <a:latin typeface="Poppins"/>
                <a:ea typeface="Poppins"/>
                <a:cs typeface="Poppins"/>
                <a:sym typeface="Poppins"/>
              </a:rPr>
              <a:t>Mystery Science aligns to the Texas Essential Knowledge and Skills (TEKS) for Science. </a:t>
            </a:r>
            <a:r>
              <a:rPr lang="en" sz="1200">
                <a:solidFill>
                  <a:schemeClr val="dk1"/>
                </a:solidFill>
                <a:latin typeface="Poppins"/>
                <a:ea typeface="Poppins"/>
                <a:cs typeface="Poppins"/>
                <a:sym typeface="Poppins"/>
              </a:rPr>
              <a:t>Each lesson (exploration &amp; hands-on lab) </a:t>
            </a:r>
            <a:r>
              <a:rPr lang="en" sz="1200">
                <a:solidFill>
                  <a:schemeClr val="dk1"/>
                </a:solidFill>
                <a:latin typeface="Poppins"/>
                <a:ea typeface="Poppins"/>
                <a:cs typeface="Poppins"/>
                <a:sym typeface="Poppins"/>
              </a:rPr>
              <a:t>is designed to take one hour.</a:t>
            </a:r>
            <a:r>
              <a:rPr lang="en" sz="1200">
                <a:latin typeface="Poppins"/>
                <a:ea typeface="Poppins"/>
                <a:cs typeface="Poppins"/>
                <a:sym typeface="Poppins"/>
              </a:rPr>
              <a:t> </a:t>
            </a:r>
            <a:r>
              <a:rPr lang="en" sz="1200">
                <a:solidFill>
                  <a:srgbClr val="000000"/>
                </a:solidFill>
                <a:latin typeface="Poppins"/>
                <a:ea typeface="Poppins"/>
                <a:cs typeface="Poppins"/>
                <a:sym typeface="Poppins"/>
              </a:rPr>
              <a:t>Extensions are available for each lesson and offer an opportunity for students to continue their science content learning. They include assessments and a curated collection of additional activity suggestions, online resources, project ideas, and readings. </a:t>
            </a:r>
            <a:r>
              <a:rPr lang="en" sz="1200">
                <a:solidFill>
                  <a:schemeClr val="dk1"/>
                </a:solidFill>
                <a:highlight>
                  <a:schemeClr val="lt1"/>
                </a:highlight>
                <a:latin typeface="Poppins"/>
                <a:ea typeface="Poppins"/>
                <a:cs typeface="Poppins"/>
                <a:sym typeface="Poppins"/>
              </a:rPr>
              <a:t>Mini-lessons are 5-minute videos that answer K-5 student questions and can be used as a jumping off point to engage learners for a full lesson planned by the teacher. Each TEKS statement is color-coded to indicate the following:</a:t>
            </a:r>
            <a:endParaRPr sz="1200">
              <a:latin typeface="Poppins"/>
              <a:ea typeface="Poppins"/>
              <a:cs typeface="Poppins"/>
              <a:sym typeface="Poppins"/>
            </a:endParaRPr>
          </a:p>
          <a:p>
            <a:pPr indent="0" lvl="0" marL="0" rtl="0" algn="l">
              <a:spcBef>
                <a:spcPts val="0"/>
              </a:spcBef>
              <a:spcAft>
                <a:spcPts val="0"/>
              </a:spcAft>
              <a:buNone/>
            </a:pPr>
            <a:r>
              <a:t/>
            </a:r>
            <a:endParaRPr b="1" sz="1200">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a:p>
            <a:pPr indent="0" lvl="0" marL="0" rtl="0" algn="l">
              <a:spcBef>
                <a:spcPts val="0"/>
              </a:spcBef>
              <a:spcAft>
                <a:spcPts val="0"/>
              </a:spcAft>
              <a:buNone/>
            </a:pPr>
            <a:r>
              <a:t/>
            </a:r>
            <a:endParaRPr b="1">
              <a:solidFill>
                <a:srgbClr val="000000"/>
              </a:solidFill>
              <a:latin typeface="Poppins"/>
              <a:ea typeface="Poppins"/>
              <a:cs typeface="Poppins"/>
              <a:sym typeface="Poppins"/>
            </a:endParaRPr>
          </a:p>
        </p:txBody>
      </p:sp>
      <p:graphicFrame>
        <p:nvGraphicFramePr>
          <p:cNvPr id="57" name="Google Shape;57;p13"/>
          <p:cNvGraphicFramePr/>
          <p:nvPr/>
        </p:nvGraphicFramePr>
        <p:xfrm>
          <a:off x="600538" y="4754350"/>
          <a:ext cx="3000000" cy="3000000"/>
        </p:xfrm>
        <a:graphic>
          <a:graphicData uri="http://schemas.openxmlformats.org/drawingml/2006/table">
            <a:tbl>
              <a:tblPr>
                <a:noFill/>
                <a:tableStyleId>{418B9A63-FD96-4DB6-BC3D-949ABE5628EE}</a:tableStyleId>
              </a:tblPr>
              <a:tblGrid>
                <a:gridCol w="1677525"/>
                <a:gridCol w="1437325"/>
                <a:gridCol w="1720600"/>
                <a:gridCol w="1888925"/>
                <a:gridCol w="1970000"/>
              </a:tblGrid>
              <a:tr h="396200">
                <a:tc gridSpan="5">
                  <a:txBody>
                    <a:bodyPr/>
                    <a:lstStyle/>
                    <a:p>
                      <a:pPr indent="0" lvl="0" marL="0" rtl="0" algn="ctr">
                        <a:lnSpc>
                          <a:spcPct val="150000"/>
                        </a:lnSpc>
                        <a:spcBef>
                          <a:spcPts val="0"/>
                        </a:spcBef>
                        <a:spcAft>
                          <a:spcPts val="0"/>
                        </a:spcAft>
                        <a:buNone/>
                      </a:pPr>
                      <a:r>
                        <a:rPr b="1" lang="en">
                          <a:solidFill>
                            <a:schemeClr val="lt1"/>
                          </a:solidFill>
                          <a:latin typeface="Poppins"/>
                          <a:ea typeface="Poppins"/>
                          <a:cs typeface="Poppins"/>
                          <a:sym typeface="Poppins"/>
                        </a:rPr>
                        <a:t>Table of Contents</a:t>
                      </a:r>
                      <a:endParaRPr b="1">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7FAF44"/>
                    </a:solidFill>
                  </a:tcPr>
                </a:tc>
                <a:tc hMerge="1"/>
                <a:tc hMerge="1"/>
                <a:tc hMerge="1"/>
                <a:tc hMerge="1"/>
              </a:tr>
              <a:tr h="408275">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Matter &amp; Energy</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None/>
                      </a:pPr>
                      <a:r>
                        <a:rPr lang="en" sz="1300" u="sng">
                          <a:solidFill>
                            <a:schemeClr val="dk1"/>
                          </a:solidFill>
                          <a:latin typeface="Poppins"/>
                          <a:ea typeface="Poppins"/>
                          <a:cs typeface="Poppins"/>
                          <a:sym typeface="Poppins"/>
                          <a:hlinkClick>
                            <a:extLst>
                              <a:ext uri="{A12FA001-AC4F-418D-AE19-62706E023703}">
                                <ahyp:hlinkClr val="tx"/>
                              </a:ext>
                            </a:extLst>
                          </a:hlinkClick>
                        </a:rPr>
                        <a:t>Earth &amp; Space</a:t>
                      </a:r>
                      <a:endParaRPr sz="1300">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50000"/>
                        </a:lnSpc>
                        <a:spcBef>
                          <a:spcPts val="0"/>
                        </a:spcBef>
                        <a:spcAft>
                          <a:spcPts val="0"/>
                        </a:spcAft>
                        <a:buClr>
                          <a:schemeClr val="dk1"/>
                        </a:buClr>
                        <a:buSzPts val="1100"/>
                        <a:buFont typeface="Arial"/>
                        <a:buNone/>
                      </a:pPr>
                      <a:r>
                        <a:rPr lang="en" sz="1300" u="sng">
                          <a:solidFill>
                            <a:schemeClr val="dk1"/>
                          </a:solidFill>
                          <a:latin typeface="Poppins"/>
                          <a:ea typeface="Poppins"/>
                          <a:cs typeface="Poppins"/>
                          <a:sym typeface="Poppins"/>
                          <a:hlinkClick>
                            <a:extLst>
                              <a:ext uri="{A12FA001-AC4F-418D-AE19-62706E023703}">
                                <ahyp:hlinkClr val="tx"/>
                              </a:ext>
                            </a:extLst>
                          </a:hlinkClick>
                        </a:rPr>
                        <a:t>Organisms &amp; Environments</a:t>
                      </a:r>
                      <a:endParaRPr sz="13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r h="396200">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2.5</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2.7</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2.8</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2.9 &amp; 2.10</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TEKS 2.9 &amp; 2.10</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396200">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Material Properties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Earth Materials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Night Patterns</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a:solidFill>
                            <a:schemeClr val="dk1"/>
                          </a:solidFill>
                          <a:latin typeface="Oswald"/>
                          <a:ea typeface="Oswald"/>
                          <a:cs typeface="Oswald"/>
                          <a:sym typeface="Oswald"/>
                        </a:rPr>
                        <a:t>Animal Biodiversity</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Oswald"/>
                          <a:ea typeface="Oswald"/>
                          <a:cs typeface="Oswald"/>
                          <a:sym typeface="Oswald"/>
                        </a:rPr>
                        <a:t>Plant Adaptations</a:t>
                      </a:r>
                      <a:endParaRPr>
                        <a:solidFill>
                          <a:schemeClr val="dk1"/>
                        </a:solidFill>
                        <a:latin typeface="Oswald"/>
                        <a:ea typeface="Oswald"/>
                        <a:cs typeface="Oswald"/>
                        <a:sym typeface="Oswald"/>
                      </a:endParaRPr>
                    </a:p>
                    <a:p>
                      <a:pPr indent="0" lvl="0" marL="0" rtl="0" algn="l">
                        <a:spcBef>
                          <a:spcPts val="0"/>
                        </a:spcBef>
                        <a:spcAft>
                          <a:spcPts val="0"/>
                        </a:spcAft>
                        <a:buNone/>
                      </a:pPr>
                      <a:r>
                        <a:t/>
                      </a:r>
                      <a:endParaRPr>
                        <a:solidFill>
                          <a:schemeClr val="dk1"/>
                        </a:solidFill>
                        <a:latin typeface="Oswald"/>
                        <a:ea typeface="Oswald"/>
                        <a:cs typeface="Oswald"/>
                        <a:sym typeface="Oswald"/>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sp>
        <p:nvSpPr>
          <p:cNvPr id="58" name="Google Shape;58;p13"/>
          <p:cNvSpPr txBox="1"/>
          <p:nvPr/>
        </p:nvSpPr>
        <p:spPr>
          <a:xfrm>
            <a:off x="791800" y="3870925"/>
            <a:ext cx="8775300" cy="66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990000"/>
                </a:solidFill>
                <a:latin typeface="Poppins"/>
                <a:ea typeface="Poppins"/>
                <a:cs typeface="Poppins"/>
                <a:sym typeface="Poppins"/>
              </a:rPr>
              <a:t>Identified by TEA as a Readiness Standard of the assessed curriculum</a:t>
            </a:r>
            <a:endParaRPr sz="1200">
              <a:solidFill>
                <a:srgbClr val="990000"/>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38761D"/>
                </a:solidFill>
                <a:latin typeface="Poppins"/>
                <a:ea typeface="Poppins"/>
                <a:cs typeface="Poppins"/>
                <a:sym typeface="Poppins"/>
              </a:rPr>
              <a:t>Identified by TEA as a Supporting Standard of the assessed curriculum</a:t>
            </a:r>
            <a:endParaRPr sz="1200">
              <a:solidFill>
                <a:srgbClr val="38761D"/>
              </a:solidFill>
              <a:latin typeface="Poppins"/>
              <a:ea typeface="Poppins"/>
              <a:cs typeface="Poppins"/>
              <a:sym typeface="Poppins"/>
            </a:endParaRPr>
          </a:p>
          <a:p>
            <a:pPr indent="0" lvl="0" marL="0" rtl="0" algn="ctr">
              <a:spcBef>
                <a:spcPts val="0"/>
              </a:spcBef>
              <a:spcAft>
                <a:spcPts val="0"/>
              </a:spcAft>
              <a:buClr>
                <a:srgbClr val="000000"/>
              </a:buClr>
              <a:buSzPts val="1100"/>
              <a:buFont typeface="Arial"/>
              <a:buNone/>
            </a:pPr>
            <a:r>
              <a:rPr lang="en" sz="1200">
                <a:solidFill>
                  <a:srgbClr val="000000"/>
                </a:solidFill>
                <a:latin typeface="Poppins"/>
                <a:ea typeface="Poppins"/>
                <a:cs typeface="Poppins"/>
                <a:sym typeface="Poppins"/>
              </a:rPr>
              <a:t>Not identified by TEA as part of the assessed curriculum</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p>
        </p:txBody>
      </p:sp>
      <p:sp>
        <p:nvSpPr>
          <p:cNvPr id="59" name="Google Shape;59;p13">
            <a:hlinkClick r:id="rId9"/>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0">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pic>
        <p:nvPicPr>
          <p:cNvPr id="60" name="Google Shape;60;p13"/>
          <p:cNvPicPr preferRelativeResize="0"/>
          <p:nvPr/>
        </p:nvPicPr>
        <p:blipFill>
          <a:blip r:embed="rId11">
            <a:alphaModFix/>
          </a:blip>
          <a:stretch>
            <a:fillRect/>
          </a:stretch>
        </p:blipFill>
        <p:spPr>
          <a:xfrm>
            <a:off x="8458200" y="457200"/>
            <a:ext cx="1133998" cy="142306"/>
          </a:xfrm>
          <a:prstGeom prst="rect">
            <a:avLst/>
          </a:prstGeom>
          <a:noFill/>
          <a:ln>
            <a:noFill/>
          </a:ln>
        </p:spPr>
      </p:pic>
      <p:sp>
        <p:nvSpPr>
          <p:cNvPr id="61" name="Google Shape;61;p13"/>
          <p:cNvSpPr txBox="1"/>
          <p:nvPr/>
        </p:nvSpPr>
        <p:spPr>
          <a:xfrm>
            <a:off x="7761025" y="7288175"/>
            <a:ext cx="22545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000">
              <a:solidFill>
                <a:srgbClr val="000000"/>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1000">
                <a:solidFill>
                  <a:srgbClr val="000000"/>
                </a:solidFill>
                <a:latin typeface="Poppins"/>
                <a:ea typeface="Poppins"/>
                <a:cs typeface="Poppins"/>
                <a:sym typeface="Poppins"/>
              </a:rPr>
              <a:t>Last updated </a:t>
            </a:r>
            <a:r>
              <a:rPr lang="en" sz="1000">
                <a:latin typeface="Poppins"/>
                <a:ea typeface="Poppins"/>
                <a:cs typeface="Poppins"/>
                <a:sym typeface="Poppins"/>
              </a:rPr>
              <a:t>September 6</a:t>
            </a:r>
            <a:r>
              <a:rPr lang="en" sz="1000">
                <a:solidFill>
                  <a:srgbClr val="000000"/>
                </a:solidFill>
                <a:latin typeface="Poppins"/>
                <a:ea typeface="Poppins"/>
                <a:cs typeface="Poppins"/>
                <a:sym typeface="Poppins"/>
              </a:rPr>
              <a:t>, 2022</a:t>
            </a:r>
            <a:endParaRPr sz="1000">
              <a:solidFill>
                <a:srgbClr val="000000"/>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7" name="Google Shape;67;p14"/>
          <p:cNvGraphicFramePr/>
          <p:nvPr/>
        </p:nvGraphicFramePr>
        <p:xfrm>
          <a:off x="457188" y="1360960"/>
          <a:ext cx="3000000" cy="3000000"/>
        </p:xfrm>
        <a:graphic>
          <a:graphicData uri="http://schemas.openxmlformats.org/drawingml/2006/table">
            <a:tbl>
              <a:tblPr>
                <a:noFill/>
                <a:tableStyleId>{418B9A63-FD96-4DB6-BC3D-949ABE5628EE}</a:tableStyleId>
              </a:tblPr>
              <a:tblGrid>
                <a:gridCol w="1057075"/>
                <a:gridCol w="1686125"/>
                <a:gridCol w="1828800"/>
                <a:gridCol w="1828800"/>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926925">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Materials, Properties, &amp; Engineering</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Why do we wear clothes?</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investigate different material properties, such as flexibility and absorbency, and use those properties to design and build a hat that protects them from the sun.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700">
                          <a:latin typeface="Poppins"/>
                          <a:ea typeface="Poppins"/>
                          <a:cs typeface="Poppins"/>
                          <a:sym typeface="Poppins"/>
                        </a:rPr>
                        <a:t>2.2A </a:t>
                      </a:r>
                      <a:r>
                        <a:rPr lang="en" sz="700">
                          <a:latin typeface="Poppins"/>
                          <a:ea typeface="Poppins"/>
                          <a:cs typeface="Poppins"/>
                          <a:sym typeface="Poppins"/>
                        </a:rPr>
                        <a:t>Ask questions about organisms, objects, and events during observations and investigations. </a:t>
                      </a:r>
                      <a:endParaRPr sz="700">
                        <a:latin typeface="Poppins"/>
                        <a:ea typeface="Poppins"/>
                        <a:cs typeface="Poppins"/>
                        <a:sym typeface="Poppins"/>
                      </a:endParaRPr>
                    </a:p>
                    <a:p>
                      <a:pPr indent="0" lvl="0" marL="0" rtl="0" algn="l">
                        <a:lnSpc>
                          <a:spcPct val="100000"/>
                        </a:lnSpc>
                        <a:spcBef>
                          <a:spcPts val="0"/>
                        </a:spcBef>
                        <a:spcAft>
                          <a:spcPts val="0"/>
                        </a:spcAft>
                        <a:buNone/>
                      </a:pPr>
                      <a:r>
                        <a:t/>
                      </a:r>
                      <a:endParaRPr sz="700">
                        <a:latin typeface="Poppins"/>
                        <a:ea typeface="Poppins"/>
                        <a:cs typeface="Poppins"/>
                        <a:sym typeface="Poppins"/>
                      </a:endParaRPr>
                    </a:p>
                    <a:p>
                      <a:pPr indent="0" lvl="0" marL="0" rtl="0" algn="l">
                        <a:lnSpc>
                          <a:spcPct val="100000"/>
                        </a:lnSpc>
                        <a:spcBef>
                          <a:spcPts val="0"/>
                        </a:spcBef>
                        <a:spcAft>
                          <a:spcPts val="0"/>
                        </a:spcAft>
                        <a:buNone/>
                      </a:pPr>
                      <a:r>
                        <a:rPr b="1" lang="en" sz="700">
                          <a:latin typeface="Poppins"/>
                          <a:ea typeface="Poppins"/>
                          <a:cs typeface="Poppins"/>
                          <a:sym typeface="Poppins"/>
                        </a:rPr>
                        <a:t>2.3A I</a:t>
                      </a:r>
                      <a:r>
                        <a:rPr lang="en" sz="700">
                          <a:latin typeface="Poppins"/>
                          <a:ea typeface="Poppins"/>
                          <a:cs typeface="Poppins"/>
                          <a:sym typeface="Poppins"/>
                        </a:rPr>
                        <a:t>dentify and explain a problem and propose a task and solution for the problem.</a:t>
                      </a:r>
                      <a:endParaRPr sz="7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2.5A </a:t>
                      </a:r>
                      <a:r>
                        <a:rPr lang="en" sz="700">
                          <a:solidFill>
                            <a:schemeClr val="dk1"/>
                          </a:solidFill>
                          <a:latin typeface="Poppins"/>
                          <a:ea typeface="Poppins"/>
                          <a:cs typeface="Poppins"/>
                          <a:sym typeface="Poppins"/>
                        </a:rPr>
                        <a:t>Classify matter by physical properties, including relative temperature, texture, flexibility, and whether material is a solid or liquid.</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2.8B </a:t>
                      </a:r>
                      <a:r>
                        <a:rPr lang="en" sz="700">
                          <a:solidFill>
                            <a:schemeClr val="dk1"/>
                          </a:solidFill>
                          <a:latin typeface="Poppins"/>
                          <a:ea typeface="Poppins"/>
                          <a:cs typeface="Poppins"/>
                          <a:sym typeface="Poppins"/>
                        </a:rPr>
                        <a:t>Identify the importance of weather and seasonal information to make choices in clothing, activities, and transportation.</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143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Classify Materials, Insulators, and Properties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Can you really fry an egg on a hot sidewalk?</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conduct an investigation of conductors and insulators in order to determine which are best suited for allowing people to handle hot items.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700">
                          <a:solidFill>
                            <a:schemeClr val="dk1"/>
                          </a:solidFill>
                          <a:latin typeface="Poppins"/>
                          <a:ea typeface="Poppins"/>
                          <a:cs typeface="Poppins"/>
                          <a:sym typeface="Poppins"/>
                        </a:rPr>
                        <a:t>2.2B </a:t>
                      </a:r>
                      <a:r>
                        <a:rPr lang="en" sz="700">
                          <a:solidFill>
                            <a:schemeClr val="dk1"/>
                          </a:solidFill>
                          <a:latin typeface="Poppins"/>
                          <a:ea typeface="Poppins"/>
                          <a:cs typeface="Poppins"/>
                          <a:sym typeface="Poppins"/>
                        </a:rPr>
                        <a:t>Plan and conduct descriptive investigations. </a:t>
                      </a:r>
                      <a:endParaRPr sz="7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7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b="1" lang="en" sz="700">
                          <a:solidFill>
                            <a:schemeClr val="dk1"/>
                          </a:solidFill>
                          <a:latin typeface="Poppins"/>
                          <a:ea typeface="Poppins"/>
                          <a:cs typeface="Poppins"/>
                          <a:sym typeface="Poppins"/>
                        </a:rPr>
                        <a:t>2.2D </a:t>
                      </a:r>
                      <a:r>
                        <a:rPr lang="en" sz="700">
                          <a:solidFill>
                            <a:schemeClr val="dk1"/>
                          </a:solidFill>
                          <a:latin typeface="Poppins"/>
                          <a:ea typeface="Poppins"/>
                          <a:cs typeface="Poppins"/>
                          <a:sym typeface="Poppins"/>
                        </a:rPr>
                        <a:t>Record and organize data using pictures, numbers, and words.</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2.5B </a:t>
                      </a:r>
                      <a:r>
                        <a:rPr lang="en" sz="700">
                          <a:solidFill>
                            <a:schemeClr val="dk1"/>
                          </a:solidFill>
                          <a:latin typeface="Poppins"/>
                          <a:ea typeface="Poppins"/>
                          <a:cs typeface="Poppins"/>
                          <a:sym typeface="Poppins"/>
                        </a:rPr>
                        <a:t>Compare changes in materials caused by heating and cooling.</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7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2.6A </a:t>
                      </a:r>
                      <a:r>
                        <a:rPr lang="en" sz="700">
                          <a:solidFill>
                            <a:schemeClr val="dk1"/>
                          </a:solidFill>
                          <a:latin typeface="Poppins"/>
                          <a:ea typeface="Poppins"/>
                          <a:cs typeface="Poppins"/>
                          <a:sym typeface="Poppins"/>
                        </a:rPr>
                        <a:t>Investigate the effects on objects by increasing or decreasing the amounts of light, heat, and sound energy such as how the color of an object appears different in dimmer light or how heat melts butter.</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914375">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Heating, Cooling, &amp; Phases of Matter</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are so many toys made out of plastic?</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 conduct an investigation of different materials in order to determine which are most and least easily melted.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2.2B </a:t>
                      </a:r>
                      <a:r>
                        <a:rPr lang="en" sz="700">
                          <a:solidFill>
                            <a:schemeClr val="dk1"/>
                          </a:solidFill>
                          <a:latin typeface="Poppins"/>
                          <a:ea typeface="Poppins"/>
                          <a:cs typeface="Poppins"/>
                          <a:sym typeface="Poppins"/>
                        </a:rPr>
                        <a:t>Plan and conduct descriptive investigations. </a:t>
                      </a:r>
                      <a:endParaRPr sz="700">
                        <a:solidFill>
                          <a:schemeClr val="dk1"/>
                        </a:solidFill>
                        <a:latin typeface="Poppins"/>
                        <a:ea typeface="Poppins"/>
                        <a:cs typeface="Poppins"/>
                        <a:sym typeface="Poppins"/>
                      </a:endParaRPr>
                    </a:p>
                    <a:p>
                      <a:pPr indent="0" lvl="0" marL="0" rtl="0" algn="l">
                        <a:spcBef>
                          <a:spcPts val="0"/>
                        </a:spcBef>
                        <a:spcAft>
                          <a:spcPts val="0"/>
                        </a:spcAft>
                        <a:buNone/>
                      </a:pPr>
                      <a:r>
                        <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b="1" lang="en" sz="700">
                          <a:solidFill>
                            <a:schemeClr val="dk1"/>
                          </a:solidFill>
                          <a:latin typeface="Poppins"/>
                          <a:ea typeface="Poppins"/>
                          <a:cs typeface="Poppins"/>
                          <a:sym typeface="Poppins"/>
                        </a:rPr>
                        <a:t>2.2D </a:t>
                      </a:r>
                      <a:r>
                        <a:rPr lang="en" sz="700">
                          <a:solidFill>
                            <a:schemeClr val="dk1"/>
                          </a:solidFill>
                          <a:latin typeface="Poppins"/>
                          <a:ea typeface="Poppins"/>
                          <a:cs typeface="Poppins"/>
                          <a:sym typeface="Poppins"/>
                        </a:rPr>
                        <a:t>Record and organize data using pictures, numbers, and words.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2.5B </a:t>
                      </a:r>
                      <a:r>
                        <a:rPr lang="en" sz="700">
                          <a:solidFill>
                            <a:schemeClr val="dk1"/>
                          </a:solidFill>
                          <a:latin typeface="Poppins"/>
                          <a:ea typeface="Poppins"/>
                          <a:cs typeface="Poppins"/>
                          <a:sym typeface="Poppins"/>
                        </a:rPr>
                        <a:t>Compare changes in materials caused by heating and cooling.</a:t>
                      </a:r>
                      <a:endParaRPr sz="700">
                        <a:solidFill>
                          <a:schemeClr val="dk1"/>
                        </a:solidFill>
                        <a:latin typeface="Poppins"/>
                        <a:ea typeface="Poppins"/>
                        <a:cs typeface="Poppins"/>
                        <a:sym typeface="Poppins"/>
                      </a:endParaRPr>
                    </a:p>
                    <a:p>
                      <a:pPr indent="0" lvl="0" marL="0" rtl="0" algn="l">
                        <a:spcBef>
                          <a:spcPts val="0"/>
                        </a:spcBef>
                        <a:spcAft>
                          <a:spcPts val="0"/>
                        </a:spcAft>
                        <a:buNone/>
                      </a:pPr>
                      <a:r>
                        <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b="1" lang="en" sz="700">
                          <a:solidFill>
                            <a:schemeClr val="dk1"/>
                          </a:solidFill>
                          <a:latin typeface="Poppins"/>
                          <a:ea typeface="Poppins"/>
                          <a:cs typeface="Poppins"/>
                          <a:sym typeface="Poppins"/>
                        </a:rPr>
                        <a:t>2.5C</a:t>
                      </a:r>
                      <a:r>
                        <a:rPr lang="en" sz="700">
                          <a:solidFill>
                            <a:schemeClr val="dk1"/>
                          </a:solidFill>
                          <a:latin typeface="Poppins"/>
                          <a:ea typeface="Poppins"/>
                          <a:cs typeface="Poppins"/>
                          <a:sym typeface="Poppins"/>
                        </a:rPr>
                        <a:t> Demonstrate that things can be done to materials such as cutting, folding, sanding, and melting to change their physical properties.</a:t>
                      </a:r>
                      <a:endParaRPr b="1" sz="6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14375">
                <a:tc>
                  <a:txBody>
                    <a:bodyPr/>
                    <a:lstStyle/>
                    <a:p>
                      <a:pPr indent="0" lvl="0" marL="0" rtl="0" algn="l">
                        <a:spcBef>
                          <a:spcPts val="0"/>
                        </a:spcBef>
                        <a:spcAft>
                          <a:spcPts val="0"/>
                        </a:spcAft>
                        <a:buNone/>
                      </a:pPr>
                      <a:r>
                        <a:rPr lang="en" sz="800">
                          <a:latin typeface="Poppins"/>
                          <a:ea typeface="Poppins"/>
                          <a:cs typeface="Poppins"/>
                          <a:sym typeface="Poppins"/>
                        </a:rPr>
                        <a:t>Lesson 4</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Inventions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What materials might be invented in the future?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design a new invention that takes advantage of the unique properties of a futuristic material.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700">
                          <a:solidFill>
                            <a:schemeClr val="dk1"/>
                          </a:solidFill>
                          <a:latin typeface="Poppins"/>
                          <a:ea typeface="Poppins"/>
                          <a:cs typeface="Poppins"/>
                          <a:sym typeface="Poppins"/>
                        </a:rPr>
                        <a:t>2.2E </a:t>
                      </a:r>
                      <a:r>
                        <a:rPr lang="en" sz="700">
                          <a:solidFill>
                            <a:schemeClr val="dk1"/>
                          </a:solidFill>
                          <a:latin typeface="Poppins"/>
                          <a:ea typeface="Poppins"/>
                          <a:cs typeface="Poppins"/>
                          <a:sym typeface="Poppins"/>
                        </a:rPr>
                        <a:t>Communicate observations and justify explanations using student-generated data from simple descriptive investigations.</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700">
                          <a:solidFill>
                            <a:schemeClr val="dk1"/>
                          </a:solidFill>
                          <a:latin typeface="Poppins"/>
                          <a:ea typeface="Poppins"/>
                          <a:cs typeface="Poppins"/>
                          <a:sym typeface="Poppins"/>
                        </a:rPr>
                        <a:t>2.5D </a:t>
                      </a:r>
                      <a:r>
                        <a:rPr lang="en" sz="700">
                          <a:solidFill>
                            <a:schemeClr val="dk1"/>
                          </a:solidFill>
                          <a:latin typeface="Poppins"/>
                          <a:ea typeface="Poppins"/>
                          <a:cs typeface="Poppins"/>
                          <a:sym typeface="Poppins"/>
                        </a:rPr>
                        <a:t>Combine materials that when put together can do things that they cannot do by themselves, such as building a tower or a bridge, and justify the selection of those materials based on their physical properties.</a:t>
                      </a:r>
                      <a:endParaRPr b="1" sz="6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792450">
                <a:tc>
                  <a:txBody>
                    <a:bodyPr/>
                    <a:lstStyle/>
                    <a:p>
                      <a:pPr indent="0" lvl="0" marL="0" rtl="0" algn="l">
                        <a:spcBef>
                          <a:spcPts val="0"/>
                        </a:spcBef>
                        <a:spcAft>
                          <a:spcPts val="0"/>
                        </a:spcAft>
                        <a:buNone/>
                      </a:pPr>
                      <a:r>
                        <a:rPr lang="en" sz="800">
                          <a:latin typeface="Poppins"/>
                          <a:ea typeface="Poppins"/>
                          <a:cs typeface="Poppins"/>
                          <a:sym typeface="Poppins"/>
                        </a:rPr>
                        <a:t>Lesson 5</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Materials, Properties, &amp; Engineering</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Could you build a house out of paper?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construct an evidence- based account of how a structure built of paper can be disassembled and rebuilt in new ways.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2.2C</a:t>
                      </a:r>
                      <a:r>
                        <a:rPr lang="en" sz="700">
                          <a:solidFill>
                            <a:schemeClr val="dk1"/>
                          </a:solidFill>
                          <a:latin typeface="Poppins"/>
                          <a:ea typeface="Poppins"/>
                          <a:cs typeface="Poppins"/>
                          <a:sym typeface="Poppins"/>
                        </a:rPr>
                        <a:t> Collect data from observations using scientific tools. </a:t>
                      </a:r>
                      <a:endParaRPr sz="700">
                        <a:solidFill>
                          <a:schemeClr val="dk1"/>
                        </a:solidFill>
                        <a:latin typeface="Poppins"/>
                        <a:ea typeface="Poppins"/>
                        <a:cs typeface="Poppins"/>
                        <a:sym typeface="Poppins"/>
                      </a:endParaRPr>
                    </a:p>
                    <a:p>
                      <a:pPr indent="0" lvl="0" marL="0" rtl="0" algn="l">
                        <a:spcBef>
                          <a:spcPts val="0"/>
                        </a:spcBef>
                        <a:spcAft>
                          <a:spcPts val="0"/>
                        </a:spcAft>
                        <a:buNone/>
                      </a:pPr>
                      <a:r>
                        <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b="1" lang="en" sz="700">
                          <a:solidFill>
                            <a:schemeClr val="dk1"/>
                          </a:solidFill>
                          <a:latin typeface="Poppins"/>
                          <a:ea typeface="Poppins"/>
                          <a:cs typeface="Poppins"/>
                          <a:sym typeface="Poppins"/>
                        </a:rPr>
                        <a:t>2.3A </a:t>
                      </a:r>
                      <a:r>
                        <a:rPr lang="en" sz="700">
                          <a:solidFill>
                            <a:schemeClr val="dk1"/>
                          </a:solidFill>
                          <a:latin typeface="Poppins"/>
                          <a:ea typeface="Poppins"/>
                          <a:cs typeface="Poppins"/>
                          <a:sym typeface="Poppins"/>
                        </a:rPr>
                        <a:t>Identify and explain a problem and propose a task and solution for the problem.</a:t>
                      </a:r>
                      <a:endParaRPr sz="7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700">
                          <a:solidFill>
                            <a:schemeClr val="dk1"/>
                          </a:solidFill>
                          <a:latin typeface="Poppins"/>
                          <a:ea typeface="Poppins"/>
                          <a:cs typeface="Poppins"/>
                          <a:sym typeface="Poppins"/>
                        </a:rPr>
                        <a:t>2.5C</a:t>
                      </a:r>
                      <a:r>
                        <a:rPr lang="en" sz="700">
                          <a:solidFill>
                            <a:schemeClr val="dk1"/>
                          </a:solidFill>
                          <a:latin typeface="Poppins"/>
                          <a:ea typeface="Poppins"/>
                          <a:cs typeface="Poppins"/>
                          <a:sym typeface="Poppins"/>
                        </a:rPr>
                        <a:t> Demonstrate that things can be done to materials such as cutting, folding, sanding, and melting to change their physical properties.</a:t>
                      </a:r>
                      <a:endParaRPr sz="700">
                        <a:solidFill>
                          <a:schemeClr val="dk1"/>
                        </a:solidFill>
                        <a:latin typeface="Poppins"/>
                        <a:ea typeface="Poppins"/>
                        <a:cs typeface="Poppins"/>
                        <a:sym typeface="Poppins"/>
                      </a:endParaRPr>
                    </a:p>
                    <a:p>
                      <a:pPr indent="0" lvl="0" marL="0" rtl="0" algn="l">
                        <a:spcBef>
                          <a:spcPts val="0"/>
                        </a:spcBef>
                        <a:spcAft>
                          <a:spcPts val="0"/>
                        </a:spcAft>
                        <a:buNone/>
                      </a:pPr>
                      <a:r>
                        <a:t/>
                      </a:r>
                      <a:endParaRPr sz="700">
                        <a:solidFill>
                          <a:schemeClr val="dk1"/>
                        </a:solidFill>
                        <a:latin typeface="Poppins"/>
                        <a:ea typeface="Poppins"/>
                        <a:cs typeface="Poppins"/>
                        <a:sym typeface="Poppins"/>
                      </a:endParaRPr>
                    </a:p>
                    <a:p>
                      <a:pPr indent="0" lvl="0" marL="0" rtl="0" algn="l">
                        <a:spcBef>
                          <a:spcPts val="0"/>
                        </a:spcBef>
                        <a:spcAft>
                          <a:spcPts val="0"/>
                        </a:spcAft>
                        <a:buNone/>
                      </a:pPr>
                      <a:r>
                        <a:rPr b="1" lang="en" sz="700">
                          <a:solidFill>
                            <a:schemeClr val="dk1"/>
                          </a:solidFill>
                          <a:latin typeface="Poppins"/>
                          <a:ea typeface="Poppins"/>
                          <a:cs typeface="Poppins"/>
                          <a:sym typeface="Poppins"/>
                        </a:rPr>
                        <a:t>2.5D </a:t>
                      </a:r>
                      <a:r>
                        <a:rPr lang="en" sz="700">
                          <a:solidFill>
                            <a:schemeClr val="dk1"/>
                          </a:solidFill>
                          <a:latin typeface="Poppins"/>
                          <a:ea typeface="Poppins"/>
                          <a:cs typeface="Poppins"/>
                          <a:sym typeface="Poppins"/>
                        </a:rPr>
                        <a:t>Combine materials that when put together can do things that they cannot do by themselves, such as building a tower or a bridge, and justify the selection of those materials based on their physical properties.</a:t>
                      </a:r>
                      <a:endParaRPr b="1" sz="6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68" name="Google Shape;68;p14"/>
          <p:cNvPicPr preferRelativeResize="0"/>
          <p:nvPr/>
        </p:nvPicPr>
        <p:blipFill>
          <a:blip r:embed="rId8">
            <a:alphaModFix/>
          </a:blip>
          <a:stretch>
            <a:fillRect/>
          </a:stretch>
        </p:blipFill>
        <p:spPr>
          <a:xfrm>
            <a:off x="8458200" y="457200"/>
            <a:ext cx="1133998" cy="142306"/>
          </a:xfrm>
          <a:prstGeom prst="rect">
            <a:avLst/>
          </a:prstGeom>
          <a:noFill/>
          <a:ln>
            <a:noFill/>
          </a:ln>
        </p:spPr>
      </p:pic>
      <p:sp>
        <p:nvSpPr>
          <p:cNvPr id="69" name="Google Shape;69;p14"/>
          <p:cNvSpPr txBox="1"/>
          <p:nvPr/>
        </p:nvSpPr>
        <p:spPr>
          <a:xfrm>
            <a:off x="457200" y="793700"/>
            <a:ext cx="43299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9">
                  <a:extLst>
                    <a:ext uri="{A12FA001-AC4F-418D-AE19-62706E023703}">
                      <ahyp:hlinkClr val="tx"/>
                    </a:ext>
                  </a:extLst>
                </a:hlinkClick>
              </a:rPr>
              <a:t>Material Properties Unit </a:t>
            </a:r>
            <a:r>
              <a:rPr lang="en" sz="1200">
                <a:solidFill>
                  <a:schemeClr val="dk1"/>
                </a:solidFill>
                <a:uFill>
                  <a:noFill/>
                </a:uFill>
                <a:latin typeface="Poppins"/>
                <a:ea typeface="Poppins"/>
                <a:cs typeface="Poppins"/>
                <a:sym typeface="Poppins"/>
                <a:hlinkClick r:id="rId10">
                  <a:extLst>
                    <a:ext uri="{A12FA001-AC4F-418D-AE19-62706E023703}">
                      <ahyp:hlinkClr val="tx"/>
                    </a:ext>
                  </a:extLst>
                </a:hlinkClick>
              </a:rPr>
              <a:t>(Material Magic)</a:t>
            </a:r>
            <a:endParaRPr b="1" sz="1600">
              <a:solidFill>
                <a:schemeClr val="dk1"/>
              </a:solidFill>
              <a:latin typeface="Poppins"/>
              <a:ea typeface="Poppins"/>
              <a:cs typeface="Poppins"/>
              <a:sym typeface="Poppins"/>
            </a:endParaRPr>
          </a:p>
        </p:txBody>
      </p:sp>
      <p:sp>
        <p:nvSpPr>
          <p:cNvPr id="70" name="Google Shape;70;p14"/>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Matter &amp; Energy</a:t>
            </a:r>
            <a:endParaRPr b="1" sz="2800">
              <a:solidFill>
                <a:schemeClr val="dk1"/>
              </a:solidFill>
              <a:latin typeface="Poppins"/>
              <a:ea typeface="Poppins"/>
              <a:cs typeface="Poppins"/>
              <a:sym typeface="Poppins"/>
            </a:endParaRPr>
          </a:p>
        </p:txBody>
      </p:sp>
      <p:pic>
        <p:nvPicPr>
          <p:cNvPr id="71" name="Google Shape;71;p14"/>
          <p:cNvPicPr preferRelativeResize="0"/>
          <p:nvPr/>
        </p:nvPicPr>
        <p:blipFill rotWithShape="1">
          <a:blip r:embed="rId11">
            <a:alphaModFix/>
          </a:blip>
          <a:srcRect b="17019" l="0" r="0" t="0"/>
          <a:stretch/>
        </p:blipFill>
        <p:spPr>
          <a:xfrm>
            <a:off x="457200" y="1848600"/>
            <a:ext cx="914400" cy="4724275"/>
          </a:xfrm>
          <a:prstGeom prst="rect">
            <a:avLst/>
          </a:prstGeom>
          <a:noFill/>
          <a:ln>
            <a:noFill/>
          </a:ln>
        </p:spPr>
      </p:pic>
      <p:graphicFrame>
        <p:nvGraphicFramePr>
          <p:cNvPr id="72" name="Google Shape;72;p14"/>
          <p:cNvGraphicFramePr/>
          <p:nvPr/>
        </p:nvGraphicFramePr>
        <p:xfrm>
          <a:off x="457188" y="1848610"/>
          <a:ext cx="3000000" cy="3000000"/>
        </p:xfrm>
        <a:graphic>
          <a:graphicData uri="http://schemas.openxmlformats.org/drawingml/2006/table">
            <a:tbl>
              <a:tblPr>
                <a:noFill/>
                <a:tableStyleId>{418B9A63-FD96-4DB6-BC3D-949ABE5628EE}</a:tableStyleId>
              </a:tblPr>
              <a:tblGrid>
                <a:gridCol w="657125"/>
              </a:tblGrid>
              <a:tr h="8948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7925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7927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7927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84870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6">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109825">
                <a:tc>
                  <a:txBody>
                    <a:bodyPr/>
                    <a:lstStyle/>
                    <a:p>
                      <a:pPr indent="0" lvl="0" marL="0" rtl="0" algn="l">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73" name="Google Shape;73;p14">
            <a:hlinkClick r:id="rId17"/>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8">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74" name="Google Shape;74;p14"/>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2 of 7</a:t>
            </a:r>
            <a:endParaRPr sz="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0" name="Google Shape;80;p15"/>
          <p:cNvGraphicFramePr/>
          <p:nvPr/>
        </p:nvGraphicFramePr>
        <p:xfrm>
          <a:off x="457188" y="1360960"/>
          <a:ext cx="3000000" cy="3000000"/>
        </p:xfrm>
        <a:graphic>
          <a:graphicData uri="http://schemas.openxmlformats.org/drawingml/2006/table">
            <a:tbl>
              <a:tblPr>
                <a:noFill/>
                <a:tableStyleId>{418B9A63-FD96-4DB6-BC3D-949ABE5628EE}</a:tableStyleId>
              </a:tblPr>
              <a:tblGrid>
                <a:gridCol w="1041450"/>
                <a:gridCol w="1467650"/>
                <a:gridCol w="1906825"/>
                <a:gridCol w="1984875"/>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Rocks, Sand, &amp; Erosion</a:t>
                      </a:r>
                      <a:endParaRPr b="1" sz="800">
                        <a:solidFill>
                          <a:schemeClr val="dk1"/>
                        </a:solidFill>
                        <a:latin typeface="Poppins"/>
                        <a:ea typeface="Poppins"/>
                        <a:cs typeface="Poppins"/>
                        <a:sym typeface="Poppins"/>
                      </a:endParaRPr>
                    </a:p>
                    <a:p>
                      <a:pPr indent="0" lvl="0" marL="0" marR="28575"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is there sand at the beach?</a:t>
                      </a:r>
                      <a:endParaRPr b="1"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investigate the effects of rocks tumbling in a river. Based on their observations, they construct an explanation for why rocks on the top of mountains are much bigger than the sand at the beach.</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2.2B </a:t>
                      </a:r>
                      <a:r>
                        <a:rPr lang="en" sz="800">
                          <a:solidFill>
                            <a:schemeClr val="dk1"/>
                          </a:solidFill>
                          <a:latin typeface="Poppins"/>
                          <a:ea typeface="Poppins"/>
                          <a:cs typeface="Poppins"/>
                          <a:sym typeface="Poppins"/>
                        </a:rPr>
                        <a:t>Plan and conduct descriptive investigations. </a:t>
                      </a:r>
                      <a:endParaRPr sz="800">
                        <a:solidFill>
                          <a:schemeClr val="dk1"/>
                        </a:solidFill>
                        <a:latin typeface="Poppins"/>
                        <a:ea typeface="Poppins"/>
                        <a:cs typeface="Poppins"/>
                        <a:sym typeface="Poppins"/>
                      </a:endParaRPr>
                    </a:p>
                    <a:p>
                      <a:pPr indent="0" lvl="0" marL="0" rtl="0" algn="l">
                        <a:spcBef>
                          <a:spcPts val="0"/>
                        </a:spcBef>
                        <a:spcAft>
                          <a:spcPts val="0"/>
                        </a:spcAft>
                        <a:buNone/>
                      </a:pPr>
                      <a:r>
                        <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b="1" lang="en" sz="800">
                          <a:solidFill>
                            <a:schemeClr val="dk1"/>
                          </a:solidFill>
                          <a:latin typeface="Poppins"/>
                          <a:ea typeface="Poppins"/>
                          <a:cs typeface="Poppins"/>
                          <a:sym typeface="Poppins"/>
                        </a:rPr>
                        <a:t>2.2E </a:t>
                      </a:r>
                      <a:r>
                        <a:rPr lang="en" sz="800">
                          <a:solidFill>
                            <a:schemeClr val="dk1"/>
                          </a:solidFill>
                          <a:latin typeface="Poppins"/>
                          <a:ea typeface="Poppins"/>
                          <a:cs typeface="Poppins"/>
                          <a:sym typeface="Poppins"/>
                        </a:rPr>
                        <a:t>Communicate observations and justify explanations using student-generated data from simple descriptive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2.7A </a:t>
                      </a:r>
                      <a:r>
                        <a:rPr lang="en" sz="800">
                          <a:solidFill>
                            <a:schemeClr val="dk1"/>
                          </a:solidFill>
                          <a:latin typeface="Poppins"/>
                          <a:ea typeface="Poppins"/>
                          <a:cs typeface="Poppins"/>
                          <a:sym typeface="Poppins"/>
                        </a:rPr>
                        <a:t>Observe, describe, and compare rocks by size, texture, and color.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81" name="Google Shape;81;p15"/>
          <p:cNvPicPr preferRelativeResize="0"/>
          <p:nvPr/>
        </p:nvPicPr>
        <p:blipFill>
          <a:blip r:embed="rId4">
            <a:alphaModFix/>
          </a:blip>
          <a:stretch>
            <a:fillRect/>
          </a:stretch>
        </p:blipFill>
        <p:spPr>
          <a:xfrm>
            <a:off x="8458200" y="457200"/>
            <a:ext cx="1133998" cy="142306"/>
          </a:xfrm>
          <a:prstGeom prst="rect">
            <a:avLst/>
          </a:prstGeom>
          <a:noFill/>
          <a:ln>
            <a:noFill/>
          </a:ln>
        </p:spPr>
      </p:pic>
      <p:sp>
        <p:nvSpPr>
          <p:cNvPr id="82" name="Google Shape;82;p15"/>
          <p:cNvSpPr txBox="1"/>
          <p:nvPr/>
        </p:nvSpPr>
        <p:spPr>
          <a:xfrm>
            <a:off x="457200" y="793700"/>
            <a:ext cx="56496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5">
                  <a:extLst>
                    <a:ext uri="{A12FA001-AC4F-418D-AE19-62706E023703}">
                      <ahyp:hlinkClr val="tx"/>
                    </a:ext>
                  </a:extLst>
                </a:hlinkClick>
              </a:rPr>
              <a:t>Earth Materials Unit </a:t>
            </a:r>
            <a:r>
              <a:rPr lang="en" sz="1200">
                <a:solidFill>
                  <a:schemeClr val="dk1"/>
                </a:solidFill>
                <a:uFill>
                  <a:noFill/>
                </a:uFill>
                <a:latin typeface="Poppins"/>
                <a:ea typeface="Poppins"/>
                <a:cs typeface="Poppins"/>
                <a:sym typeface="Poppins"/>
                <a:hlinkClick r:id="rId6">
                  <a:extLst>
                    <a:ext uri="{A12FA001-AC4F-418D-AE19-62706E023703}">
                      <ahyp:hlinkClr val="tx"/>
                    </a:ext>
                  </a:extLst>
                </a:hlinkClick>
              </a:rPr>
              <a:t>(Rocks &amp; Minerals)</a:t>
            </a:r>
            <a:endParaRPr b="1" sz="1600">
              <a:solidFill>
                <a:schemeClr val="dk1"/>
              </a:solidFill>
              <a:latin typeface="Poppins"/>
              <a:ea typeface="Poppins"/>
              <a:cs typeface="Poppins"/>
              <a:sym typeface="Poppins"/>
            </a:endParaRPr>
          </a:p>
        </p:txBody>
      </p:sp>
      <p:sp>
        <p:nvSpPr>
          <p:cNvPr id="83" name="Google Shape;83;p15"/>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Earth &amp; Space</a:t>
            </a:r>
            <a:endParaRPr b="1" sz="2800">
              <a:solidFill>
                <a:schemeClr val="dk1"/>
              </a:solidFill>
              <a:latin typeface="Poppins"/>
              <a:ea typeface="Poppins"/>
              <a:cs typeface="Poppins"/>
              <a:sym typeface="Poppins"/>
            </a:endParaRPr>
          </a:p>
        </p:txBody>
      </p:sp>
      <p:pic>
        <p:nvPicPr>
          <p:cNvPr id="84" name="Google Shape;84;p15"/>
          <p:cNvPicPr preferRelativeResize="0"/>
          <p:nvPr/>
        </p:nvPicPr>
        <p:blipFill rotWithShape="1">
          <a:blip r:embed="rId7">
            <a:alphaModFix/>
          </a:blip>
          <a:srcRect b="59555" l="0" r="0" t="19999"/>
          <a:stretch/>
        </p:blipFill>
        <p:spPr>
          <a:xfrm>
            <a:off x="457200" y="1828800"/>
            <a:ext cx="914400" cy="1059401"/>
          </a:xfrm>
          <a:prstGeom prst="rect">
            <a:avLst/>
          </a:prstGeom>
          <a:noFill/>
          <a:ln>
            <a:noFill/>
          </a:ln>
        </p:spPr>
      </p:pic>
      <p:graphicFrame>
        <p:nvGraphicFramePr>
          <p:cNvPr id="85" name="Google Shape;85;p15"/>
          <p:cNvGraphicFramePr/>
          <p:nvPr/>
        </p:nvGraphicFramePr>
        <p:xfrm>
          <a:off x="457188" y="1828785"/>
          <a:ext cx="3000000" cy="3000000"/>
        </p:xfrm>
        <a:graphic>
          <a:graphicData uri="http://schemas.openxmlformats.org/drawingml/2006/table">
            <a:tbl>
              <a:tblPr>
                <a:noFill/>
                <a:tableStyleId>{418B9A63-FD96-4DB6-BC3D-949ABE5628EE}</a:tableStyleId>
              </a:tblPr>
              <a:tblGrid>
                <a:gridCol w="696475"/>
              </a:tblGrid>
              <a:tr h="4939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8">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493900">
                <a:tc>
                  <a:txBody>
                    <a:bodyPr/>
                    <a:lstStyle/>
                    <a:p>
                      <a:pPr indent="0" lvl="0" marL="0" rtl="0" algn="l">
                        <a:lnSpc>
                          <a:spcPct val="100000"/>
                        </a:lnSpc>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86" name="Google Shape;86;p15"/>
          <p:cNvSpPr/>
          <p:nvPr/>
        </p:nvSpPr>
        <p:spPr>
          <a:xfrm>
            <a:off x="6675305" y="33965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6530375" y="32693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5"/>
          <p:cNvPicPr preferRelativeResize="0"/>
          <p:nvPr/>
        </p:nvPicPr>
        <p:blipFill rotWithShape="1">
          <a:blip r:embed="rId9">
            <a:alphaModFix/>
          </a:blip>
          <a:srcRect b="45160" l="16735" r="27851" t="0"/>
          <a:stretch/>
        </p:blipFill>
        <p:spPr>
          <a:xfrm>
            <a:off x="6536875" y="3275750"/>
            <a:ext cx="879801" cy="833100"/>
          </a:xfrm>
          <a:prstGeom prst="rect">
            <a:avLst/>
          </a:prstGeom>
          <a:noFill/>
          <a:ln>
            <a:noFill/>
          </a:ln>
        </p:spPr>
      </p:pic>
      <p:graphicFrame>
        <p:nvGraphicFramePr>
          <p:cNvPr id="89" name="Google Shape;89;p15"/>
          <p:cNvGraphicFramePr/>
          <p:nvPr/>
        </p:nvGraphicFramePr>
        <p:xfrm>
          <a:off x="7416675" y="33495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2.7C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Where does metal come from?</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90" name="Google Shape;90;p15"/>
          <p:cNvPicPr preferRelativeResize="0"/>
          <p:nvPr/>
        </p:nvPicPr>
        <p:blipFill rotWithShape="1">
          <a:blip r:embed="rId10">
            <a:alphaModFix/>
          </a:blip>
          <a:srcRect b="49335" l="11255" r="38427" t="3002"/>
          <a:stretch/>
        </p:blipFill>
        <p:spPr>
          <a:xfrm>
            <a:off x="6536875" y="3275750"/>
            <a:ext cx="879801" cy="833100"/>
          </a:xfrm>
          <a:prstGeom prst="rect">
            <a:avLst/>
          </a:prstGeom>
          <a:noFill/>
          <a:ln>
            <a:noFill/>
          </a:ln>
        </p:spPr>
      </p:pic>
      <p:pic>
        <p:nvPicPr>
          <p:cNvPr id="91" name="Google Shape;91;p15"/>
          <p:cNvPicPr preferRelativeResize="0"/>
          <p:nvPr/>
        </p:nvPicPr>
        <p:blipFill rotWithShape="1">
          <a:blip r:embed="rId11">
            <a:alphaModFix/>
          </a:blip>
          <a:srcRect b="93127" l="0" r="30458" t="0"/>
          <a:stretch/>
        </p:blipFill>
        <p:spPr>
          <a:xfrm>
            <a:off x="6536875" y="3269300"/>
            <a:ext cx="750250" cy="296600"/>
          </a:xfrm>
          <a:prstGeom prst="rect">
            <a:avLst/>
          </a:prstGeom>
          <a:noFill/>
          <a:ln>
            <a:noFill/>
          </a:ln>
        </p:spPr>
      </p:pic>
      <p:graphicFrame>
        <p:nvGraphicFramePr>
          <p:cNvPr id="92" name="Google Shape;92;p15"/>
          <p:cNvGraphicFramePr/>
          <p:nvPr/>
        </p:nvGraphicFramePr>
        <p:xfrm>
          <a:off x="6511400" y="32693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93" name="Google Shape;93;p15"/>
          <p:cNvSpPr/>
          <p:nvPr/>
        </p:nvSpPr>
        <p:spPr>
          <a:xfrm>
            <a:off x="6675305" y="45395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6530375" y="44123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95" name="Google Shape;95;p15"/>
          <p:cNvGraphicFramePr/>
          <p:nvPr/>
        </p:nvGraphicFramePr>
        <p:xfrm>
          <a:off x="7416675" y="4492535"/>
          <a:ext cx="3000000" cy="3000000"/>
        </p:xfrm>
        <a:graphic>
          <a:graphicData uri="http://schemas.openxmlformats.org/drawingml/2006/table">
            <a:tbl>
              <a:tblPr>
                <a:noFill/>
                <a:tableStyleId>{418B9A63-FD96-4DB6-BC3D-949ABE5628EE}</a:tableStyleId>
              </a:tblPr>
              <a:tblGrid>
                <a:gridCol w="19163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2.7C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is gold made?</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96" name="Google Shape;96;p15"/>
          <p:cNvPicPr preferRelativeResize="0"/>
          <p:nvPr/>
        </p:nvPicPr>
        <p:blipFill rotWithShape="1">
          <a:blip r:embed="rId9">
            <a:alphaModFix/>
          </a:blip>
          <a:srcRect b="45160" l="16735" r="27851" t="0"/>
          <a:stretch/>
        </p:blipFill>
        <p:spPr>
          <a:xfrm>
            <a:off x="6536875" y="4418750"/>
            <a:ext cx="879801" cy="833100"/>
          </a:xfrm>
          <a:prstGeom prst="rect">
            <a:avLst/>
          </a:prstGeom>
          <a:noFill/>
          <a:ln>
            <a:noFill/>
          </a:ln>
        </p:spPr>
      </p:pic>
      <p:pic>
        <p:nvPicPr>
          <p:cNvPr id="97" name="Google Shape;97;p15"/>
          <p:cNvPicPr preferRelativeResize="0"/>
          <p:nvPr/>
        </p:nvPicPr>
        <p:blipFill rotWithShape="1">
          <a:blip r:embed="rId12">
            <a:alphaModFix/>
          </a:blip>
          <a:srcRect b="49332" l="27064" r="22907" t="3177"/>
          <a:stretch/>
        </p:blipFill>
        <p:spPr>
          <a:xfrm>
            <a:off x="6536875" y="4418750"/>
            <a:ext cx="874774" cy="833100"/>
          </a:xfrm>
          <a:prstGeom prst="rect">
            <a:avLst/>
          </a:prstGeom>
          <a:noFill/>
          <a:ln>
            <a:noFill/>
          </a:ln>
        </p:spPr>
      </p:pic>
      <p:pic>
        <p:nvPicPr>
          <p:cNvPr id="98" name="Google Shape;98;p15"/>
          <p:cNvPicPr preferRelativeResize="0"/>
          <p:nvPr/>
        </p:nvPicPr>
        <p:blipFill rotWithShape="1">
          <a:blip r:embed="rId11">
            <a:alphaModFix/>
          </a:blip>
          <a:srcRect b="93127" l="0" r="30458" t="0"/>
          <a:stretch/>
        </p:blipFill>
        <p:spPr>
          <a:xfrm>
            <a:off x="6536875" y="4412300"/>
            <a:ext cx="750250" cy="296600"/>
          </a:xfrm>
          <a:prstGeom prst="rect">
            <a:avLst/>
          </a:prstGeom>
          <a:noFill/>
          <a:ln>
            <a:noFill/>
          </a:ln>
        </p:spPr>
      </p:pic>
      <p:graphicFrame>
        <p:nvGraphicFramePr>
          <p:cNvPr id="99" name="Google Shape;99;p15"/>
          <p:cNvGraphicFramePr/>
          <p:nvPr/>
        </p:nvGraphicFramePr>
        <p:xfrm>
          <a:off x="6511400" y="44123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00" name="Google Shape;100;p15"/>
          <p:cNvSpPr/>
          <p:nvPr/>
        </p:nvSpPr>
        <p:spPr>
          <a:xfrm>
            <a:off x="3170105" y="33965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3025175" y="32693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5"/>
          <p:cNvPicPr preferRelativeResize="0"/>
          <p:nvPr/>
        </p:nvPicPr>
        <p:blipFill rotWithShape="1">
          <a:blip r:embed="rId9">
            <a:alphaModFix/>
          </a:blip>
          <a:srcRect b="45160" l="16735" r="27851" t="0"/>
          <a:stretch/>
        </p:blipFill>
        <p:spPr>
          <a:xfrm>
            <a:off x="3031675" y="3275750"/>
            <a:ext cx="879801" cy="833100"/>
          </a:xfrm>
          <a:prstGeom prst="rect">
            <a:avLst/>
          </a:prstGeom>
          <a:noFill/>
          <a:ln>
            <a:noFill/>
          </a:ln>
        </p:spPr>
      </p:pic>
      <p:graphicFrame>
        <p:nvGraphicFramePr>
          <p:cNvPr id="103" name="Google Shape;103;p15"/>
          <p:cNvGraphicFramePr/>
          <p:nvPr/>
        </p:nvGraphicFramePr>
        <p:xfrm>
          <a:off x="3911475" y="33495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2.7B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is the ocean salty?</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04" name="Google Shape;104;p15"/>
          <p:cNvPicPr preferRelativeResize="0"/>
          <p:nvPr/>
        </p:nvPicPr>
        <p:blipFill rotWithShape="1">
          <a:blip r:embed="rId13">
            <a:alphaModFix/>
          </a:blip>
          <a:srcRect b="50946" l="1101" r="50168" t="1018"/>
          <a:stretch/>
        </p:blipFill>
        <p:spPr>
          <a:xfrm>
            <a:off x="3031675" y="3275750"/>
            <a:ext cx="879800" cy="833099"/>
          </a:xfrm>
          <a:prstGeom prst="rect">
            <a:avLst/>
          </a:prstGeom>
          <a:noFill/>
          <a:ln>
            <a:noFill/>
          </a:ln>
        </p:spPr>
      </p:pic>
      <p:pic>
        <p:nvPicPr>
          <p:cNvPr id="105" name="Google Shape;105;p15"/>
          <p:cNvPicPr preferRelativeResize="0"/>
          <p:nvPr/>
        </p:nvPicPr>
        <p:blipFill rotWithShape="1">
          <a:blip r:embed="rId11">
            <a:alphaModFix/>
          </a:blip>
          <a:srcRect b="93127" l="0" r="30458" t="0"/>
          <a:stretch/>
        </p:blipFill>
        <p:spPr>
          <a:xfrm>
            <a:off x="3031675" y="3269300"/>
            <a:ext cx="750250" cy="296600"/>
          </a:xfrm>
          <a:prstGeom prst="rect">
            <a:avLst/>
          </a:prstGeom>
          <a:noFill/>
          <a:ln>
            <a:noFill/>
          </a:ln>
        </p:spPr>
      </p:pic>
      <p:graphicFrame>
        <p:nvGraphicFramePr>
          <p:cNvPr id="106" name="Google Shape;106;p15"/>
          <p:cNvGraphicFramePr/>
          <p:nvPr/>
        </p:nvGraphicFramePr>
        <p:xfrm>
          <a:off x="3006200" y="32693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07" name="Google Shape;107;p15"/>
          <p:cNvSpPr/>
          <p:nvPr/>
        </p:nvSpPr>
        <p:spPr>
          <a:xfrm>
            <a:off x="3170105" y="45395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3025175" y="44123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5"/>
          <p:cNvPicPr preferRelativeResize="0"/>
          <p:nvPr/>
        </p:nvPicPr>
        <p:blipFill rotWithShape="1">
          <a:blip r:embed="rId9">
            <a:alphaModFix/>
          </a:blip>
          <a:srcRect b="45160" l="16735" r="27851" t="0"/>
          <a:stretch/>
        </p:blipFill>
        <p:spPr>
          <a:xfrm>
            <a:off x="3031675" y="4418750"/>
            <a:ext cx="879801" cy="833100"/>
          </a:xfrm>
          <a:prstGeom prst="rect">
            <a:avLst/>
          </a:prstGeom>
          <a:noFill/>
          <a:ln>
            <a:noFill/>
          </a:ln>
        </p:spPr>
      </p:pic>
      <p:graphicFrame>
        <p:nvGraphicFramePr>
          <p:cNvPr id="110" name="Google Shape;110;p15"/>
          <p:cNvGraphicFramePr/>
          <p:nvPr/>
        </p:nvGraphicFramePr>
        <p:xfrm>
          <a:off x="3911475" y="44925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2.7C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How are diamonds made?</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11" name="Google Shape;111;p15"/>
          <p:cNvPicPr preferRelativeResize="0"/>
          <p:nvPr/>
        </p:nvPicPr>
        <p:blipFill rotWithShape="1">
          <a:blip r:embed="rId14">
            <a:alphaModFix/>
          </a:blip>
          <a:srcRect b="50648" l="9858" r="41411" t="1998"/>
          <a:stretch/>
        </p:blipFill>
        <p:spPr>
          <a:xfrm>
            <a:off x="3031675" y="4412300"/>
            <a:ext cx="879800" cy="848700"/>
          </a:xfrm>
          <a:prstGeom prst="rect">
            <a:avLst/>
          </a:prstGeom>
          <a:noFill/>
          <a:ln>
            <a:noFill/>
          </a:ln>
        </p:spPr>
      </p:pic>
      <p:pic>
        <p:nvPicPr>
          <p:cNvPr id="112" name="Google Shape;112;p15"/>
          <p:cNvPicPr preferRelativeResize="0"/>
          <p:nvPr/>
        </p:nvPicPr>
        <p:blipFill rotWithShape="1">
          <a:blip r:embed="rId11">
            <a:alphaModFix/>
          </a:blip>
          <a:srcRect b="93127" l="0" r="30458" t="0"/>
          <a:stretch/>
        </p:blipFill>
        <p:spPr>
          <a:xfrm>
            <a:off x="3031675" y="4412300"/>
            <a:ext cx="750250" cy="296600"/>
          </a:xfrm>
          <a:prstGeom prst="rect">
            <a:avLst/>
          </a:prstGeom>
          <a:noFill/>
          <a:ln>
            <a:noFill/>
          </a:ln>
        </p:spPr>
      </p:pic>
      <p:graphicFrame>
        <p:nvGraphicFramePr>
          <p:cNvPr id="113" name="Google Shape;113;p15"/>
          <p:cNvGraphicFramePr/>
          <p:nvPr/>
        </p:nvGraphicFramePr>
        <p:xfrm>
          <a:off x="3006200" y="44123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14" name="Google Shape;114;p15">
            <a:hlinkClick r:id="rId15"/>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15" name="Google Shape;115;p15"/>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3 of 7</a:t>
            </a:r>
            <a:endParaRPr sz="8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1" name="Google Shape;121;p16"/>
          <p:cNvGraphicFramePr/>
          <p:nvPr/>
        </p:nvGraphicFramePr>
        <p:xfrm>
          <a:off x="457188" y="1360960"/>
          <a:ext cx="3000000" cy="3000000"/>
        </p:xfrm>
        <a:graphic>
          <a:graphicData uri="http://schemas.openxmlformats.org/drawingml/2006/table">
            <a:tbl>
              <a:tblPr>
                <a:noFill/>
                <a:tableStyleId>{418B9A63-FD96-4DB6-BC3D-949ABE5628EE}</a:tableStyleId>
              </a:tblPr>
              <a:tblGrid>
                <a:gridCol w="1057075"/>
                <a:gridCol w="1576875"/>
                <a:gridCol w="2546725"/>
                <a:gridCol w="2134550"/>
                <a:gridCol w="1828775"/>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✨New!✨</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Moon Phases &amp; Patterns</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When can you see the full moon?</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record observations of the Moon’s shape using a series of photos collected over the course of four weeks. Using this information, students discover that the Moon follows a cyclical pattern, which they can use to predict when a full moon will appear.</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latin typeface="Poppins"/>
                          <a:ea typeface="Poppins"/>
                          <a:cs typeface="Poppins"/>
                          <a:sym typeface="Poppins"/>
                        </a:rPr>
                        <a:t>2.2D</a:t>
                      </a:r>
                      <a:r>
                        <a:rPr lang="en" sz="800">
                          <a:latin typeface="Poppins"/>
                          <a:ea typeface="Poppins"/>
                          <a:cs typeface="Poppins"/>
                          <a:sym typeface="Poppins"/>
                        </a:rPr>
                        <a:t> Record and organize data using pictures, numbers, and words. </a:t>
                      </a:r>
                      <a:endParaRPr sz="800">
                        <a:latin typeface="Poppins"/>
                        <a:ea typeface="Poppins"/>
                        <a:cs typeface="Poppins"/>
                        <a:sym typeface="Poppins"/>
                      </a:endParaRPr>
                    </a:p>
                    <a:p>
                      <a:pPr indent="0" lvl="0" marL="0" rtl="0" algn="l">
                        <a:lnSpc>
                          <a:spcPct val="100000"/>
                        </a:lnSpc>
                        <a:spcBef>
                          <a:spcPts val="0"/>
                        </a:spcBef>
                        <a:spcAft>
                          <a:spcPts val="0"/>
                        </a:spcAft>
                        <a:buNone/>
                      </a:pPr>
                      <a:r>
                        <a:t/>
                      </a:r>
                      <a:endParaRPr sz="800">
                        <a:latin typeface="Poppins"/>
                        <a:ea typeface="Poppins"/>
                        <a:cs typeface="Poppins"/>
                        <a:sym typeface="Poppins"/>
                      </a:endParaRPr>
                    </a:p>
                    <a:p>
                      <a:pPr indent="0" lvl="0" marL="0" rtl="0" algn="l">
                        <a:lnSpc>
                          <a:spcPct val="100000"/>
                        </a:lnSpc>
                        <a:spcBef>
                          <a:spcPts val="0"/>
                        </a:spcBef>
                        <a:spcAft>
                          <a:spcPts val="0"/>
                        </a:spcAft>
                        <a:buNone/>
                      </a:pPr>
                      <a:r>
                        <a:rPr b="1" lang="en" sz="800">
                          <a:latin typeface="Poppins"/>
                          <a:ea typeface="Poppins"/>
                          <a:cs typeface="Poppins"/>
                          <a:sym typeface="Poppins"/>
                        </a:rPr>
                        <a:t>2.3B </a:t>
                      </a:r>
                      <a:r>
                        <a:rPr lang="en" sz="800">
                          <a:latin typeface="Poppins"/>
                          <a:ea typeface="Poppins"/>
                          <a:cs typeface="Poppins"/>
                          <a:sym typeface="Poppins"/>
                        </a:rPr>
                        <a:t>Make predictions based on observable patterns.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2.8C </a:t>
                      </a:r>
                      <a:r>
                        <a:rPr lang="en" sz="800">
                          <a:solidFill>
                            <a:schemeClr val="dk1"/>
                          </a:solidFill>
                          <a:latin typeface="Poppins"/>
                          <a:ea typeface="Poppins"/>
                          <a:cs typeface="Poppins"/>
                          <a:sym typeface="Poppins"/>
                        </a:rPr>
                        <a:t>Observe, describe, and record patterns of objects in the sky, including the appearance of the Moon.</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4395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Stars &amp; Daily Patterns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stars come out at night?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develop and use a model of the Big Dipper in the night sky. After conducting a simple investigation, students construct an explanation for why stars are only visible in the night sky.</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2.2E </a:t>
                      </a:r>
                      <a:r>
                        <a:rPr lang="en" sz="800">
                          <a:solidFill>
                            <a:schemeClr val="dk1"/>
                          </a:solidFill>
                          <a:latin typeface="Poppins"/>
                          <a:ea typeface="Poppins"/>
                          <a:cs typeface="Poppins"/>
                          <a:sym typeface="Poppins"/>
                        </a:rPr>
                        <a:t>Communicate observations and justify explanations using student-generated data from simple descriptive investigations.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2.3B </a:t>
                      </a:r>
                      <a:r>
                        <a:rPr lang="en" sz="800">
                          <a:solidFill>
                            <a:schemeClr val="dk1"/>
                          </a:solidFill>
                          <a:latin typeface="Poppins"/>
                          <a:ea typeface="Poppins"/>
                          <a:cs typeface="Poppins"/>
                          <a:sym typeface="Poppins"/>
                        </a:rPr>
                        <a:t>Make predictions based on observable patterns.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2.8C </a:t>
                      </a:r>
                      <a:r>
                        <a:rPr lang="en" sz="800">
                          <a:solidFill>
                            <a:schemeClr val="dk1"/>
                          </a:solidFill>
                          <a:latin typeface="Poppins"/>
                          <a:ea typeface="Poppins"/>
                          <a:cs typeface="Poppins"/>
                          <a:sym typeface="Poppins"/>
                        </a:rPr>
                        <a:t>Observe, describe, and record patterns of objects in the sky, including the appearance of the Moon.</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Stars &amp; Seasonal Patterns </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Read-Along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can stars help you if you get lost?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observe that groups of stars in the sky form a pattern: constellations. Even though the Big Dipper changes its spot in the sky in different seasons, it always points to the North Star.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2.2A </a:t>
                      </a:r>
                      <a:r>
                        <a:rPr lang="en" sz="800">
                          <a:solidFill>
                            <a:schemeClr val="dk1"/>
                          </a:solidFill>
                          <a:latin typeface="Poppins"/>
                          <a:ea typeface="Poppins"/>
                          <a:cs typeface="Poppins"/>
                          <a:sym typeface="Poppins"/>
                        </a:rPr>
                        <a:t>Ask questions about organisms, objects, and events during observations and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2.8C </a:t>
                      </a:r>
                      <a:r>
                        <a:rPr lang="en" sz="800">
                          <a:solidFill>
                            <a:schemeClr val="dk1"/>
                          </a:solidFill>
                          <a:latin typeface="Poppins"/>
                          <a:ea typeface="Poppins"/>
                          <a:cs typeface="Poppins"/>
                          <a:sym typeface="Poppins"/>
                        </a:rPr>
                        <a:t>Observe, describe, and record patterns of objects in the sky, including the appearance of the Moon.</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22" name="Google Shape;122;p16"/>
          <p:cNvPicPr preferRelativeResize="0"/>
          <p:nvPr/>
        </p:nvPicPr>
        <p:blipFill>
          <a:blip r:embed="rId7">
            <a:alphaModFix/>
          </a:blip>
          <a:stretch>
            <a:fillRect/>
          </a:stretch>
        </p:blipFill>
        <p:spPr>
          <a:xfrm>
            <a:off x="8458200" y="457200"/>
            <a:ext cx="1133998" cy="142306"/>
          </a:xfrm>
          <a:prstGeom prst="rect">
            <a:avLst/>
          </a:prstGeom>
          <a:noFill/>
          <a:ln>
            <a:noFill/>
          </a:ln>
        </p:spPr>
      </p:pic>
      <p:sp>
        <p:nvSpPr>
          <p:cNvPr id="123" name="Google Shape;123;p16"/>
          <p:cNvSpPr txBox="1"/>
          <p:nvPr/>
        </p:nvSpPr>
        <p:spPr>
          <a:xfrm>
            <a:off x="457200" y="793700"/>
            <a:ext cx="33615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8">
                  <a:extLst>
                    <a:ext uri="{A12FA001-AC4F-418D-AE19-62706E023703}">
                      <ahyp:hlinkClr val="tx"/>
                    </a:ext>
                  </a:extLst>
                </a:hlinkClick>
              </a:rPr>
              <a:t>Night Patterns Unit </a:t>
            </a:r>
            <a:r>
              <a:rPr lang="en" sz="1200">
                <a:solidFill>
                  <a:schemeClr val="dk1"/>
                </a:solidFill>
                <a:uFill>
                  <a:noFill/>
                </a:uFill>
                <a:latin typeface="Poppins"/>
                <a:ea typeface="Poppins"/>
                <a:cs typeface="Poppins"/>
                <a:sym typeface="Poppins"/>
                <a:hlinkClick r:id="rId9">
                  <a:extLst>
                    <a:ext uri="{A12FA001-AC4F-418D-AE19-62706E023703}">
                      <ahyp:hlinkClr val="tx"/>
                    </a:ext>
                  </a:extLst>
                </a:hlinkClick>
              </a:rPr>
              <a:t>(Moon &amp; Stars)</a:t>
            </a:r>
            <a:endParaRPr b="1" sz="1600">
              <a:solidFill>
                <a:schemeClr val="dk1"/>
              </a:solidFill>
              <a:latin typeface="Poppins"/>
              <a:ea typeface="Poppins"/>
              <a:cs typeface="Poppins"/>
              <a:sym typeface="Poppins"/>
            </a:endParaRPr>
          </a:p>
        </p:txBody>
      </p:sp>
      <p:sp>
        <p:nvSpPr>
          <p:cNvPr id="124" name="Google Shape;124;p16"/>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Earth &amp; Space</a:t>
            </a:r>
            <a:endParaRPr b="1" sz="2800">
              <a:solidFill>
                <a:schemeClr val="dk1"/>
              </a:solidFill>
              <a:latin typeface="Poppins"/>
              <a:ea typeface="Poppins"/>
              <a:cs typeface="Poppins"/>
              <a:sym typeface="Poppins"/>
            </a:endParaRPr>
          </a:p>
        </p:txBody>
      </p:sp>
      <p:pic>
        <p:nvPicPr>
          <p:cNvPr id="125" name="Google Shape;125;p16"/>
          <p:cNvPicPr preferRelativeResize="0"/>
          <p:nvPr/>
        </p:nvPicPr>
        <p:blipFill>
          <a:blip r:embed="rId10">
            <a:alphaModFix/>
          </a:blip>
          <a:stretch>
            <a:fillRect/>
          </a:stretch>
        </p:blipFill>
        <p:spPr>
          <a:xfrm>
            <a:off x="457200" y="1833375"/>
            <a:ext cx="914400" cy="3124200"/>
          </a:xfrm>
          <a:prstGeom prst="rect">
            <a:avLst/>
          </a:prstGeom>
          <a:noFill/>
          <a:ln>
            <a:noFill/>
          </a:ln>
        </p:spPr>
      </p:pic>
      <p:graphicFrame>
        <p:nvGraphicFramePr>
          <p:cNvPr id="126" name="Google Shape;126;p16"/>
          <p:cNvGraphicFramePr/>
          <p:nvPr/>
        </p:nvGraphicFramePr>
        <p:xfrm>
          <a:off x="457188" y="1841035"/>
          <a:ext cx="3000000" cy="3000000"/>
        </p:xfrm>
        <a:graphic>
          <a:graphicData uri="http://schemas.openxmlformats.org/drawingml/2006/table">
            <a:tbl>
              <a:tblPr>
                <a:noFill/>
                <a:tableStyleId>{418B9A63-FD96-4DB6-BC3D-949ABE5628EE}</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2</a:t>
                      </a:r>
                      <a:r>
                        <a:rPr b="1" lang="en" sz="800">
                          <a:solidFill>
                            <a:schemeClr val="lt1"/>
                          </a:solidFill>
                          <a:latin typeface="Poppins"/>
                          <a:ea typeface="Poppins"/>
                          <a:cs typeface="Poppins"/>
                          <a:sym typeface="Poppins"/>
                        </a:rPr>
                        <a:t>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27" name="Google Shape;127;p16"/>
          <p:cNvSpPr/>
          <p:nvPr/>
        </p:nvSpPr>
        <p:spPr>
          <a:xfrm>
            <a:off x="6675305" y="54539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6530375" y="53267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6"/>
          <p:cNvPicPr preferRelativeResize="0"/>
          <p:nvPr/>
        </p:nvPicPr>
        <p:blipFill rotWithShape="1">
          <a:blip r:embed="rId14">
            <a:alphaModFix/>
          </a:blip>
          <a:srcRect b="45160" l="16735" r="27851" t="0"/>
          <a:stretch/>
        </p:blipFill>
        <p:spPr>
          <a:xfrm>
            <a:off x="6536875" y="5333150"/>
            <a:ext cx="879801" cy="833100"/>
          </a:xfrm>
          <a:prstGeom prst="rect">
            <a:avLst/>
          </a:prstGeom>
          <a:noFill/>
          <a:ln>
            <a:noFill/>
          </a:ln>
        </p:spPr>
      </p:pic>
      <p:graphicFrame>
        <p:nvGraphicFramePr>
          <p:cNvPr id="130" name="Google Shape;130;p16"/>
          <p:cNvGraphicFramePr/>
          <p:nvPr/>
        </p:nvGraphicFramePr>
        <p:xfrm>
          <a:off x="7416675" y="54069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2.8C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What would it be like to live on the Moon?</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31" name="Google Shape;131;p16"/>
          <p:cNvPicPr preferRelativeResize="0"/>
          <p:nvPr/>
        </p:nvPicPr>
        <p:blipFill rotWithShape="1">
          <a:blip r:embed="rId15">
            <a:alphaModFix/>
          </a:blip>
          <a:srcRect b="54622" l="352" r="51957" t="1949"/>
          <a:stretch/>
        </p:blipFill>
        <p:spPr>
          <a:xfrm>
            <a:off x="6536875" y="5333150"/>
            <a:ext cx="879800" cy="833099"/>
          </a:xfrm>
          <a:prstGeom prst="rect">
            <a:avLst/>
          </a:prstGeom>
          <a:noFill/>
          <a:ln>
            <a:noFill/>
          </a:ln>
        </p:spPr>
      </p:pic>
      <p:pic>
        <p:nvPicPr>
          <p:cNvPr id="132" name="Google Shape;132;p16"/>
          <p:cNvPicPr preferRelativeResize="0"/>
          <p:nvPr/>
        </p:nvPicPr>
        <p:blipFill rotWithShape="1">
          <a:blip r:embed="rId16">
            <a:alphaModFix/>
          </a:blip>
          <a:srcRect b="93127" l="0" r="30458" t="0"/>
          <a:stretch/>
        </p:blipFill>
        <p:spPr>
          <a:xfrm>
            <a:off x="6536875" y="5326700"/>
            <a:ext cx="750250" cy="296600"/>
          </a:xfrm>
          <a:prstGeom prst="rect">
            <a:avLst/>
          </a:prstGeom>
          <a:noFill/>
          <a:ln>
            <a:noFill/>
          </a:ln>
        </p:spPr>
      </p:pic>
      <p:graphicFrame>
        <p:nvGraphicFramePr>
          <p:cNvPr id="133" name="Google Shape;133;p16"/>
          <p:cNvGraphicFramePr/>
          <p:nvPr/>
        </p:nvGraphicFramePr>
        <p:xfrm>
          <a:off x="6511400" y="53267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34" name="Google Shape;134;p16"/>
          <p:cNvSpPr/>
          <p:nvPr/>
        </p:nvSpPr>
        <p:spPr>
          <a:xfrm>
            <a:off x="3170105" y="54539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3025175" y="53267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6"/>
          <p:cNvPicPr preferRelativeResize="0"/>
          <p:nvPr/>
        </p:nvPicPr>
        <p:blipFill rotWithShape="1">
          <a:blip r:embed="rId14">
            <a:alphaModFix/>
          </a:blip>
          <a:srcRect b="45160" l="16735" r="27851" t="0"/>
          <a:stretch/>
        </p:blipFill>
        <p:spPr>
          <a:xfrm>
            <a:off x="3031675" y="5333150"/>
            <a:ext cx="879801" cy="833100"/>
          </a:xfrm>
          <a:prstGeom prst="rect">
            <a:avLst/>
          </a:prstGeom>
          <a:noFill/>
          <a:ln>
            <a:noFill/>
          </a:ln>
        </p:spPr>
      </p:pic>
      <p:graphicFrame>
        <p:nvGraphicFramePr>
          <p:cNvPr id="137" name="Google Shape;137;p16"/>
          <p:cNvGraphicFramePr/>
          <p:nvPr/>
        </p:nvGraphicFramePr>
        <p:xfrm>
          <a:off x="3911475" y="54069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2.8C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Who created the constellations?</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38" name="Google Shape;138;p16"/>
          <p:cNvPicPr preferRelativeResize="0"/>
          <p:nvPr/>
        </p:nvPicPr>
        <p:blipFill rotWithShape="1">
          <a:blip r:embed="rId17">
            <a:alphaModFix/>
          </a:blip>
          <a:srcRect b="52485" l="45830" r="8801" t="3290"/>
          <a:stretch/>
        </p:blipFill>
        <p:spPr>
          <a:xfrm>
            <a:off x="3031675" y="5333800"/>
            <a:ext cx="879801" cy="833101"/>
          </a:xfrm>
          <a:prstGeom prst="rect">
            <a:avLst/>
          </a:prstGeom>
          <a:noFill/>
          <a:ln>
            <a:noFill/>
          </a:ln>
        </p:spPr>
      </p:pic>
      <p:pic>
        <p:nvPicPr>
          <p:cNvPr id="139" name="Google Shape;139;p16"/>
          <p:cNvPicPr preferRelativeResize="0"/>
          <p:nvPr/>
        </p:nvPicPr>
        <p:blipFill rotWithShape="1">
          <a:blip r:embed="rId16">
            <a:alphaModFix/>
          </a:blip>
          <a:srcRect b="93127" l="0" r="30458" t="0"/>
          <a:stretch/>
        </p:blipFill>
        <p:spPr>
          <a:xfrm>
            <a:off x="3031675" y="5326700"/>
            <a:ext cx="750250" cy="296600"/>
          </a:xfrm>
          <a:prstGeom prst="rect">
            <a:avLst/>
          </a:prstGeom>
          <a:noFill/>
          <a:ln>
            <a:noFill/>
          </a:ln>
        </p:spPr>
      </p:pic>
      <p:graphicFrame>
        <p:nvGraphicFramePr>
          <p:cNvPr id="140" name="Google Shape;140;p16"/>
          <p:cNvGraphicFramePr/>
          <p:nvPr/>
        </p:nvGraphicFramePr>
        <p:xfrm>
          <a:off x="3006200" y="53267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41" name="Google Shape;141;p16">
            <a:hlinkClick r:id="rId18"/>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9">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42" name="Google Shape;142;p16"/>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4 of 7</a:t>
            </a:r>
            <a:endParaRPr sz="8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8" name="Google Shape;148;p17"/>
          <p:cNvGraphicFramePr/>
          <p:nvPr/>
        </p:nvGraphicFramePr>
        <p:xfrm>
          <a:off x="467988" y="1360960"/>
          <a:ext cx="3000000" cy="3000000"/>
        </p:xfrm>
        <a:graphic>
          <a:graphicData uri="http://schemas.openxmlformats.org/drawingml/2006/table">
            <a:tbl>
              <a:tblPr>
                <a:noFill/>
                <a:tableStyleId>{418B9A63-FD96-4DB6-BC3D-949ABE5628EE}</a:tableStyleId>
              </a:tblPr>
              <a:tblGrid>
                <a:gridCol w="1025850"/>
                <a:gridCol w="1530075"/>
                <a:gridCol w="1735125"/>
                <a:gridCol w="2365800"/>
                <a:gridCol w="248715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1</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Biodiversity &amp; Classification</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How many different kinds of animals are there?</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observe the traits of different animals and use that information to organize them into groups based on their characteristics. </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latin typeface="Poppins"/>
                          <a:ea typeface="Poppins"/>
                          <a:cs typeface="Poppins"/>
                          <a:sym typeface="Poppins"/>
                        </a:rPr>
                        <a:t>2.2F </a:t>
                      </a:r>
                      <a:r>
                        <a:rPr lang="en" sz="800">
                          <a:latin typeface="Poppins"/>
                          <a:ea typeface="Poppins"/>
                          <a:cs typeface="Poppins"/>
                          <a:sym typeface="Poppins"/>
                        </a:rPr>
                        <a:t>Compare results of investigations with what students and scientists know about the world. </a:t>
                      </a:r>
                      <a:endParaRPr sz="800">
                        <a:latin typeface="Poppins"/>
                        <a:ea typeface="Poppins"/>
                        <a:cs typeface="Poppins"/>
                        <a:sym typeface="Poppins"/>
                      </a:endParaRPr>
                    </a:p>
                    <a:p>
                      <a:pPr indent="0" lvl="0" marL="0" rtl="0" algn="l">
                        <a:lnSpc>
                          <a:spcPct val="100000"/>
                        </a:lnSpc>
                        <a:spcBef>
                          <a:spcPts val="0"/>
                        </a:spcBef>
                        <a:spcAft>
                          <a:spcPts val="0"/>
                        </a:spcAft>
                        <a:buNone/>
                      </a:pPr>
                      <a:r>
                        <a:t/>
                      </a:r>
                      <a:endParaRPr sz="800">
                        <a:latin typeface="Poppins"/>
                        <a:ea typeface="Poppins"/>
                        <a:cs typeface="Poppins"/>
                        <a:sym typeface="Poppins"/>
                      </a:endParaRPr>
                    </a:p>
                    <a:p>
                      <a:pPr indent="0" lvl="0" marL="0" rtl="0" algn="l">
                        <a:lnSpc>
                          <a:spcPct val="100000"/>
                        </a:lnSpc>
                        <a:spcBef>
                          <a:spcPts val="0"/>
                        </a:spcBef>
                        <a:spcAft>
                          <a:spcPts val="0"/>
                        </a:spcAft>
                        <a:buNone/>
                      </a:pPr>
                      <a:r>
                        <a:rPr b="1" lang="en" sz="800">
                          <a:latin typeface="Poppins"/>
                          <a:ea typeface="Poppins"/>
                          <a:cs typeface="Poppins"/>
                          <a:sym typeface="Poppins"/>
                        </a:rPr>
                        <a:t>2.4B </a:t>
                      </a:r>
                      <a:r>
                        <a:rPr lang="en" sz="800">
                          <a:latin typeface="Poppins"/>
                          <a:ea typeface="Poppins"/>
                          <a:cs typeface="Poppins"/>
                          <a:sym typeface="Poppins"/>
                        </a:rPr>
                        <a:t>Measure and compare organisms and objects.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2.10A </a:t>
                      </a:r>
                      <a:r>
                        <a:rPr lang="en" sz="800">
                          <a:solidFill>
                            <a:schemeClr val="dk1"/>
                          </a:solidFill>
                          <a:latin typeface="Poppins"/>
                          <a:ea typeface="Poppins"/>
                          <a:cs typeface="Poppins"/>
                          <a:sym typeface="Poppins"/>
                        </a:rPr>
                        <a:t>Observe, record, and compare how the physical characteristics and behaviors of animals help them meet their basic needs.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2</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Biodiversity, Habitats, &amp; Species</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frogs say “ribbit”?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identify frogs based on their unique calls and use that information to determine the level of frog species diversity within multiple habitats.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2.2F</a:t>
                      </a:r>
                      <a:r>
                        <a:rPr lang="en" sz="800">
                          <a:solidFill>
                            <a:schemeClr val="dk1"/>
                          </a:solidFill>
                          <a:latin typeface="Poppins"/>
                          <a:ea typeface="Poppins"/>
                          <a:cs typeface="Poppins"/>
                          <a:sym typeface="Poppins"/>
                        </a:rPr>
                        <a:t> Compare results of investigations with what students and scientists know about the world.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2.4B </a:t>
                      </a:r>
                      <a:r>
                        <a:rPr lang="en" sz="800">
                          <a:solidFill>
                            <a:schemeClr val="dk1"/>
                          </a:solidFill>
                          <a:latin typeface="Poppins"/>
                          <a:ea typeface="Poppins"/>
                          <a:cs typeface="Poppins"/>
                          <a:sym typeface="Poppins"/>
                        </a:rPr>
                        <a:t>Measure and compare organisms and objects.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2.10A </a:t>
                      </a:r>
                      <a:r>
                        <a:rPr lang="en" sz="800">
                          <a:solidFill>
                            <a:schemeClr val="dk1"/>
                          </a:solidFill>
                          <a:latin typeface="Poppins"/>
                          <a:ea typeface="Poppins"/>
                          <a:cs typeface="Poppins"/>
                          <a:sym typeface="Poppins"/>
                        </a:rPr>
                        <a:t>Observe, record, and compare how the physical characteristics and behaviors of animals help them meet their basic needs..</a:t>
                      </a:r>
                      <a:endParaRPr sz="800">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Lesson 3</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Biodiversity &amp; Engineering</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could you get more birds to visit a bird feeder?</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investigate which kinds of birds are likely to visit a bird feeder based on what they eat and design and build a prototype bird feeder that attracts a specific type of bird.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2.3A</a:t>
                      </a:r>
                      <a:r>
                        <a:rPr lang="en" sz="800">
                          <a:solidFill>
                            <a:schemeClr val="dk1"/>
                          </a:solidFill>
                          <a:latin typeface="Poppins"/>
                          <a:ea typeface="Poppins"/>
                          <a:cs typeface="Poppins"/>
                          <a:sym typeface="Poppins"/>
                        </a:rPr>
                        <a:t> Identify and explain a problem and propose a task and solution for the problem.</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2.9C </a:t>
                      </a:r>
                      <a:r>
                        <a:rPr lang="en" sz="800">
                          <a:solidFill>
                            <a:schemeClr val="dk1"/>
                          </a:solidFill>
                          <a:latin typeface="Poppins"/>
                          <a:ea typeface="Poppins"/>
                          <a:cs typeface="Poppins"/>
                          <a:sym typeface="Poppins"/>
                        </a:rPr>
                        <a:t>Compare the ways living organisms depend on each other and on their environments such as through food chains.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2.10A </a:t>
                      </a:r>
                      <a:r>
                        <a:rPr lang="en" sz="800">
                          <a:solidFill>
                            <a:schemeClr val="dk1"/>
                          </a:solidFill>
                          <a:latin typeface="Poppins"/>
                          <a:ea typeface="Poppins"/>
                          <a:cs typeface="Poppins"/>
                          <a:sym typeface="Poppins"/>
                        </a:rPr>
                        <a:t>Observe, record, and compare how the physical characteristics and behaviors of animals help them meet their basic needs.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49" name="Google Shape;149;p17"/>
          <p:cNvPicPr preferRelativeResize="0"/>
          <p:nvPr/>
        </p:nvPicPr>
        <p:blipFill>
          <a:blip r:embed="rId6">
            <a:alphaModFix/>
          </a:blip>
          <a:stretch>
            <a:fillRect/>
          </a:stretch>
        </p:blipFill>
        <p:spPr>
          <a:xfrm>
            <a:off x="8458200" y="457200"/>
            <a:ext cx="1133998" cy="142306"/>
          </a:xfrm>
          <a:prstGeom prst="rect">
            <a:avLst/>
          </a:prstGeom>
          <a:noFill/>
          <a:ln>
            <a:noFill/>
          </a:ln>
        </p:spPr>
      </p:pic>
      <p:sp>
        <p:nvSpPr>
          <p:cNvPr id="150" name="Google Shape;150;p17"/>
          <p:cNvSpPr txBox="1"/>
          <p:nvPr/>
        </p:nvSpPr>
        <p:spPr>
          <a:xfrm>
            <a:off x="457200" y="793700"/>
            <a:ext cx="47907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7">
                  <a:extLst>
                    <a:ext uri="{A12FA001-AC4F-418D-AE19-62706E023703}">
                      <ahyp:hlinkClr val="tx"/>
                    </a:ext>
                  </a:extLst>
                </a:hlinkClick>
              </a:rPr>
              <a:t>Animal Biodiversity Unit </a:t>
            </a:r>
            <a:r>
              <a:rPr lang="en" sz="1200">
                <a:solidFill>
                  <a:schemeClr val="dk1"/>
                </a:solidFill>
                <a:uFill>
                  <a:noFill/>
                </a:uFill>
                <a:latin typeface="Poppins"/>
                <a:ea typeface="Poppins"/>
                <a:cs typeface="Poppins"/>
                <a:sym typeface="Poppins"/>
                <a:hlinkClick r:id="rId8">
                  <a:extLst>
                    <a:ext uri="{A12FA001-AC4F-418D-AE19-62706E023703}">
                      <ahyp:hlinkClr val="tx"/>
                    </a:ext>
                  </a:extLst>
                </a:hlinkClick>
              </a:rPr>
              <a:t>(Animal Adventures)</a:t>
            </a:r>
            <a:endParaRPr b="1" sz="1600">
              <a:solidFill>
                <a:schemeClr val="dk1"/>
              </a:solidFill>
              <a:latin typeface="Poppins"/>
              <a:ea typeface="Poppins"/>
              <a:cs typeface="Poppins"/>
              <a:sym typeface="Poppins"/>
            </a:endParaRPr>
          </a:p>
        </p:txBody>
      </p:sp>
      <p:sp>
        <p:nvSpPr>
          <p:cNvPr id="151" name="Google Shape;151;p17"/>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Organisms &amp; Environments</a:t>
            </a:r>
            <a:endParaRPr b="1" sz="2800">
              <a:solidFill>
                <a:schemeClr val="dk1"/>
              </a:solidFill>
              <a:latin typeface="Poppins"/>
              <a:ea typeface="Poppins"/>
              <a:cs typeface="Poppins"/>
              <a:sym typeface="Poppins"/>
            </a:endParaRPr>
          </a:p>
        </p:txBody>
      </p:sp>
      <p:pic>
        <p:nvPicPr>
          <p:cNvPr id="152" name="Google Shape;152;p17"/>
          <p:cNvPicPr preferRelativeResize="0"/>
          <p:nvPr/>
        </p:nvPicPr>
        <p:blipFill rotWithShape="1">
          <a:blip r:embed="rId9">
            <a:alphaModFix/>
          </a:blip>
          <a:srcRect b="75046" l="0" r="0" t="0"/>
          <a:stretch/>
        </p:blipFill>
        <p:spPr>
          <a:xfrm>
            <a:off x="457200" y="1848600"/>
            <a:ext cx="914400" cy="1036300"/>
          </a:xfrm>
          <a:prstGeom prst="rect">
            <a:avLst/>
          </a:prstGeom>
          <a:noFill/>
          <a:ln>
            <a:noFill/>
          </a:ln>
        </p:spPr>
      </p:pic>
      <p:pic>
        <p:nvPicPr>
          <p:cNvPr id="153" name="Google Shape;153;p17"/>
          <p:cNvPicPr preferRelativeResize="0"/>
          <p:nvPr/>
        </p:nvPicPr>
        <p:blipFill rotWithShape="1">
          <a:blip r:embed="rId9">
            <a:alphaModFix/>
          </a:blip>
          <a:srcRect b="0" l="0" r="0" t="49907"/>
          <a:stretch/>
        </p:blipFill>
        <p:spPr>
          <a:xfrm>
            <a:off x="457200" y="2869675"/>
            <a:ext cx="914400" cy="2087825"/>
          </a:xfrm>
          <a:prstGeom prst="rect">
            <a:avLst/>
          </a:prstGeom>
          <a:noFill/>
          <a:ln>
            <a:noFill/>
          </a:ln>
        </p:spPr>
      </p:pic>
      <p:graphicFrame>
        <p:nvGraphicFramePr>
          <p:cNvPr id="154" name="Google Shape;154;p17"/>
          <p:cNvGraphicFramePr/>
          <p:nvPr/>
        </p:nvGraphicFramePr>
        <p:xfrm>
          <a:off x="467988" y="1848585"/>
          <a:ext cx="3000000" cy="3000000"/>
        </p:xfrm>
        <a:graphic>
          <a:graphicData uri="http://schemas.openxmlformats.org/drawingml/2006/table">
            <a:tbl>
              <a:tblPr>
                <a:noFill/>
                <a:tableStyleId>{418B9A63-FD96-4DB6-BC3D-949ABE5628EE}</a:tableStyleId>
              </a:tblPr>
              <a:tblGrid>
                <a:gridCol w="696475"/>
              </a:tblGrid>
              <a:tr h="10373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73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73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93250">
                <a:tc>
                  <a:txBody>
                    <a:bodyPr/>
                    <a:lstStyle/>
                    <a:p>
                      <a:pPr indent="0" lvl="0" marL="0" rtl="0" algn="l">
                        <a:spcBef>
                          <a:spcPts val="0"/>
                        </a:spcBef>
                        <a:spcAft>
                          <a:spcPts val="0"/>
                        </a:spcAft>
                        <a:buNone/>
                      </a:pPr>
                      <a:r>
                        <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55" name="Google Shape;155;p17"/>
          <p:cNvSpPr/>
          <p:nvPr/>
        </p:nvSpPr>
        <p:spPr>
          <a:xfrm>
            <a:off x="6675305" y="52253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6530375" y="50981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7"/>
          <p:cNvPicPr preferRelativeResize="0"/>
          <p:nvPr/>
        </p:nvPicPr>
        <p:blipFill rotWithShape="1">
          <a:blip r:embed="rId13">
            <a:alphaModFix/>
          </a:blip>
          <a:srcRect b="45160" l="16735" r="27851" t="0"/>
          <a:stretch/>
        </p:blipFill>
        <p:spPr>
          <a:xfrm>
            <a:off x="6536875" y="5104550"/>
            <a:ext cx="879801" cy="833100"/>
          </a:xfrm>
          <a:prstGeom prst="rect">
            <a:avLst/>
          </a:prstGeom>
          <a:noFill/>
          <a:ln>
            <a:noFill/>
          </a:ln>
        </p:spPr>
      </p:pic>
      <p:graphicFrame>
        <p:nvGraphicFramePr>
          <p:cNvPr id="158" name="Google Shape;158;p17"/>
          <p:cNvGraphicFramePr/>
          <p:nvPr/>
        </p:nvGraphicFramePr>
        <p:xfrm>
          <a:off x="7416675" y="51783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2.9B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Where do bugs go in winter?</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59" name="Google Shape;159;p17"/>
          <p:cNvPicPr preferRelativeResize="0"/>
          <p:nvPr/>
        </p:nvPicPr>
        <p:blipFill rotWithShape="1">
          <a:blip r:embed="rId14">
            <a:alphaModFix/>
          </a:blip>
          <a:srcRect b="49773" l="19078" r="29976" t="0"/>
          <a:stretch/>
        </p:blipFill>
        <p:spPr>
          <a:xfrm>
            <a:off x="6536875" y="5105200"/>
            <a:ext cx="879801" cy="833100"/>
          </a:xfrm>
          <a:prstGeom prst="rect">
            <a:avLst/>
          </a:prstGeom>
          <a:noFill/>
          <a:ln>
            <a:noFill/>
          </a:ln>
        </p:spPr>
      </p:pic>
      <p:pic>
        <p:nvPicPr>
          <p:cNvPr id="160" name="Google Shape;160;p17"/>
          <p:cNvPicPr preferRelativeResize="0"/>
          <p:nvPr/>
        </p:nvPicPr>
        <p:blipFill rotWithShape="1">
          <a:blip r:embed="rId15">
            <a:alphaModFix/>
          </a:blip>
          <a:srcRect b="93127" l="0" r="30458" t="0"/>
          <a:stretch/>
        </p:blipFill>
        <p:spPr>
          <a:xfrm>
            <a:off x="6536875" y="5098100"/>
            <a:ext cx="750250" cy="296600"/>
          </a:xfrm>
          <a:prstGeom prst="rect">
            <a:avLst/>
          </a:prstGeom>
          <a:noFill/>
          <a:ln>
            <a:noFill/>
          </a:ln>
        </p:spPr>
      </p:pic>
      <p:graphicFrame>
        <p:nvGraphicFramePr>
          <p:cNvPr id="161" name="Google Shape;161;p17"/>
          <p:cNvGraphicFramePr/>
          <p:nvPr/>
        </p:nvGraphicFramePr>
        <p:xfrm>
          <a:off x="6511400" y="50981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62" name="Google Shape;162;p17"/>
          <p:cNvSpPr/>
          <p:nvPr/>
        </p:nvSpPr>
        <p:spPr>
          <a:xfrm>
            <a:off x="6675305" y="63683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6530375" y="62411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4" name="Google Shape;164;p17"/>
          <p:cNvGraphicFramePr/>
          <p:nvPr/>
        </p:nvGraphicFramePr>
        <p:xfrm>
          <a:off x="7416675" y="6321335"/>
          <a:ext cx="3000000" cy="3000000"/>
        </p:xfrm>
        <a:graphic>
          <a:graphicData uri="http://schemas.openxmlformats.org/drawingml/2006/table">
            <a:tbl>
              <a:tblPr>
                <a:noFill/>
                <a:tableStyleId>{418B9A63-FD96-4DB6-BC3D-949ABE5628EE}</a:tableStyleId>
              </a:tblPr>
              <a:tblGrid>
                <a:gridCol w="2039000"/>
              </a:tblGrid>
              <a:tr h="76847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2.9B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 animals come back after going to warm places in the winter?</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65" name="Google Shape;165;p17"/>
          <p:cNvPicPr preferRelativeResize="0"/>
          <p:nvPr/>
        </p:nvPicPr>
        <p:blipFill rotWithShape="1">
          <a:blip r:embed="rId13">
            <a:alphaModFix/>
          </a:blip>
          <a:srcRect b="45160" l="16735" r="27851" t="0"/>
          <a:stretch/>
        </p:blipFill>
        <p:spPr>
          <a:xfrm>
            <a:off x="6536875" y="6247550"/>
            <a:ext cx="879801" cy="833100"/>
          </a:xfrm>
          <a:prstGeom prst="rect">
            <a:avLst/>
          </a:prstGeom>
          <a:noFill/>
          <a:ln>
            <a:noFill/>
          </a:ln>
        </p:spPr>
      </p:pic>
      <p:pic>
        <p:nvPicPr>
          <p:cNvPr id="166" name="Google Shape;166;p17"/>
          <p:cNvPicPr preferRelativeResize="0"/>
          <p:nvPr/>
        </p:nvPicPr>
        <p:blipFill rotWithShape="1">
          <a:blip r:embed="rId16">
            <a:alphaModFix/>
          </a:blip>
          <a:srcRect b="52109" l="0" r="53639" t="5192"/>
          <a:stretch/>
        </p:blipFill>
        <p:spPr>
          <a:xfrm>
            <a:off x="6536875" y="6247550"/>
            <a:ext cx="879801" cy="842250"/>
          </a:xfrm>
          <a:prstGeom prst="rect">
            <a:avLst/>
          </a:prstGeom>
          <a:noFill/>
          <a:ln>
            <a:noFill/>
          </a:ln>
        </p:spPr>
      </p:pic>
      <p:pic>
        <p:nvPicPr>
          <p:cNvPr id="167" name="Google Shape;167;p17"/>
          <p:cNvPicPr preferRelativeResize="0"/>
          <p:nvPr/>
        </p:nvPicPr>
        <p:blipFill rotWithShape="1">
          <a:blip r:embed="rId15">
            <a:alphaModFix/>
          </a:blip>
          <a:srcRect b="93127" l="0" r="30458" t="0"/>
          <a:stretch/>
        </p:blipFill>
        <p:spPr>
          <a:xfrm>
            <a:off x="6536875" y="6241100"/>
            <a:ext cx="750250" cy="296600"/>
          </a:xfrm>
          <a:prstGeom prst="rect">
            <a:avLst/>
          </a:prstGeom>
          <a:noFill/>
          <a:ln>
            <a:noFill/>
          </a:ln>
        </p:spPr>
      </p:pic>
      <p:graphicFrame>
        <p:nvGraphicFramePr>
          <p:cNvPr id="168" name="Google Shape;168;p17"/>
          <p:cNvGraphicFramePr/>
          <p:nvPr/>
        </p:nvGraphicFramePr>
        <p:xfrm>
          <a:off x="6511400" y="62411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69" name="Google Shape;169;p17"/>
          <p:cNvSpPr/>
          <p:nvPr/>
        </p:nvSpPr>
        <p:spPr>
          <a:xfrm>
            <a:off x="3170105" y="52253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3025175" y="50981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17"/>
          <p:cNvPicPr preferRelativeResize="0"/>
          <p:nvPr/>
        </p:nvPicPr>
        <p:blipFill rotWithShape="1">
          <a:blip r:embed="rId13">
            <a:alphaModFix/>
          </a:blip>
          <a:srcRect b="45160" l="16735" r="27851" t="0"/>
          <a:stretch/>
        </p:blipFill>
        <p:spPr>
          <a:xfrm>
            <a:off x="3031675" y="5104550"/>
            <a:ext cx="879801" cy="833100"/>
          </a:xfrm>
          <a:prstGeom prst="rect">
            <a:avLst/>
          </a:prstGeom>
          <a:noFill/>
          <a:ln>
            <a:noFill/>
          </a:ln>
        </p:spPr>
      </p:pic>
      <p:graphicFrame>
        <p:nvGraphicFramePr>
          <p:cNvPr id="172" name="Google Shape;172;p17"/>
          <p:cNvGraphicFramePr/>
          <p:nvPr/>
        </p:nvGraphicFramePr>
        <p:xfrm>
          <a:off x="3911475" y="51783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2.10C</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Are butterflies the only animals that start out as caterpillars?</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73" name="Google Shape;173;p17"/>
          <p:cNvPicPr preferRelativeResize="0"/>
          <p:nvPr/>
        </p:nvPicPr>
        <p:blipFill rotWithShape="1">
          <a:blip r:embed="rId17">
            <a:alphaModFix/>
          </a:blip>
          <a:srcRect b="58595" l="18514" r="36195" t="0"/>
          <a:stretch/>
        </p:blipFill>
        <p:spPr>
          <a:xfrm>
            <a:off x="3031675" y="5105225"/>
            <a:ext cx="879800" cy="833100"/>
          </a:xfrm>
          <a:prstGeom prst="rect">
            <a:avLst/>
          </a:prstGeom>
          <a:noFill/>
          <a:ln>
            <a:noFill/>
          </a:ln>
        </p:spPr>
      </p:pic>
      <p:pic>
        <p:nvPicPr>
          <p:cNvPr id="174" name="Google Shape;174;p17"/>
          <p:cNvPicPr preferRelativeResize="0"/>
          <p:nvPr/>
        </p:nvPicPr>
        <p:blipFill rotWithShape="1">
          <a:blip r:embed="rId15">
            <a:alphaModFix/>
          </a:blip>
          <a:srcRect b="93127" l="0" r="30458" t="0"/>
          <a:stretch/>
        </p:blipFill>
        <p:spPr>
          <a:xfrm>
            <a:off x="3031675" y="5098100"/>
            <a:ext cx="750250" cy="296600"/>
          </a:xfrm>
          <a:prstGeom prst="rect">
            <a:avLst/>
          </a:prstGeom>
          <a:noFill/>
          <a:ln>
            <a:noFill/>
          </a:ln>
        </p:spPr>
      </p:pic>
      <p:graphicFrame>
        <p:nvGraphicFramePr>
          <p:cNvPr id="175" name="Google Shape;175;p17"/>
          <p:cNvGraphicFramePr/>
          <p:nvPr/>
        </p:nvGraphicFramePr>
        <p:xfrm>
          <a:off x="3006200" y="50981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76" name="Google Shape;176;p17"/>
          <p:cNvSpPr/>
          <p:nvPr/>
        </p:nvSpPr>
        <p:spPr>
          <a:xfrm>
            <a:off x="3170105" y="6368351"/>
            <a:ext cx="2925900" cy="8487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3025175" y="6241100"/>
            <a:ext cx="2925300" cy="8487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17"/>
          <p:cNvPicPr preferRelativeResize="0"/>
          <p:nvPr/>
        </p:nvPicPr>
        <p:blipFill rotWithShape="1">
          <a:blip r:embed="rId13">
            <a:alphaModFix/>
          </a:blip>
          <a:srcRect b="45160" l="16735" r="27851" t="0"/>
          <a:stretch/>
        </p:blipFill>
        <p:spPr>
          <a:xfrm>
            <a:off x="3031675" y="6247550"/>
            <a:ext cx="879801" cy="833100"/>
          </a:xfrm>
          <a:prstGeom prst="rect">
            <a:avLst/>
          </a:prstGeom>
          <a:noFill/>
          <a:ln>
            <a:noFill/>
          </a:ln>
        </p:spPr>
      </p:pic>
      <p:graphicFrame>
        <p:nvGraphicFramePr>
          <p:cNvPr id="179" name="Google Shape;179;p17"/>
          <p:cNvGraphicFramePr/>
          <p:nvPr/>
        </p:nvGraphicFramePr>
        <p:xfrm>
          <a:off x="3911475" y="6321335"/>
          <a:ext cx="3000000" cy="3000000"/>
        </p:xfrm>
        <a:graphic>
          <a:graphicData uri="http://schemas.openxmlformats.org/drawingml/2006/table">
            <a:tbl>
              <a:tblPr>
                <a:noFill/>
                <a:tableStyleId>{418B9A63-FD96-4DB6-BC3D-949ABE5628EE}</a:tableStyleId>
              </a:tblPr>
              <a:tblGrid>
                <a:gridCol w="1991450"/>
              </a:tblGrid>
              <a:tr h="683125">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TEKS 2.9B</a:t>
                      </a:r>
                      <a:endParaRPr b="1" sz="8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Why do bears hibernate?</a:t>
                      </a:r>
                      <a:endParaRPr b="1"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pic>
        <p:nvPicPr>
          <p:cNvPr id="180" name="Google Shape;180;p17"/>
          <p:cNvPicPr preferRelativeResize="0"/>
          <p:nvPr/>
        </p:nvPicPr>
        <p:blipFill rotWithShape="1">
          <a:blip r:embed="rId18">
            <a:alphaModFix/>
          </a:blip>
          <a:srcRect b="48269" l="23708" r="23640" t="0"/>
          <a:stretch/>
        </p:blipFill>
        <p:spPr>
          <a:xfrm>
            <a:off x="3031675" y="6246350"/>
            <a:ext cx="879800" cy="833100"/>
          </a:xfrm>
          <a:prstGeom prst="rect">
            <a:avLst/>
          </a:prstGeom>
          <a:noFill/>
          <a:ln>
            <a:noFill/>
          </a:ln>
        </p:spPr>
      </p:pic>
      <p:pic>
        <p:nvPicPr>
          <p:cNvPr id="181" name="Google Shape;181;p17"/>
          <p:cNvPicPr preferRelativeResize="0"/>
          <p:nvPr/>
        </p:nvPicPr>
        <p:blipFill rotWithShape="1">
          <a:blip r:embed="rId15">
            <a:alphaModFix/>
          </a:blip>
          <a:srcRect b="93127" l="0" r="30458" t="0"/>
          <a:stretch/>
        </p:blipFill>
        <p:spPr>
          <a:xfrm>
            <a:off x="3031675" y="6241100"/>
            <a:ext cx="750250" cy="296600"/>
          </a:xfrm>
          <a:prstGeom prst="rect">
            <a:avLst/>
          </a:prstGeom>
          <a:noFill/>
          <a:ln>
            <a:noFill/>
          </a:ln>
        </p:spPr>
      </p:pic>
      <p:graphicFrame>
        <p:nvGraphicFramePr>
          <p:cNvPr id="182" name="Google Shape;182;p17"/>
          <p:cNvGraphicFramePr/>
          <p:nvPr/>
        </p:nvGraphicFramePr>
        <p:xfrm>
          <a:off x="3006200" y="6241110"/>
          <a:ext cx="3000000" cy="3000000"/>
        </p:xfrm>
        <a:graphic>
          <a:graphicData uri="http://schemas.openxmlformats.org/drawingml/2006/table">
            <a:tbl>
              <a:tblPr>
                <a:noFill/>
                <a:tableStyleId>{418B9A63-FD96-4DB6-BC3D-949ABE5628EE}</a:tableStyleId>
              </a:tblPr>
              <a:tblGrid>
                <a:gridCol w="822675"/>
              </a:tblGrid>
              <a:tr h="308150">
                <a:tc>
                  <a:txBody>
                    <a:bodyPr/>
                    <a:lstStyle/>
                    <a:p>
                      <a:pPr indent="0" lvl="0" marL="0" rtl="0" algn="l">
                        <a:lnSpc>
                          <a:spcPct val="100000"/>
                        </a:lnSpc>
                        <a:spcBef>
                          <a:spcPts val="0"/>
                        </a:spcBef>
                        <a:spcAft>
                          <a:spcPts val="0"/>
                        </a:spcAft>
                        <a:buNone/>
                      </a:pPr>
                      <a:r>
                        <a:rPr b="1" lang="en" sz="800">
                          <a:solidFill>
                            <a:schemeClr val="lt1"/>
                          </a:solidFill>
                          <a:latin typeface="Poppins"/>
                          <a:ea typeface="Poppins"/>
                          <a:cs typeface="Poppins"/>
                          <a:sym typeface="Poppins"/>
                        </a:rPr>
                        <a:t>Mini-lesson</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83" name="Google Shape;183;p17">
            <a:hlinkClick r:id="rId19"/>
          </p:cNvPr>
          <p:cNvSpPr txBox="1"/>
          <p:nvPr/>
        </p:nvSpPr>
        <p:spPr>
          <a:xfrm>
            <a:off x="364225" y="7208275"/>
            <a:ext cx="19914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20">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184" name="Google Shape;184;p17"/>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5 of 7</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18"/>
          <p:cNvGraphicFramePr/>
          <p:nvPr/>
        </p:nvGraphicFramePr>
        <p:xfrm>
          <a:off x="467988" y="1360960"/>
          <a:ext cx="3000000" cy="3000000"/>
        </p:xfrm>
        <a:graphic>
          <a:graphicData uri="http://schemas.openxmlformats.org/drawingml/2006/table">
            <a:tbl>
              <a:tblPr>
                <a:noFill/>
                <a:tableStyleId>{418B9A63-FD96-4DB6-BC3D-949ABE5628EE}</a:tableStyleId>
              </a:tblPr>
              <a:tblGrid>
                <a:gridCol w="1041450"/>
                <a:gridCol w="1701750"/>
                <a:gridCol w="1828800"/>
                <a:gridCol w="1828800"/>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marR="28575"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Pollination &amp; Plant Reproduction</a:t>
                      </a:r>
                      <a:endParaRPr b="1" sz="800">
                        <a:solidFill>
                          <a:schemeClr val="dk1"/>
                        </a:solidFill>
                        <a:latin typeface="Poppins"/>
                        <a:ea typeface="Poppins"/>
                        <a:cs typeface="Poppins"/>
                        <a:sym typeface="Poppins"/>
                      </a:endParaRPr>
                    </a:p>
                    <a:p>
                      <a:pPr indent="0" lvl="0" marL="0" marR="28575" rtl="0" algn="l">
                        <a:lnSpc>
                          <a:spcPct val="100000"/>
                        </a:lnSpc>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Why do plants grow flowers?</a:t>
                      </a:r>
                      <a:endParaRPr sz="800">
                        <a:solidFill>
                          <a:schemeClr val="dk1"/>
                        </a:solidFill>
                        <a:latin typeface="Poppins"/>
                        <a:ea typeface="Poppins"/>
                        <a:cs typeface="Poppins"/>
                        <a:sym typeface="Poppins"/>
                      </a:endParaRPr>
                    </a:p>
                  </a:txBody>
                  <a:tcPr marT="91425" marB="91425" marR="91425" marL="57150"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latin typeface="Poppins"/>
                          <a:ea typeface="Poppins"/>
                          <a:cs typeface="Poppins"/>
                          <a:sym typeface="Poppins"/>
                        </a:rPr>
                        <a:t>Students model the structure and function of flower parts that are responsible for creating seeds.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latin typeface="Poppins"/>
                          <a:ea typeface="Poppins"/>
                          <a:cs typeface="Poppins"/>
                          <a:sym typeface="Poppins"/>
                        </a:rPr>
                        <a:t>2.2B </a:t>
                      </a:r>
                      <a:r>
                        <a:rPr lang="en" sz="800">
                          <a:latin typeface="Poppins"/>
                          <a:ea typeface="Poppins"/>
                          <a:cs typeface="Poppins"/>
                          <a:sym typeface="Poppins"/>
                        </a:rPr>
                        <a:t>Plan and conduct descriptive investigations.</a:t>
                      </a:r>
                      <a:endParaRPr sz="8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2.10B </a:t>
                      </a:r>
                      <a:r>
                        <a:rPr lang="en" sz="800">
                          <a:solidFill>
                            <a:schemeClr val="dk1"/>
                          </a:solidFill>
                          <a:latin typeface="Poppins"/>
                          <a:ea typeface="Poppins"/>
                          <a:cs typeface="Poppins"/>
                          <a:sym typeface="Poppins"/>
                        </a:rPr>
                        <a:t>Observe, record, and compare how the physical characteristics of plants help them meet their basic needs such as stems carry water throughout the plant.</a:t>
                      </a:r>
                      <a:endParaRPr b="1"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929675">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Seed Dispersal &amp; Plant Life Cycle</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plants give us fruit?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explore the function of fruits in plants and practice classification. </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2.2A</a:t>
                      </a:r>
                      <a:r>
                        <a:rPr lang="en" sz="800">
                          <a:solidFill>
                            <a:schemeClr val="dk1"/>
                          </a:solidFill>
                          <a:latin typeface="Poppins"/>
                          <a:ea typeface="Poppins"/>
                          <a:cs typeface="Poppins"/>
                          <a:sym typeface="Poppins"/>
                        </a:rPr>
                        <a:t> Ask questions about organisms, objects, and events during observations and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2.10B </a:t>
                      </a:r>
                      <a:r>
                        <a:rPr lang="en" sz="800">
                          <a:solidFill>
                            <a:schemeClr val="dk1"/>
                          </a:solidFill>
                          <a:latin typeface="Poppins"/>
                          <a:ea typeface="Poppins"/>
                          <a:cs typeface="Poppins"/>
                          <a:sym typeface="Poppins"/>
                        </a:rPr>
                        <a:t>Observe, record, and compare how the physical characteristics of plants help them meet their basic needs such as stems carry water throughout the plant.</a:t>
                      </a:r>
                      <a:endParaRPr b="1" sz="800">
                        <a:solidFill>
                          <a:schemeClr val="dk1"/>
                        </a:solidFill>
                        <a:highlight>
                          <a:srgbClr val="FFDF41"/>
                        </a:highlight>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7175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Seed Dispersal</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How did a tree travel halfway around the world?</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lang="en" sz="800">
                          <a:solidFill>
                            <a:schemeClr val="dk1"/>
                          </a:solidFill>
                          <a:latin typeface="Poppins"/>
                          <a:ea typeface="Poppins"/>
                          <a:cs typeface="Poppins"/>
                          <a:sym typeface="Poppins"/>
                        </a:rPr>
                        <a:t>Students observe how different types of plants produce different types of seeds in the process of reproduction.</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2.2A</a:t>
                      </a:r>
                      <a:r>
                        <a:rPr lang="en" sz="800">
                          <a:solidFill>
                            <a:schemeClr val="dk1"/>
                          </a:solidFill>
                          <a:latin typeface="Poppins"/>
                          <a:ea typeface="Poppins"/>
                          <a:cs typeface="Poppins"/>
                          <a:sym typeface="Poppins"/>
                        </a:rPr>
                        <a:t> Ask questions about organisms, objects, and events during observations and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2.9A</a:t>
                      </a:r>
                      <a:r>
                        <a:rPr lang="en" sz="800">
                          <a:solidFill>
                            <a:schemeClr val="dk1"/>
                          </a:solidFill>
                          <a:latin typeface="Poppins"/>
                          <a:ea typeface="Poppins"/>
                          <a:cs typeface="Poppins"/>
                          <a:sym typeface="Poppins"/>
                        </a:rPr>
                        <a:t> Identify the basic needs of plants and animals.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2.10B </a:t>
                      </a:r>
                      <a:r>
                        <a:rPr lang="en" sz="800">
                          <a:solidFill>
                            <a:schemeClr val="dk1"/>
                          </a:solidFill>
                          <a:latin typeface="Poppins"/>
                          <a:ea typeface="Poppins"/>
                          <a:cs typeface="Poppins"/>
                          <a:sym typeface="Poppins"/>
                        </a:rPr>
                        <a:t>Observe, record, and compare how the physical characteristics of plants help them meet their basic needs such as stems carry water throughout the plant.</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190" name="Google Shape;190;p18"/>
          <p:cNvPicPr preferRelativeResize="0"/>
          <p:nvPr/>
        </p:nvPicPr>
        <p:blipFill rotWithShape="1">
          <a:blip r:embed="rId6">
            <a:alphaModFix/>
          </a:blip>
          <a:srcRect b="50092" l="0" r="0" t="0"/>
          <a:stretch/>
        </p:blipFill>
        <p:spPr>
          <a:xfrm>
            <a:off x="462600" y="1848600"/>
            <a:ext cx="914400" cy="2072600"/>
          </a:xfrm>
          <a:prstGeom prst="rect">
            <a:avLst/>
          </a:prstGeom>
          <a:noFill/>
          <a:ln>
            <a:noFill/>
          </a:ln>
        </p:spPr>
      </p:pic>
      <p:pic>
        <p:nvPicPr>
          <p:cNvPr id="191" name="Google Shape;191;p18"/>
          <p:cNvPicPr preferRelativeResize="0"/>
          <p:nvPr/>
        </p:nvPicPr>
        <p:blipFill rotWithShape="1">
          <a:blip r:embed="rId7">
            <a:alphaModFix/>
          </a:blip>
          <a:srcRect b="79557" l="0" r="0" t="0"/>
          <a:stretch/>
        </p:blipFill>
        <p:spPr>
          <a:xfrm>
            <a:off x="457200" y="3814575"/>
            <a:ext cx="925200" cy="1071749"/>
          </a:xfrm>
          <a:prstGeom prst="rect">
            <a:avLst/>
          </a:prstGeom>
          <a:noFill/>
          <a:ln>
            <a:noFill/>
          </a:ln>
        </p:spPr>
      </p:pic>
      <p:graphicFrame>
        <p:nvGraphicFramePr>
          <p:cNvPr id="192" name="Google Shape;192;p18"/>
          <p:cNvGraphicFramePr/>
          <p:nvPr/>
        </p:nvGraphicFramePr>
        <p:xfrm>
          <a:off x="467988" y="1848585"/>
          <a:ext cx="3000000" cy="3000000"/>
        </p:xfrm>
        <a:graphic>
          <a:graphicData uri="http://schemas.openxmlformats.org/drawingml/2006/table">
            <a:tbl>
              <a:tblPr>
                <a:noFill/>
                <a:tableStyleId>{418B9A63-FD96-4DB6-BC3D-949ABE5628EE}</a:tableStyleId>
              </a:tblPr>
              <a:tblGrid>
                <a:gridCol w="696475"/>
              </a:tblGrid>
              <a:tr h="9975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8">
                            <a:extLst>
                              <a:ext uri="{A12FA001-AC4F-418D-AE19-62706E023703}">
                                <ahyp:hlinkClr val="tx"/>
                              </a:ext>
                            </a:extLst>
                          </a:hlinkClick>
                        </a:rPr>
                        <a:t>Lesson 1</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975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9">
                            <a:extLst>
                              <a:ext uri="{A12FA001-AC4F-418D-AE19-62706E023703}">
                                <ahyp:hlinkClr val="tx"/>
                              </a:ext>
                            </a:extLst>
                          </a:hlinkClick>
                        </a:rPr>
                        <a:t>Lesson 2</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97525">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0">
                            <a:extLst>
                              <a:ext uri="{A12FA001-AC4F-418D-AE19-62706E023703}">
                                <ahyp:hlinkClr val="tx"/>
                              </a:ext>
                            </a:extLst>
                          </a:hlinkClick>
                        </a:rPr>
                        <a:t>Lesson 3</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762775">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193" name="Google Shape;193;p18"/>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18"/>
          <p:cNvPicPr preferRelativeResize="0"/>
          <p:nvPr/>
        </p:nvPicPr>
        <p:blipFill>
          <a:blip r:embed="rId12">
            <a:alphaModFix/>
          </a:blip>
          <a:stretch>
            <a:fillRect/>
          </a:stretch>
        </p:blipFill>
        <p:spPr>
          <a:xfrm>
            <a:off x="8458200" y="457200"/>
            <a:ext cx="1133998" cy="142306"/>
          </a:xfrm>
          <a:prstGeom prst="rect">
            <a:avLst/>
          </a:prstGeom>
          <a:noFill/>
          <a:ln>
            <a:noFill/>
          </a:ln>
        </p:spPr>
      </p:pic>
      <p:sp>
        <p:nvSpPr>
          <p:cNvPr id="195" name="Google Shape;195;p18"/>
          <p:cNvSpPr txBox="1"/>
          <p:nvPr/>
        </p:nvSpPr>
        <p:spPr>
          <a:xfrm>
            <a:off x="457200" y="793700"/>
            <a:ext cx="56496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13">
                  <a:extLst>
                    <a:ext uri="{A12FA001-AC4F-418D-AE19-62706E023703}">
                      <ahyp:hlinkClr val="tx"/>
                    </a:ext>
                  </a:extLst>
                </a:hlinkClick>
              </a:rPr>
              <a:t>Plant Adaptations Unit </a:t>
            </a:r>
            <a:r>
              <a:rPr lang="en" sz="1200">
                <a:solidFill>
                  <a:schemeClr val="dk1"/>
                </a:solidFill>
                <a:uFill>
                  <a:noFill/>
                </a:uFill>
                <a:latin typeface="Poppins"/>
                <a:ea typeface="Poppins"/>
                <a:cs typeface="Poppins"/>
                <a:sym typeface="Poppins"/>
                <a:hlinkClick r:id="rId14">
                  <a:extLst>
                    <a:ext uri="{A12FA001-AC4F-418D-AE19-62706E023703}">
                      <ahyp:hlinkClr val="tx"/>
                    </a:ext>
                  </a:extLst>
                </a:hlinkClick>
              </a:rPr>
              <a:t>(Plant Adventures)</a:t>
            </a:r>
            <a:endParaRPr b="1" sz="1600">
              <a:solidFill>
                <a:schemeClr val="dk1"/>
              </a:solidFill>
              <a:latin typeface="Poppins"/>
              <a:ea typeface="Poppins"/>
              <a:cs typeface="Poppins"/>
              <a:sym typeface="Poppins"/>
            </a:endParaRPr>
          </a:p>
        </p:txBody>
      </p:sp>
      <p:sp>
        <p:nvSpPr>
          <p:cNvPr id="196" name="Google Shape;196;p18"/>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Organisms &amp; Environments</a:t>
            </a:r>
            <a:endParaRPr b="1" sz="2800">
              <a:solidFill>
                <a:schemeClr val="dk1"/>
              </a:solidFill>
              <a:latin typeface="Poppins"/>
              <a:ea typeface="Poppins"/>
              <a:cs typeface="Poppins"/>
              <a:sym typeface="Poppins"/>
            </a:endParaRPr>
          </a:p>
        </p:txBody>
      </p:sp>
      <p:sp>
        <p:nvSpPr>
          <p:cNvPr id="197" name="Google Shape;197;p18"/>
          <p:cNvSpPr/>
          <p:nvPr/>
        </p:nvSpPr>
        <p:spPr>
          <a:xfrm>
            <a:off x="7199691" y="6587609"/>
            <a:ext cx="2392500" cy="6939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7081175" y="6483550"/>
            <a:ext cx="2392200" cy="6939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9" name="Google Shape;199;p18"/>
          <p:cNvGraphicFramePr/>
          <p:nvPr/>
        </p:nvGraphicFramePr>
        <p:xfrm>
          <a:off x="7199700" y="6587610"/>
          <a:ext cx="3000000" cy="3000000"/>
        </p:xfrm>
        <a:graphic>
          <a:graphicData uri="http://schemas.openxmlformats.org/drawingml/2006/table">
            <a:tbl>
              <a:tblPr>
                <a:noFill/>
                <a:tableStyleId>{418B9A63-FD96-4DB6-BC3D-949ABE5628EE}</a:tableStyleId>
              </a:tblPr>
              <a:tblGrid>
                <a:gridCol w="2125050"/>
              </a:tblGrid>
              <a:tr h="5094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Part 1 of 2 </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
        <p:nvSpPr>
          <p:cNvPr id="200" name="Google Shape;200;p18">
            <a:hlinkClick r:id="rId15"/>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201" name="Google Shape;201;p18"/>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6 of 7</a:t>
            </a:r>
            <a:endParaRPr sz="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p:nvPr/>
        </p:nvSpPr>
        <p:spPr>
          <a:xfrm>
            <a:off x="0" y="0"/>
            <a:ext cx="10080000" cy="1228500"/>
          </a:xfrm>
          <a:prstGeom prst="rect">
            <a:avLst/>
          </a:prstGeom>
          <a:solidFill>
            <a:srgbClr val="7FAF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7" name="Google Shape;207;p19"/>
          <p:cNvGraphicFramePr/>
          <p:nvPr/>
        </p:nvGraphicFramePr>
        <p:xfrm>
          <a:off x="457188" y="1360960"/>
          <a:ext cx="3000000" cy="3000000"/>
        </p:xfrm>
        <a:graphic>
          <a:graphicData uri="http://schemas.openxmlformats.org/drawingml/2006/table">
            <a:tbl>
              <a:tblPr>
                <a:noFill/>
                <a:tableStyleId>{418B9A63-FD96-4DB6-BC3D-949ABE5628EE}</a:tableStyleId>
              </a:tblPr>
              <a:tblGrid>
                <a:gridCol w="914400"/>
                <a:gridCol w="1828800"/>
                <a:gridCol w="1547850"/>
                <a:gridCol w="2109750"/>
                <a:gridCol w="2743200"/>
              </a:tblGrid>
              <a:tr h="183700">
                <a:tc>
                  <a:txBody>
                    <a:bodyPr/>
                    <a:lstStyle/>
                    <a:p>
                      <a:pPr indent="0" lvl="0" marL="0" rtl="0" algn="l">
                        <a:lnSpc>
                          <a:spcPct val="100000"/>
                        </a:lnSpc>
                        <a:spcBef>
                          <a:spcPts val="0"/>
                        </a:spcBef>
                        <a:spcAft>
                          <a:spcPts val="0"/>
                        </a:spcAft>
                        <a:buNone/>
                      </a:pPr>
                      <a:r>
                        <a:t/>
                      </a:r>
                      <a:endParaRPr>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000">
                          <a:solidFill>
                            <a:schemeClr val="dk1"/>
                          </a:solidFill>
                          <a:latin typeface="Poppins"/>
                          <a:ea typeface="Poppins"/>
                          <a:cs typeface="Poppins"/>
                          <a:sym typeface="Poppins"/>
                        </a:rPr>
                        <a:t>Topic &amp; Guiding Question</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 Objectives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None/>
                      </a:pPr>
                      <a:r>
                        <a:rPr lang="en" sz="1000">
                          <a:solidFill>
                            <a:schemeClr val="dk1"/>
                          </a:solidFill>
                          <a:latin typeface="Poppins"/>
                          <a:ea typeface="Poppins"/>
                          <a:cs typeface="Poppins"/>
                          <a:sym typeface="Poppins"/>
                        </a:rPr>
                        <a:t>TEKS Process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TEKS Readiness &amp; Supporting Standards</a:t>
                      </a:r>
                      <a:endParaRPr sz="10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FAFAF6"/>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3">
                            <a:extLst>
                              <a:ext uri="{A12FA001-AC4F-418D-AE19-62706E023703}">
                                <ahyp:hlinkClr val="tx"/>
                              </a:ext>
                            </a:extLst>
                          </a:hlinkClick>
                        </a:rPr>
                        <a:t>Water, Sunlight, &amp; Plant Growth</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Could a plant survive without light?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conduct an investigation to determine that plants need water and light to grow.</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2.2B</a:t>
                      </a:r>
                      <a:r>
                        <a:rPr lang="en" sz="800">
                          <a:solidFill>
                            <a:schemeClr val="dk1"/>
                          </a:solidFill>
                          <a:latin typeface="Poppins"/>
                          <a:ea typeface="Poppins"/>
                          <a:cs typeface="Poppins"/>
                          <a:sym typeface="Poppins"/>
                        </a:rPr>
                        <a:t> Plan and conduct descriptive investigations.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2.2E </a:t>
                      </a:r>
                      <a:r>
                        <a:rPr lang="en" sz="800">
                          <a:solidFill>
                            <a:schemeClr val="dk1"/>
                          </a:solidFill>
                          <a:latin typeface="Poppins"/>
                          <a:ea typeface="Poppins"/>
                          <a:cs typeface="Poppins"/>
                          <a:sym typeface="Poppins"/>
                        </a:rPr>
                        <a:t>Communicate observations and justify explanations using student-generated data from simple descriptive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2.9A</a:t>
                      </a:r>
                      <a:r>
                        <a:rPr lang="en" sz="800">
                          <a:solidFill>
                            <a:schemeClr val="dk1"/>
                          </a:solidFill>
                          <a:latin typeface="Poppins"/>
                          <a:ea typeface="Poppins"/>
                          <a:cs typeface="Poppins"/>
                          <a:sym typeface="Poppins"/>
                        </a:rPr>
                        <a:t> Identify the basic needs of plants and animals.</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2.10B </a:t>
                      </a:r>
                      <a:r>
                        <a:rPr lang="en" sz="800">
                          <a:solidFill>
                            <a:schemeClr val="dk1"/>
                          </a:solidFill>
                          <a:latin typeface="Poppins"/>
                          <a:ea typeface="Poppins"/>
                          <a:cs typeface="Poppins"/>
                          <a:sym typeface="Poppins"/>
                        </a:rPr>
                        <a:t>Observe, record, and compare how the physical characteristics of plants help them meet their basic needs such as stems carry water throughout the plant.</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4">
                            <a:extLst>
                              <a:ext uri="{A12FA001-AC4F-418D-AE19-62706E023703}">
                                <ahyp:hlinkClr val="tx"/>
                              </a:ext>
                            </a:extLst>
                          </a:hlinkClick>
                        </a:rPr>
                        <a:t>Light, Leaves, &amp; Competition</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Why do trees grow so tall?</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observe that plants require light in order to fully grow and be healthy.</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b="1" lang="en" sz="800">
                          <a:solidFill>
                            <a:schemeClr val="dk1"/>
                          </a:solidFill>
                          <a:latin typeface="Poppins"/>
                          <a:ea typeface="Poppins"/>
                          <a:cs typeface="Poppins"/>
                          <a:sym typeface="Poppins"/>
                        </a:rPr>
                        <a:t>2.3B </a:t>
                      </a:r>
                      <a:r>
                        <a:rPr lang="en" sz="800">
                          <a:solidFill>
                            <a:schemeClr val="dk1"/>
                          </a:solidFill>
                          <a:latin typeface="Poppins"/>
                          <a:ea typeface="Poppins"/>
                          <a:cs typeface="Poppins"/>
                          <a:sym typeface="Poppins"/>
                        </a:rPr>
                        <a:t>Make predictions based on observable patterns.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2.9B</a:t>
                      </a:r>
                      <a:r>
                        <a:rPr lang="en" sz="800">
                          <a:solidFill>
                            <a:schemeClr val="dk1"/>
                          </a:solidFill>
                          <a:latin typeface="Poppins"/>
                          <a:ea typeface="Poppins"/>
                          <a:cs typeface="Poppins"/>
                          <a:sym typeface="Poppins"/>
                        </a:rPr>
                        <a:t> Identify factors in the environment, including temperature and precipitation, that affect growth and behavior such as migration, hibernation, and dormancy of living things.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EAEADF"/>
                    </a:solidFill>
                  </a:tcPr>
                </a:tc>
              </a:tr>
              <a:tr h="1036300">
                <a:tc>
                  <a:txBody>
                    <a:bodyPr/>
                    <a:lstStyle/>
                    <a:p>
                      <a:pPr indent="0" lvl="0" marL="0" rtl="0" algn="l">
                        <a:spcBef>
                          <a:spcPts val="0"/>
                        </a:spcBef>
                        <a:spcAft>
                          <a:spcPts val="0"/>
                        </a:spcAft>
                        <a:buNone/>
                      </a:pPr>
                      <a:r>
                        <a:t/>
                      </a:r>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Adaptations &amp; Habitat</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Should you water a cactus?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observe that different plants require different amounts of light and water.</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2.3B </a:t>
                      </a:r>
                      <a:r>
                        <a:rPr lang="en" sz="800">
                          <a:solidFill>
                            <a:schemeClr val="dk1"/>
                          </a:solidFill>
                          <a:latin typeface="Poppins"/>
                          <a:ea typeface="Poppins"/>
                          <a:cs typeface="Poppins"/>
                          <a:sym typeface="Poppins"/>
                        </a:rPr>
                        <a:t>Make predictions based on observable patterns.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2.9B</a:t>
                      </a:r>
                      <a:r>
                        <a:rPr lang="en" sz="800">
                          <a:solidFill>
                            <a:schemeClr val="dk1"/>
                          </a:solidFill>
                          <a:latin typeface="Poppins"/>
                          <a:ea typeface="Poppins"/>
                          <a:cs typeface="Poppins"/>
                          <a:sym typeface="Poppins"/>
                        </a:rPr>
                        <a:t> Identify factors in the environment, including temperature and precipitation, that affect growth and behavior such as migration, hibernation, and dormancy of living things.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00000">
                        <a:alpha val="0"/>
                      </a:srgbClr>
                    </a:solidFill>
                  </a:tcPr>
                </a:tc>
              </a:tr>
              <a:tr h="1036300">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marR="28575" rtl="0" algn="l">
                        <a:spcBef>
                          <a:spcPts val="0"/>
                        </a:spcBef>
                        <a:spcAft>
                          <a:spcPts val="0"/>
                        </a:spcAft>
                        <a:buClr>
                          <a:schemeClr val="dk1"/>
                        </a:buClr>
                        <a:buSzPts val="1100"/>
                        <a:buFont typeface="Arial"/>
                        <a:buNone/>
                      </a:pPr>
                      <a:r>
                        <a:rPr b="1"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Adaptations &amp; Habitat</a:t>
                      </a:r>
                      <a:endParaRPr b="1" sz="800">
                        <a:solidFill>
                          <a:schemeClr val="dk1"/>
                        </a:solidFill>
                        <a:latin typeface="Poppins"/>
                        <a:ea typeface="Poppins"/>
                        <a:cs typeface="Poppins"/>
                        <a:sym typeface="Poppins"/>
                      </a:endParaRPr>
                    </a:p>
                    <a:p>
                      <a:pPr indent="0" lvl="0" marL="0" marR="28575" rtl="0" algn="l">
                        <a:spcBef>
                          <a:spcPts val="0"/>
                        </a:spcBef>
                        <a:spcAft>
                          <a:spcPts val="0"/>
                        </a:spcAft>
                        <a:buClr>
                          <a:schemeClr val="dk1"/>
                        </a:buClr>
                        <a:buSzPts val="1100"/>
                        <a:buFont typeface="Arial"/>
                        <a:buNone/>
                      </a:pPr>
                      <a:r>
                        <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Where do plants grow best?</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lnSpc>
                          <a:spcPct val="100000"/>
                        </a:lnSpc>
                        <a:spcBef>
                          <a:spcPts val="0"/>
                        </a:spcBef>
                        <a:spcAft>
                          <a:spcPts val="0"/>
                        </a:spcAft>
                        <a:buNone/>
                      </a:pPr>
                      <a:r>
                        <a:rPr lang="en" sz="800">
                          <a:solidFill>
                            <a:schemeClr val="dk1"/>
                          </a:solidFill>
                          <a:latin typeface="Poppins"/>
                          <a:ea typeface="Poppins"/>
                          <a:cs typeface="Poppins"/>
                          <a:sym typeface="Poppins"/>
                        </a:rPr>
                        <a:t>Students practice thinking like gardeners, considering what plants need and how a simple habitat can change over time.</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2.2A</a:t>
                      </a:r>
                      <a:r>
                        <a:rPr lang="en" sz="800">
                          <a:solidFill>
                            <a:schemeClr val="dk1"/>
                          </a:solidFill>
                          <a:latin typeface="Poppins"/>
                          <a:ea typeface="Poppins"/>
                          <a:cs typeface="Poppins"/>
                          <a:sym typeface="Poppins"/>
                        </a:rPr>
                        <a:t> Ask questions about organisms, objects, and events during observations and investigations.</a:t>
                      </a:r>
                      <a:endParaRPr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c>
                  <a:txBody>
                    <a:bodyPr/>
                    <a:lstStyle/>
                    <a:p>
                      <a:pPr indent="0" lvl="0" marL="0" rtl="0" algn="l">
                        <a:spcBef>
                          <a:spcPts val="0"/>
                        </a:spcBef>
                        <a:spcAft>
                          <a:spcPts val="0"/>
                        </a:spcAft>
                        <a:buClr>
                          <a:schemeClr val="dk1"/>
                        </a:buClr>
                        <a:buSzPts val="1100"/>
                        <a:buFont typeface="Arial"/>
                        <a:buNone/>
                      </a:pPr>
                      <a:r>
                        <a:rPr b="1" lang="en" sz="800">
                          <a:solidFill>
                            <a:schemeClr val="dk1"/>
                          </a:solidFill>
                          <a:latin typeface="Poppins"/>
                          <a:ea typeface="Poppins"/>
                          <a:cs typeface="Poppins"/>
                          <a:sym typeface="Poppins"/>
                        </a:rPr>
                        <a:t>2.9B</a:t>
                      </a:r>
                      <a:r>
                        <a:rPr lang="en" sz="800">
                          <a:solidFill>
                            <a:schemeClr val="dk1"/>
                          </a:solidFill>
                          <a:latin typeface="Poppins"/>
                          <a:ea typeface="Poppins"/>
                          <a:cs typeface="Poppins"/>
                          <a:sym typeface="Poppins"/>
                        </a:rPr>
                        <a:t> Identify factors in the environment, including temperature and precipitation, that affect growth and behavior such as migration, hibernation, and dormancy of living things.</a:t>
                      </a:r>
                      <a:endParaRPr b="1" sz="800">
                        <a:solidFill>
                          <a:schemeClr val="dk1"/>
                        </a:solidFill>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rgbClr val="EAEADF"/>
                    </a:solidFill>
                  </a:tcPr>
                </a:tc>
              </a:tr>
            </a:tbl>
          </a:graphicData>
        </a:graphic>
      </p:graphicFrame>
      <p:pic>
        <p:nvPicPr>
          <p:cNvPr id="208" name="Google Shape;208;p19"/>
          <p:cNvPicPr preferRelativeResize="0"/>
          <p:nvPr/>
        </p:nvPicPr>
        <p:blipFill>
          <a:blip r:embed="rId7">
            <a:alphaModFix/>
          </a:blip>
          <a:stretch>
            <a:fillRect/>
          </a:stretch>
        </p:blipFill>
        <p:spPr>
          <a:xfrm>
            <a:off x="8458200" y="457200"/>
            <a:ext cx="1133998" cy="142306"/>
          </a:xfrm>
          <a:prstGeom prst="rect">
            <a:avLst/>
          </a:prstGeom>
          <a:noFill/>
          <a:ln>
            <a:noFill/>
          </a:ln>
        </p:spPr>
      </p:pic>
      <p:sp>
        <p:nvSpPr>
          <p:cNvPr id="209" name="Google Shape;209;p19"/>
          <p:cNvSpPr txBox="1"/>
          <p:nvPr/>
        </p:nvSpPr>
        <p:spPr>
          <a:xfrm>
            <a:off x="457200" y="793700"/>
            <a:ext cx="5649600" cy="34080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1" lang="en">
                <a:solidFill>
                  <a:schemeClr val="dk1"/>
                </a:solidFill>
                <a:uFill>
                  <a:noFill/>
                </a:uFill>
                <a:latin typeface="Poppins"/>
                <a:ea typeface="Poppins"/>
                <a:cs typeface="Poppins"/>
                <a:sym typeface="Poppins"/>
                <a:hlinkClick r:id="rId8">
                  <a:extLst>
                    <a:ext uri="{A12FA001-AC4F-418D-AE19-62706E023703}">
                      <ahyp:hlinkClr val="tx"/>
                    </a:ext>
                  </a:extLst>
                </a:hlinkClick>
              </a:rPr>
              <a:t>Plant Adaptations Unit </a:t>
            </a:r>
            <a:r>
              <a:rPr lang="en" sz="1200">
                <a:solidFill>
                  <a:schemeClr val="dk1"/>
                </a:solidFill>
                <a:uFill>
                  <a:noFill/>
                </a:uFill>
                <a:latin typeface="Poppins"/>
                <a:ea typeface="Poppins"/>
                <a:cs typeface="Poppins"/>
                <a:sym typeface="Poppins"/>
                <a:hlinkClick r:id="rId9">
                  <a:extLst>
                    <a:ext uri="{A12FA001-AC4F-418D-AE19-62706E023703}">
                      <ahyp:hlinkClr val="tx"/>
                    </a:ext>
                  </a:extLst>
                </a:hlinkClick>
              </a:rPr>
              <a:t>(Plant Adventures)</a:t>
            </a:r>
            <a:endParaRPr b="1" sz="1600">
              <a:solidFill>
                <a:schemeClr val="dk1"/>
              </a:solidFill>
              <a:latin typeface="Poppins"/>
              <a:ea typeface="Poppins"/>
              <a:cs typeface="Poppins"/>
              <a:sym typeface="Poppins"/>
            </a:endParaRPr>
          </a:p>
        </p:txBody>
      </p:sp>
      <p:sp>
        <p:nvSpPr>
          <p:cNvPr id="210" name="Google Shape;210;p19"/>
          <p:cNvSpPr txBox="1"/>
          <p:nvPr/>
        </p:nvSpPr>
        <p:spPr>
          <a:xfrm>
            <a:off x="364225" y="316950"/>
            <a:ext cx="7408200" cy="5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2nd Grade: Organisms &amp; Environments</a:t>
            </a:r>
            <a:endParaRPr b="1" sz="2800">
              <a:solidFill>
                <a:schemeClr val="dk1"/>
              </a:solidFill>
              <a:latin typeface="Poppins"/>
              <a:ea typeface="Poppins"/>
              <a:cs typeface="Poppins"/>
              <a:sym typeface="Poppins"/>
            </a:endParaRPr>
          </a:p>
        </p:txBody>
      </p:sp>
      <p:pic>
        <p:nvPicPr>
          <p:cNvPr id="211" name="Google Shape;211;p19"/>
          <p:cNvPicPr preferRelativeResize="0"/>
          <p:nvPr/>
        </p:nvPicPr>
        <p:blipFill rotWithShape="1">
          <a:blip r:embed="rId10">
            <a:alphaModFix/>
          </a:blip>
          <a:srcRect b="0" l="0" r="0" t="20000"/>
          <a:stretch/>
        </p:blipFill>
        <p:spPr>
          <a:xfrm>
            <a:off x="457200" y="1757175"/>
            <a:ext cx="914400" cy="4145300"/>
          </a:xfrm>
          <a:prstGeom prst="rect">
            <a:avLst/>
          </a:prstGeom>
          <a:noFill/>
          <a:ln>
            <a:noFill/>
          </a:ln>
        </p:spPr>
      </p:pic>
      <p:graphicFrame>
        <p:nvGraphicFramePr>
          <p:cNvPr id="212" name="Google Shape;212;p19"/>
          <p:cNvGraphicFramePr/>
          <p:nvPr/>
        </p:nvGraphicFramePr>
        <p:xfrm>
          <a:off x="457188" y="1757185"/>
          <a:ext cx="3000000" cy="3000000"/>
        </p:xfrm>
        <a:graphic>
          <a:graphicData uri="http://schemas.openxmlformats.org/drawingml/2006/table">
            <a:tbl>
              <a:tblPr>
                <a:noFill/>
                <a:tableStyleId>{418B9A63-FD96-4DB6-BC3D-949ABE5628EE}</a:tableStyleId>
              </a:tblPr>
              <a:tblGrid>
                <a:gridCol w="696475"/>
              </a:tblGrid>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1">
                            <a:extLst>
                              <a:ext uri="{A12FA001-AC4F-418D-AE19-62706E023703}">
                                <ahyp:hlinkClr val="tx"/>
                              </a:ext>
                            </a:extLst>
                          </a:hlinkClick>
                        </a:rPr>
                        <a:t>Lesson 4</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2">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lnSpc>
                          <a:spcPct val="100000"/>
                        </a:lnSpc>
                        <a:spcBef>
                          <a:spcPts val="0"/>
                        </a:spcBef>
                        <a:spcAft>
                          <a:spcPts val="0"/>
                        </a:spcAft>
                        <a:buNone/>
                      </a:pPr>
                      <a:r>
                        <a:rPr b="1" lang="en" sz="800">
                          <a:solidFill>
                            <a:schemeClr val="lt1"/>
                          </a:solidFill>
                          <a:uFill>
                            <a:noFill/>
                          </a:uFill>
                          <a:latin typeface="Poppins"/>
                          <a:ea typeface="Poppins"/>
                          <a:cs typeface="Poppins"/>
                          <a:sym typeface="Poppins"/>
                          <a:hlinkClick r:id="rId13">
                            <a:extLst>
                              <a:ext uri="{A12FA001-AC4F-418D-AE19-62706E023703}">
                                <ahyp:hlinkClr val="tx"/>
                              </a:ext>
                            </a:extLst>
                          </a:hlinkClick>
                        </a:rPr>
                        <a:t>Lesson 6</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4">
                            <a:extLst>
                              <a:ext uri="{A12FA001-AC4F-418D-AE19-62706E023703}">
                                <ahyp:hlinkClr val="tx"/>
                              </a:ext>
                            </a:extLst>
                          </a:hlinkClick>
                        </a:rPr>
                        <a:t>Lesson 7</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930350">
                <a:tc>
                  <a:txBody>
                    <a:bodyPr/>
                    <a:lstStyle/>
                    <a:p>
                      <a:pPr indent="0" lvl="0" marL="0" rtl="0" algn="l">
                        <a:spcBef>
                          <a:spcPts val="0"/>
                        </a:spcBef>
                        <a:spcAft>
                          <a:spcPts val="0"/>
                        </a:spcAft>
                        <a:buNone/>
                      </a:pPr>
                      <a:r>
                        <a:rPr b="1" lang="en" sz="800">
                          <a:solidFill>
                            <a:schemeClr val="lt1"/>
                          </a:solidFill>
                          <a:uFill>
                            <a:noFill/>
                          </a:uFill>
                          <a:latin typeface="Poppins"/>
                          <a:ea typeface="Poppins"/>
                          <a:cs typeface="Poppins"/>
                          <a:sym typeface="Poppins"/>
                          <a:hlinkClick r:id="rId15">
                            <a:extLst>
                              <a:ext uri="{A12FA001-AC4F-418D-AE19-62706E023703}">
                                <ahyp:hlinkClr val="tx"/>
                              </a:ext>
                            </a:extLst>
                          </a:hlinkClick>
                        </a:rPr>
                        <a:t>Lesson 5</a:t>
                      </a:r>
                      <a:endParaRPr b="1" sz="800">
                        <a:solidFill>
                          <a:schemeClr val="lt1"/>
                        </a:solidFill>
                        <a:latin typeface="Poppins"/>
                        <a:ea typeface="Poppins"/>
                        <a:cs typeface="Poppins"/>
                        <a:sym typeface="Poppins"/>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213" name="Google Shape;213;p19"/>
          <p:cNvSpPr/>
          <p:nvPr/>
        </p:nvSpPr>
        <p:spPr>
          <a:xfrm>
            <a:off x="7199691" y="6587609"/>
            <a:ext cx="2392500" cy="693900"/>
          </a:xfrm>
          <a:prstGeom prst="rect">
            <a:avLst/>
          </a:prstGeom>
          <a:solidFill>
            <a:srgbClr val="7FAF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7081175" y="6483550"/>
            <a:ext cx="2392200" cy="6939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15" name="Google Shape;215;p19"/>
          <p:cNvGraphicFramePr/>
          <p:nvPr/>
        </p:nvGraphicFramePr>
        <p:xfrm>
          <a:off x="7199700" y="6587610"/>
          <a:ext cx="3000000" cy="3000000"/>
        </p:xfrm>
        <a:graphic>
          <a:graphicData uri="http://schemas.openxmlformats.org/drawingml/2006/table">
            <a:tbl>
              <a:tblPr>
                <a:noFill/>
                <a:tableStyleId>{418B9A63-FD96-4DB6-BC3D-949ABE5628EE}</a:tableStyleId>
              </a:tblPr>
              <a:tblGrid>
                <a:gridCol w="2125050"/>
              </a:tblGrid>
              <a:tr h="5094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Part 2 of 2 </a:t>
                      </a:r>
                      <a:endParaRPr sz="1000">
                        <a:latin typeface="Poppins"/>
                        <a:ea typeface="Poppins"/>
                        <a:cs typeface="Poppins"/>
                        <a:sym typeface="Poppins"/>
                      </a:endParaRPr>
                    </a:p>
                  </a:txBody>
                  <a:tcPr marT="91425" marB="91425" marR="91425" marL="91425" anchor="ctr">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chemeClr val="lt1"/>
                    </a:solidFill>
                  </a:tcPr>
                </a:tc>
              </a:tr>
            </a:tbl>
          </a:graphicData>
        </a:graphic>
      </p:graphicFrame>
      <p:sp>
        <p:nvSpPr>
          <p:cNvPr id="216" name="Google Shape;216;p19">
            <a:hlinkClick r:id="rId16"/>
          </p:cNvPr>
          <p:cNvSpPr txBox="1"/>
          <p:nvPr/>
        </p:nvSpPr>
        <p:spPr>
          <a:xfrm>
            <a:off x="364225" y="7208275"/>
            <a:ext cx="3070800" cy="2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7">
                  <a:extLst>
                    <a:ext uri="{A12FA001-AC4F-418D-AE19-62706E023703}">
                      <ahyp:hlinkClr val="tx"/>
                    </a:ext>
                  </a:extLst>
                </a:hlinkClick>
              </a:rPr>
              <a:t>mysteryscience.com/docs/texas</a:t>
            </a:r>
            <a:endParaRPr sz="800">
              <a:solidFill>
                <a:schemeClr val="dk1"/>
              </a:solidFill>
              <a:latin typeface="Poppins"/>
              <a:ea typeface="Poppins"/>
              <a:cs typeface="Poppins"/>
              <a:sym typeface="Poppins"/>
            </a:endParaRPr>
          </a:p>
        </p:txBody>
      </p:sp>
      <p:sp>
        <p:nvSpPr>
          <p:cNvPr id="217" name="Google Shape;217;p19"/>
          <p:cNvSpPr txBox="1"/>
          <p:nvPr/>
        </p:nvSpPr>
        <p:spPr>
          <a:xfrm>
            <a:off x="7429300" y="7312200"/>
            <a:ext cx="2172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800">
                <a:latin typeface="Poppins"/>
                <a:ea typeface="Poppins"/>
                <a:cs typeface="Poppins"/>
                <a:sym typeface="Poppins"/>
              </a:rPr>
              <a:t>Page 7 of 7</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