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7" r:id="rId4"/>
  </p:sldMasterIdLst>
  <p:notesMasterIdLst>
    <p:notesMasterId r:id="rId38"/>
  </p:notesMasterIdLst>
  <p:sldIdLst>
    <p:sldId id="256" r:id="rId5"/>
    <p:sldId id="257" r:id="rId6"/>
    <p:sldId id="258" r:id="rId7"/>
    <p:sldId id="259" r:id="rId8"/>
    <p:sldId id="260" r:id="rId9"/>
    <p:sldId id="290" r:id="rId10"/>
    <p:sldId id="303" r:id="rId11"/>
    <p:sldId id="304" r:id="rId12"/>
    <p:sldId id="265" r:id="rId13"/>
    <p:sldId id="291" r:id="rId14"/>
    <p:sldId id="267" r:id="rId15"/>
    <p:sldId id="268" r:id="rId16"/>
    <p:sldId id="269" r:id="rId17"/>
    <p:sldId id="270" r:id="rId18"/>
    <p:sldId id="297" r:id="rId19"/>
    <p:sldId id="298" r:id="rId20"/>
    <p:sldId id="272" r:id="rId21"/>
    <p:sldId id="299" r:id="rId22"/>
    <p:sldId id="273" r:id="rId23"/>
    <p:sldId id="274" r:id="rId24"/>
    <p:sldId id="309" r:id="rId25"/>
    <p:sldId id="300" r:id="rId26"/>
    <p:sldId id="301" r:id="rId27"/>
    <p:sldId id="302" r:id="rId28"/>
    <p:sldId id="281" r:id="rId29"/>
    <p:sldId id="282" r:id="rId30"/>
    <p:sldId id="283" r:id="rId31"/>
    <p:sldId id="305" r:id="rId32"/>
    <p:sldId id="292" r:id="rId33"/>
    <p:sldId id="306" r:id="rId34"/>
    <p:sldId id="308" r:id="rId35"/>
    <p:sldId id="307" r:id="rId36"/>
    <p:sldId id="289" r:id="rId37"/>
  </p:sldIdLst>
  <p:sldSz cx="12188825" cy="6858000"/>
  <p:notesSz cx="6858000" cy="9144000"/>
  <p:embeddedFontLst>
    <p:embeddedFont>
      <p:font typeface="Grandstander" pitchFamily="2" charset="0"/>
      <p:regular r:id="rId39"/>
      <p:bold r:id="rId40"/>
      <p:italic r:id="rId41"/>
      <p:boldItalic r:id="rId42"/>
    </p:embeddedFont>
    <p:embeddedFont>
      <p:font typeface="Grandstander Medium" pitchFamily="2" charset="0"/>
      <p:regular r:id="rId43"/>
      <p:bold r:id="rId44"/>
      <p:italic r:id="rId45"/>
      <p:boldItalic r:id="rId46"/>
    </p:embeddedFont>
    <p:embeddedFont>
      <p:font typeface="Grandstander SemiBold" pitchFamily="2" charset="0"/>
      <p:regular r:id="rId47"/>
      <p:bold r:id="rId48"/>
      <p:italic r:id="rId49"/>
      <p:boldItalic r:id="rId50"/>
    </p:embeddedFont>
    <p:embeddedFont>
      <p:font typeface="Lato" panose="020F0502020204030203" pitchFamily="34" charset="0"/>
      <p:regular r:id="rId51"/>
      <p:bold r:id="rId52"/>
      <p:italic r:id="rId53"/>
      <p:boldItalic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747775"/>
          </p15:clr>
        </p15:guide>
        <p15:guide id="2" pos="3839" userDrawn="1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8" roundtripDataSignature="AMtx7mho5tmaIw13FEIbxnZHVzIev4DRu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6714C16-3A45-6C9C-153E-934C357A1265}" name="Júlia Mitidieri" initials="JM" userId="Júlia Mitidieri" providerId="None"/>
  <p188:author id="{35DB6679-594B-6F1B-AC99-12BCF871885E}" name="Luis Felipe Gilberti Padial" initials="LF" userId="S::luis_padial@vanzolini-ead.org.br::02e162fd-d323-4666-a0cb-b14fecd7559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a Lopes" initials="FL" lastIdx="1" clrIdx="0">
    <p:extLst>
      <p:ext uri="{19B8F6BF-5375-455C-9EA6-DF929625EA0E}">
        <p15:presenceInfo xmlns:p15="http://schemas.microsoft.com/office/powerpoint/2012/main" userId="Fernanda Lop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489D"/>
    <a:srgbClr val="966CBC"/>
    <a:srgbClr val="000000"/>
    <a:srgbClr val="0086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D75A1BA-39DB-4069-8C17-25DFC7264FE0}">
  <a:tblStyle styleId="{FD75A1BA-39DB-4069-8C17-25DFC7264FE0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DFD"/>
          </a:solidFill>
        </a:fill>
      </a:tcStyle>
    </a:wholeTbl>
    <a:band1H>
      <a:tcTxStyle/>
      <a:tcStyle>
        <a:tcBdr/>
        <a:fill>
          <a:solidFill>
            <a:srgbClr val="CDD8FB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8FB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1" autoAdjust="0"/>
    <p:restoredTop sz="94061" autoAdjust="0"/>
  </p:normalViewPr>
  <p:slideViewPr>
    <p:cSldViewPr snapToGrid="0">
      <p:cViewPr varScale="1">
        <p:scale>
          <a:sx n="100" d="100"/>
          <a:sy n="100" d="100"/>
        </p:scale>
        <p:origin x="882" y="90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63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font" Target="fonts/font15.fntdata"/><Relationship Id="rId58" Type="http://customschemas.google.com/relationships/presentationmetadata" Target="metadata"/><Relationship Id="rId5" Type="http://schemas.openxmlformats.org/officeDocument/2006/relationships/slide" Target="slides/slide1.xml"/><Relationship Id="rId61" Type="http://schemas.openxmlformats.org/officeDocument/2006/relationships/viewProps" Target="view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64" Type="http://schemas.microsoft.com/office/2018/10/relationships/authors" Target="authors.xml"/><Relationship Id="rId8" Type="http://schemas.openxmlformats.org/officeDocument/2006/relationships/slide" Target="slides/slide4.xml"/><Relationship Id="rId51" Type="http://schemas.openxmlformats.org/officeDocument/2006/relationships/font" Target="fonts/font13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59" Type="http://schemas.openxmlformats.org/officeDocument/2006/relationships/commentAuthors" Target="commentAuthors.xml"/><Relationship Id="rId20" Type="http://schemas.openxmlformats.org/officeDocument/2006/relationships/slide" Target="slides/slide16.xml"/><Relationship Id="rId41" Type="http://schemas.openxmlformats.org/officeDocument/2006/relationships/font" Target="fonts/font3.fntdata"/><Relationship Id="rId54" Type="http://schemas.openxmlformats.org/officeDocument/2006/relationships/font" Target="fonts/font16.fntdata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11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6.fntdata"/><Relationship Id="rId52" Type="http://schemas.openxmlformats.org/officeDocument/2006/relationships/font" Target="fonts/font14.fntdata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golden-ring-with-blue-gemstone-icon-vector-ilustra%C3%A7%C3%A3o-royalty-free/2114927576?adppopup=true" TargetMode="External"/><Relationship Id="rId7" Type="http://schemas.openxmlformats.org/officeDocument/2006/relationships/hyperlink" Target="https://www.gettyimages.com.br/detail/ilustra%C3%A7%C3%A3o/blue-airplane-isolated-ilustra%C3%A7%C3%A3o-royalty-free/1337512445?phrase=avi%C3%A3o+azul&amp;adppopup=true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ilustra&#231;&#227;o/cute-friendly-bee-ilustra&#231;&#227;o-royalty-free/1307251968?adppopup=true" TargetMode="External"/><Relationship Id="rId5" Type="http://schemas.openxmlformats.org/officeDocument/2006/relationships/hyperlink" Target="https://www.gettyimages.com.br/detail/ilustra&#231;&#227;o/cartoon-airplane-ilustra&#231;&#227;o-royalty-free/154355071?phrase=AVI&#195;O&amp;adppopup=true" TargetMode="External"/><Relationship Id="rId4" Type="http://schemas.openxmlformats.org/officeDocument/2006/relationships/hyperlink" Target="https://www.gettyimages.com.br/detail/foto/3d-avocado-fruit-isolated-on-white-background-3d-imagem-royalty-free/1415948716?adppopup=true" TargetMode="Externa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 dirty="0"/>
          </a:p>
        </p:txBody>
      </p:sp>
      <p:sp>
        <p:nvSpPr>
          <p:cNvPr id="181" name="Google Shape;18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007964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02" name="Google Shape;2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12" name="Google Shape;212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24" name="Google Shape;224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37" name="Google Shape;237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Caro professor,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Explore com os estudantes, oralmente, a diversidade de palavras que existem iniciadas pelas vogais. Para essa atividade, você poderá disponibilizar as letras móveis.</a:t>
            </a:r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 dirty="0"/>
          </a:p>
        </p:txBody>
      </p:sp>
      <p:sp>
        <p:nvSpPr>
          <p:cNvPr id="203" name="Google Shape;203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293167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 dirty="0"/>
          </a:p>
        </p:txBody>
      </p:sp>
      <p:sp>
        <p:nvSpPr>
          <p:cNvPr id="203" name="Google Shape;203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42555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78" name="Google Shape;27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78" name="Google Shape;27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356350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solidFill>
                <a:srgbClr val="231F20"/>
              </a:solidFill>
            </a:endParaRPr>
          </a:p>
        </p:txBody>
      </p:sp>
      <p:sp>
        <p:nvSpPr>
          <p:cNvPr id="302" name="Google Shape;302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9bff5210c6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g29bff5210c6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4" name="Google Shape;314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>
          <a:extLst>
            <a:ext uri="{FF2B5EF4-FFF2-40B4-BE49-F238E27FC236}">
              <a16:creationId xmlns:a16="http://schemas.microsoft.com/office/drawing/2014/main" id="{1F544888-6330-8651-EAF9-AF37E1D62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2:notes">
            <a:extLst>
              <a:ext uri="{FF2B5EF4-FFF2-40B4-BE49-F238E27FC236}">
                <a16:creationId xmlns:a16="http://schemas.microsoft.com/office/drawing/2014/main" id="{3237E2BC-0765-0C77-C524-1096FCFEAC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27" name="Google Shape;327;p42:notes">
            <a:extLst>
              <a:ext uri="{FF2B5EF4-FFF2-40B4-BE49-F238E27FC236}">
                <a16:creationId xmlns:a16="http://schemas.microsoft.com/office/drawing/2014/main" id="{A1EDF067-565B-4D66-253F-4617A727073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902135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27" name="Google Shape;327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750390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27" name="Google Shape;327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164924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27" name="Google Shape;327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261049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29bff5210c6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1" name="Google Shape;431;g29bff5210c6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36" name="Google Shape;43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83185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1" dirty="0">
                <a:solidFill>
                  <a:schemeClr val="tx1"/>
                </a:solidFill>
              </a:rPr>
              <a:t>Slide 4 – </a:t>
            </a:r>
            <a:r>
              <a:rPr lang="pt-BR" sz="11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https://www.gettyimages.com.br/detail/ilustra%C3%A7%C3%A3o/cartoon-airplane-ilustra%C3%A7%C3%A3o-royalty-free/154355071?phrase=AVI%C3%83O&amp;adppopup=true</a:t>
            </a:r>
            <a:endParaRPr lang="pt-BR" sz="1100" b="1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83185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100" b="1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83185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Slides 7 e 8</a:t>
            </a:r>
            <a:r>
              <a:rPr lang="pt-BR" b="1" dirty="0">
                <a:solidFill>
                  <a:schemeClr val="tx1"/>
                </a:solidFill>
              </a:rPr>
              <a:t> – </a:t>
            </a:r>
            <a:r>
              <a:rPr lang="pt-BR" b="0" i="0" u="sng" strike="noStrike" cap="none" dirty="0">
                <a:solidFill>
                  <a:srgbClr val="2200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</a:t>
            </a:r>
            <a:r>
              <a:rPr lang="pt-BR" b="0" i="0" u="sng" strike="noStrike" cap="none" dirty="0" err="1">
                <a:solidFill>
                  <a:srgbClr val="2200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b="0" i="0" u="sng" strike="noStrike" cap="none" dirty="0">
                <a:solidFill>
                  <a:srgbClr val="2200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/ilustração/golden-ring-with-blue-gemstone-icon-vector-ilustração-royalty-free/2114927576?adppopup=</a:t>
            </a:r>
            <a:r>
              <a:rPr lang="pt-BR" b="0" i="0" u="sng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true</a:t>
            </a:r>
            <a:endParaRPr lang="pt-BR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83185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b="0" i="0" u="sng" strike="noStrike" cap="none" dirty="0">
                <a:solidFill>
                  <a:srgbClr val="008692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</a:t>
            </a:r>
            <a:r>
              <a:rPr lang="pt-BR" b="0" i="0" u="sng" strike="noStrike" cap="none" dirty="0" err="1">
                <a:solidFill>
                  <a:srgbClr val="008692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b="0" i="0" u="sng" strike="noStrike" cap="none" dirty="0">
                <a:solidFill>
                  <a:srgbClr val="008692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/foto/3d-avocado-fruit-isolated-on-white-background-3d-imagem-royalty-free/1415948716?adppopup=</a:t>
            </a:r>
            <a:r>
              <a:rPr lang="pt-BR" b="0" i="0" u="sng" strike="noStrike" cap="none" dirty="0" err="1">
                <a:solidFill>
                  <a:srgbClr val="008692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true</a:t>
            </a:r>
            <a:r>
              <a:rPr lang="pt-BR" dirty="0">
                <a:solidFill>
                  <a:schemeClr val="tx1"/>
                </a:solidFill>
              </a:rPr>
              <a:t>. </a:t>
            </a:r>
            <a:r>
              <a:rPr lang="pt-BR" b="0" i="0" u="sng" strike="noStrike" cap="none" dirty="0">
                <a:solidFill>
                  <a:srgbClr val="008692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</a:t>
            </a:r>
            <a:r>
              <a:rPr lang="pt-BR" b="0" i="0" u="sng" strike="noStrike" cap="none" dirty="0" err="1">
                <a:solidFill>
                  <a:srgbClr val="008692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b="0" i="0" u="sng" strike="noStrike" cap="none" dirty="0">
                <a:solidFill>
                  <a:srgbClr val="008692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/ilustração/cartoon-</a:t>
            </a:r>
            <a:r>
              <a:rPr lang="pt-BR" b="0" i="0" u="sng" strike="noStrike" cap="none" dirty="0" err="1">
                <a:solidFill>
                  <a:srgbClr val="008692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airplane</a:t>
            </a:r>
            <a:r>
              <a:rPr lang="pt-BR" b="0" i="0" u="sng" strike="noStrike" cap="none" dirty="0">
                <a:solidFill>
                  <a:srgbClr val="008692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-ilustração-royalty-</a:t>
            </a:r>
            <a:r>
              <a:rPr lang="pt-BR" b="0" i="0" u="sng" strike="noStrike" cap="none" dirty="0" err="1">
                <a:solidFill>
                  <a:srgbClr val="008692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</a:t>
            </a:r>
            <a:r>
              <a:rPr lang="pt-BR" b="0" i="0" u="sng" strike="noStrike" cap="none" dirty="0">
                <a:solidFill>
                  <a:srgbClr val="008692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/154355071?phrase=</a:t>
            </a:r>
            <a:r>
              <a:rPr lang="pt-BR" b="0" i="0" u="sng" strike="noStrike" cap="none" dirty="0" err="1">
                <a:solidFill>
                  <a:srgbClr val="008692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AVIÃO&amp;adppopup</a:t>
            </a:r>
            <a:r>
              <a:rPr lang="pt-BR" b="0" i="0" u="sng" strike="noStrike" cap="none" dirty="0">
                <a:solidFill>
                  <a:srgbClr val="008692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</a:t>
            </a:r>
            <a:r>
              <a:rPr lang="pt-BR" b="0" i="0" u="sng" strike="noStrike" cap="none" dirty="0" err="1">
                <a:solidFill>
                  <a:srgbClr val="008692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true</a:t>
            </a:r>
            <a:r>
              <a:rPr lang="pt-BR" dirty="0">
                <a:solidFill>
                  <a:schemeClr val="tx1"/>
                </a:solidFill>
              </a:rPr>
              <a:t>. </a:t>
            </a:r>
            <a:r>
              <a:rPr lang="pt-BR" b="0" i="0" u="sng" strike="noStrike" cap="none" dirty="0">
                <a:solidFill>
                  <a:srgbClr val="008692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</a:t>
            </a:r>
            <a:r>
              <a:rPr lang="pt-BR" b="0" i="0" u="sng" strike="noStrike" cap="none" dirty="0" err="1">
                <a:solidFill>
                  <a:srgbClr val="008692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b="0" i="0" u="sng" strike="noStrike" cap="none" dirty="0">
                <a:solidFill>
                  <a:srgbClr val="008692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/ilustração/</a:t>
            </a:r>
            <a:r>
              <a:rPr lang="pt-BR" b="0" i="0" u="sng" strike="noStrike" cap="none" dirty="0" err="1">
                <a:solidFill>
                  <a:srgbClr val="008692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cute</a:t>
            </a:r>
            <a:r>
              <a:rPr lang="pt-BR" b="0" i="0" u="sng" strike="noStrike" cap="none" dirty="0">
                <a:solidFill>
                  <a:srgbClr val="008692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pt-BR" b="0" i="0" u="sng" strike="noStrike" cap="none" dirty="0" err="1">
                <a:solidFill>
                  <a:srgbClr val="008692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friendly</a:t>
            </a:r>
            <a:r>
              <a:rPr lang="pt-BR" b="0" i="0" u="sng" strike="noStrike" cap="none" dirty="0">
                <a:solidFill>
                  <a:srgbClr val="008692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pt-BR" b="0" i="0" u="sng" strike="noStrike" cap="none" dirty="0" err="1">
                <a:solidFill>
                  <a:srgbClr val="008692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bee</a:t>
            </a:r>
            <a:r>
              <a:rPr lang="pt-BR" b="0" i="0" u="sng" strike="noStrike" cap="none" dirty="0">
                <a:solidFill>
                  <a:srgbClr val="008692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-ilustração-royalty-</a:t>
            </a:r>
            <a:r>
              <a:rPr lang="pt-BR" b="0" i="0" u="sng" strike="noStrike" cap="none" dirty="0" err="1">
                <a:solidFill>
                  <a:srgbClr val="008692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</a:t>
            </a:r>
            <a:r>
              <a:rPr lang="pt-BR" b="0" i="0" u="sng" strike="noStrike" cap="none" dirty="0">
                <a:solidFill>
                  <a:srgbClr val="008692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/1307251968?adppopup=</a:t>
            </a:r>
            <a:r>
              <a:rPr lang="pt-BR" b="0" i="0" u="sng" strike="noStrike" cap="none" dirty="0" err="1">
                <a:solidFill>
                  <a:srgbClr val="008692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true</a:t>
            </a:r>
            <a:r>
              <a:rPr lang="pt-BR" dirty="0">
                <a:solidFill>
                  <a:schemeClr val="tx1"/>
                </a:solidFill>
              </a:rPr>
              <a:t>. </a:t>
            </a:r>
          </a:p>
          <a:p>
            <a:pPr marL="0" marR="83185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Slides 11 e 12</a:t>
            </a:r>
            <a:r>
              <a:rPr lang="pt-BR" b="1" dirty="0">
                <a:solidFill>
                  <a:schemeClr val="tx1"/>
                </a:solidFill>
              </a:rPr>
              <a:t> – </a:t>
            </a:r>
            <a:r>
              <a:rPr lang="pt-BR" dirty="0"/>
              <a:t>https://www.gettyimages.com.br/detail/ilustra%C3%A7%C3%A3o/free-standing-electric-stove-with-4-stove-ilustra%C3%A7%C3%A3o-royalty-free/1371015296?phrase=FOG%C3%83O&amp;adppopup=true 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https://www.gettyimages.com.br/detail/ilustra%C3%A7%C3%A3o/coloring-book-or-page-for-kids-black-and-white-ilustra%C3%A7%C3%A3o-royalty-free/1314089636?adppopup=true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https://www.gettyimages.com.br/detail/ilustra%C3%A7%C3%A3o/heart-love-icon-vector-illustration-ilustra%C3%A7%C3%A3o-royalty-free/1287175406?phrase=CORA%C3%87%C3%83O&amp;adppopup=true</a:t>
            </a:r>
            <a:endParaRPr lang="pt-BR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>
              <a:spcAft>
                <a:spcPts val="600"/>
              </a:spcAft>
              <a:buSzPts val="1100"/>
              <a:buNone/>
            </a:pPr>
            <a:endParaRPr lang="pt-BR" sz="1100" b="1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b="1" dirty="0">
                <a:solidFill>
                  <a:schemeClr val="tx1"/>
                </a:solidFill>
              </a:rPr>
              <a:t>Slides 13 e 14 – </a:t>
            </a:r>
            <a:r>
              <a:rPr lang="pt-BR" dirty="0"/>
              <a:t>https://www.gettyimages.com.br/detail/ilustra%C3%A7%C3%A3o/hand-drawn-pineapple-isolated-on-white-ilustra%C3%A7%C3%A3o-royalty-free/2155486263?adppopup=true 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https://www.gettyimages.com.br/detail/ilustra%C3%A7%C3%A3o/catholic-church-building-isolated-on-white-ilustra%C3%A7%C3%A3o-royalty-free/1473077427?phrase=igreja&amp;adppopup=true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https://www.gettyimages.com.br/detail/ilustra%C3%A7%C3%A3o/premium-star-icon-or-logo-in-line-style-ilustra%C3%A7%C3%A3o-royalty-free/1501750146?phrase=estrela&amp;adppopup=true 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https://www.gettyimages.com.br/detail/ilustra%C3%A7%C3%A3o/vector-illustration-of-grapes-design-icon-ilustra%C3%A7%C3%A3o-royalty-free/1009838828?phrase=uva&amp;adppopup=true 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https://www.gettyimages.com.br/detail/ilustra%C3%A7%C3%A3o/set-of-whole-half-sliced-and-broken-eggs-raw-ilustra%C3%A7%C3%A3o-royalty-free/1669869016?phrase=ovo&amp;adppopup=true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sz="1100" b="1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b="1" dirty="0">
                <a:solidFill>
                  <a:schemeClr val="tx1"/>
                </a:solidFill>
              </a:rPr>
              <a:t>Slides 19 e 20 – </a:t>
            </a:r>
            <a:r>
              <a:rPr lang="pt-BR" sz="1100" u="sng" dirty="0">
                <a:solidFill>
                  <a:schemeClr val="accent5"/>
                </a:solidFill>
                <a:hlinkClick r:id="rId7"/>
              </a:rPr>
              <a:t>https://www.gettyimages.com.br/</a:t>
            </a:r>
            <a:r>
              <a:rPr lang="pt-BR" sz="1100" u="sng" dirty="0" err="1">
                <a:solidFill>
                  <a:schemeClr val="accent5"/>
                </a:solidFill>
                <a:hlinkClick r:id="rId7"/>
              </a:rPr>
              <a:t>detail</a:t>
            </a:r>
            <a:r>
              <a:rPr lang="pt-BR" sz="1100" u="sng" dirty="0">
                <a:solidFill>
                  <a:schemeClr val="accent5"/>
                </a:solidFill>
                <a:hlinkClick r:id="rId7"/>
              </a:rPr>
              <a:t>/ilustra%C3%A7%C3%A3o/blue-airplane-isolated-ilustra%C3%A7%C3%A3o-royalty-free/1337512445?phrase=avi%C3%A3o+azul&amp;adppopup=</a:t>
            </a:r>
            <a:r>
              <a:rPr lang="pt-BR" sz="1100" u="sng" dirty="0" err="1">
                <a:solidFill>
                  <a:schemeClr val="accent5"/>
                </a:solidFill>
                <a:hlinkClick r:id="rId7"/>
              </a:rPr>
              <a:t>true</a:t>
            </a:r>
            <a:r>
              <a:rPr lang="pt-BR" sz="1100" dirty="0">
                <a:solidFill>
                  <a:schemeClr val="tx1"/>
                </a:solidFill>
              </a:rPr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sz="1100" b="1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b="1" dirty="0">
                <a:solidFill>
                  <a:schemeClr val="tx1"/>
                </a:solidFill>
              </a:rPr>
              <a:t>Slides 21 e 23 – </a:t>
            </a:r>
            <a:r>
              <a:rPr lang="pt-BR" dirty="0"/>
              <a:t>https://www.gettyimages.com.br/detail/ilustra%C3%A7%C3%A3o/grunge-stars-ilustra%C3%A7%C3%A3o-royalty-free/1511490877?phrase=ESTRELA&amp;adppopup=true 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https://www.gettyimages.com.br/detail/ilustra%C3%A7%C3%A3o/green-tree-on-white-background-ilustra%C3%A7%C3%A3o-royalty-free/674485770?adppopup=true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https://www.gettyimages.com.br/detail/ilustra%C3%A7%C3%A3o/cartoon-airplane-ilustra%C3%A7%C3%A3o-royalty-free/154355071?phrase=AVI%C3%83O&amp;adppopup=true   </a:t>
            </a:r>
            <a:endParaRPr lang="pt-BR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https://www.gettyimages.com.br/detail/ilustra%C3%A7%C3%A3o/cartoon-sword-vector-illustration-ilustra%C3%A7%C3%A3o-royalty-free/475002897?adppopup=true  </a:t>
            </a:r>
            <a:endParaRPr lang="pt-BR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https://www.gettyimages.com.br/detail/ilustra%C3%A7%C3%A3o/cute-friendly-bee-ilustra%C3%A7%C3%A3o-royalty-free/1307251968?adppopup=true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b="1" dirty="0">
                <a:solidFill>
                  <a:schemeClr val="tx1"/>
                </a:solidFill>
              </a:rPr>
              <a:t>Slides 22 e 24 – </a:t>
            </a:r>
            <a:r>
              <a:rPr lang="pt-BR" dirty="0"/>
              <a:t>https://www.gettyimages.com.br/detail/ilustra%C3%A7%C3%A3o/vintage-picture-frame-ilustra%C3%A7%C3%A3o-royalty-free/691122280?adppopup=true 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https://www.gettyimages.com.br/detail/ilustra%C3%A7%C3%A3o/engagement-gold-ring-with-diamond-jewelry-ilustra%C3%A7%C3%A3o-royalty-free/1441716046?adppopup=true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https://www.gettyimages.com.br/detail/ilustra%C3%A7%C3%A3o/wooden-ladder-ilustra%C3%A7%C3%A3o-royalty-free/480846321?adppopup=true 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https://www.gettyimages.com.br/detail/ilustra%C3%A7%C3%A3o/whistle-ilustra%C3%A7%C3%A3o-royalty-free/160382418?adppopup=true 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https://www.gettyimages.com.br/detail/ilustra%C3%A7%C3%A3o/pineapple-ilustra%C3%A7%C3%A3o-royalty-free/162385198?adppopup=true</a:t>
            </a:r>
          </a:p>
        </p:txBody>
      </p:sp>
      <p:sp>
        <p:nvSpPr>
          <p:cNvPr id="441" name="Google Shape;44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3" name="Google Shape;19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372b98b6287_0_5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51" name="Google Shape;651;g372b98b6287_0_5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3" name="Google Shape;8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>
          <a:extLst>
            <a:ext uri="{FF2B5EF4-FFF2-40B4-BE49-F238E27FC236}">
              <a16:creationId xmlns:a16="http://schemas.microsoft.com/office/drawing/2014/main" id="{48FE806B-E3AA-DBCB-D78D-E947B2FB1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372b98b6287_0_515:notes">
            <a:extLst>
              <a:ext uri="{FF2B5EF4-FFF2-40B4-BE49-F238E27FC236}">
                <a16:creationId xmlns:a16="http://schemas.microsoft.com/office/drawing/2014/main" id="{8315FCAA-480A-7D78-138B-12A0755D1EA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51" name="Google Shape;651;g372b98b6287_0_515:notes">
            <a:extLst>
              <a:ext uri="{FF2B5EF4-FFF2-40B4-BE49-F238E27FC236}">
                <a16:creationId xmlns:a16="http://schemas.microsoft.com/office/drawing/2014/main" id="{3E359091-3F12-F670-024C-372709D39B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90470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>
          <a:extLst>
            <a:ext uri="{FF2B5EF4-FFF2-40B4-BE49-F238E27FC236}">
              <a16:creationId xmlns:a16="http://schemas.microsoft.com/office/drawing/2014/main" id="{3E9E2284-950B-559C-6785-F85C21471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372b98b6287_0_515:notes">
            <a:extLst>
              <a:ext uri="{FF2B5EF4-FFF2-40B4-BE49-F238E27FC236}">
                <a16:creationId xmlns:a16="http://schemas.microsoft.com/office/drawing/2014/main" id="{BB7FD324-4AEF-4348-3240-AD87E7B81F9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51" name="Google Shape;651;g372b98b6287_0_515:notes">
            <a:extLst>
              <a:ext uri="{FF2B5EF4-FFF2-40B4-BE49-F238E27FC236}">
                <a16:creationId xmlns:a16="http://schemas.microsoft.com/office/drawing/2014/main" id="{D26CC682-5F0F-91AB-D522-4A67853363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03913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>
          <a:extLst>
            <a:ext uri="{FF2B5EF4-FFF2-40B4-BE49-F238E27FC236}">
              <a16:creationId xmlns:a16="http://schemas.microsoft.com/office/drawing/2014/main" id="{E3206F00-7532-1AB6-5999-20158FF17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372b98b6287_0_515:notes">
            <a:extLst>
              <a:ext uri="{FF2B5EF4-FFF2-40B4-BE49-F238E27FC236}">
                <a16:creationId xmlns:a16="http://schemas.microsoft.com/office/drawing/2014/main" id="{E0359953-6341-F440-0664-17A3F41ABD2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51" name="Google Shape;651;g372b98b6287_0_515:notes">
            <a:extLst>
              <a:ext uri="{FF2B5EF4-FFF2-40B4-BE49-F238E27FC236}">
                <a16:creationId xmlns:a16="http://schemas.microsoft.com/office/drawing/2014/main" id="{A68ECE28-5789-40AC-DB31-3B9CD0EAEB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5181880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2" name="Google Shape;47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83185" lvl="0" indent="0" algn="just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dirty="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/>
          </a:p>
        </p:txBody>
      </p:sp>
      <p:sp>
        <p:nvSpPr>
          <p:cNvPr id="116" name="Google Shape;11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 dirty="0"/>
          </a:p>
        </p:txBody>
      </p:sp>
      <p:sp>
        <p:nvSpPr>
          <p:cNvPr id="116" name="Google Shape;11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22014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lang="pt-BR" dirty="0"/>
          </a:p>
        </p:txBody>
      </p:sp>
      <p:sp>
        <p:nvSpPr>
          <p:cNvPr id="327" name="Google Shape;327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636096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27" name="Google Shape;327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236986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 dirty="0"/>
          </a:p>
        </p:txBody>
      </p:sp>
      <p:sp>
        <p:nvSpPr>
          <p:cNvPr id="181" name="Google Shape;18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P">
  <p:cSld name="1. Capa - LP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1" name="Google Shape;1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8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5" name="Google Shape;15;p8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8"/>
          <p:cNvSpPr/>
          <p:nvPr/>
        </p:nvSpPr>
        <p:spPr>
          <a:xfrm rot="-48255" flipH="1">
            <a:off x="10673069" y="1045337"/>
            <a:ext cx="1082625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6808752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8" name="Google Shape;78;p1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Google Shape;79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743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1" name="Google Shape;81;p1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2" name="Google Shape;82;p17"/>
          <p:cNvSpPr/>
          <p:nvPr/>
        </p:nvSpPr>
        <p:spPr>
          <a:xfrm rot="-120000">
            <a:off x="174794" y="163764"/>
            <a:ext cx="475948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2632737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5" name="Google Shape;85;p1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9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30117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7" name="Google Shape;87;p1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8" name="Google Shape;88;p19"/>
          <p:cNvSpPr/>
          <p:nvPr/>
        </p:nvSpPr>
        <p:spPr>
          <a:xfrm rot="-120000">
            <a:off x="181445" y="171347"/>
            <a:ext cx="256429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2695066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90;p11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91" name="Google Shape;91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" name="Google Shape;92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3" name="Google Shape;93;p1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13365228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_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35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"/>
            <a:ext cx="121888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826" y="662248"/>
            <a:ext cx="404770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259" y="1099786"/>
            <a:ext cx="7879987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3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99" name="Google Shape;99;p35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35"/>
          <p:cNvSpPr/>
          <p:nvPr/>
        </p:nvSpPr>
        <p:spPr>
          <a:xfrm rot="-48255" flipH="1">
            <a:off x="799839" y="1071805"/>
            <a:ext cx="4155961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70169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8005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userDrawn="1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72b98b6287_0_838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59" name="Google Shape;259;g372b98b6287_0_838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g372b98b6287_0_838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61" name="Google Shape;261;g372b98b6287_0_838"/>
          <p:cNvSpPr/>
          <p:nvPr/>
        </p:nvSpPr>
        <p:spPr>
          <a:xfrm rot="-119859">
            <a:off x="181709" y="185205"/>
            <a:ext cx="1772877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6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62" name="Google Shape;262;g372b98b6287_0_838"/>
          <p:cNvSpPr txBox="1">
            <a:spLocks noGrp="1"/>
          </p:cNvSpPr>
          <p:nvPr>
            <p:ph type="subTitle" idx="1"/>
          </p:nvPr>
        </p:nvSpPr>
        <p:spPr>
          <a:xfrm rot="-120168">
            <a:off x="176359" y="170377"/>
            <a:ext cx="1785491" cy="545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00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" name="CaixaDeTexto 7">
            <a:extLst>
              <a:ext uri="{FF2B5EF4-FFF2-40B4-BE49-F238E27FC236}">
                <a16:creationId xmlns:a16="http://schemas.microsoft.com/office/drawing/2014/main" id="{3C37A270-949C-6400-B681-4BA629D68D2C}"/>
              </a:ext>
            </a:extLst>
          </p:cNvPr>
          <p:cNvSpPr txBox="1"/>
          <p:nvPr userDrawn="1"/>
        </p:nvSpPr>
        <p:spPr>
          <a:xfrm>
            <a:off x="9773920" y="492691"/>
            <a:ext cx="1910080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2000" tIns="0" rIns="108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</p:spTree>
    <p:extLst>
      <p:ext uri="{BB962C8B-B14F-4D97-AF65-F5344CB8AC3E}">
        <p14:creationId xmlns:p14="http://schemas.microsoft.com/office/powerpoint/2010/main" val="3975083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0" name="Google Shape;20;p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2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4" name="Google Shape;24;p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p9"/>
          <p:cNvSpPr/>
          <p:nvPr/>
        </p:nvSpPr>
        <p:spPr>
          <a:xfrm rot="-120000">
            <a:off x="181617" y="211659"/>
            <a:ext cx="20009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400"/>
          </a:p>
        </p:txBody>
      </p:sp>
      <p:sp>
        <p:nvSpPr>
          <p:cNvPr id="26" name="Google Shape;26;p9"/>
          <p:cNvSpPr/>
          <p:nvPr/>
        </p:nvSpPr>
        <p:spPr>
          <a:xfrm rot="-60000">
            <a:off x="6030533" y="194344"/>
            <a:ext cx="507706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6759121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2" userDrawn="1">
          <p15:clr>
            <a:srgbClr val="FBAE40"/>
          </p15:clr>
        </p15:guide>
        <p15:guide id="2" pos="511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9" name="Google Shape;29;p1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1" name="Google Shape;31;p13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32" name="Google Shape;32;p1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p13"/>
          <p:cNvSpPr/>
          <p:nvPr/>
        </p:nvSpPr>
        <p:spPr>
          <a:xfrm rot="-120000">
            <a:off x="181359" y="166426"/>
            <a:ext cx="2846273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3748605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R LEGAL">
  <p:cSld name="LER LEGAL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6" name="Google Shape;36;p31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1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8" name="Google Shape;38;p31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39" name="Google Shape;39;p3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0" name="Google Shape;40;p31"/>
          <p:cNvSpPr/>
          <p:nvPr/>
        </p:nvSpPr>
        <p:spPr>
          <a:xfrm rot="-120000">
            <a:off x="181459" y="172092"/>
            <a:ext cx="2521590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LER É LEGAL</a:t>
            </a: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117201207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VERSANDO">
  <p:cSld name="CONVERS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2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43" name="Google Shape;43;p32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32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5" name="Google Shape;45;p32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46" name="Google Shape;46;p32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7" name="Google Shape;47;p32"/>
          <p:cNvSpPr/>
          <p:nvPr/>
        </p:nvSpPr>
        <p:spPr>
          <a:xfrm rot="-120000">
            <a:off x="180768" y="177720"/>
            <a:ext cx="4786273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55834465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 CONHECER">
  <p:cSld name="AB CONHEC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0" name="Google Shape;50;p3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33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2" name="Google Shape;52;p33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53" name="Google Shape;53;p3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4" name="Google Shape;54;p33"/>
          <p:cNvSpPr/>
          <p:nvPr/>
        </p:nvSpPr>
        <p:spPr>
          <a:xfrm rot="-120000">
            <a:off x="181316" y="209121"/>
            <a:ext cx="298723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314378917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IVEM">
  <p:cSld name="VAIV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7" name="Google Shape;57;p1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9" name="Google Shape;59;p15"/>
          <p:cNvSpPr/>
          <p:nvPr/>
        </p:nvSpPr>
        <p:spPr>
          <a:xfrm rot="-120000">
            <a:off x="181037" y="147971"/>
            <a:ext cx="390359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VAIVÉM DAS PALAVRAS</a:t>
            </a:r>
            <a:endParaRPr sz="1400"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1" name="Google Shape;61;p15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249778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 GOSTAR ESCREVER">
  <p:cSld name="PARA GOSTAR ESCREV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4" name="Google Shape;64;p1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6" name="Google Shape;66;p16"/>
          <p:cNvSpPr/>
          <p:nvPr/>
        </p:nvSpPr>
        <p:spPr>
          <a:xfrm rot="-120000">
            <a:off x="180860" y="160459"/>
            <a:ext cx="448173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GOSTAR DE ESCREVER</a:t>
            </a:r>
            <a:endParaRPr sz="1400"/>
          </a:p>
        </p:txBody>
      </p:sp>
      <p:sp>
        <p:nvSpPr>
          <p:cNvPr id="67" name="Google Shape;67;p16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8" name="Google Shape;68;p16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7478338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CADA TEX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1" name="Google Shape;71;p3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3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3" name="Google Shape;73;p34"/>
          <p:cNvSpPr/>
          <p:nvPr/>
        </p:nvSpPr>
        <p:spPr>
          <a:xfrm rot="-120000">
            <a:off x="180798" y="156902"/>
            <a:ext cx="468555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CADA TEXTO DO SEU JEITO</a:t>
            </a:r>
            <a:endParaRPr sz="1400"/>
          </a:p>
        </p:txBody>
      </p:sp>
      <p:sp>
        <p:nvSpPr>
          <p:cNvPr id="74" name="Google Shape;74;p34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75" name="Google Shape;75;p34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80510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415492" y="593369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74761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4" r:id="rId14"/>
    <p:sldLayoutId id="2147483675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8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8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pUU_C4uWCc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hyperlink" Target="https://www.youtube.com/watch?v=tpUU_C4uWCc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0.png"/><Relationship Id="rId4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1.png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g"/><Relationship Id="rId5" Type="http://schemas.openxmlformats.org/officeDocument/2006/relationships/image" Target="../media/image22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g"/><Relationship Id="rId5" Type="http://schemas.openxmlformats.org/officeDocument/2006/relationships/image" Target="../media/image22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"/>
          <p:cNvSpPr txBox="1"/>
          <p:nvPr/>
        </p:nvSpPr>
        <p:spPr>
          <a:xfrm>
            <a:off x="615040" y="2666099"/>
            <a:ext cx="10958745" cy="1973886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2745"/>
              </a:srgbClr>
            </a:outerShdw>
          </a:effectLst>
        </p:spPr>
        <p:txBody>
          <a:bodyPr spcFirstLastPara="1" wrap="square" lIns="119969" tIns="23994" rIns="121868" bIns="23994" anchor="ctr" anchorCtr="0">
            <a:norm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LID65535" sz="4799" b="1" dirty="0">
                <a:latin typeface="Grandstander"/>
                <a:ea typeface="Grandstander"/>
                <a:cs typeface="Grandstander"/>
                <a:sym typeface="Grandstander"/>
              </a:rPr>
              <a:t>LETRA A</a:t>
            </a:r>
          </a:p>
        </p:txBody>
      </p:sp>
      <p:sp>
        <p:nvSpPr>
          <p:cNvPr id="2" name="Google Shape;168;p1">
            <a:extLst>
              <a:ext uri="{FF2B5EF4-FFF2-40B4-BE49-F238E27FC236}">
                <a16:creationId xmlns:a16="http://schemas.microsoft.com/office/drawing/2014/main" id="{81BAB71D-D398-6FA7-644B-A3FEB6CA9040}"/>
              </a:ext>
            </a:extLst>
          </p:cNvPr>
          <p:cNvSpPr/>
          <p:nvPr/>
        </p:nvSpPr>
        <p:spPr>
          <a:xfrm rot="-48481" flipH="1">
            <a:off x="10628136" y="397660"/>
            <a:ext cx="1191008" cy="91468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200"/>
            </a:pPr>
            <a:r>
              <a:rPr lang="LID65535" sz="5599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LID65535" sz="5599" u="sng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lang="LID65535" sz="2933" u="sng" baseline="30000" dirty="0">
              <a:solidFill>
                <a:schemeClr val="lt1"/>
              </a:solidFill>
            </a:endParaRPr>
          </a:p>
        </p:txBody>
      </p:sp>
      <p:sp>
        <p:nvSpPr>
          <p:cNvPr id="3" name="Google Shape;122;p10">
            <a:extLst>
              <a:ext uri="{FF2B5EF4-FFF2-40B4-BE49-F238E27FC236}">
                <a16:creationId xmlns:a16="http://schemas.microsoft.com/office/drawing/2014/main" id="{92203B11-DF43-994E-DC07-54FAC63F93AD}"/>
              </a:ext>
            </a:extLst>
          </p:cNvPr>
          <p:cNvSpPr/>
          <p:nvPr/>
        </p:nvSpPr>
        <p:spPr>
          <a:xfrm flipH="1">
            <a:off x="315420" y="5453843"/>
            <a:ext cx="1837844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ID65535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33" u="sng" baseline="3000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LID65535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lang="LID65535"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23;p10">
            <a:extLst>
              <a:ext uri="{FF2B5EF4-FFF2-40B4-BE49-F238E27FC236}">
                <a16:creationId xmlns:a16="http://schemas.microsoft.com/office/drawing/2014/main" id="{F027AA5A-B7CA-9A83-E9D8-27E5698E27AE}"/>
              </a:ext>
            </a:extLst>
          </p:cNvPr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ID65535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lang="LID65535"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26;p10">
            <a:extLst>
              <a:ext uri="{FF2B5EF4-FFF2-40B4-BE49-F238E27FC236}">
                <a16:creationId xmlns:a16="http://schemas.microsoft.com/office/drawing/2014/main" id="{06FE6F77-8E79-6829-A4E2-480E80EBEBF9}"/>
              </a:ext>
            </a:extLst>
          </p:cNvPr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ID65535" sz="24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</a:t>
            </a:r>
            <a:r>
              <a:rPr lang="pt-BR" sz="240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03</a:t>
            </a:r>
            <a:endParaRPr lang="LID65535" dirty="0"/>
          </a:p>
        </p:txBody>
      </p:sp>
      <p:sp>
        <p:nvSpPr>
          <p:cNvPr id="6" name="Google Shape;127;p10">
            <a:extLst>
              <a:ext uri="{FF2B5EF4-FFF2-40B4-BE49-F238E27FC236}">
                <a16:creationId xmlns:a16="http://schemas.microsoft.com/office/drawing/2014/main" id="{E6B492B2-BA4D-FD67-160D-8217AAEA83BC}"/>
              </a:ext>
            </a:extLst>
          </p:cNvPr>
          <p:cNvSpPr/>
          <p:nvPr/>
        </p:nvSpPr>
        <p:spPr>
          <a:xfrm rot="-60000">
            <a:off x="4284589" y="4638215"/>
            <a:ext cx="3633824" cy="648000"/>
          </a:xfrm>
          <a:prstGeom prst="roundRect">
            <a:avLst>
              <a:gd name="adj" fmla="val 30970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ID65535" sz="24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LÍNGUA PORTUGUESA</a:t>
            </a:r>
            <a:endParaRPr lang="LID6553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br>
              <a:rPr lang="pt-BR" sz="2666"/>
            </a:br>
            <a:endParaRPr sz="2666"/>
          </a:p>
        </p:txBody>
      </p:sp>
      <p:graphicFrame>
        <p:nvGraphicFramePr>
          <p:cNvPr id="3" name="Google Shape;217;p34">
            <a:extLst>
              <a:ext uri="{FF2B5EF4-FFF2-40B4-BE49-F238E27FC236}">
                <a16:creationId xmlns:a16="http://schemas.microsoft.com/office/drawing/2014/main" id="{5B5C955A-2438-6CDD-32E4-26B291405B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5082559"/>
              </p:ext>
            </p:extLst>
          </p:nvPr>
        </p:nvGraphicFramePr>
        <p:xfrm>
          <a:off x="1462652" y="2364597"/>
          <a:ext cx="8654880" cy="1066922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665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5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5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57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57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57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57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657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576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6576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6576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6576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6576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53346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1" dirty="0">
                          <a:solidFill>
                            <a:schemeClr val="tx1"/>
                          </a:solidFill>
                        </a:rPr>
                        <a:t>A</a:t>
                      </a:r>
                      <a:endParaRPr sz="2700" b="1" dirty="0">
                        <a:solidFill>
                          <a:schemeClr val="tx1"/>
                        </a:solidFill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</a:t>
                      </a:r>
                      <a:endParaRPr sz="19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1" dirty="0">
                          <a:solidFill>
                            <a:schemeClr val="tx1"/>
                          </a:solidFill>
                        </a:rPr>
                        <a:t>E</a:t>
                      </a:r>
                      <a:endParaRPr sz="2700" b="1" dirty="0">
                        <a:solidFill>
                          <a:schemeClr val="tx1"/>
                        </a:solidFill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</a:t>
                      </a:r>
                      <a:endParaRPr sz="19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</a:t>
                      </a:r>
                      <a:endParaRPr sz="19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1" dirty="0">
                          <a:solidFill>
                            <a:schemeClr val="tx1"/>
                          </a:solidFill>
                        </a:rPr>
                        <a:t>I</a:t>
                      </a:r>
                      <a:endParaRPr sz="2700" b="1" dirty="0">
                        <a:solidFill>
                          <a:schemeClr val="tx1"/>
                        </a:solidFill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6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1" dirty="0">
                          <a:solidFill>
                            <a:schemeClr val="tx1"/>
                          </a:solidFill>
                        </a:rPr>
                        <a:t>O</a:t>
                      </a:r>
                      <a:endParaRPr sz="2700" b="1" dirty="0">
                        <a:solidFill>
                          <a:schemeClr val="tx1"/>
                        </a:solidFill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1" dirty="0">
                          <a:solidFill>
                            <a:schemeClr val="tx1"/>
                          </a:solidFill>
                        </a:rPr>
                        <a:t>U</a:t>
                      </a:r>
                      <a:endParaRPr sz="2700" b="1" dirty="0">
                        <a:solidFill>
                          <a:schemeClr val="tx1"/>
                        </a:solidFill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</a:t>
                      </a:r>
                      <a:endParaRPr sz="1900" dirty="0">
                        <a:solidFill>
                          <a:schemeClr val="tx1"/>
                        </a:solidFill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Z</a:t>
                      </a:r>
                      <a:endParaRPr sz="19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id="{AE76AD8C-14CE-A0CE-CBCC-AEBE20F11F83}"/>
              </a:ext>
            </a:extLst>
          </p:cNvPr>
          <p:cNvSpPr txBox="1">
            <a:spLocks/>
          </p:cNvSpPr>
          <p:nvPr/>
        </p:nvSpPr>
        <p:spPr>
          <a:xfrm>
            <a:off x="9213757" y="357756"/>
            <a:ext cx="40777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  <p:sp>
        <p:nvSpPr>
          <p:cNvPr id="5" name="Google Shape;185;p33">
            <a:extLst>
              <a:ext uri="{FF2B5EF4-FFF2-40B4-BE49-F238E27FC236}">
                <a16:creationId xmlns:a16="http://schemas.microsoft.com/office/drawing/2014/main" id="{BAA4A8AA-9E46-37EA-D75F-BBD1745B63C0}"/>
              </a:ext>
            </a:extLst>
          </p:cNvPr>
          <p:cNvSpPr txBox="1"/>
          <p:nvPr/>
        </p:nvSpPr>
        <p:spPr>
          <a:xfrm>
            <a:off x="608441" y="1171562"/>
            <a:ext cx="11749673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Clr>
                <a:srgbClr val="7030A0"/>
              </a:buClr>
            </a:pPr>
            <a:r>
              <a:rPr lang="pt-BR" sz="2600" b="1" dirty="0">
                <a:solidFill>
                  <a:srgbClr val="74489D"/>
                </a:solidFill>
              </a:rPr>
              <a:t>4.</a:t>
            </a:r>
            <a:r>
              <a:rPr lang="pt-BR" sz="2600" dirty="0">
                <a:solidFill>
                  <a:srgbClr val="231F20"/>
                </a:solidFill>
              </a:rPr>
              <a:t> COMPLETE O ALFABETO.</a:t>
            </a:r>
            <a:endParaRPr sz="2600" dirty="0"/>
          </a:p>
        </p:txBody>
      </p:sp>
    </p:spTree>
    <p:extLst>
      <p:ext uri="{BB962C8B-B14F-4D97-AF65-F5344CB8AC3E}">
        <p14:creationId xmlns:p14="http://schemas.microsoft.com/office/powerpoint/2010/main" val="241543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br>
              <a:rPr lang="pt-BR" sz="2666" dirty="0"/>
            </a:br>
            <a:endParaRPr sz="2666" dirty="0"/>
          </a:p>
        </p:txBody>
      </p:sp>
      <p:pic>
        <p:nvPicPr>
          <p:cNvPr id="3" name="Picture 2" descr="A white and black drawing of a stove&#10;&#10;Description automatically generated">
            <a:extLst>
              <a:ext uri="{FF2B5EF4-FFF2-40B4-BE49-F238E27FC236}">
                <a16:creationId xmlns:a16="http://schemas.microsoft.com/office/drawing/2014/main" id="{7103DED5-9536-E66D-9094-8549965D17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038" y="2551004"/>
            <a:ext cx="2949680" cy="2744322"/>
          </a:xfrm>
          <a:prstGeom prst="rect">
            <a:avLst/>
          </a:prstGeom>
        </p:spPr>
      </p:pic>
      <p:pic>
        <p:nvPicPr>
          <p:cNvPr id="5" name="Picture 4" descr="A cat with white eyes in the dark with Marfa lights in the background&#10;&#10;Description automatically generated">
            <a:extLst>
              <a:ext uri="{FF2B5EF4-FFF2-40B4-BE49-F238E27FC236}">
                <a16:creationId xmlns:a16="http://schemas.microsoft.com/office/drawing/2014/main" id="{FE97D5A1-827A-C377-E5C9-64BE59DE88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4547" y="2348853"/>
            <a:ext cx="2841471" cy="2841471"/>
          </a:xfrm>
          <a:prstGeom prst="rect">
            <a:avLst/>
          </a:prstGeom>
        </p:spPr>
      </p:pic>
      <p:pic>
        <p:nvPicPr>
          <p:cNvPr id="7" name="Picture 6" descr="A black heart with a white background&#10;&#10;Description automatically generated">
            <a:extLst>
              <a:ext uri="{FF2B5EF4-FFF2-40B4-BE49-F238E27FC236}">
                <a16:creationId xmlns:a16="http://schemas.microsoft.com/office/drawing/2014/main" id="{7795204D-C830-1579-2A51-116772A24AE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70794" y="2219527"/>
            <a:ext cx="3317227" cy="331722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D688BA9-1509-81C7-7F8E-DD61076D05C0}"/>
              </a:ext>
            </a:extLst>
          </p:cNvPr>
          <p:cNvSpPr txBox="1"/>
          <p:nvPr/>
        </p:nvSpPr>
        <p:spPr>
          <a:xfrm>
            <a:off x="1400958" y="5664836"/>
            <a:ext cx="3031599" cy="4750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87" dirty="0"/>
              <a:t>________________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5FED0B5-9DB2-21F6-2CCE-995E5805A185}"/>
              </a:ext>
            </a:extLst>
          </p:cNvPr>
          <p:cNvSpPr txBox="1"/>
          <p:nvPr/>
        </p:nvSpPr>
        <p:spPr>
          <a:xfrm>
            <a:off x="5080174" y="5732438"/>
            <a:ext cx="3031599" cy="4750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87" dirty="0"/>
              <a:t>________________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2B7DC2B-98D0-B41C-22D9-976460017BE5}"/>
              </a:ext>
            </a:extLst>
          </p:cNvPr>
          <p:cNvSpPr txBox="1"/>
          <p:nvPr/>
        </p:nvSpPr>
        <p:spPr>
          <a:xfrm>
            <a:off x="8310229" y="5732438"/>
            <a:ext cx="3031599" cy="4750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87" dirty="0"/>
              <a:t>________________</a:t>
            </a:r>
          </a:p>
        </p:txBody>
      </p:sp>
      <p:sp>
        <p:nvSpPr>
          <p:cNvPr id="10" name="Google Shape;204;p3">
            <a:extLst>
              <a:ext uri="{FF2B5EF4-FFF2-40B4-BE49-F238E27FC236}">
                <a16:creationId xmlns:a16="http://schemas.microsoft.com/office/drawing/2014/main" id="{C27127B2-4821-A9A5-44F0-A4E593F04B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92944" y="1094260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0" indent="0">
              <a:buClr>
                <a:srgbClr val="7030A0"/>
              </a:buClr>
              <a:buSzPct val="100000"/>
            </a:pPr>
            <a:r>
              <a:rPr lang="pt-BR" b="1" dirty="0">
                <a:solidFill>
                  <a:srgbClr val="74489D"/>
                </a:solidFill>
                <a:latin typeface="+mj-lt"/>
                <a:ea typeface="Arial"/>
                <a:cs typeface="Arial"/>
                <a:sym typeface="Arial"/>
              </a:rPr>
              <a:t>5.</a:t>
            </a:r>
            <a:r>
              <a:rPr lang="pt-BR" dirty="0">
                <a:solidFill>
                  <a:srgbClr val="231F20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pt-BR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PINTE AS FIGURAS CUJOS NOMES RIMAM COM </a:t>
            </a:r>
            <a:r>
              <a:rPr lang="pt-BR" b="1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AVIÃO</a:t>
            </a:r>
            <a:r>
              <a:rPr lang="pt-BR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. DEPOIS, ESCREVA OS NOMES DE CADA UMA.</a:t>
            </a:r>
            <a:endParaRPr dirty="0">
              <a:solidFill>
                <a:schemeClr val="tx1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0" marR="111732" indent="0">
              <a:lnSpc>
                <a:spcPct val="90000"/>
              </a:lnSpc>
              <a:spcBef>
                <a:spcPts val="500"/>
              </a:spcBef>
              <a:buClr>
                <a:srgbClr val="7030A0"/>
              </a:buClr>
              <a:buSzPct val="100000"/>
            </a:pPr>
            <a:r>
              <a:rPr lang="pt-BR" dirty="0">
                <a:latin typeface="+mj-lt"/>
                <a:ea typeface="Calibri"/>
                <a:cs typeface="Calibri"/>
                <a:sym typeface="Calibri"/>
              </a:rPr>
              <a:t> </a:t>
            </a:r>
            <a:endParaRPr dirty="0">
              <a:latin typeface="+mj-lt"/>
              <a:ea typeface="Calibri"/>
              <a:cs typeface="Calibri"/>
              <a:sym typeface="Calibri"/>
            </a:endParaRPr>
          </a:p>
          <a:p>
            <a:pPr marL="514350" marR="110886" indent="-514350">
              <a:lnSpc>
                <a:spcPct val="90000"/>
              </a:lnSpc>
              <a:spcBef>
                <a:spcPts val="500"/>
              </a:spcBef>
              <a:buClr>
                <a:srgbClr val="7030A0"/>
              </a:buClr>
              <a:buSzPct val="100000"/>
              <a:buFont typeface="+mj-lt"/>
              <a:buAutoNum type="arabicPeriod" startAt="5"/>
            </a:pPr>
            <a:endParaRPr dirty="0">
              <a:latin typeface="+mj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04;p3">
            <a:extLst>
              <a:ext uri="{FF2B5EF4-FFF2-40B4-BE49-F238E27FC236}">
                <a16:creationId xmlns:a16="http://schemas.microsoft.com/office/drawing/2014/main" id="{2D4BA432-1D56-3E7F-2AE9-EA0E10F41BC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093340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0" indent="0">
              <a:buClr>
                <a:srgbClr val="7030A0"/>
              </a:buClr>
              <a:buSzPct val="100000"/>
            </a:pPr>
            <a:r>
              <a:rPr lang="pt-BR" b="1" dirty="0">
                <a:solidFill>
                  <a:srgbClr val="74489D"/>
                </a:solidFill>
                <a:latin typeface="+mj-lt"/>
                <a:ea typeface="Arial"/>
                <a:cs typeface="Arial"/>
                <a:sym typeface="Arial"/>
              </a:rPr>
              <a:t>5.</a:t>
            </a:r>
            <a:r>
              <a:rPr lang="pt-BR" dirty="0">
                <a:solidFill>
                  <a:srgbClr val="231F20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pt-BR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PINTE AS FIGURAS CUJOS NOMES RIMAM COM </a:t>
            </a:r>
            <a:r>
              <a:rPr lang="pt-BR" b="1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AVIÃO</a:t>
            </a:r>
            <a:r>
              <a:rPr lang="pt-BR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. DEPOIS, ESCREVA OS NOMES DE CADA UMA.</a:t>
            </a:r>
            <a:endParaRPr dirty="0">
              <a:solidFill>
                <a:schemeClr val="tx1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0" marR="111732" indent="0">
              <a:lnSpc>
                <a:spcPct val="90000"/>
              </a:lnSpc>
              <a:spcBef>
                <a:spcPts val="500"/>
              </a:spcBef>
              <a:buClr>
                <a:srgbClr val="7030A0"/>
              </a:buClr>
              <a:buSzPct val="100000"/>
            </a:pPr>
            <a:r>
              <a:rPr lang="pt-BR" dirty="0">
                <a:latin typeface="+mj-lt"/>
                <a:ea typeface="Calibri"/>
                <a:cs typeface="Calibri"/>
                <a:sym typeface="Calibri"/>
              </a:rPr>
              <a:t> </a:t>
            </a:r>
            <a:endParaRPr dirty="0">
              <a:latin typeface="+mj-lt"/>
              <a:ea typeface="Calibri"/>
              <a:cs typeface="Calibri"/>
              <a:sym typeface="Calibri"/>
            </a:endParaRPr>
          </a:p>
          <a:p>
            <a:pPr marL="514350" marR="110886" indent="-514350">
              <a:lnSpc>
                <a:spcPct val="90000"/>
              </a:lnSpc>
              <a:spcBef>
                <a:spcPts val="500"/>
              </a:spcBef>
              <a:buClr>
                <a:srgbClr val="7030A0"/>
              </a:buClr>
              <a:buSzPct val="100000"/>
              <a:buFont typeface="+mj-lt"/>
              <a:buAutoNum type="arabicPeriod" startAt="5"/>
            </a:pPr>
            <a:endParaRPr dirty="0"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3" name="Picture 2" descr="A cat with white eyes in the dark with Marfa lights in the background&#10;&#10;Description automatically generated">
            <a:extLst>
              <a:ext uri="{FF2B5EF4-FFF2-40B4-BE49-F238E27FC236}">
                <a16:creationId xmlns:a16="http://schemas.microsoft.com/office/drawing/2014/main" id="{ABED4CE2-E29D-ED3D-8901-D52CEEB09C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6028" y="2433818"/>
            <a:ext cx="2841471" cy="2841471"/>
          </a:xfrm>
          <a:prstGeom prst="rect">
            <a:avLst/>
          </a:prstGeom>
        </p:spPr>
      </p:pic>
      <p:pic>
        <p:nvPicPr>
          <p:cNvPr id="9" name="Picture 8" descr="A red heart with black outline&#10;&#10;Description automatically generated">
            <a:extLst>
              <a:ext uri="{FF2B5EF4-FFF2-40B4-BE49-F238E27FC236}">
                <a16:creationId xmlns:a16="http://schemas.microsoft.com/office/drawing/2014/main" id="{DC44A682-4B73-BE63-82C2-D9D8112245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5007" y="2247189"/>
            <a:ext cx="3429841" cy="3429841"/>
          </a:xfrm>
          <a:prstGeom prst="rect">
            <a:avLst/>
          </a:prstGeom>
        </p:spPr>
      </p:pic>
      <p:pic>
        <p:nvPicPr>
          <p:cNvPr id="11" name="Picture 10" descr="A cartoon of a stove&#10;&#10;Description automatically generated">
            <a:extLst>
              <a:ext uri="{FF2B5EF4-FFF2-40B4-BE49-F238E27FC236}">
                <a16:creationId xmlns:a16="http://schemas.microsoft.com/office/drawing/2014/main" id="{B10D5604-2B64-3132-3CC0-AD2DDE89FB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50" y="2550165"/>
            <a:ext cx="3060167" cy="284711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1C806C1-6669-A04E-8733-E44E5C3DAC4B}"/>
              </a:ext>
            </a:extLst>
          </p:cNvPr>
          <p:cNvSpPr txBox="1"/>
          <p:nvPr/>
        </p:nvSpPr>
        <p:spPr>
          <a:xfrm>
            <a:off x="1273473" y="5739732"/>
            <a:ext cx="3031599" cy="4750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87" dirty="0"/>
              <a:t>________________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5EC1223-8A8C-0F0E-05B6-852A0AFD1D7D}"/>
              </a:ext>
            </a:extLst>
          </p:cNvPr>
          <p:cNvSpPr txBox="1"/>
          <p:nvPr/>
        </p:nvSpPr>
        <p:spPr>
          <a:xfrm>
            <a:off x="4874801" y="5752997"/>
            <a:ext cx="3031599" cy="4750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87" dirty="0"/>
              <a:t>________________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62FE06A-65B1-312F-7A85-52706732069E}"/>
              </a:ext>
            </a:extLst>
          </p:cNvPr>
          <p:cNvSpPr txBox="1"/>
          <p:nvPr/>
        </p:nvSpPr>
        <p:spPr>
          <a:xfrm>
            <a:off x="8037007" y="5752997"/>
            <a:ext cx="3031599" cy="4750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87" dirty="0"/>
              <a:t>________________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7FF1C36-7463-A7C5-405E-86B1D27AA01B}"/>
              </a:ext>
            </a:extLst>
          </p:cNvPr>
          <p:cNvSpPr txBox="1"/>
          <p:nvPr/>
        </p:nvSpPr>
        <p:spPr>
          <a:xfrm>
            <a:off x="1633301" y="5536767"/>
            <a:ext cx="1438214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/>
              <a:t>FOGÃO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D36B2B3-0CA8-8532-8FFC-60071E224184}"/>
              </a:ext>
            </a:extLst>
          </p:cNvPr>
          <p:cNvSpPr txBox="1"/>
          <p:nvPr/>
        </p:nvSpPr>
        <p:spPr>
          <a:xfrm>
            <a:off x="5165120" y="5536767"/>
            <a:ext cx="1646605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/>
              <a:t>COELHO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4C708EE-57AE-8997-55CF-069397F1F7B8}"/>
              </a:ext>
            </a:extLst>
          </p:cNvPr>
          <p:cNvSpPr txBox="1"/>
          <p:nvPr/>
        </p:nvSpPr>
        <p:spPr>
          <a:xfrm>
            <a:off x="8233110" y="5508438"/>
            <a:ext cx="1951175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/>
              <a:t>CORAÇÃO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2218D7B6-786E-0660-34FE-E89549E3CF7D}"/>
              </a:ext>
            </a:extLst>
          </p:cNvPr>
          <p:cNvSpPr txBox="1">
            <a:spLocks/>
          </p:cNvSpPr>
          <p:nvPr/>
        </p:nvSpPr>
        <p:spPr>
          <a:xfrm>
            <a:off x="9213757" y="357756"/>
            <a:ext cx="40777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6"/>
          <p:cNvSpPr txBox="1">
            <a:spLocks noGrp="1"/>
          </p:cNvSpPr>
          <p:nvPr>
            <p:ph type="title"/>
          </p:nvPr>
        </p:nvSpPr>
        <p:spPr>
          <a:xfrm>
            <a:off x="608441" y="717297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br>
              <a:rPr lang="pt-BR" sz="2666"/>
            </a:br>
            <a:endParaRPr sz="2666"/>
          </a:p>
        </p:txBody>
      </p:sp>
      <p:sp>
        <p:nvSpPr>
          <p:cNvPr id="234" name="Google Shape;234;p36"/>
          <p:cNvSpPr txBox="1"/>
          <p:nvPr/>
        </p:nvSpPr>
        <p:spPr>
          <a:xfrm>
            <a:off x="2746156" y="5512102"/>
            <a:ext cx="10112915" cy="65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r>
              <a:rPr lang="pt-BR" sz="3466" b="1" dirty="0"/>
              <a:t>A        E         I         O         U</a:t>
            </a:r>
            <a:endParaRPr sz="2487" dirty="0"/>
          </a:p>
        </p:txBody>
      </p:sp>
      <p:pic>
        <p:nvPicPr>
          <p:cNvPr id="3" name="Picture 2" descr="A yellow pineapple with green leaves&#10;&#10;Description automatically generated">
            <a:extLst>
              <a:ext uri="{FF2B5EF4-FFF2-40B4-BE49-F238E27FC236}">
                <a16:creationId xmlns:a16="http://schemas.microsoft.com/office/drawing/2014/main" id="{C323430C-9072-8993-4BAB-DEB7C718D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22" y="2017411"/>
            <a:ext cx="2708528" cy="2708528"/>
          </a:xfrm>
          <a:prstGeom prst="rect">
            <a:avLst/>
          </a:prstGeom>
        </p:spPr>
      </p:pic>
      <p:pic>
        <p:nvPicPr>
          <p:cNvPr id="13" name="Picture 12" descr="A purple grapes with green leaf&#10;&#10;Description automatically generated">
            <a:extLst>
              <a:ext uri="{FF2B5EF4-FFF2-40B4-BE49-F238E27FC236}">
                <a16:creationId xmlns:a16="http://schemas.microsoft.com/office/drawing/2014/main" id="{C671D7BE-CFF6-EEF3-E314-75F9A833AB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0664" y="2463382"/>
            <a:ext cx="2359015" cy="2349653"/>
          </a:xfrm>
          <a:prstGeom prst="rect">
            <a:avLst/>
          </a:prstGeom>
        </p:spPr>
      </p:pic>
      <p:pic>
        <p:nvPicPr>
          <p:cNvPr id="15" name="Picture 14" descr="A yellow star with black lines&#10;&#10;Description automatically generated">
            <a:extLst>
              <a:ext uri="{FF2B5EF4-FFF2-40B4-BE49-F238E27FC236}">
                <a16:creationId xmlns:a16="http://schemas.microsoft.com/office/drawing/2014/main" id="{8523B254-D97A-F92B-05D7-825CFE5C6E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4351" y="2507439"/>
            <a:ext cx="2954469" cy="2389899"/>
          </a:xfrm>
          <a:prstGeom prst="rect">
            <a:avLst/>
          </a:prstGeom>
        </p:spPr>
      </p:pic>
      <p:pic>
        <p:nvPicPr>
          <p:cNvPr id="16" name="Picture 15" descr="A church with a cross on top&#10;&#10;Description automatically generated">
            <a:extLst>
              <a:ext uri="{FF2B5EF4-FFF2-40B4-BE49-F238E27FC236}">
                <a16:creationId xmlns:a16="http://schemas.microsoft.com/office/drawing/2014/main" id="{4834A3AF-207A-7DC1-FB8B-CDF77DF6BB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1390" y="1456518"/>
            <a:ext cx="3583223" cy="358322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9B9EDEE-B2B8-7D36-54C6-981C055164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57622" y="2508844"/>
            <a:ext cx="1578110" cy="2388493"/>
          </a:xfrm>
          <a:prstGeom prst="rect">
            <a:avLst/>
          </a:prstGeom>
        </p:spPr>
      </p:pic>
      <p:sp>
        <p:nvSpPr>
          <p:cNvPr id="9" name="Google Shape;239;p37">
            <a:extLst>
              <a:ext uri="{FF2B5EF4-FFF2-40B4-BE49-F238E27FC236}">
                <a16:creationId xmlns:a16="http://schemas.microsoft.com/office/drawing/2014/main" id="{E534845E-9146-B0E9-1772-44B82927436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10980" y="1172061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0" indent="0"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6. 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LIGUE AS FIGURAS ÀS LETRAS INICIAIS DOS SEUS NOMES.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228543" indent="0">
              <a:buSzPct val="100000"/>
            </a:pPr>
            <a:r>
              <a:rPr lang="pt-BR" sz="2600" dirty="0">
                <a:latin typeface="Arial"/>
                <a:ea typeface="Arial"/>
                <a:cs typeface="Arial"/>
                <a:sym typeface="Arial"/>
              </a:rPr>
              <a:t> 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228543" indent="0">
              <a:buSzPct val="100000"/>
            </a:pPr>
            <a:r>
              <a:rPr lang="pt-BR" sz="2600" dirty="0">
                <a:latin typeface="Calibri"/>
                <a:ea typeface="Calibri"/>
                <a:cs typeface="Calibri"/>
                <a:sym typeface="Calibri"/>
              </a:rPr>
              <a:t> </a:t>
            </a:r>
            <a:endParaRPr sz="26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7"/>
          <p:cNvSpPr txBox="1">
            <a:spLocks noGrp="1"/>
          </p:cNvSpPr>
          <p:nvPr>
            <p:ph type="body" idx="1"/>
          </p:nvPr>
        </p:nvSpPr>
        <p:spPr>
          <a:xfrm>
            <a:off x="610980" y="116479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0" indent="0">
              <a:buSzPct val="100000"/>
            </a:pPr>
            <a:r>
              <a:rPr lang="pt-BR" sz="2600" b="1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6. 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LIGUE AS FIGURAS ÀS LETRAS INICIAIS DOS SEUS NOMES.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228543" indent="0">
              <a:buSzPct val="100000"/>
            </a:pPr>
            <a:r>
              <a:rPr lang="pt-BR" sz="2600" dirty="0">
                <a:latin typeface="Arial"/>
                <a:ea typeface="Arial"/>
                <a:cs typeface="Arial"/>
                <a:sym typeface="Arial"/>
              </a:rPr>
              <a:t> 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228543" indent="0">
              <a:buSzPct val="100000"/>
            </a:pPr>
            <a:r>
              <a:rPr lang="pt-BR" sz="2600" dirty="0">
                <a:latin typeface="Calibri"/>
                <a:ea typeface="Calibri"/>
                <a:cs typeface="Calibri"/>
                <a:sym typeface="Calibri"/>
              </a:rPr>
              <a:t> </a:t>
            </a:r>
            <a:endParaRPr sz="2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37"/>
          <p:cNvSpPr txBox="1"/>
          <p:nvPr/>
        </p:nvSpPr>
        <p:spPr>
          <a:xfrm>
            <a:off x="3101140" y="5488698"/>
            <a:ext cx="6632988" cy="943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endParaRPr dirty="0"/>
          </a:p>
          <a:p>
            <a:r>
              <a:rPr lang="pt-BR" sz="3466" b="1" dirty="0"/>
              <a:t>A         E         I         O         U</a:t>
            </a:r>
            <a:endParaRPr sz="2487" dirty="0"/>
          </a:p>
        </p:txBody>
      </p:sp>
      <p:cxnSp>
        <p:nvCxnSpPr>
          <p:cNvPr id="249" name="Google Shape;249;p37"/>
          <p:cNvCxnSpPr>
            <a:cxnSpLocks/>
            <a:stCxn id="3" idx="2"/>
            <a:endCxn id="247" idx="1"/>
          </p:cNvCxnSpPr>
          <p:nvPr/>
        </p:nvCxnSpPr>
        <p:spPr>
          <a:xfrm>
            <a:off x="1391893" y="4901519"/>
            <a:ext cx="1709247" cy="1058932"/>
          </a:xfrm>
          <a:prstGeom prst="straightConnector1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0" name="Google Shape;250;p37"/>
          <p:cNvCxnSpPr/>
          <p:nvPr/>
        </p:nvCxnSpPr>
        <p:spPr>
          <a:xfrm>
            <a:off x="4133171" y="4820169"/>
            <a:ext cx="1804306" cy="1007343"/>
          </a:xfrm>
          <a:prstGeom prst="straightConnector1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1" name="Google Shape;251;p37"/>
          <p:cNvCxnSpPr/>
          <p:nvPr/>
        </p:nvCxnSpPr>
        <p:spPr>
          <a:xfrm flipH="1">
            <a:off x="4804798" y="4681914"/>
            <a:ext cx="1408541" cy="1145598"/>
          </a:xfrm>
          <a:prstGeom prst="straightConnector1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2" name="Google Shape;252;p37"/>
          <p:cNvCxnSpPr/>
          <p:nvPr/>
        </p:nvCxnSpPr>
        <p:spPr>
          <a:xfrm flipH="1">
            <a:off x="7616690" y="4720455"/>
            <a:ext cx="2625432" cy="1181302"/>
          </a:xfrm>
          <a:prstGeom prst="straightConnector1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3" name="Google Shape;253;p37"/>
          <p:cNvCxnSpPr/>
          <p:nvPr/>
        </p:nvCxnSpPr>
        <p:spPr>
          <a:xfrm>
            <a:off x="8793648" y="4779927"/>
            <a:ext cx="176258" cy="1026098"/>
          </a:xfrm>
          <a:prstGeom prst="straightConnector1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" name="Picture 2" descr="A yellow pineapple with green leaves&#10;&#10;Description automatically generated">
            <a:extLst>
              <a:ext uri="{FF2B5EF4-FFF2-40B4-BE49-F238E27FC236}">
                <a16:creationId xmlns:a16="http://schemas.microsoft.com/office/drawing/2014/main" id="{C31F1A28-AA36-009B-6944-2277B31CAC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29" y="2192991"/>
            <a:ext cx="2708528" cy="2708528"/>
          </a:xfrm>
          <a:prstGeom prst="rect">
            <a:avLst/>
          </a:prstGeom>
        </p:spPr>
      </p:pic>
      <p:pic>
        <p:nvPicPr>
          <p:cNvPr id="5" name="Picture 4" descr="A purple grapes with green leaf&#10;&#10;Description automatically generated">
            <a:extLst>
              <a:ext uri="{FF2B5EF4-FFF2-40B4-BE49-F238E27FC236}">
                <a16:creationId xmlns:a16="http://schemas.microsoft.com/office/drawing/2014/main" id="{05A74314-9A7E-A0B1-9EEF-C0EF718802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0664" y="2597759"/>
            <a:ext cx="2359015" cy="2349653"/>
          </a:xfrm>
          <a:prstGeom prst="rect">
            <a:avLst/>
          </a:prstGeom>
        </p:spPr>
      </p:pic>
      <p:pic>
        <p:nvPicPr>
          <p:cNvPr id="6" name="Picture 5" descr="A yellow star with black lines&#10;&#10;Description automatically generated">
            <a:extLst>
              <a:ext uri="{FF2B5EF4-FFF2-40B4-BE49-F238E27FC236}">
                <a16:creationId xmlns:a16="http://schemas.microsoft.com/office/drawing/2014/main" id="{13D68BB4-2E9B-2F8A-0DCD-F74D57F55F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4351" y="2641816"/>
            <a:ext cx="2954469" cy="2389899"/>
          </a:xfrm>
          <a:prstGeom prst="rect">
            <a:avLst/>
          </a:prstGeom>
        </p:spPr>
      </p:pic>
      <p:pic>
        <p:nvPicPr>
          <p:cNvPr id="7" name="Picture 6" descr="A church with a cross on top&#10;&#10;Description automatically generated">
            <a:extLst>
              <a:ext uri="{FF2B5EF4-FFF2-40B4-BE49-F238E27FC236}">
                <a16:creationId xmlns:a16="http://schemas.microsoft.com/office/drawing/2014/main" id="{AAB560AC-5340-E948-03C1-7B4B63D725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0629" y="1584470"/>
            <a:ext cx="3583223" cy="358322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BA469EE-15F6-CF56-AC42-547721DCB6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57622" y="2643221"/>
            <a:ext cx="1578110" cy="238849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AA05F22-D9C4-6B2E-EC78-14ECC82DF264}"/>
              </a:ext>
            </a:extLst>
          </p:cNvPr>
          <p:cNvSpPr txBox="1">
            <a:spLocks/>
          </p:cNvSpPr>
          <p:nvPr/>
        </p:nvSpPr>
        <p:spPr>
          <a:xfrm>
            <a:off x="9213757" y="357756"/>
            <a:ext cx="40777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2561E7AB-58DC-3BED-7C99-727CEE6ED3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5846434"/>
              </p:ext>
            </p:extLst>
          </p:nvPr>
        </p:nvGraphicFramePr>
        <p:xfrm>
          <a:off x="1982282" y="2754085"/>
          <a:ext cx="8125885" cy="1193412"/>
        </p:xfrm>
        <a:graphic>
          <a:graphicData uri="http://schemas.openxmlformats.org/drawingml/2006/table">
            <a:tbl>
              <a:tblPr firstRow="1" bandRow="1">
                <a:solidFill>
                  <a:schemeClr val="bg1"/>
                </a:solidFill>
              </a:tblPr>
              <a:tblGrid>
                <a:gridCol w="1625177">
                  <a:extLst>
                    <a:ext uri="{9D8B030D-6E8A-4147-A177-3AD203B41FA5}">
                      <a16:colId xmlns:a16="http://schemas.microsoft.com/office/drawing/2014/main" val="2785833850"/>
                    </a:ext>
                  </a:extLst>
                </a:gridCol>
                <a:gridCol w="1625177">
                  <a:extLst>
                    <a:ext uri="{9D8B030D-6E8A-4147-A177-3AD203B41FA5}">
                      <a16:colId xmlns:a16="http://schemas.microsoft.com/office/drawing/2014/main" val="1895068750"/>
                    </a:ext>
                  </a:extLst>
                </a:gridCol>
                <a:gridCol w="1625177">
                  <a:extLst>
                    <a:ext uri="{9D8B030D-6E8A-4147-A177-3AD203B41FA5}">
                      <a16:colId xmlns:a16="http://schemas.microsoft.com/office/drawing/2014/main" val="2074919132"/>
                    </a:ext>
                  </a:extLst>
                </a:gridCol>
                <a:gridCol w="1625177">
                  <a:extLst>
                    <a:ext uri="{9D8B030D-6E8A-4147-A177-3AD203B41FA5}">
                      <a16:colId xmlns:a16="http://schemas.microsoft.com/office/drawing/2014/main" val="2835436612"/>
                    </a:ext>
                  </a:extLst>
                </a:gridCol>
                <a:gridCol w="1625177">
                  <a:extLst>
                    <a:ext uri="{9D8B030D-6E8A-4147-A177-3AD203B41FA5}">
                      <a16:colId xmlns:a16="http://schemas.microsoft.com/office/drawing/2014/main" val="3438729602"/>
                    </a:ext>
                  </a:extLst>
                </a:gridCol>
              </a:tblGrid>
              <a:tr h="1193412"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6753775"/>
                  </a:ext>
                </a:extLst>
              </a:tr>
            </a:tbl>
          </a:graphicData>
        </a:graphic>
      </p:graphicFrame>
      <p:grpSp>
        <p:nvGrpSpPr>
          <p:cNvPr id="3" name="Agrupar 2">
            <a:extLst>
              <a:ext uri="{FF2B5EF4-FFF2-40B4-BE49-F238E27FC236}">
                <a16:creationId xmlns:a16="http://schemas.microsoft.com/office/drawing/2014/main" id="{E8B9DBE0-63BC-81A6-530C-C255FD3E8977}"/>
              </a:ext>
            </a:extLst>
          </p:cNvPr>
          <p:cNvGrpSpPr/>
          <p:nvPr/>
        </p:nvGrpSpPr>
        <p:grpSpPr>
          <a:xfrm>
            <a:off x="9438756" y="421918"/>
            <a:ext cx="2275724" cy="381348"/>
            <a:chOff x="386196" y="3083838"/>
            <a:chExt cx="2275724" cy="381348"/>
          </a:xfrm>
        </p:grpSpPr>
        <p:sp>
          <p:nvSpPr>
            <p:cNvPr id="4" name="CaixaDeTexto 7">
              <a:extLst>
                <a:ext uri="{FF2B5EF4-FFF2-40B4-BE49-F238E27FC236}">
                  <a16:creationId xmlns:a16="http://schemas.microsoft.com/office/drawing/2014/main" id="{43DE35BA-BF75-5598-3E36-95DC2C3D4384}"/>
                </a:ext>
              </a:extLst>
            </p:cNvPr>
            <p:cNvSpPr txBox="1"/>
            <p:nvPr/>
          </p:nvSpPr>
          <p:spPr>
            <a:xfrm>
              <a:off x="480006" y="3162231"/>
              <a:ext cx="218191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ANTECIPE A ESCRITA</a:t>
              </a:r>
            </a:p>
          </p:txBody>
        </p:sp>
        <p:pic>
          <p:nvPicPr>
            <p:cNvPr id="5" name="Gráfico 4">
              <a:extLst>
                <a:ext uri="{FF2B5EF4-FFF2-40B4-BE49-F238E27FC236}">
                  <a16:creationId xmlns:a16="http://schemas.microsoft.com/office/drawing/2014/main" id="{3A73D3D0-EE54-ADF8-EAC0-C819CA78B5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  <p:sp>
        <p:nvSpPr>
          <p:cNvPr id="6" name="Google Shape;261;p38">
            <a:extLst>
              <a:ext uri="{FF2B5EF4-FFF2-40B4-BE49-F238E27FC236}">
                <a16:creationId xmlns:a16="http://schemas.microsoft.com/office/drawing/2014/main" id="{4C536C49-B5D7-1E19-E912-E271DFB785D5}"/>
              </a:ext>
            </a:extLst>
          </p:cNvPr>
          <p:cNvSpPr txBox="1"/>
          <p:nvPr/>
        </p:nvSpPr>
        <p:spPr>
          <a:xfrm>
            <a:off x="608600" y="1318696"/>
            <a:ext cx="9926264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Clr>
                <a:srgbClr val="74489D"/>
              </a:buClr>
            </a:pPr>
            <a:r>
              <a:rPr lang="pt-BR" sz="2600" b="1" dirty="0">
                <a:solidFill>
                  <a:srgbClr val="74489D"/>
                </a:solidFill>
              </a:rPr>
              <a:t>7.</a:t>
            </a:r>
            <a:r>
              <a:rPr lang="pt-BR" sz="2600" dirty="0">
                <a:solidFill>
                  <a:srgbClr val="231F20"/>
                </a:solidFill>
              </a:rPr>
              <a:t> </a:t>
            </a:r>
            <a:r>
              <a:rPr lang="pt-BR" sz="2600" dirty="0">
                <a:solidFill>
                  <a:schemeClr val="tx1"/>
                </a:solidFill>
              </a:rPr>
              <a:t>ESCREVA AS VOGAIS.</a:t>
            </a:r>
            <a:endParaRPr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1626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2561E7AB-58DC-3BED-7C99-727CEE6ED3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990324"/>
              </p:ext>
            </p:extLst>
          </p:nvPr>
        </p:nvGraphicFramePr>
        <p:xfrm>
          <a:off x="1982282" y="2758000"/>
          <a:ext cx="8125885" cy="1193412"/>
        </p:xfrm>
        <a:graphic>
          <a:graphicData uri="http://schemas.openxmlformats.org/drawingml/2006/table">
            <a:tbl>
              <a:tblPr firstRow="1" bandRow="1">
                <a:solidFill>
                  <a:schemeClr val="bg1"/>
                </a:solidFill>
              </a:tblPr>
              <a:tblGrid>
                <a:gridCol w="1625177">
                  <a:extLst>
                    <a:ext uri="{9D8B030D-6E8A-4147-A177-3AD203B41FA5}">
                      <a16:colId xmlns:a16="http://schemas.microsoft.com/office/drawing/2014/main" val="2785833850"/>
                    </a:ext>
                  </a:extLst>
                </a:gridCol>
                <a:gridCol w="1625177">
                  <a:extLst>
                    <a:ext uri="{9D8B030D-6E8A-4147-A177-3AD203B41FA5}">
                      <a16:colId xmlns:a16="http://schemas.microsoft.com/office/drawing/2014/main" val="1895068750"/>
                    </a:ext>
                  </a:extLst>
                </a:gridCol>
                <a:gridCol w="1625177">
                  <a:extLst>
                    <a:ext uri="{9D8B030D-6E8A-4147-A177-3AD203B41FA5}">
                      <a16:colId xmlns:a16="http://schemas.microsoft.com/office/drawing/2014/main" val="2074919132"/>
                    </a:ext>
                  </a:extLst>
                </a:gridCol>
                <a:gridCol w="1625177">
                  <a:extLst>
                    <a:ext uri="{9D8B030D-6E8A-4147-A177-3AD203B41FA5}">
                      <a16:colId xmlns:a16="http://schemas.microsoft.com/office/drawing/2014/main" val="2835436612"/>
                    </a:ext>
                  </a:extLst>
                </a:gridCol>
                <a:gridCol w="1625177">
                  <a:extLst>
                    <a:ext uri="{9D8B030D-6E8A-4147-A177-3AD203B41FA5}">
                      <a16:colId xmlns:a16="http://schemas.microsoft.com/office/drawing/2014/main" val="3438729602"/>
                    </a:ext>
                  </a:extLst>
                </a:gridCol>
              </a:tblGrid>
              <a:tr h="1193412"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6753775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FEB12C02-BE6E-F3AD-86A5-1198FEFC3122}"/>
              </a:ext>
            </a:extLst>
          </p:cNvPr>
          <p:cNvSpPr txBox="1"/>
          <p:nvPr/>
        </p:nvSpPr>
        <p:spPr>
          <a:xfrm>
            <a:off x="2572053" y="3088036"/>
            <a:ext cx="431528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F20F85E-13A2-9411-ED49-BFB39BCD37AC}"/>
              </a:ext>
            </a:extLst>
          </p:cNvPr>
          <p:cNvSpPr txBox="1"/>
          <p:nvPr/>
        </p:nvSpPr>
        <p:spPr>
          <a:xfrm>
            <a:off x="4180301" y="3088036"/>
            <a:ext cx="412292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CFC3F75-BB5B-9269-1A2D-D6F9B742CF0A}"/>
              </a:ext>
            </a:extLst>
          </p:cNvPr>
          <p:cNvSpPr txBox="1"/>
          <p:nvPr/>
        </p:nvSpPr>
        <p:spPr>
          <a:xfrm>
            <a:off x="5875136" y="3088036"/>
            <a:ext cx="279244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121AB09-42C5-05B3-EA48-E0037A48BCF2}"/>
              </a:ext>
            </a:extLst>
          </p:cNvPr>
          <p:cNvSpPr txBox="1"/>
          <p:nvPr/>
        </p:nvSpPr>
        <p:spPr>
          <a:xfrm>
            <a:off x="7541093" y="3088036"/>
            <a:ext cx="450764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3EDE681-293A-3ECD-932A-2330C3D7CACF}"/>
              </a:ext>
            </a:extLst>
          </p:cNvPr>
          <p:cNvSpPr txBox="1"/>
          <p:nvPr/>
        </p:nvSpPr>
        <p:spPr>
          <a:xfrm>
            <a:off x="9122747" y="3088036"/>
            <a:ext cx="431528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>
                <a:solidFill>
                  <a:schemeClr val="tx1"/>
                </a:solidFill>
              </a:rPr>
              <a:t>U</a:t>
            </a:r>
          </a:p>
        </p:txBody>
      </p:sp>
      <p:sp>
        <p:nvSpPr>
          <p:cNvPr id="8" name="Google Shape;261;p38">
            <a:extLst>
              <a:ext uri="{FF2B5EF4-FFF2-40B4-BE49-F238E27FC236}">
                <a16:creationId xmlns:a16="http://schemas.microsoft.com/office/drawing/2014/main" id="{000EF792-7609-709E-8C7C-3407A243B785}"/>
              </a:ext>
            </a:extLst>
          </p:cNvPr>
          <p:cNvSpPr txBox="1"/>
          <p:nvPr/>
        </p:nvSpPr>
        <p:spPr>
          <a:xfrm>
            <a:off x="608600" y="1316456"/>
            <a:ext cx="9926264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Clr>
                <a:srgbClr val="74489D"/>
              </a:buClr>
            </a:pPr>
            <a:r>
              <a:rPr lang="pt-BR" sz="2600" b="1" dirty="0">
                <a:solidFill>
                  <a:srgbClr val="74489D"/>
                </a:solidFill>
              </a:rPr>
              <a:t>7. </a:t>
            </a:r>
            <a:r>
              <a:rPr lang="pt-BR" sz="2600" dirty="0">
                <a:solidFill>
                  <a:schemeClr val="tx1"/>
                </a:solidFill>
              </a:rPr>
              <a:t>ESCREVA AS VOGAIS.</a:t>
            </a:r>
            <a:endParaRPr sz="2600" dirty="0">
              <a:solidFill>
                <a:schemeClr val="tx1"/>
              </a:solidFill>
            </a:endParaRP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B77873A-B9AC-885D-C74F-8F76E1C5CACF}"/>
              </a:ext>
            </a:extLst>
          </p:cNvPr>
          <p:cNvGrpSpPr/>
          <p:nvPr/>
        </p:nvGrpSpPr>
        <p:grpSpPr>
          <a:xfrm>
            <a:off x="9438756" y="421918"/>
            <a:ext cx="2275724" cy="381348"/>
            <a:chOff x="386196" y="3083838"/>
            <a:chExt cx="2275724" cy="381348"/>
          </a:xfrm>
        </p:grpSpPr>
        <p:sp>
          <p:nvSpPr>
            <p:cNvPr id="13" name="CaixaDeTexto 7">
              <a:extLst>
                <a:ext uri="{FF2B5EF4-FFF2-40B4-BE49-F238E27FC236}">
                  <a16:creationId xmlns:a16="http://schemas.microsoft.com/office/drawing/2014/main" id="{E19427A7-3A3B-C5CC-605A-756BF7E3CC0A}"/>
                </a:ext>
              </a:extLst>
            </p:cNvPr>
            <p:cNvSpPr txBox="1"/>
            <p:nvPr/>
          </p:nvSpPr>
          <p:spPr>
            <a:xfrm>
              <a:off x="480006" y="3162231"/>
              <a:ext cx="218191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ANTECIPE A ESCRITA</a:t>
              </a:r>
            </a:p>
          </p:txBody>
        </p:sp>
        <p:pic>
          <p:nvPicPr>
            <p:cNvPr id="14" name="Gráfico 13">
              <a:extLst>
                <a:ext uri="{FF2B5EF4-FFF2-40B4-BE49-F238E27FC236}">
                  <a16:creationId xmlns:a16="http://schemas.microsoft.com/office/drawing/2014/main" id="{F83F5827-6677-6F30-AFB7-ADE523A41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  <p:sp>
        <p:nvSpPr>
          <p:cNvPr id="9" name="Título 1">
            <a:extLst>
              <a:ext uri="{FF2B5EF4-FFF2-40B4-BE49-F238E27FC236}">
                <a16:creationId xmlns:a16="http://schemas.microsoft.com/office/drawing/2014/main" id="{EA1666B6-A559-DD3D-F845-18727ED5E336}"/>
              </a:ext>
            </a:extLst>
          </p:cNvPr>
          <p:cNvSpPr txBox="1">
            <a:spLocks/>
          </p:cNvSpPr>
          <p:nvPr/>
        </p:nvSpPr>
        <p:spPr>
          <a:xfrm>
            <a:off x="7074988" y="357756"/>
            <a:ext cx="40777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</p:spTree>
    <p:extLst>
      <p:ext uri="{BB962C8B-B14F-4D97-AF65-F5344CB8AC3E}">
        <p14:creationId xmlns:p14="http://schemas.microsoft.com/office/powerpoint/2010/main" val="1852356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9"/>
          <p:cNvSpPr txBox="1">
            <a:spLocks noGrp="1"/>
          </p:cNvSpPr>
          <p:nvPr>
            <p:ph type="body" idx="1"/>
          </p:nvPr>
        </p:nvSpPr>
        <p:spPr>
          <a:xfrm>
            <a:off x="608442" y="1334336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r>
              <a:rPr lang="pt-BR" sz="2399">
                <a:latin typeface="Calibri"/>
                <a:ea typeface="Calibri"/>
                <a:cs typeface="Calibri"/>
                <a:sym typeface="Calibri"/>
              </a:rPr>
              <a:t> </a:t>
            </a:r>
            <a:endParaRPr sz="2399">
              <a:latin typeface="Calibri"/>
              <a:ea typeface="Calibri"/>
              <a:cs typeface="Calibri"/>
              <a:sym typeface="Calibri"/>
            </a:endParaRPr>
          </a:p>
          <a:p>
            <a:pPr marL="0" marR="110886" indent="0">
              <a:lnSpc>
                <a:spcPct val="90000"/>
              </a:lnSpc>
              <a:spcBef>
                <a:spcPts val="500"/>
              </a:spcBef>
              <a:buClr>
                <a:srgbClr val="D2232A"/>
              </a:buClr>
              <a:buSzPts val="1200"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br>
              <a:rPr lang="pt-BR" sz="2666"/>
            </a:br>
            <a:endParaRPr sz="2666"/>
          </a:p>
        </p:txBody>
      </p:sp>
      <p:graphicFrame>
        <p:nvGraphicFramePr>
          <p:cNvPr id="8" name="Google Shape;284;p14">
            <a:extLst>
              <a:ext uri="{FF2B5EF4-FFF2-40B4-BE49-F238E27FC236}">
                <a16:creationId xmlns:a16="http://schemas.microsoft.com/office/drawing/2014/main" id="{287C1BD1-2E2B-C20C-0D14-AB77676A7D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2017733"/>
              </p:ext>
            </p:extLst>
          </p:nvPr>
        </p:nvGraphicFramePr>
        <p:xfrm>
          <a:off x="1265142" y="2136691"/>
          <a:ext cx="766328" cy="333722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766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744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744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744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744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3262323"/>
                  </a:ext>
                </a:extLst>
              </a:tr>
              <a:tr h="66744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9842260"/>
                  </a:ext>
                </a:extLst>
              </a:tr>
            </a:tbl>
          </a:graphicData>
        </a:graphic>
      </p:graphicFrame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1FE3B827-E4EA-F864-E973-6A37E37434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800421"/>
              </p:ext>
            </p:extLst>
          </p:nvPr>
        </p:nvGraphicFramePr>
        <p:xfrm>
          <a:off x="2031470" y="2136691"/>
          <a:ext cx="7712498" cy="3338944"/>
        </p:xfrm>
        <a:graphic>
          <a:graphicData uri="http://schemas.openxmlformats.org/drawingml/2006/table">
            <a:tbl>
              <a:tblPr firstRow="1" bandRow="1">
                <a:tableStyleId>{FD75A1BA-39DB-4069-8C17-25DFC7264FE0}</a:tableStyleId>
              </a:tblPr>
              <a:tblGrid>
                <a:gridCol w="7712498">
                  <a:extLst>
                    <a:ext uri="{9D8B030D-6E8A-4147-A177-3AD203B41FA5}">
                      <a16:colId xmlns:a16="http://schemas.microsoft.com/office/drawing/2014/main" val="2141724494"/>
                    </a:ext>
                  </a:extLst>
                </a:gridCol>
              </a:tblGrid>
              <a:tr h="647738"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0971327"/>
                  </a:ext>
                </a:extLst>
              </a:tr>
              <a:tr h="659780"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7163213"/>
                  </a:ext>
                </a:extLst>
              </a:tr>
              <a:tr h="717318"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035840"/>
                  </a:ext>
                </a:extLst>
              </a:tr>
              <a:tr h="647531"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6330193"/>
                  </a:ext>
                </a:extLst>
              </a:tr>
              <a:tr h="666577"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5109295"/>
                  </a:ext>
                </a:extLst>
              </a:tr>
            </a:tbl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269F790E-3770-9D37-635B-E3CBBF194298}"/>
              </a:ext>
            </a:extLst>
          </p:cNvPr>
          <p:cNvSpPr txBox="1"/>
          <p:nvPr/>
        </p:nvSpPr>
        <p:spPr>
          <a:xfrm>
            <a:off x="1401294" y="2227951"/>
            <a:ext cx="431528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/>
              <a:t>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FAFA9B4-4544-A00D-044E-5E9C2BBD2CE5}"/>
              </a:ext>
            </a:extLst>
          </p:cNvPr>
          <p:cNvSpPr txBox="1"/>
          <p:nvPr/>
        </p:nvSpPr>
        <p:spPr>
          <a:xfrm>
            <a:off x="1401294" y="2895379"/>
            <a:ext cx="412292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/>
              <a:t>E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8A1071E-98D5-E08B-946C-80AF699E5A74}"/>
              </a:ext>
            </a:extLst>
          </p:cNvPr>
          <p:cNvSpPr txBox="1"/>
          <p:nvPr/>
        </p:nvSpPr>
        <p:spPr>
          <a:xfrm>
            <a:off x="1467640" y="3562806"/>
            <a:ext cx="279244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/>
              <a:t>I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0706F81-C7AF-EE0E-16C0-C05B8753081E}"/>
              </a:ext>
            </a:extLst>
          </p:cNvPr>
          <p:cNvSpPr txBox="1"/>
          <p:nvPr/>
        </p:nvSpPr>
        <p:spPr>
          <a:xfrm>
            <a:off x="1364971" y="4230234"/>
            <a:ext cx="450764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/>
              <a:t>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864182A-C4B7-2D98-84DB-BF8F62878E09}"/>
              </a:ext>
            </a:extLst>
          </p:cNvPr>
          <p:cNvSpPr txBox="1"/>
          <p:nvPr/>
        </p:nvSpPr>
        <p:spPr>
          <a:xfrm>
            <a:off x="1373518" y="4900689"/>
            <a:ext cx="431528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/>
              <a:t>U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38F29D48-5160-48E8-EBF8-1C11117D2D50}"/>
              </a:ext>
            </a:extLst>
          </p:cNvPr>
          <p:cNvGrpSpPr/>
          <p:nvPr/>
        </p:nvGrpSpPr>
        <p:grpSpPr>
          <a:xfrm>
            <a:off x="9438756" y="421918"/>
            <a:ext cx="2275724" cy="381348"/>
            <a:chOff x="386196" y="3083838"/>
            <a:chExt cx="2275724" cy="381348"/>
          </a:xfrm>
        </p:grpSpPr>
        <p:sp>
          <p:nvSpPr>
            <p:cNvPr id="6" name="CaixaDeTexto 7">
              <a:extLst>
                <a:ext uri="{FF2B5EF4-FFF2-40B4-BE49-F238E27FC236}">
                  <a16:creationId xmlns:a16="http://schemas.microsoft.com/office/drawing/2014/main" id="{767D3313-9A73-0667-993D-C77A5290E059}"/>
                </a:ext>
              </a:extLst>
            </p:cNvPr>
            <p:cNvSpPr txBox="1"/>
            <p:nvPr/>
          </p:nvSpPr>
          <p:spPr>
            <a:xfrm>
              <a:off x="480006" y="3162231"/>
              <a:ext cx="218191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ANTECIPE A ESCRITA</a:t>
              </a:r>
            </a:p>
          </p:txBody>
        </p:sp>
        <p:pic>
          <p:nvPicPr>
            <p:cNvPr id="7" name="Gráfico 6">
              <a:extLst>
                <a:ext uri="{FF2B5EF4-FFF2-40B4-BE49-F238E27FC236}">
                  <a16:creationId xmlns:a16="http://schemas.microsoft.com/office/drawing/2014/main" id="{4BD03B7C-FF1F-CE4D-C999-79AFF93802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  <p:sp>
        <p:nvSpPr>
          <p:cNvPr id="2" name="Google Shape;289;p39">
            <a:extLst>
              <a:ext uri="{FF2B5EF4-FFF2-40B4-BE49-F238E27FC236}">
                <a16:creationId xmlns:a16="http://schemas.microsoft.com/office/drawing/2014/main" id="{09E60232-D769-9332-4079-334FCAC13BA2}"/>
              </a:ext>
            </a:extLst>
          </p:cNvPr>
          <p:cNvSpPr txBox="1"/>
          <p:nvPr/>
        </p:nvSpPr>
        <p:spPr>
          <a:xfrm>
            <a:off x="608441" y="1252340"/>
            <a:ext cx="11672678" cy="923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 marL="457086" indent="-457086">
              <a:buClr>
                <a:srgbClr val="74489D"/>
              </a:buClr>
              <a:buSzPct val="130000"/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chemeClr val="tx1"/>
                </a:solidFill>
              </a:rPr>
              <a:t>AGORA, PARA CADA VOGAL, ESCREVA UMA PALAVRA.</a:t>
            </a:r>
            <a:endParaRPr sz="2600" dirty="0">
              <a:solidFill>
                <a:schemeClr val="tx1"/>
              </a:solidFill>
            </a:endParaRPr>
          </a:p>
          <a:p>
            <a:pPr>
              <a:buClr>
                <a:srgbClr val="74489D"/>
              </a:buClr>
              <a:buSzPct val="130000"/>
            </a:pPr>
            <a:endParaRPr sz="2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9"/>
          <p:cNvSpPr txBox="1">
            <a:spLocks noGrp="1"/>
          </p:cNvSpPr>
          <p:nvPr>
            <p:ph type="body" idx="1"/>
          </p:nvPr>
        </p:nvSpPr>
        <p:spPr>
          <a:xfrm>
            <a:off x="608442" y="1342866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r>
              <a:rPr lang="pt-BR" sz="2399">
                <a:latin typeface="Calibri"/>
                <a:ea typeface="Calibri"/>
                <a:cs typeface="Calibri"/>
                <a:sym typeface="Calibri"/>
              </a:rPr>
              <a:t> </a:t>
            </a:r>
            <a:endParaRPr sz="2399">
              <a:latin typeface="Calibri"/>
              <a:ea typeface="Calibri"/>
              <a:cs typeface="Calibri"/>
              <a:sym typeface="Calibri"/>
            </a:endParaRPr>
          </a:p>
          <a:p>
            <a:pPr marL="0" marR="110886" indent="0">
              <a:lnSpc>
                <a:spcPct val="90000"/>
              </a:lnSpc>
              <a:spcBef>
                <a:spcPts val="500"/>
              </a:spcBef>
              <a:buClr>
                <a:srgbClr val="D2232A"/>
              </a:buClr>
              <a:buSzPts val="1200"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39"/>
          <p:cNvSpPr txBox="1">
            <a:spLocks noGrp="1"/>
          </p:cNvSpPr>
          <p:nvPr>
            <p:ph type="title"/>
          </p:nvPr>
        </p:nvSpPr>
        <p:spPr>
          <a:xfrm>
            <a:off x="608441" y="929164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br>
              <a:rPr lang="pt-BR" sz="2666" dirty="0"/>
            </a:br>
            <a:endParaRPr sz="2666" dirty="0"/>
          </a:p>
        </p:txBody>
      </p:sp>
      <p:sp>
        <p:nvSpPr>
          <p:cNvPr id="289" name="Google Shape;289;p39"/>
          <p:cNvSpPr txBox="1"/>
          <p:nvPr/>
        </p:nvSpPr>
        <p:spPr>
          <a:xfrm>
            <a:off x="608441" y="1246122"/>
            <a:ext cx="11672678" cy="923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 marL="457086" indent="-457086">
              <a:buClr>
                <a:srgbClr val="74489D"/>
              </a:buClr>
              <a:buSzPct val="130000"/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chemeClr val="tx1"/>
                </a:solidFill>
              </a:rPr>
              <a:t>AGORA, PARA CADA VOGAL, ESCREVA UMA PALAVRA.</a:t>
            </a:r>
            <a:endParaRPr sz="2600" dirty="0">
              <a:solidFill>
                <a:schemeClr val="tx1"/>
              </a:solidFill>
            </a:endParaRPr>
          </a:p>
          <a:p>
            <a:pPr>
              <a:buClr>
                <a:srgbClr val="74489D"/>
              </a:buClr>
              <a:buSzPct val="130000"/>
            </a:pPr>
            <a:endParaRPr sz="2600" dirty="0">
              <a:solidFill>
                <a:schemeClr val="tx1"/>
              </a:solidFill>
            </a:endParaRPr>
          </a:p>
        </p:txBody>
      </p:sp>
      <p:graphicFrame>
        <p:nvGraphicFramePr>
          <p:cNvPr id="8" name="Google Shape;284;p14">
            <a:extLst>
              <a:ext uri="{FF2B5EF4-FFF2-40B4-BE49-F238E27FC236}">
                <a16:creationId xmlns:a16="http://schemas.microsoft.com/office/drawing/2014/main" id="{287C1BD1-2E2B-C20C-0D14-AB77676A7D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1249191"/>
              </p:ext>
            </p:extLst>
          </p:nvPr>
        </p:nvGraphicFramePr>
        <p:xfrm>
          <a:off x="1265142" y="2128557"/>
          <a:ext cx="766328" cy="333722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766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744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744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744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744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3262323"/>
                  </a:ext>
                </a:extLst>
              </a:tr>
              <a:tr h="66744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9842260"/>
                  </a:ext>
                </a:extLst>
              </a:tr>
            </a:tbl>
          </a:graphicData>
        </a:graphic>
      </p:graphicFrame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1FE3B827-E4EA-F864-E973-6A37E37434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8287364"/>
              </p:ext>
            </p:extLst>
          </p:nvPr>
        </p:nvGraphicFramePr>
        <p:xfrm>
          <a:off x="2031470" y="2128557"/>
          <a:ext cx="7712498" cy="3338944"/>
        </p:xfrm>
        <a:graphic>
          <a:graphicData uri="http://schemas.openxmlformats.org/drawingml/2006/table">
            <a:tbl>
              <a:tblPr firstRow="1" bandRow="1">
                <a:tableStyleId>{FD75A1BA-39DB-4069-8C17-25DFC7264FE0}</a:tableStyleId>
              </a:tblPr>
              <a:tblGrid>
                <a:gridCol w="7712498">
                  <a:extLst>
                    <a:ext uri="{9D8B030D-6E8A-4147-A177-3AD203B41FA5}">
                      <a16:colId xmlns:a16="http://schemas.microsoft.com/office/drawing/2014/main" val="2141724494"/>
                    </a:ext>
                  </a:extLst>
                </a:gridCol>
              </a:tblGrid>
              <a:tr h="647738"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0971327"/>
                  </a:ext>
                </a:extLst>
              </a:tr>
              <a:tr h="659780"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7163213"/>
                  </a:ext>
                </a:extLst>
              </a:tr>
              <a:tr h="717318"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035840"/>
                  </a:ext>
                </a:extLst>
              </a:tr>
              <a:tr h="647531"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6330193"/>
                  </a:ext>
                </a:extLst>
              </a:tr>
              <a:tr h="666577"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5109295"/>
                  </a:ext>
                </a:extLst>
              </a:tr>
            </a:tbl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269F790E-3770-9D37-635B-E3CBBF194298}"/>
              </a:ext>
            </a:extLst>
          </p:cNvPr>
          <p:cNvSpPr txBox="1"/>
          <p:nvPr/>
        </p:nvSpPr>
        <p:spPr>
          <a:xfrm>
            <a:off x="1401294" y="2219817"/>
            <a:ext cx="431528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/>
              <a:t>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FAFA9B4-4544-A00D-044E-5E9C2BBD2CE5}"/>
              </a:ext>
            </a:extLst>
          </p:cNvPr>
          <p:cNvSpPr txBox="1"/>
          <p:nvPr/>
        </p:nvSpPr>
        <p:spPr>
          <a:xfrm>
            <a:off x="1401294" y="2887245"/>
            <a:ext cx="412292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/>
              <a:t>E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8A1071E-98D5-E08B-946C-80AF699E5A74}"/>
              </a:ext>
            </a:extLst>
          </p:cNvPr>
          <p:cNvSpPr txBox="1"/>
          <p:nvPr/>
        </p:nvSpPr>
        <p:spPr>
          <a:xfrm>
            <a:off x="1467640" y="3554672"/>
            <a:ext cx="279244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/>
              <a:t>I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0706F81-C7AF-EE0E-16C0-C05B8753081E}"/>
              </a:ext>
            </a:extLst>
          </p:cNvPr>
          <p:cNvSpPr txBox="1"/>
          <p:nvPr/>
        </p:nvSpPr>
        <p:spPr>
          <a:xfrm>
            <a:off x="1364971" y="4222100"/>
            <a:ext cx="450764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/>
              <a:t>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864182A-C4B7-2D98-84DB-BF8F62878E09}"/>
              </a:ext>
            </a:extLst>
          </p:cNvPr>
          <p:cNvSpPr txBox="1"/>
          <p:nvPr/>
        </p:nvSpPr>
        <p:spPr>
          <a:xfrm>
            <a:off x="1373518" y="4892555"/>
            <a:ext cx="431528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/>
              <a:t>U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5D7E3A2-2E45-A265-79F7-9EC131924AE0}"/>
              </a:ext>
            </a:extLst>
          </p:cNvPr>
          <p:cNvSpPr txBox="1"/>
          <p:nvPr/>
        </p:nvSpPr>
        <p:spPr>
          <a:xfrm>
            <a:off x="1208782" y="5721810"/>
            <a:ext cx="7608493" cy="502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00" b="1" dirty="0">
                <a:solidFill>
                  <a:schemeClr val="tx1"/>
                </a:solidFill>
              </a:rPr>
              <a:t>RESPOSTA PESSOAL.</a:t>
            </a:r>
            <a:endParaRPr lang="pt-BR" sz="2600" dirty="0"/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BEA3B6EC-2772-C26C-A8F5-6CB5C531BD34}"/>
              </a:ext>
            </a:extLst>
          </p:cNvPr>
          <p:cNvGrpSpPr/>
          <p:nvPr/>
        </p:nvGrpSpPr>
        <p:grpSpPr>
          <a:xfrm>
            <a:off x="9438756" y="421918"/>
            <a:ext cx="2275724" cy="381348"/>
            <a:chOff x="386196" y="3083838"/>
            <a:chExt cx="2275724" cy="381348"/>
          </a:xfrm>
        </p:grpSpPr>
        <p:sp>
          <p:nvSpPr>
            <p:cNvPr id="16" name="CaixaDeTexto 7">
              <a:extLst>
                <a:ext uri="{FF2B5EF4-FFF2-40B4-BE49-F238E27FC236}">
                  <a16:creationId xmlns:a16="http://schemas.microsoft.com/office/drawing/2014/main" id="{DA2C19B9-D264-A4C3-79E3-6D80DAE17866}"/>
                </a:ext>
              </a:extLst>
            </p:cNvPr>
            <p:cNvSpPr txBox="1"/>
            <p:nvPr/>
          </p:nvSpPr>
          <p:spPr>
            <a:xfrm>
              <a:off x="480006" y="3162231"/>
              <a:ext cx="218191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ANTECIPE A ESCRITA</a:t>
              </a:r>
            </a:p>
          </p:txBody>
        </p:sp>
        <p:pic>
          <p:nvPicPr>
            <p:cNvPr id="17" name="Gráfico 16">
              <a:extLst>
                <a:ext uri="{FF2B5EF4-FFF2-40B4-BE49-F238E27FC236}">
                  <a16:creationId xmlns:a16="http://schemas.microsoft.com/office/drawing/2014/main" id="{05A90D58-61CB-7147-96DD-A66BB0E42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  <p:sp>
        <p:nvSpPr>
          <p:cNvPr id="3" name="Título 1">
            <a:extLst>
              <a:ext uri="{FF2B5EF4-FFF2-40B4-BE49-F238E27FC236}">
                <a16:creationId xmlns:a16="http://schemas.microsoft.com/office/drawing/2014/main" id="{B2E05A76-C2E9-71F3-485B-29E96F6D0236}"/>
              </a:ext>
            </a:extLst>
          </p:cNvPr>
          <p:cNvSpPr txBox="1">
            <a:spLocks/>
          </p:cNvSpPr>
          <p:nvPr/>
        </p:nvSpPr>
        <p:spPr>
          <a:xfrm>
            <a:off x="7074988" y="357756"/>
            <a:ext cx="40777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</p:spTree>
    <p:extLst>
      <p:ext uri="{BB962C8B-B14F-4D97-AF65-F5344CB8AC3E}">
        <p14:creationId xmlns:p14="http://schemas.microsoft.com/office/powerpoint/2010/main" val="1369652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br>
              <a:rPr lang="pt-BR" sz="2666"/>
            </a:br>
            <a:endParaRPr sz="2666"/>
          </a:p>
        </p:txBody>
      </p:sp>
      <p:graphicFrame>
        <p:nvGraphicFramePr>
          <p:cNvPr id="307" name="Google Shape;307;p40"/>
          <p:cNvGraphicFramePr/>
          <p:nvPr>
            <p:extLst>
              <p:ext uri="{D42A27DB-BD31-4B8C-83A1-F6EECF244321}">
                <p14:modId xmlns:p14="http://schemas.microsoft.com/office/powerpoint/2010/main" val="2574775033"/>
              </p:ext>
            </p:extLst>
          </p:nvPr>
        </p:nvGraphicFramePr>
        <p:xfrm>
          <a:off x="1048197" y="2456278"/>
          <a:ext cx="5480239" cy="2803470"/>
        </p:xfrm>
        <a:graphic>
          <a:graphicData uri="http://schemas.openxmlformats.org/drawingml/2006/table">
            <a:tbl>
              <a:tblPr firstRow="1" bandRow="1">
                <a:noFill/>
                <a:tableStyleId>{FD75A1BA-39DB-4069-8C17-25DFC7264FE0}</a:tableStyleId>
              </a:tblPr>
              <a:tblGrid>
                <a:gridCol w="5480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3449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 b="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600" b="0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BIA TEM UMA BONECA.</a:t>
                      </a:r>
                      <a:endParaRPr sz="2600" b="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02" marR="121902" marT="60951" marB="60951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449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6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 COELHO ADORA CENOURA.</a:t>
                      </a:r>
                      <a:endParaRPr sz="26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02" marR="121902" marT="60951" marB="60951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449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 b="0" i="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600" b="0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 AVIÃO É AZUL.</a:t>
                      </a:r>
                      <a:endParaRPr sz="260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02" marR="121902" marT="60951" marB="60951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Picture 4" descr="A blue airplane with a black background&#10;&#10;Description automatically generated">
            <a:extLst>
              <a:ext uri="{FF2B5EF4-FFF2-40B4-BE49-F238E27FC236}">
                <a16:creationId xmlns:a16="http://schemas.microsoft.com/office/drawing/2014/main" id="{351EAA96-9D9F-C2AA-D12A-7A6C778BA1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9995" y="1960211"/>
            <a:ext cx="5163822" cy="4066001"/>
          </a:xfrm>
          <a:prstGeom prst="rect">
            <a:avLst/>
          </a:prstGeom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13657FF9-C919-A4B8-30C9-081352793EA0}"/>
              </a:ext>
            </a:extLst>
          </p:cNvPr>
          <p:cNvGrpSpPr/>
          <p:nvPr/>
        </p:nvGrpSpPr>
        <p:grpSpPr>
          <a:xfrm>
            <a:off x="9198105" y="450635"/>
            <a:ext cx="2424934" cy="447532"/>
            <a:chOff x="305605" y="2234344"/>
            <a:chExt cx="2424934" cy="447532"/>
          </a:xfrm>
        </p:grpSpPr>
        <p:sp>
          <p:nvSpPr>
            <p:cNvPr id="6" name="CaixaDeTexto 7">
              <a:extLst>
                <a:ext uri="{FF2B5EF4-FFF2-40B4-BE49-F238E27FC236}">
                  <a16:creationId xmlns:a16="http://schemas.microsoft.com/office/drawing/2014/main" id="{E3AABA51-9B11-AEC8-B114-CDC725234449}"/>
                </a:ext>
              </a:extLst>
            </p:cNvPr>
            <p:cNvSpPr txBox="1"/>
            <p:nvPr/>
          </p:nvSpPr>
          <p:spPr>
            <a:xfrm>
              <a:off x="428150" y="2362131"/>
              <a:ext cx="2302389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LEITURA INDEPENDENTE</a:t>
              </a:r>
            </a:p>
          </p:txBody>
        </p:sp>
        <p:pic>
          <p:nvPicPr>
            <p:cNvPr id="7" name="Gráfico 1">
              <a:extLst>
                <a:ext uri="{FF2B5EF4-FFF2-40B4-BE49-F238E27FC236}">
                  <a16:creationId xmlns:a16="http://schemas.microsoft.com/office/drawing/2014/main" id="{1B254FA8-CED2-E1F5-6275-296C61340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  <p:sp>
        <p:nvSpPr>
          <p:cNvPr id="8" name="Google Shape;304;p40">
            <a:extLst>
              <a:ext uri="{FF2B5EF4-FFF2-40B4-BE49-F238E27FC236}">
                <a16:creationId xmlns:a16="http://schemas.microsoft.com/office/drawing/2014/main" id="{72E99F19-94FF-471D-2816-8C11117000EA}"/>
              </a:ext>
            </a:extLst>
          </p:cNvPr>
          <p:cNvSpPr txBox="1">
            <a:spLocks/>
          </p:cNvSpPr>
          <p:nvPr/>
        </p:nvSpPr>
        <p:spPr>
          <a:xfrm>
            <a:off x="558654" y="1271130"/>
            <a:ext cx="11323896" cy="728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SzPct val="100000"/>
            </a:pPr>
            <a:r>
              <a:rPr lang="pt-BR" sz="2600" b="1" dirty="0">
                <a:solidFill>
                  <a:srgbClr val="74489D"/>
                </a:solidFill>
                <a:latin typeface="+mj-lt"/>
              </a:rPr>
              <a:t>8.</a:t>
            </a:r>
            <a:r>
              <a:rPr lang="pt-BR" sz="2600" dirty="0">
                <a:solidFill>
                  <a:srgbClr val="0A0000"/>
                </a:solidFill>
                <a:latin typeface="+mj-lt"/>
              </a:rPr>
              <a:t> OBSERVE O DESENHO E PINTE A FRASE QUE O REPRESENTA.</a:t>
            </a:r>
            <a:endParaRPr lang="pt-BR" sz="2600" dirty="0">
              <a:latin typeface="+mj-lt"/>
            </a:endParaRPr>
          </a:p>
          <a:p>
            <a:pPr marL="228600" indent="0">
              <a:buSzPct val="100000"/>
            </a:pPr>
            <a:endParaRPr lang="pt-BR" sz="2600" dirty="0">
              <a:latin typeface="+mj-lt"/>
              <a:ea typeface="Calibri"/>
              <a:cs typeface="Calibri"/>
              <a:sym typeface="Calibri"/>
            </a:endParaRPr>
          </a:p>
          <a:p>
            <a:pPr marL="514350" marR="110886" indent="-514350">
              <a:lnSpc>
                <a:spcPct val="90000"/>
              </a:lnSpc>
              <a:spcBef>
                <a:spcPts val="500"/>
              </a:spcBef>
              <a:buClr>
                <a:srgbClr val="D2232A"/>
              </a:buClr>
              <a:buSzPct val="100000"/>
              <a:buFont typeface="+mj-lt"/>
              <a:buAutoNum type="arabicPeriod" startAt="8"/>
            </a:pPr>
            <a:endParaRPr lang="pt-BR" sz="2600" dirty="0"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9bff5210c6_0_217"/>
          <p:cNvSpPr txBox="1">
            <a:spLocks noGrp="1"/>
          </p:cNvSpPr>
          <p:nvPr>
            <p:ph type="body" idx="1"/>
          </p:nvPr>
        </p:nvSpPr>
        <p:spPr>
          <a:xfrm>
            <a:off x="6333058" y="838453"/>
            <a:ext cx="5476064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indent="-457086">
              <a:spcAft>
                <a:spcPts val="600"/>
              </a:spcAft>
            </a:pPr>
            <a:r>
              <a:rPr lang="pt-BR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RECONHECER A ESTRUTURA DOS TEXTOS (POEMA).</a:t>
            </a:r>
            <a:endParaRPr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086">
              <a:spcAft>
                <a:spcPts val="600"/>
              </a:spcAft>
            </a:pPr>
            <a:r>
              <a:rPr lang="pt-BR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IDENTIFICAR OS RECURSOS POÉTICOS UTILIZADOS (RIMAS).</a:t>
            </a:r>
            <a:endParaRPr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086">
              <a:spcAft>
                <a:spcPts val="600"/>
              </a:spcAft>
            </a:pPr>
            <a:r>
              <a:rPr lang="pt-BR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IDENTIFICAR PALAVRAS QUE RIMAM.</a:t>
            </a:r>
            <a:endParaRPr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086">
              <a:spcAft>
                <a:spcPts val="600"/>
              </a:spcAft>
            </a:pPr>
            <a:r>
              <a:rPr lang="pt-BR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IDENTIFICAR E SABER O NOME DAS LETRAS E A ORDEM ALFABÉTICA.</a:t>
            </a:r>
            <a:endParaRPr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086">
              <a:spcAft>
                <a:spcPts val="600"/>
              </a:spcAft>
            </a:pPr>
            <a:r>
              <a:rPr lang="pt-BR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IDENTIFICAR A LETRA INICIAL E FINAL EM PALAVRAS.</a:t>
            </a:r>
            <a:endParaRPr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g29bff5210c6_0_217"/>
          <p:cNvSpPr txBox="1">
            <a:spLocks noGrp="1"/>
          </p:cNvSpPr>
          <p:nvPr>
            <p:ph type="body" idx="2"/>
          </p:nvPr>
        </p:nvSpPr>
        <p:spPr>
          <a:xfrm>
            <a:off x="568968" y="876553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indent="-457086">
              <a:spcAft>
                <a:spcPts val="600"/>
              </a:spcAft>
            </a:pPr>
            <a:r>
              <a:rPr lang="pt-BR" dirty="0"/>
              <a:t>ALFABETO.</a:t>
            </a:r>
            <a:endParaRPr dirty="0"/>
          </a:p>
          <a:p>
            <a:pPr indent="-457086">
              <a:spcAft>
                <a:spcPts val="600"/>
              </a:spcAft>
            </a:pPr>
            <a:r>
              <a:rPr lang="pt-BR" dirty="0"/>
              <a:t>ELEMENTOS CONSTITUTIVOS DA NARRATIVA.</a:t>
            </a:r>
            <a:endParaRPr dirty="0"/>
          </a:p>
          <a:p>
            <a:pPr indent="-457086">
              <a:spcAft>
                <a:spcPts val="600"/>
              </a:spcAft>
            </a:pPr>
            <a:r>
              <a:rPr lang="pt-BR" dirty="0"/>
              <a:t>SISTEMA DE ESCRITA ALFABÉTICA.</a:t>
            </a:r>
            <a:endParaRPr dirty="0"/>
          </a:p>
          <a:p>
            <a:pPr indent="-287795">
              <a:spcAft>
                <a:spcPts val="600"/>
              </a:spcAft>
              <a:buNone/>
            </a:pPr>
            <a:endParaRPr dirty="0"/>
          </a:p>
          <a:p>
            <a:pPr marL="0" indent="0">
              <a:spcAft>
                <a:spcPts val="6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9" name="Google Shape;319;p41"/>
          <p:cNvGraphicFramePr/>
          <p:nvPr>
            <p:extLst>
              <p:ext uri="{D42A27DB-BD31-4B8C-83A1-F6EECF244321}">
                <p14:modId xmlns:p14="http://schemas.microsoft.com/office/powerpoint/2010/main" val="3982197612"/>
              </p:ext>
            </p:extLst>
          </p:nvPr>
        </p:nvGraphicFramePr>
        <p:xfrm>
          <a:off x="1048197" y="2448342"/>
          <a:ext cx="5480239" cy="2803470"/>
        </p:xfrm>
        <a:graphic>
          <a:graphicData uri="http://schemas.openxmlformats.org/drawingml/2006/table">
            <a:tbl>
              <a:tblPr firstRow="1" bandRow="1">
                <a:noFill/>
                <a:tableStyleId>{FD75A1BA-39DB-4069-8C17-25DFC7264FE0}</a:tableStyleId>
              </a:tblPr>
              <a:tblGrid>
                <a:gridCol w="5480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3449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 b="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600" b="0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BIA TEM UMA BONECA.</a:t>
                      </a:r>
                      <a:endParaRPr sz="2600" b="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02" marR="121902" marT="60951" marB="60951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449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600" b="0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 COELHO ADORA CENOURA.</a:t>
                      </a:r>
                      <a:endParaRPr sz="260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02" marR="121902" marT="60951" marB="60951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449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 b="0" i="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600" b="0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 AVIÃO É AZUL.</a:t>
                      </a:r>
                      <a:endParaRPr sz="260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02" marR="121902" marT="60951" marB="60951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4489D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Google Shape;304;p40">
            <a:extLst>
              <a:ext uri="{FF2B5EF4-FFF2-40B4-BE49-F238E27FC236}">
                <a16:creationId xmlns:a16="http://schemas.microsoft.com/office/drawing/2014/main" id="{E0B2736E-E90B-FAD5-BEF9-14C1DA0C4D03}"/>
              </a:ext>
            </a:extLst>
          </p:cNvPr>
          <p:cNvSpPr txBox="1">
            <a:spLocks/>
          </p:cNvSpPr>
          <p:nvPr/>
        </p:nvSpPr>
        <p:spPr>
          <a:xfrm>
            <a:off x="558654" y="1263198"/>
            <a:ext cx="11323896" cy="728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8. </a:t>
            </a:r>
            <a:r>
              <a:rPr lang="pt-BR" sz="2600" dirty="0">
                <a:solidFill>
                  <a:srgbClr val="0A0000"/>
                </a:solidFill>
              </a:rPr>
              <a:t>OBSERVE O DESENHO E PINTE A FRASE QUE O REPRESENTA.</a:t>
            </a:r>
            <a:endParaRPr lang="pt-BR" sz="2600" dirty="0"/>
          </a:p>
          <a:p>
            <a:pPr marL="228600" indent="0">
              <a:buSzPct val="100000"/>
            </a:pPr>
            <a:endParaRPr lang="pt-BR" sz="2600" dirty="0">
              <a:latin typeface="Calibri"/>
              <a:ea typeface="Calibri"/>
              <a:cs typeface="Calibri"/>
              <a:sym typeface="Calibri"/>
            </a:endParaRPr>
          </a:p>
          <a:p>
            <a:pPr marL="514350" marR="110886" indent="-514350">
              <a:lnSpc>
                <a:spcPct val="90000"/>
              </a:lnSpc>
              <a:spcBef>
                <a:spcPts val="500"/>
              </a:spcBef>
              <a:buClr>
                <a:srgbClr val="D2232A"/>
              </a:buClr>
              <a:buSzPct val="100000"/>
              <a:buFont typeface="+mj-lt"/>
              <a:buAutoNum type="arabicPeriod" startAt="8"/>
            </a:pPr>
            <a:endParaRPr lang="pt-BR" sz="2600" dirty="0"/>
          </a:p>
        </p:txBody>
      </p:sp>
      <p:pic>
        <p:nvPicPr>
          <p:cNvPr id="3" name="Picture 2" descr="A blue airplane with a black background&#10;&#10;Description automatically generated">
            <a:extLst>
              <a:ext uri="{FF2B5EF4-FFF2-40B4-BE49-F238E27FC236}">
                <a16:creationId xmlns:a16="http://schemas.microsoft.com/office/drawing/2014/main" id="{DDFF2C6D-AC33-DE80-1862-EC05AA9498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9995" y="1967023"/>
            <a:ext cx="5163822" cy="4066001"/>
          </a:xfrm>
          <a:prstGeom prst="rect">
            <a:avLst/>
          </a:prstGeom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42D21D81-313E-66F5-91B6-38538089C44B}"/>
              </a:ext>
            </a:extLst>
          </p:cNvPr>
          <p:cNvGrpSpPr/>
          <p:nvPr/>
        </p:nvGrpSpPr>
        <p:grpSpPr>
          <a:xfrm>
            <a:off x="9198105" y="450635"/>
            <a:ext cx="2424934" cy="447532"/>
            <a:chOff x="305605" y="2234344"/>
            <a:chExt cx="2424934" cy="447532"/>
          </a:xfrm>
        </p:grpSpPr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0928D457-0374-A485-E4FB-371B15B60CC9}"/>
                </a:ext>
              </a:extLst>
            </p:cNvPr>
            <p:cNvSpPr txBox="1"/>
            <p:nvPr/>
          </p:nvSpPr>
          <p:spPr>
            <a:xfrm>
              <a:off x="428150" y="2362131"/>
              <a:ext cx="2302389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LEITURA INDEPENDENTE</a:t>
              </a:r>
            </a:p>
          </p:txBody>
        </p:sp>
        <p:pic>
          <p:nvPicPr>
            <p:cNvPr id="9" name="Gráfico 1">
              <a:extLst>
                <a:ext uri="{FF2B5EF4-FFF2-40B4-BE49-F238E27FC236}">
                  <a16:creationId xmlns:a16="http://schemas.microsoft.com/office/drawing/2014/main" id="{6029834C-9011-E898-D175-D1504A151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B9CBFE09-5468-D61D-C694-D31757524A42}"/>
              </a:ext>
            </a:extLst>
          </p:cNvPr>
          <p:cNvSpPr txBox="1">
            <a:spLocks/>
          </p:cNvSpPr>
          <p:nvPr/>
        </p:nvSpPr>
        <p:spPr>
          <a:xfrm>
            <a:off x="6809516" y="357756"/>
            <a:ext cx="40777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>
          <a:extLst>
            <a:ext uri="{FF2B5EF4-FFF2-40B4-BE49-F238E27FC236}">
              <a16:creationId xmlns:a16="http://schemas.microsoft.com/office/drawing/2014/main" id="{C2D755C3-3585-D0B8-6C14-7DF9293AE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2">
            <a:extLst>
              <a:ext uri="{FF2B5EF4-FFF2-40B4-BE49-F238E27FC236}">
                <a16:creationId xmlns:a16="http://schemas.microsoft.com/office/drawing/2014/main" id="{22FC605A-AE89-615D-F80C-B45B3BD79C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6413" y="989439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0" marR="110886" indent="0">
              <a:lnSpc>
                <a:spcPct val="90000"/>
              </a:lnSpc>
              <a:spcBef>
                <a:spcPts val="500"/>
              </a:spcBef>
              <a:buSzPct val="100000"/>
            </a:pPr>
            <a:r>
              <a:rPr lang="pt-BR" b="1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9.</a:t>
            </a:r>
            <a:r>
              <a:rPr lang="pt-BR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ESCREVA A LETRA INICIAL E PINTE A LETRA FINAL DOS NOMES DAS FIGURAS ABAIXO.</a:t>
            </a:r>
            <a:endParaRPr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4350" marR="110886" indent="-514350">
              <a:lnSpc>
                <a:spcPct val="90000"/>
              </a:lnSpc>
              <a:spcBef>
                <a:spcPts val="500"/>
              </a:spcBef>
              <a:buSzPct val="100000"/>
              <a:buFont typeface="+mj-lt"/>
              <a:buAutoNum type="arabicPeriod" startAt="9"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42">
            <a:extLst>
              <a:ext uri="{FF2B5EF4-FFF2-40B4-BE49-F238E27FC236}">
                <a16:creationId xmlns:a16="http://schemas.microsoft.com/office/drawing/2014/main" id="{DFBAF029-6425-FAD9-6153-B92D65AE71E9}"/>
              </a:ext>
            </a:extLst>
          </p:cNvPr>
          <p:cNvSpPr txBox="1"/>
          <p:nvPr/>
        </p:nvSpPr>
        <p:spPr>
          <a:xfrm>
            <a:off x="3924195" y="3187439"/>
            <a:ext cx="639026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r>
              <a:rPr lang="pt-BR" sz="2666"/>
              <a:t> </a:t>
            </a:r>
            <a:endParaRPr sz="2487"/>
          </a:p>
        </p:txBody>
      </p:sp>
      <p:sp>
        <p:nvSpPr>
          <p:cNvPr id="333" name="Google Shape;333;p42">
            <a:extLst>
              <a:ext uri="{FF2B5EF4-FFF2-40B4-BE49-F238E27FC236}">
                <a16:creationId xmlns:a16="http://schemas.microsoft.com/office/drawing/2014/main" id="{D36C282B-8295-774F-F0AC-455EBFBFF25D}"/>
              </a:ext>
            </a:extLst>
          </p:cNvPr>
          <p:cNvSpPr txBox="1"/>
          <p:nvPr/>
        </p:nvSpPr>
        <p:spPr>
          <a:xfrm>
            <a:off x="5053641" y="3834773"/>
            <a:ext cx="470071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endParaRPr sz="2666"/>
          </a:p>
        </p:txBody>
      </p:sp>
      <p:graphicFrame>
        <p:nvGraphicFramePr>
          <p:cNvPr id="334" name="Google Shape;334;p42">
            <a:extLst>
              <a:ext uri="{FF2B5EF4-FFF2-40B4-BE49-F238E27FC236}">
                <a16:creationId xmlns:a16="http://schemas.microsoft.com/office/drawing/2014/main" id="{EEC7777C-1544-DF5F-19F5-930E6ABA11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7168039"/>
              </p:ext>
            </p:extLst>
          </p:nvPr>
        </p:nvGraphicFramePr>
        <p:xfrm>
          <a:off x="804475" y="2488326"/>
          <a:ext cx="10514095" cy="3137498"/>
        </p:xfrm>
        <a:graphic>
          <a:graphicData uri="http://schemas.openxmlformats.org/drawingml/2006/table">
            <a:tbl>
              <a:tblPr firstRow="1" bandRow="1">
                <a:noFill/>
                <a:tableStyleId>{FD75A1BA-39DB-4069-8C17-25DFC7264FE0}</a:tableStyleId>
              </a:tblPr>
              <a:tblGrid>
                <a:gridCol w="21028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28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28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28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028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1274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33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>
                          <a:solidFill>
                            <a:schemeClr val="tx1"/>
                          </a:solidFill>
                        </a:rPr>
                        <a:t>ESTRELA</a:t>
                      </a:r>
                      <a:endParaRPr sz="2000" dirty="0">
                        <a:solidFill>
                          <a:schemeClr val="tx1"/>
                        </a:solidFill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>
                          <a:solidFill>
                            <a:schemeClr val="tx1"/>
                          </a:solidFill>
                        </a:rPr>
                        <a:t>ÁRVORE</a:t>
                      </a:r>
                      <a:endParaRPr sz="2000" dirty="0">
                        <a:solidFill>
                          <a:schemeClr val="tx1"/>
                        </a:solidFill>
                      </a:endParaRPr>
                    </a:p>
                  </a:txBody>
                  <a:tcPr marL="121902" marR="121902" marT="60951" marB="60951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>
                          <a:solidFill>
                            <a:schemeClr val="tx1"/>
                          </a:solidFill>
                        </a:rPr>
                        <a:t>AVIÃO</a:t>
                      </a:r>
                      <a:endParaRPr sz="2000" dirty="0">
                        <a:solidFill>
                          <a:schemeClr val="tx1"/>
                        </a:solidFill>
                      </a:endParaRPr>
                    </a:p>
                  </a:txBody>
                  <a:tcPr marL="121902" marR="121902" marT="60951" marB="60951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>
                          <a:solidFill>
                            <a:schemeClr val="tx1"/>
                          </a:solidFill>
                        </a:rPr>
                        <a:t>ESPADA</a:t>
                      </a:r>
                      <a:endParaRPr sz="2000" dirty="0">
                        <a:solidFill>
                          <a:schemeClr val="tx1"/>
                        </a:solidFill>
                      </a:endParaRPr>
                    </a:p>
                  </a:txBody>
                  <a:tcPr marL="121902" marR="121902" marT="60951" marB="60951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>
                          <a:solidFill>
                            <a:schemeClr val="tx1"/>
                          </a:solidFill>
                        </a:rPr>
                        <a:t>ABELHA</a:t>
                      </a:r>
                      <a:endParaRPr sz="2000" dirty="0">
                        <a:solidFill>
                          <a:schemeClr val="tx1"/>
                        </a:solidFill>
                      </a:endParaRPr>
                    </a:p>
                  </a:txBody>
                  <a:tcPr marL="121902" marR="121902" marT="60951" marB="60951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613974"/>
                  </a:ext>
                </a:extLst>
              </a:tr>
              <a:tr h="49433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" name="Picture 3" descr="A cartoon airplane on a black background&#10;&#10;Description automatically generated">
            <a:extLst>
              <a:ext uri="{FF2B5EF4-FFF2-40B4-BE49-F238E27FC236}">
                <a16:creationId xmlns:a16="http://schemas.microsoft.com/office/drawing/2014/main" id="{78BCE4DD-BF91-64C8-66F4-A8EDD24A76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7699" y="2363289"/>
            <a:ext cx="1920826" cy="27149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F1DEF9-9E99-8CF1-D646-149B4A5BE7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4937" y="2556297"/>
            <a:ext cx="1969391" cy="19693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AD243B-C438-5970-B5B1-2AC6C387CE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859" y="2438551"/>
            <a:ext cx="2402795" cy="2362503"/>
          </a:xfrm>
          <a:prstGeom prst="rect">
            <a:avLst/>
          </a:prstGeom>
        </p:spPr>
      </p:pic>
      <p:pic>
        <p:nvPicPr>
          <p:cNvPr id="10" name="Picture 9" descr="A tree with green leaves&#10;&#10;Description automatically generated">
            <a:extLst>
              <a:ext uri="{FF2B5EF4-FFF2-40B4-BE49-F238E27FC236}">
                <a16:creationId xmlns:a16="http://schemas.microsoft.com/office/drawing/2014/main" id="{881E0382-2496-7689-CC89-B41206182F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6918" y="2601128"/>
            <a:ext cx="1567837" cy="2069710"/>
          </a:xfrm>
          <a:prstGeom prst="rect">
            <a:avLst/>
          </a:prstGeom>
        </p:spPr>
      </p:pic>
      <p:pic>
        <p:nvPicPr>
          <p:cNvPr id="12" name="Picture 11" descr="A cartoon of a sword&#10;&#10;Description automatically generated">
            <a:extLst>
              <a:ext uri="{FF2B5EF4-FFF2-40B4-BE49-F238E27FC236}">
                <a16:creationId xmlns:a16="http://schemas.microsoft.com/office/drawing/2014/main" id="{DE9709E3-BE2F-3606-024C-81D4076EBF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1357" y="2595959"/>
            <a:ext cx="2047684" cy="2047684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2AC7EBD9-1B71-D513-7B99-E95AC0AB6CB0}"/>
              </a:ext>
            </a:extLst>
          </p:cNvPr>
          <p:cNvGrpSpPr/>
          <p:nvPr/>
        </p:nvGrpSpPr>
        <p:grpSpPr>
          <a:xfrm>
            <a:off x="10104120" y="6405928"/>
            <a:ext cx="1879398" cy="472392"/>
            <a:chOff x="10195560" y="6400848"/>
            <a:chExt cx="1879398" cy="472392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6749A513-3ED4-2D09-EE03-35FAC7CED9C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</p:spPr>
        </p:pic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D72F90AA-DECC-4D8A-26CA-E0A2411CBAA0}"/>
                </a:ext>
              </a:extLst>
            </p:cNvPr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randstander" pitchFamily="2" charset="0"/>
                </a:rPr>
                <a:t>CONTINUA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293019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2"/>
          <p:cNvSpPr txBox="1"/>
          <p:nvPr/>
        </p:nvSpPr>
        <p:spPr>
          <a:xfrm>
            <a:off x="3837110" y="2803919"/>
            <a:ext cx="639026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r>
              <a:rPr lang="pt-BR" sz="2666"/>
              <a:t> </a:t>
            </a:r>
            <a:endParaRPr sz="2487"/>
          </a:p>
        </p:txBody>
      </p:sp>
      <p:sp>
        <p:nvSpPr>
          <p:cNvPr id="333" name="Google Shape;333;p42"/>
          <p:cNvSpPr txBox="1"/>
          <p:nvPr/>
        </p:nvSpPr>
        <p:spPr>
          <a:xfrm>
            <a:off x="4966556" y="3451253"/>
            <a:ext cx="470071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endParaRPr sz="2666"/>
          </a:p>
        </p:txBody>
      </p:sp>
      <p:graphicFrame>
        <p:nvGraphicFramePr>
          <p:cNvPr id="334" name="Google Shape;334;p42"/>
          <p:cNvGraphicFramePr/>
          <p:nvPr>
            <p:extLst>
              <p:ext uri="{D42A27DB-BD31-4B8C-83A1-F6EECF244321}">
                <p14:modId xmlns:p14="http://schemas.microsoft.com/office/powerpoint/2010/main" val="287866053"/>
              </p:ext>
            </p:extLst>
          </p:nvPr>
        </p:nvGraphicFramePr>
        <p:xfrm>
          <a:off x="709314" y="2167214"/>
          <a:ext cx="10514095" cy="3137498"/>
        </p:xfrm>
        <a:graphic>
          <a:graphicData uri="http://schemas.openxmlformats.org/drawingml/2006/table">
            <a:tbl>
              <a:tblPr firstRow="1" bandRow="1">
                <a:noFill/>
                <a:tableStyleId>{FD75A1BA-39DB-4069-8C17-25DFC7264FE0}</a:tableStyleId>
              </a:tblPr>
              <a:tblGrid>
                <a:gridCol w="21028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28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28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28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028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1274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33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ESPELHO</a:t>
                      </a:r>
                      <a:endParaRPr sz="20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ANEL</a:t>
                      </a:r>
                      <a:endParaRPr sz="2000" dirty="0"/>
                    </a:p>
                  </a:txBody>
                  <a:tcPr marL="121902" marR="121902" marT="60951" marB="60951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ESCADA</a:t>
                      </a:r>
                      <a:endParaRPr sz="2000" dirty="0"/>
                    </a:p>
                  </a:txBody>
                  <a:tcPr marL="121902" marR="121902" marT="60951" marB="60951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APITO</a:t>
                      </a:r>
                      <a:endParaRPr sz="2000" dirty="0"/>
                    </a:p>
                  </a:txBody>
                  <a:tcPr marL="121902" marR="121902" marT="60951" marB="60951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ABACAXI</a:t>
                      </a:r>
                      <a:endParaRPr sz="2000" dirty="0"/>
                    </a:p>
                  </a:txBody>
                  <a:tcPr marL="121902" marR="121902" marT="60951" marB="60951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613974"/>
                  </a:ext>
                </a:extLst>
              </a:tr>
              <a:tr h="49433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Picture 2" descr="A gold oval frame with a black background&#10;&#10;Description automatically generated">
            <a:extLst>
              <a:ext uri="{FF2B5EF4-FFF2-40B4-BE49-F238E27FC236}">
                <a16:creationId xmlns:a16="http://schemas.microsoft.com/office/drawing/2014/main" id="{7A9FAB4E-4759-5FB4-2509-B327390469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486" y="2138223"/>
            <a:ext cx="1856747" cy="2131821"/>
          </a:xfrm>
          <a:prstGeom prst="rect">
            <a:avLst/>
          </a:prstGeom>
        </p:spPr>
      </p:pic>
      <p:pic>
        <p:nvPicPr>
          <p:cNvPr id="3" name="Picture 4" descr="A gold ring with a blue gem&#10;&#10;Description automatically generated">
            <a:extLst>
              <a:ext uri="{FF2B5EF4-FFF2-40B4-BE49-F238E27FC236}">
                <a16:creationId xmlns:a16="http://schemas.microsoft.com/office/drawing/2014/main" id="{36ED0A45-0FA3-4D23-643B-0D5601249D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4778" y="2243551"/>
            <a:ext cx="1921165" cy="1921165"/>
          </a:xfrm>
          <a:prstGeom prst="rect">
            <a:avLst/>
          </a:prstGeom>
        </p:spPr>
      </p:pic>
      <p:pic>
        <p:nvPicPr>
          <p:cNvPr id="6" name="Picture 4" descr="A wooden ladder with black background&#10;&#10;Description automatically generated">
            <a:extLst>
              <a:ext uri="{FF2B5EF4-FFF2-40B4-BE49-F238E27FC236}">
                <a16:creationId xmlns:a16="http://schemas.microsoft.com/office/drawing/2014/main" id="{DC90595A-25E1-7175-0990-84ACFBD820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0542" y="2179099"/>
            <a:ext cx="1561536" cy="2090945"/>
          </a:xfrm>
          <a:prstGeom prst="rect">
            <a:avLst/>
          </a:prstGeom>
        </p:spPr>
      </p:pic>
      <p:pic>
        <p:nvPicPr>
          <p:cNvPr id="7" name="Picture 9" descr="A red whistle on a black background&#10;&#10;Description automatically generated">
            <a:extLst>
              <a:ext uri="{FF2B5EF4-FFF2-40B4-BE49-F238E27FC236}">
                <a16:creationId xmlns:a16="http://schemas.microsoft.com/office/drawing/2014/main" id="{74B61775-5515-6115-F6F3-53BCA7DE5E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2548" y="2138223"/>
            <a:ext cx="2386978" cy="2386978"/>
          </a:xfrm>
          <a:prstGeom prst="rect">
            <a:avLst/>
          </a:prstGeom>
        </p:spPr>
      </p:pic>
      <p:pic>
        <p:nvPicPr>
          <p:cNvPr id="9" name="Picture 7" descr="A yellow pineapple with green leaves&#10;&#10;Description automatically generated">
            <a:extLst>
              <a:ext uri="{FF2B5EF4-FFF2-40B4-BE49-F238E27FC236}">
                <a16:creationId xmlns:a16="http://schemas.microsoft.com/office/drawing/2014/main" id="{827C3EE3-E6D9-1D48-16D7-314F6D92EC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28489" y="2014164"/>
            <a:ext cx="2112850" cy="211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305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2"/>
          <p:cNvSpPr txBox="1">
            <a:spLocks noGrp="1"/>
          </p:cNvSpPr>
          <p:nvPr>
            <p:ph type="body" idx="1"/>
          </p:nvPr>
        </p:nvSpPr>
        <p:spPr>
          <a:xfrm>
            <a:off x="676917" y="1067844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0" marR="110886" indent="0">
              <a:lnSpc>
                <a:spcPct val="90000"/>
              </a:lnSpc>
              <a:spcBef>
                <a:spcPts val="500"/>
              </a:spcBef>
              <a:buSzPct val="100000"/>
            </a:pPr>
            <a:r>
              <a:rPr lang="pt-BR" b="1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9. </a:t>
            </a:r>
            <a:r>
              <a:rPr lang="pt-BR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ESCREVA A LETRA INICIAL E PINTE A LETRA FINAL DOS NOMES DAS FIGURAS ABAIXO.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514350" marR="110886" indent="-514350">
              <a:lnSpc>
                <a:spcPct val="90000"/>
              </a:lnSpc>
              <a:spcBef>
                <a:spcPts val="500"/>
              </a:spcBef>
              <a:buSzPct val="100000"/>
              <a:buFont typeface="+mj-lt"/>
              <a:buAutoNum type="arabicPeriod" startAt="9"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42"/>
          <p:cNvSpPr txBox="1"/>
          <p:nvPr/>
        </p:nvSpPr>
        <p:spPr>
          <a:xfrm>
            <a:off x="3924195" y="3478842"/>
            <a:ext cx="639026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r>
              <a:rPr lang="pt-BR" sz="2666"/>
              <a:t> </a:t>
            </a:r>
            <a:endParaRPr sz="2487"/>
          </a:p>
        </p:txBody>
      </p:sp>
      <p:sp>
        <p:nvSpPr>
          <p:cNvPr id="333" name="Google Shape;333;p42"/>
          <p:cNvSpPr txBox="1"/>
          <p:nvPr/>
        </p:nvSpPr>
        <p:spPr>
          <a:xfrm>
            <a:off x="5053641" y="4126176"/>
            <a:ext cx="470071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endParaRPr sz="2666"/>
          </a:p>
        </p:txBody>
      </p:sp>
      <p:graphicFrame>
        <p:nvGraphicFramePr>
          <p:cNvPr id="334" name="Google Shape;334;p42"/>
          <p:cNvGraphicFramePr/>
          <p:nvPr>
            <p:extLst>
              <p:ext uri="{D42A27DB-BD31-4B8C-83A1-F6EECF244321}">
                <p14:modId xmlns:p14="http://schemas.microsoft.com/office/powerpoint/2010/main" val="4058975566"/>
              </p:ext>
            </p:extLst>
          </p:nvPr>
        </p:nvGraphicFramePr>
        <p:xfrm>
          <a:off x="804475" y="2779729"/>
          <a:ext cx="10514095" cy="3137498"/>
        </p:xfrm>
        <a:graphic>
          <a:graphicData uri="http://schemas.openxmlformats.org/drawingml/2006/table">
            <a:tbl>
              <a:tblPr firstRow="1" bandRow="1">
                <a:noFill/>
                <a:tableStyleId>{FD75A1BA-39DB-4069-8C17-25DFC7264FE0}</a:tableStyleId>
              </a:tblPr>
              <a:tblGrid>
                <a:gridCol w="21028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28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28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28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028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1274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33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ESTREL</a:t>
                      </a:r>
                      <a:r>
                        <a:rPr lang="pt-BR" sz="2000" dirty="0">
                          <a:highlight>
                            <a:srgbClr val="966CBC"/>
                          </a:highlight>
                        </a:rPr>
                        <a:t>A</a:t>
                      </a:r>
                      <a:endParaRPr sz="2000" dirty="0">
                        <a:highlight>
                          <a:srgbClr val="966CBC"/>
                        </a:highlight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ÁRVOR</a:t>
                      </a:r>
                      <a:r>
                        <a:rPr lang="pt-BR" sz="2000" dirty="0">
                          <a:highlight>
                            <a:srgbClr val="966CBC"/>
                          </a:highlight>
                        </a:rPr>
                        <a:t>E</a:t>
                      </a:r>
                      <a:endParaRPr sz="2000" dirty="0">
                        <a:highlight>
                          <a:srgbClr val="966CBC"/>
                        </a:highlight>
                      </a:endParaRPr>
                    </a:p>
                  </a:txBody>
                  <a:tcPr marL="121902" marR="121902" marT="60951" marB="60951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AVIÃ</a:t>
                      </a:r>
                      <a:r>
                        <a:rPr lang="pt-BR" sz="2000" dirty="0">
                          <a:highlight>
                            <a:srgbClr val="966CBC"/>
                          </a:highlight>
                        </a:rPr>
                        <a:t>O</a:t>
                      </a:r>
                      <a:endParaRPr sz="2000" dirty="0">
                        <a:highlight>
                          <a:srgbClr val="966CBC"/>
                        </a:highlight>
                      </a:endParaRPr>
                    </a:p>
                  </a:txBody>
                  <a:tcPr marL="121902" marR="121902" marT="60951" marB="60951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ESPAD</a:t>
                      </a:r>
                      <a:r>
                        <a:rPr lang="pt-BR" sz="2000" dirty="0">
                          <a:highlight>
                            <a:srgbClr val="966CBC"/>
                          </a:highlight>
                        </a:rPr>
                        <a:t>A</a:t>
                      </a:r>
                      <a:endParaRPr sz="2000" dirty="0">
                        <a:highlight>
                          <a:srgbClr val="966CBC"/>
                        </a:highlight>
                      </a:endParaRPr>
                    </a:p>
                  </a:txBody>
                  <a:tcPr marL="121902" marR="121902" marT="60951" marB="60951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ABELH</a:t>
                      </a:r>
                      <a:r>
                        <a:rPr lang="pt-BR" sz="2000" dirty="0">
                          <a:highlight>
                            <a:srgbClr val="966CBC"/>
                          </a:highlight>
                        </a:rPr>
                        <a:t>A</a:t>
                      </a:r>
                      <a:endParaRPr sz="2000" dirty="0">
                        <a:highlight>
                          <a:srgbClr val="966CBC"/>
                        </a:highlight>
                      </a:endParaRPr>
                    </a:p>
                  </a:txBody>
                  <a:tcPr marL="121902" marR="121902" marT="60951" marB="60951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613974"/>
                  </a:ext>
                </a:extLst>
              </a:tr>
              <a:tr h="49433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E</a:t>
                      </a:r>
                      <a:endParaRPr sz="20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A</a:t>
                      </a:r>
                      <a:endParaRPr sz="20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A</a:t>
                      </a:r>
                      <a:endParaRPr sz="20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E</a:t>
                      </a:r>
                      <a:endParaRPr sz="20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A</a:t>
                      </a:r>
                      <a:endParaRPr sz="20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" name="Picture 3" descr="A cartoon airplane on a black background&#10;&#10;Description automatically generated">
            <a:extLst>
              <a:ext uri="{FF2B5EF4-FFF2-40B4-BE49-F238E27FC236}">
                <a16:creationId xmlns:a16="http://schemas.microsoft.com/office/drawing/2014/main" id="{2EE82A1E-DDF0-C8D8-8C17-CBCD29CCD4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7699" y="2654692"/>
            <a:ext cx="1920826" cy="27149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5F301A-21D7-5FAF-4A73-7AF52CB08D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4937" y="2847700"/>
            <a:ext cx="1969391" cy="19693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06AD0A-3CE1-F178-6D7A-05D0D31CFB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859" y="2729954"/>
            <a:ext cx="2402795" cy="2362503"/>
          </a:xfrm>
          <a:prstGeom prst="rect">
            <a:avLst/>
          </a:prstGeom>
        </p:spPr>
      </p:pic>
      <p:pic>
        <p:nvPicPr>
          <p:cNvPr id="10" name="Picture 9" descr="A tree with green leaves&#10;&#10;Description automatically generated">
            <a:extLst>
              <a:ext uri="{FF2B5EF4-FFF2-40B4-BE49-F238E27FC236}">
                <a16:creationId xmlns:a16="http://schemas.microsoft.com/office/drawing/2014/main" id="{D738BC17-55A9-9EA4-A1AF-07A06F6DFF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6918" y="2892531"/>
            <a:ext cx="1567837" cy="2069710"/>
          </a:xfrm>
          <a:prstGeom prst="rect">
            <a:avLst/>
          </a:prstGeom>
        </p:spPr>
      </p:pic>
      <p:pic>
        <p:nvPicPr>
          <p:cNvPr id="12" name="Picture 11" descr="A cartoon of a sword&#10;&#10;Description automatically generated">
            <a:extLst>
              <a:ext uri="{FF2B5EF4-FFF2-40B4-BE49-F238E27FC236}">
                <a16:creationId xmlns:a16="http://schemas.microsoft.com/office/drawing/2014/main" id="{AF0CFE20-4617-8588-0B34-597D057F0C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1357" y="2887362"/>
            <a:ext cx="2047684" cy="2047684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8E411CC4-BE35-C9F5-4A15-F2D12D37AB68}"/>
              </a:ext>
            </a:extLst>
          </p:cNvPr>
          <p:cNvGrpSpPr/>
          <p:nvPr/>
        </p:nvGrpSpPr>
        <p:grpSpPr>
          <a:xfrm>
            <a:off x="10104120" y="6405928"/>
            <a:ext cx="1879398" cy="472392"/>
            <a:chOff x="10195560" y="6400848"/>
            <a:chExt cx="1879398" cy="472392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CD0ECD3F-FB42-3A37-2BE9-5E0E3F77E87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</p:spPr>
        </p:pic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27E2E09C-036E-A45C-F882-B5A29C183281}"/>
                </a:ext>
              </a:extLst>
            </p:cNvPr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randstander" pitchFamily="2" charset="0"/>
                </a:rPr>
                <a:t>CONTINUA</a:t>
              </a:r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65A67CA5-B63F-706E-702E-48D159F9BA85}"/>
              </a:ext>
            </a:extLst>
          </p:cNvPr>
          <p:cNvSpPr txBox="1">
            <a:spLocks/>
          </p:cNvSpPr>
          <p:nvPr/>
        </p:nvSpPr>
        <p:spPr>
          <a:xfrm>
            <a:off x="9493723" y="357756"/>
            <a:ext cx="40777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</p:spTree>
    <p:extLst>
      <p:ext uri="{BB962C8B-B14F-4D97-AF65-F5344CB8AC3E}">
        <p14:creationId xmlns:p14="http://schemas.microsoft.com/office/powerpoint/2010/main" val="38188461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2"/>
          <p:cNvSpPr txBox="1"/>
          <p:nvPr/>
        </p:nvSpPr>
        <p:spPr>
          <a:xfrm>
            <a:off x="3837110" y="2803919"/>
            <a:ext cx="639026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r>
              <a:rPr lang="pt-BR" sz="2666"/>
              <a:t> </a:t>
            </a:r>
            <a:endParaRPr sz="2487"/>
          </a:p>
        </p:txBody>
      </p:sp>
      <p:sp>
        <p:nvSpPr>
          <p:cNvPr id="333" name="Google Shape;333;p42"/>
          <p:cNvSpPr txBox="1"/>
          <p:nvPr/>
        </p:nvSpPr>
        <p:spPr>
          <a:xfrm>
            <a:off x="4966556" y="3451253"/>
            <a:ext cx="470071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endParaRPr sz="2666"/>
          </a:p>
        </p:txBody>
      </p:sp>
      <p:graphicFrame>
        <p:nvGraphicFramePr>
          <p:cNvPr id="334" name="Google Shape;334;p42"/>
          <p:cNvGraphicFramePr/>
          <p:nvPr>
            <p:extLst>
              <p:ext uri="{D42A27DB-BD31-4B8C-83A1-F6EECF244321}">
                <p14:modId xmlns:p14="http://schemas.microsoft.com/office/powerpoint/2010/main" val="425537323"/>
              </p:ext>
            </p:extLst>
          </p:nvPr>
        </p:nvGraphicFramePr>
        <p:xfrm>
          <a:off x="709314" y="2167214"/>
          <a:ext cx="10514095" cy="3137498"/>
        </p:xfrm>
        <a:graphic>
          <a:graphicData uri="http://schemas.openxmlformats.org/drawingml/2006/table">
            <a:tbl>
              <a:tblPr firstRow="1" bandRow="1">
                <a:noFill/>
                <a:tableStyleId>{FD75A1BA-39DB-4069-8C17-25DFC7264FE0}</a:tableStyleId>
              </a:tblPr>
              <a:tblGrid>
                <a:gridCol w="21028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28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28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28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028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1274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33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ESPELH</a:t>
                      </a:r>
                      <a:r>
                        <a:rPr lang="pt-BR" sz="2000" dirty="0">
                          <a:highlight>
                            <a:srgbClr val="966CBC"/>
                          </a:highlight>
                        </a:rPr>
                        <a:t>O</a:t>
                      </a:r>
                      <a:endParaRPr sz="2000" dirty="0">
                        <a:highlight>
                          <a:srgbClr val="966CBC"/>
                        </a:highlight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ANE</a:t>
                      </a:r>
                      <a:r>
                        <a:rPr lang="pt-BR" sz="2000" dirty="0">
                          <a:highlight>
                            <a:srgbClr val="966CBC"/>
                          </a:highlight>
                        </a:rPr>
                        <a:t>L</a:t>
                      </a:r>
                      <a:endParaRPr sz="2000" dirty="0">
                        <a:highlight>
                          <a:srgbClr val="966CBC"/>
                        </a:highlight>
                      </a:endParaRPr>
                    </a:p>
                  </a:txBody>
                  <a:tcPr marL="121902" marR="121902" marT="60951" marB="60951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ESCAD</a:t>
                      </a:r>
                      <a:r>
                        <a:rPr lang="pt-BR" sz="2000" dirty="0">
                          <a:highlight>
                            <a:srgbClr val="966CBC"/>
                          </a:highlight>
                        </a:rPr>
                        <a:t>A</a:t>
                      </a:r>
                      <a:endParaRPr sz="2000" dirty="0">
                        <a:highlight>
                          <a:srgbClr val="966CBC"/>
                        </a:highlight>
                      </a:endParaRPr>
                    </a:p>
                  </a:txBody>
                  <a:tcPr marL="121902" marR="121902" marT="60951" marB="60951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APIT</a:t>
                      </a:r>
                      <a:r>
                        <a:rPr lang="pt-BR" sz="2000" dirty="0">
                          <a:highlight>
                            <a:srgbClr val="966CBC"/>
                          </a:highlight>
                        </a:rPr>
                        <a:t>O</a:t>
                      </a:r>
                      <a:endParaRPr sz="2000" dirty="0">
                        <a:highlight>
                          <a:srgbClr val="966CBC"/>
                        </a:highlight>
                      </a:endParaRPr>
                    </a:p>
                  </a:txBody>
                  <a:tcPr marL="121902" marR="121902" marT="60951" marB="60951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ABACAX</a:t>
                      </a:r>
                      <a:r>
                        <a:rPr lang="pt-BR" sz="2000" dirty="0">
                          <a:highlight>
                            <a:srgbClr val="966CBC"/>
                          </a:highlight>
                        </a:rPr>
                        <a:t>I</a:t>
                      </a:r>
                      <a:endParaRPr sz="2000" dirty="0">
                        <a:highlight>
                          <a:srgbClr val="966CBC"/>
                        </a:highlight>
                      </a:endParaRPr>
                    </a:p>
                  </a:txBody>
                  <a:tcPr marL="121902" marR="121902" marT="60951" marB="60951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613974"/>
                  </a:ext>
                </a:extLst>
              </a:tr>
              <a:tr h="49433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E</a:t>
                      </a:r>
                      <a:endParaRPr sz="20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A</a:t>
                      </a:r>
                      <a:endParaRPr sz="20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E</a:t>
                      </a:r>
                      <a:endParaRPr sz="20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A</a:t>
                      </a:r>
                      <a:endParaRPr sz="20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A</a:t>
                      </a:r>
                      <a:endParaRPr sz="20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Picture 2" descr="A gold oval frame with a black background&#10;&#10;Description automatically generated">
            <a:extLst>
              <a:ext uri="{FF2B5EF4-FFF2-40B4-BE49-F238E27FC236}">
                <a16:creationId xmlns:a16="http://schemas.microsoft.com/office/drawing/2014/main" id="{7A9FAB4E-4759-5FB4-2509-B327390469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486" y="2138223"/>
            <a:ext cx="1856747" cy="2131821"/>
          </a:xfrm>
          <a:prstGeom prst="rect">
            <a:avLst/>
          </a:prstGeom>
        </p:spPr>
      </p:pic>
      <p:pic>
        <p:nvPicPr>
          <p:cNvPr id="3" name="Picture 4" descr="A gold ring with a blue gem&#10;&#10;Description automatically generated">
            <a:extLst>
              <a:ext uri="{FF2B5EF4-FFF2-40B4-BE49-F238E27FC236}">
                <a16:creationId xmlns:a16="http://schemas.microsoft.com/office/drawing/2014/main" id="{36ED0A45-0FA3-4D23-643B-0D5601249D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4778" y="2243551"/>
            <a:ext cx="1921165" cy="1921165"/>
          </a:xfrm>
          <a:prstGeom prst="rect">
            <a:avLst/>
          </a:prstGeom>
        </p:spPr>
      </p:pic>
      <p:pic>
        <p:nvPicPr>
          <p:cNvPr id="6" name="Picture 4" descr="A wooden ladder with black background&#10;&#10;Description automatically generated">
            <a:extLst>
              <a:ext uri="{FF2B5EF4-FFF2-40B4-BE49-F238E27FC236}">
                <a16:creationId xmlns:a16="http://schemas.microsoft.com/office/drawing/2014/main" id="{DC90595A-25E1-7175-0990-84ACFBD820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0542" y="2179099"/>
            <a:ext cx="1561536" cy="2090945"/>
          </a:xfrm>
          <a:prstGeom prst="rect">
            <a:avLst/>
          </a:prstGeom>
        </p:spPr>
      </p:pic>
      <p:pic>
        <p:nvPicPr>
          <p:cNvPr id="7" name="Picture 9" descr="A red whistle on a black background&#10;&#10;Description automatically generated">
            <a:extLst>
              <a:ext uri="{FF2B5EF4-FFF2-40B4-BE49-F238E27FC236}">
                <a16:creationId xmlns:a16="http://schemas.microsoft.com/office/drawing/2014/main" id="{74B61775-5515-6115-F6F3-53BCA7DE5E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2751" y="2123676"/>
            <a:ext cx="2386978" cy="2386978"/>
          </a:xfrm>
          <a:prstGeom prst="rect">
            <a:avLst/>
          </a:prstGeom>
        </p:spPr>
      </p:pic>
      <p:pic>
        <p:nvPicPr>
          <p:cNvPr id="9" name="Picture 7" descr="A yellow pineapple with green leaves&#10;&#10;Description automatically generated">
            <a:extLst>
              <a:ext uri="{FF2B5EF4-FFF2-40B4-BE49-F238E27FC236}">
                <a16:creationId xmlns:a16="http://schemas.microsoft.com/office/drawing/2014/main" id="{827C3EE3-E6D9-1D48-16D7-314F6D92EC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28489" y="2014164"/>
            <a:ext cx="2112850" cy="2112850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F8400C87-BB86-C437-DBEE-CD969673A684}"/>
              </a:ext>
            </a:extLst>
          </p:cNvPr>
          <p:cNvSpPr txBox="1">
            <a:spLocks/>
          </p:cNvSpPr>
          <p:nvPr/>
        </p:nvSpPr>
        <p:spPr>
          <a:xfrm>
            <a:off x="9493723" y="357756"/>
            <a:ext cx="40777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</p:spTree>
    <p:extLst>
      <p:ext uri="{BB962C8B-B14F-4D97-AF65-F5344CB8AC3E}">
        <p14:creationId xmlns:p14="http://schemas.microsoft.com/office/powerpoint/2010/main" val="14131569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29bff5210c6_0_222"/>
          <p:cNvSpPr txBox="1">
            <a:spLocks noGrp="1"/>
          </p:cNvSpPr>
          <p:nvPr>
            <p:ph type="body" idx="1"/>
          </p:nvPr>
        </p:nvSpPr>
        <p:spPr>
          <a:xfrm>
            <a:off x="4464964" y="1469571"/>
            <a:ext cx="7338340" cy="4495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indent="-457086">
              <a:spcAft>
                <a:spcPts val="1200"/>
              </a:spcAft>
            </a:pPr>
            <a:r>
              <a:rPr lang="pt-BR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RECONHECEMOS A ESTRUTURA DOS TEXTOS (</a:t>
            </a:r>
            <a:r>
              <a:rPr lang="pt-BR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POEMA).</a:t>
            </a:r>
            <a:endParaRPr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086">
              <a:spcAft>
                <a:spcPts val="1200"/>
              </a:spcAft>
            </a:pPr>
            <a:r>
              <a:rPr lang="pt-BR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IDENTIFICAMOS OS RECURSOS </a:t>
            </a:r>
            <a:r>
              <a:rPr lang="pt-BR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POÉTICOS UTILIZADOS (RIMAS).</a:t>
            </a:r>
            <a:endParaRPr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086">
              <a:spcAft>
                <a:spcPts val="1200"/>
              </a:spcAft>
            </a:pPr>
            <a:r>
              <a:rPr lang="pt-BR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IDENTIFICAMOS PALAVRAS QUE RIMAM.</a:t>
            </a:r>
            <a:endParaRPr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086">
              <a:spcAft>
                <a:spcPts val="1200"/>
              </a:spcAft>
            </a:pPr>
            <a:r>
              <a:rPr lang="pt-BR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IDENTIFICAMOS O NOME DAS LETRAS E A ORDEM ALFABÉTICA.</a:t>
            </a:r>
            <a:endParaRPr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086">
              <a:spcAft>
                <a:spcPts val="1200"/>
              </a:spcAft>
            </a:pPr>
            <a:r>
              <a:rPr lang="pt-BR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IDENTIFICAMOS A LETRA INICIAL E FINAL EM PALAVRAS.</a:t>
            </a:r>
            <a:endParaRPr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24"/>
          <p:cNvSpPr txBox="1">
            <a:spLocks noGrp="1"/>
          </p:cNvSpPr>
          <p:nvPr>
            <p:ph type="body" idx="1"/>
          </p:nvPr>
        </p:nvSpPr>
        <p:spPr>
          <a:xfrm>
            <a:off x="628167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12697" indent="0">
              <a:spcAft>
                <a:spcPts val="1200"/>
              </a:spcAft>
            </a:pPr>
            <a:r>
              <a:rPr lang="pt-BR" dirty="0"/>
              <a:t>SÃO PAULO (Estado). Secretaria da Educação. </a:t>
            </a:r>
            <a:r>
              <a:rPr lang="pt-BR" b="1" dirty="0"/>
              <a:t>Currículo Paulista</a:t>
            </a:r>
            <a:r>
              <a:rPr lang="pt-BR" dirty="0"/>
              <a:t>: Ensino Fundamental – Anos Iniciais – Matriz de Habilidades. São Paulo, 2019. Disponível em: </a:t>
            </a:r>
            <a:r>
              <a:rPr lang="pt-BR" u="sng" dirty="0">
                <a:hlinkClick r:id="rId3"/>
              </a:rPr>
              <a:t>https://efape.educacao.sp.gov.br/curriculopaulista/wp-content/uploads/2023/02/Curriculo_Paulista-etapas-Educa%C3%A7%C3%A3o-Infantil-e-Ensino-Fundamental-ISBN.pdf</a:t>
            </a:r>
            <a:r>
              <a:rPr lang="pt-BR" dirty="0"/>
              <a:t> Acesso em: 22 ago. 2023 </a:t>
            </a:r>
            <a:endParaRPr lang="pt-BR" dirty="0">
              <a:solidFill>
                <a:schemeClr val="tx1"/>
              </a:solidFill>
            </a:endParaRPr>
          </a:p>
          <a:p>
            <a:pPr marL="12697" indent="0">
              <a:spcAft>
                <a:spcPts val="1200"/>
              </a:spcAft>
            </a:pPr>
            <a:r>
              <a:rPr lang="pt-BR" dirty="0">
                <a:solidFill>
                  <a:schemeClr val="tx1"/>
                </a:solidFill>
              </a:rPr>
              <a:t>OLIVEIRA, J. E. DE; ROSSI, J. R. D. (orgs.). 1</a:t>
            </a:r>
            <a:r>
              <a:rPr lang="pt-BR" u="sng" baseline="30000" dirty="0">
                <a:solidFill>
                  <a:schemeClr val="tx1"/>
                </a:solidFill>
              </a:rPr>
              <a:t>o</a:t>
            </a:r>
            <a:r>
              <a:rPr lang="pt-BR" dirty="0">
                <a:solidFill>
                  <a:schemeClr val="tx1"/>
                </a:solidFill>
              </a:rPr>
              <a:t> Ano – Língua Portuguesa – </a:t>
            </a:r>
            <a:r>
              <a:rPr lang="pt-BR" b="1" dirty="0">
                <a:solidFill>
                  <a:schemeClr val="tx1"/>
                </a:solidFill>
              </a:rPr>
              <a:t>Caderno 1</a:t>
            </a:r>
            <a:r>
              <a:rPr lang="pt-BR" dirty="0">
                <a:solidFill>
                  <a:schemeClr val="tx1"/>
                </a:solidFill>
              </a:rPr>
              <a:t>. Sobral: </a:t>
            </a:r>
            <a:r>
              <a:rPr lang="pt-BR" dirty="0" err="1">
                <a:solidFill>
                  <a:schemeClr val="tx1"/>
                </a:solidFill>
              </a:rPr>
              <a:t>Lyceum</a:t>
            </a:r>
            <a:r>
              <a:rPr lang="pt-BR" dirty="0">
                <a:solidFill>
                  <a:schemeClr val="tx1"/>
                </a:solidFill>
              </a:rPr>
              <a:t> – Consultoria Educacional Ltda., 2021. (Caderno de Atividades, 1).</a:t>
            </a:r>
          </a:p>
          <a:p>
            <a:pPr marL="12697" indent="0">
              <a:spcAft>
                <a:spcPts val="1200"/>
              </a:spcAft>
            </a:pPr>
            <a:r>
              <a:rPr lang="pt-BR" dirty="0"/>
              <a:t>LEMOV, Doug. </a:t>
            </a:r>
            <a:r>
              <a:rPr lang="pt-BR" b="1" dirty="0"/>
              <a:t>Aula nota 10 3.0</a:t>
            </a:r>
            <a:r>
              <a:rPr lang="pt-BR" dirty="0"/>
              <a:t>: 63 técnicas para melhorar a gestão da sala de aula / Doug </a:t>
            </a:r>
            <a:r>
              <a:rPr lang="pt-BR" dirty="0" err="1"/>
              <a:t>Lemov</a:t>
            </a:r>
            <a:r>
              <a:rPr lang="pt-BR" dirty="0"/>
              <a:t>; tradução: Daniel Vieira, Sandra Maria Mallmann da Rosa; revisão técnica: Fausta Camargo, </a:t>
            </a:r>
            <a:r>
              <a:rPr lang="pt-BR" dirty="0" err="1"/>
              <a:t>Thuinie</a:t>
            </a:r>
            <a:r>
              <a:rPr lang="pt-BR" dirty="0"/>
              <a:t> Daros. 3. ed. Porto Alegre: Penso, 2023. </a:t>
            </a:r>
            <a:endParaRPr lang="pt-B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6"/>
          <p:cNvSpPr txBox="1">
            <a:spLocks noGrp="1"/>
          </p:cNvSpPr>
          <p:nvPr>
            <p:ph type="body" idx="1"/>
          </p:nvPr>
        </p:nvSpPr>
        <p:spPr>
          <a:xfrm>
            <a:off x="626060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0" indent="0">
              <a:spcAft>
                <a:spcPts val="1200"/>
              </a:spcAft>
            </a:pPr>
            <a:r>
              <a:rPr lang="pt-BR" b="1" dirty="0">
                <a:solidFill>
                  <a:schemeClr val="tx1"/>
                </a:solidFill>
              </a:rPr>
              <a:t>Lista de imagens e vídeos</a:t>
            </a:r>
          </a:p>
          <a:p>
            <a:pPr marL="0" indent="0">
              <a:spcAft>
                <a:spcPts val="1200"/>
              </a:spcAft>
            </a:pPr>
            <a:r>
              <a:rPr lang="pt-BR" b="1" dirty="0">
                <a:solidFill>
                  <a:schemeClr val="tx1"/>
                </a:solidFill>
              </a:rPr>
              <a:t>Slide 1 – </a:t>
            </a:r>
            <a:r>
              <a:rPr lang="pt-BR" dirty="0"/>
              <a:t>Imagem de capa: SEDUC-SP.</a:t>
            </a:r>
            <a:endParaRPr dirty="0">
              <a:solidFill>
                <a:schemeClr val="tx1"/>
              </a:solidFill>
            </a:endParaRPr>
          </a:p>
          <a:p>
            <a:pPr marL="0" indent="0">
              <a:spcAft>
                <a:spcPts val="1200"/>
              </a:spcAft>
            </a:pPr>
            <a:r>
              <a:rPr lang="pt-BR" b="1" dirty="0">
                <a:solidFill>
                  <a:schemeClr val="tx1"/>
                </a:solidFill>
              </a:rPr>
              <a:t>Slide 3 – </a:t>
            </a:r>
            <a:r>
              <a:rPr lang="pt-BR" dirty="0">
                <a:solidFill>
                  <a:schemeClr val="tx1"/>
                </a:solidFill>
              </a:rPr>
              <a:t>Nossa vida com Alice. LETRA A! (Série “Vamos escrever?”). </a:t>
            </a:r>
            <a:r>
              <a:rPr lang="pt-BR" b="1" dirty="0">
                <a:solidFill>
                  <a:schemeClr val="tx1"/>
                </a:solidFill>
              </a:rPr>
              <a:t>YouTube</a:t>
            </a:r>
            <a:r>
              <a:rPr lang="pt-BR" dirty="0">
                <a:solidFill>
                  <a:schemeClr val="tx1"/>
                </a:solidFill>
              </a:rPr>
              <a:t>, 1 min 53 s. Disponível em: </a:t>
            </a:r>
            <a:r>
              <a:rPr lang="pt-BR" u="sng" dirty="0">
                <a:solidFill>
                  <a:srgbClr val="00869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https://www.youtube.com/watch?v=tpUU_C4uWCc</a:t>
            </a:r>
            <a:r>
              <a:rPr lang="pt-BR" dirty="0">
                <a:solidFill>
                  <a:schemeClr val="tx1"/>
                </a:solidFill>
              </a:rPr>
              <a:t>. </a:t>
            </a:r>
          </a:p>
          <a:p>
            <a:pPr marL="0" indent="0">
              <a:spcAft>
                <a:spcPts val="1200"/>
              </a:spcAft>
            </a:pPr>
            <a:r>
              <a:rPr lang="pt-BR" b="1" dirty="0">
                <a:solidFill>
                  <a:schemeClr val="tx1"/>
                </a:solidFill>
              </a:rPr>
              <a:t>Slides 4, 7, 8, 11 a 14 e 19 a 24 – </a:t>
            </a:r>
            <a:r>
              <a:rPr lang="pt-BR" dirty="0">
                <a:solidFill>
                  <a:schemeClr val="tx1"/>
                </a:solidFill>
              </a:rPr>
              <a:t>© Getty Images.</a:t>
            </a:r>
          </a:p>
          <a:p>
            <a:pPr marL="0" indent="0">
              <a:spcAft>
                <a:spcPts val="1200"/>
              </a:spcAft>
            </a:pPr>
            <a:endParaRPr lang="pt-B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372b98b6287_0_515"/>
          <p:cNvSpPr txBox="1"/>
          <p:nvPr/>
        </p:nvSpPr>
        <p:spPr>
          <a:xfrm>
            <a:off x="1365078" y="877966"/>
            <a:ext cx="4240139" cy="312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spcAft>
                <a:spcPts val="1200"/>
              </a:spcAft>
              <a:buSzPts val="1600"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Habilidade: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  <a:p>
            <a:pPr lvl="0">
              <a:spcAft>
                <a:spcPts val="1200"/>
              </a:spcAft>
              <a:buSzPts val="1100"/>
            </a:pPr>
            <a:r>
              <a:rPr lang="pt-BR" sz="1600" b="1" dirty="0">
                <a:latin typeface="Arial" panose="020B0604020202020204" pitchFamily="34" charset="0"/>
              </a:rPr>
              <a:t>EF12LP19 </a:t>
            </a:r>
            <a:r>
              <a:rPr lang="pt-BR" sz="1600" dirty="0">
                <a:latin typeface="Arial" panose="020B0604020202020204" pitchFamily="34" charset="0"/>
              </a:rPr>
              <a:t>Ler e compreender textos do campo artístico-literário que apresentem rimas, sonoridades, jogos de palavras, expressões e comparações. </a:t>
            </a:r>
          </a:p>
          <a:p>
            <a:pPr lvl="0">
              <a:spcAft>
                <a:spcPts val="1200"/>
              </a:spcAft>
              <a:buSzPts val="1100"/>
            </a:pPr>
            <a:r>
              <a:rPr lang="pt-BR" sz="1600" b="1" dirty="0">
                <a:latin typeface="Arial" panose="020B0604020202020204" pitchFamily="34" charset="0"/>
              </a:rPr>
              <a:t>EF01LP10A</a:t>
            </a:r>
            <a:r>
              <a:rPr lang="pt-BR" sz="1600" dirty="0">
                <a:latin typeface="Arial" panose="020B0604020202020204" pitchFamily="34" charset="0"/>
              </a:rPr>
              <a:t> Nomear as letras do alfabeto. </a:t>
            </a:r>
          </a:p>
          <a:p>
            <a:pPr lvl="0">
              <a:spcAft>
                <a:spcPts val="1200"/>
              </a:spcAft>
              <a:buSzPts val="1100"/>
            </a:pPr>
            <a:r>
              <a:rPr lang="pt-BR" sz="1600" b="1" dirty="0">
                <a:latin typeface="Arial" panose="020B0604020202020204" pitchFamily="34" charset="0"/>
              </a:rPr>
              <a:t>EF01LP10B</a:t>
            </a:r>
            <a:r>
              <a:rPr lang="pt-BR" sz="1600" dirty="0">
                <a:latin typeface="Arial" panose="020B0604020202020204" pitchFamily="34" charset="0"/>
              </a:rPr>
              <a:t> Recitar as letras do alfabeto sequencialmente. </a:t>
            </a:r>
          </a:p>
          <a:p>
            <a:pPr lvl="0">
              <a:spcAft>
                <a:spcPts val="1200"/>
              </a:spcAft>
              <a:buSzPts val="1100"/>
            </a:pPr>
            <a:r>
              <a:rPr lang="pt-BR" sz="1600" b="1" dirty="0">
                <a:latin typeface="Arial" panose="020B0604020202020204" pitchFamily="34" charset="0"/>
              </a:rPr>
              <a:t>EF01LP09 </a:t>
            </a:r>
            <a:r>
              <a:rPr lang="pt-BR" sz="1600" dirty="0">
                <a:latin typeface="Arial" panose="020B0604020202020204" pitchFamily="34" charset="0"/>
              </a:rPr>
              <a:t>Comparar palavras identificando semelhanças e diferenças entre seus sons e suas partes (aliterações, rimas entre outras). </a:t>
            </a:r>
          </a:p>
          <a:p>
            <a:pPr lvl="0">
              <a:spcAft>
                <a:spcPts val="1200"/>
              </a:spcAft>
              <a:buSzPts val="1100"/>
            </a:pPr>
            <a:r>
              <a:rPr lang="pt-BR" sz="1600" b="1" dirty="0">
                <a:latin typeface="Arial" panose="020B0604020202020204" pitchFamily="34" charset="0"/>
              </a:rPr>
              <a:t>EF01LP13</a:t>
            </a:r>
            <a:r>
              <a:rPr lang="pt-BR" sz="1600" dirty="0">
                <a:latin typeface="Arial" panose="020B0604020202020204" pitchFamily="34" charset="0"/>
              </a:rPr>
              <a:t> Comparar o som e a grafia de diferentes partes da palavra (começo, meio e fim).</a:t>
            </a:r>
            <a:endParaRPr lang="pt-BR" sz="1600" dirty="0"/>
          </a:p>
          <a:p>
            <a:pPr lvl="0" algn="just">
              <a:spcAft>
                <a:spcPts val="1200"/>
              </a:spcAft>
              <a:buSzPts val="1600"/>
            </a:pPr>
            <a:endParaRPr sz="1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g372b98b6287_0_515"/>
          <p:cNvSpPr txBox="1">
            <a:spLocks noGrp="1"/>
          </p:cNvSpPr>
          <p:nvPr>
            <p:ph type="subTitle" idx="1"/>
          </p:nvPr>
        </p:nvSpPr>
        <p:spPr>
          <a:xfrm rot="-120168">
            <a:off x="176359" y="170377"/>
            <a:ext cx="1785491" cy="545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SLIDE 2</a:t>
            </a:r>
            <a:endParaRPr dirty="0"/>
          </a:p>
        </p:txBody>
      </p:sp>
      <p:grpSp>
        <p:nvGrpSpPr>
          <p:cNvPr id="5" name="Google Shape;673;g372b98b6287_0_515">
            <a:extLst>
              <a:ext uri="{FF2B5EF4-FFF2-40B4-BE49-F238E27FC236}">
                <a16:creationId xmlns:a16="http://schemas.microsoft.com/office/drawing/2014/main" id="{340C5ADB-F84C-A966-3E44-9FE53034404F}"/>
              </a:ext>
            </a:extLst>
          </p:cNvPr>
          <p:cNvGrpSpPr/>
          <p:nvPr/>
        </p:nvGrpSpPr>
        <p:grpSpPr>
          <a:xfrm>
            <a:off x="512690" y="877966"/>
            <a:ext cx="692170" cy="719856"/>
            <a:chOff x="512793" y="747344"/>
            <a:chExt cx="692308" cy="720000"/>
          </a:xfrm>
        </p:grpSpPr>
        <p:pic>
          <p:nvPicPr>
            <p:cNvPr id="6" name="Google Shape;674;g372b98b6287_0_515">
              <a:extLst>
                <a:ext uri="{FF2B5EF4-FFF2-40B4-BE49-F238E27FC236}">
                  <a16:creationId xmlns:a16="http://schemas.microsoft.com/office/drawing/2014/main" id="{DE69B880-F585-9B7A-8422-324FD2C1006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74734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675;g372b98b6287_0_515">
              <a:extLst>
                <a:ext uri="{FF2B5EF4-FFF2-40B4-BE49-F238E27FC236}">
                  <a16:creationId xmlns:a16="http://schemas.microsoft.com/office/drawing/2014/main" id="{40F7EF88-E268-B7EE-DBDE-C1AAFA7011A7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73043" y="818751"/>
              <a:ext cx="371612" cy="5274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id="{EE9391B9-8DED-5627-AF5C-9F1A03624D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5631" y="823563"/>
            <a:ext cx="5940000" cy="333962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135433" indent="0" algn="just"/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135433" indent="0" algn="just"/>
            <a:endParaRPr dirty="0"/>
          </a:p>
          <a:p>
            <a:pPr marL="135433" indent="0" algn="just"/>
            <a:endParaRPr dirty="0"/>
          </a:p>
          <a:p>
            <a:pPr marL="135433" indent="0" algn="just"/>
            <a:endParaRPr dirty="0">
              <a:highlight>
                <a:srgbClr val="FFFF00"/>
              </a:highlight>
            </a:endParaRPr>
          </a:p>
        </p:txBody>
      </p:sp>
      <p:sp>
        <p:nvSpPr>
          <p:cNvPr id="85" name="Google Shape;85;p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br>
              <a:rPr lang="pt-BR" sz="2666"/>
            </a:br>
            <a:endParaRPr sz="2666"/>
          </a:p>
        </p:txBody>
      </p:sp>
      <p:sp>
        <p:nvSpPr>
          <p:cNvPr id="87" name="Google Shape;87;p2"/>
          <p:cNvSpPr txBox="1"/>
          <p:nvPr/>
        </p:nvSpPr>
        <p:spPr>
          <a:xfrm>
            <a:off x="452383" y="1473103"/>
            <a:ext cx="4222740" cy="697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SzPts val="1400"/>
            </a:pPr>
            <a:endParaRPr/>
          </a:p>
          <a:p>
            <a:pPr>
              <a:buSzPts val="1400"/>
            </a:pPr>
            <a:endParaRPr/>
          </a:p>
        </p:txBody>
      </p:sp>
      <p:sp>
        <p:nvSpPr>
          <p:cNvPr id="88" name="Google Shape;88;p2"/>
          <p:cNvSpPr txBox="1"/>
          <p:nvPr/>
        </p:nvSpPr>
        <p:spPr>
          <a:xfrm>
            <a:off x="621671" y="958487"/>
            <a:ext cx="7755177" cy="600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SzPts val="2600"/>
            </a:pPr>
            <a:r>
              <a:rPr lang="pt-BR" sz="3100" b="1" dirty="0"/>
              <a:t>CONVERSE COM A TURMA</a:t>
            </a:r>
            <a:endParaRPr sz="3100" b="1" dirty="0"/>
          </a:p>
        </p:txBody>
      </p:sp>
      <p:sp>
        <p:nvSpPr>
          <p:cNvPr id="93" name="Google Shape;93;p2"/>
          <p:cNvSpPr txBox="1"/>
          <p:nvPr/>
        </p:nvSpPr>
        <p:spPr>
          <a:xfrm>
            <a:off x="655529" y="1926848"/>
            <a:ext cx="4694011" cy="2431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600" dirty="0"/>
              <a:t>O TEXTO DE HOJE TEM O NOME DA PRIMEIRA LETRA DO </a:t>
            </a:r>
            <a:r>
              <a:rPr lang="pt-BR" sz="2600" dirty="0">
                <a:solidFill>
                  <a:schemeClr val="tx1"/>
                </a:solidFill>
              </a:rPr>
              <a:t>ALFABETO. </a:t>
            </a:r>
            <a:endParaRPr sz="2600" dirty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</a:pPr>
            <a:r>
              <a:rPr lang="pt-BR" sz="2600" dirty="0">
                <a:solidFill>
                  <a:schemeClr val="tx1"/>
                </a:solidFill>
              </a:rPr>
              <a:t>VAMOS ASSISTIR A UM VÍDEO COM ESSA LETRA?</a:t>
            </a:r>
            <a:endParaRPr sz="2600" dirty="0"/>
          </a:p>
        </p:txBody>
      </p:sp>
      <p:pic>
        <p:nvPicPr>
          <p:cNvPr id="94" name="Google Shape;9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67846" y="1926848"/>
            <a:ext cx="5831360" cy="27876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B7372C2F-D76F-3456-9259-C2FB9F09C2AF}"/>
              </a:ext>
            </a:extLst>
          </p:cNvPr>
          <p:cNvGrpSpPr/>
          <p:nvPr/>
        </p:nvGrpSpPr>
        <p:grpSpPr>
          <a:xfrm>
            <a:off x="6515751" y="4833218"/>
            <a:ext cx="4756611" cy="459364"/>
            <a:chOff x="4187825" y="3626245"/>
            <a:chExt cx="4756611" cy="459364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6D420B72-CE0B-7C6E-FA75-D002B97180BA}"/>
                </a:ext>
              </a:extLst>
            </p:cNvPr>
            <p:cNvSpPr txBox="1"/>
            <p:nvPr/>
          </p:nvSpPr>
          <p:spPr>
            <a:xfrm>
              <a:off x="4289890" y="3708331"/>
              <a:ext cx="4654546" cy="302955"/>
            </a:xfrm>
            <a:prstGeom prst="roundRect">
              <a:avLst>
                <a:gd name="adj" fmla="val 50000"/>
              </a:avLst>
            </a:prstGeom>
            <a:solidFill>
              <a:srgbClr val="FFF2CC"/>
            </a:solidFill>
            <a:ln w="12700">
              <a:solidFill>
                <a:schemeClr val="bg2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>
                <a:buSzPts val="1600"/>
              </a:pPr>
              <a:r>
                <a:rPr lang="pt-BR" dirty="0">
                  <a:solidFill>
                    <a:schemeClr val="tx1"/>
                  </a:solidFill>
                  <a:hlinkClick r:id="rId4"/>
                </a:rPr>
                <a:t>https://www.youtube.com/watch?v=tpUU_C4uWCc</a:t>
              </a:r>
              <a:endParaRPr lang="pt-BR" dirty="0">
                <a:solidFill>
                  <a:schemeClr val="tx1"/>
                </a:solidFill>
              </a:endParaRPr>
            </a:p>
          </p:txBody>
        </p:sp>
        <p:pic>
          <p:nvPicPr>
            <p:cNvPr id="4" name="Gráfico 10">
              <a:extLst>
                <a:ext uri="{FF2B5EF4-FFF2-40B4-BE49-F238E27FC236}">
                  <a16:creationId xmlns:a16="http://schemas.microsoft.com/office/drawing/2014/main" id="{836FE0F4-4E89-061A-2643-D601EF2A52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187825" y="3626245"/>
              <a:ext cx="524987" cy="4593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>
          <a:extLst>
            <a:ext uri="{FF2B5EF4-FFF2-40B4-BE49-F238E27FC236}">
              <a16:creationId xmlns:a16="http://schemas.microsoft.com/office/drawing/2014/main" id="{2D60F54E-21E5-606D-B1DA-081E61749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372b98b6287_0_515">
            <a:extLst>
              <a:ext uri="{FF2B5EF4-FFF2-40B4-BE49-F238E27FC236}">
                <a16:creationId xmlns:a16="http://schemas.microsoft.com/office/drawing/2014/main" id="{EA27742C-7316-7CC9-FB7E-4735B9898BC6}"/>
              </a:ext>
            </a:extLst>
          </p:cNvPr>
          <p:cNvSpPr txBox="1"/>
          <p:nvPr/>
        </p:nvSpPr>
        <p:spPr>
          <a:xfrm>
            <a:off x="1349196" y="963004"/>
            <a:ext cx="4122456" cy="2099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Aft>
                <a:spcPts val="600"/>
              </a:spcAft>
              <a:buSzPts val="1600"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  <a:p>
            <a:pPr>
              <a:spcAft>
                <a:spcPts val="600"/>
              </a:spcAft>
            </a:pPr>
            <a:r>
              <a:rPr lang="pt-BR" sz="1600" dirty="0"/>
              <a:t>Caro professor, nesta etapa inicial, a proposta é despertar o interesse dos estudantes para o tema da aula. Antes de exibir o vídeo sobre a letra A, convide a turma para pensar em palavras que comecem com essa letra e compartilhe algumas sugestões, como "abelha", "arco-íris" ou "avião". Após esse momento breve de escuta, explique que assistirão a um vídeo que apresenta o som da letra A.</a:t>
            </a:r>
          </a:p>
          <a:p>
            <a:pPr>
              <a:spcAft>
                <a:spcPts val="600"/>
              </a:spcAft>
            </a:pPr>
            <a:r>
              <a:rPr lang="pt-BR" sz="1600" dirty="0"/>
              <a:t>Finalize com uma pergunta simples para retomar com a turma após o vídeo, como: </a:t>
            </a:r>
            <a:r>
              <a:rPr lang="pt-BR" sz="1600" i="1" dirty="0"/>
              <a:t>“Qual palavra com a letra A vocês mais gostaram?”</a:t>
            </a:r>
            <a:r>
              <a:rPr lang="pt-BR" sz="1600" dirty="0"/>
              <a:t> ou </a:t>
            </a:r>
            <a:r>
              <a:rPr lang="pt-BR" sz="1600" i="1" dirty="0"/>
              <a:t>“Como é mesmo que escreve a letra A? Sobe, desce e...?”</a:t>
            </a:r>
            <a:endParaRPr lang="pt-BR" sz="1600" dirty="0"/>
          </a:p>
        </p:txBody>
      </p:sp>
      <p:sp>
        <p:nvSpPr>
          <p:cNvPr id="660" name="Google Shape;660;g372b98b6287_0_515">
            <a:extLst>
              <a:ext uri="{FF2B5EF4-FFF2-40B4-BE49-F238E27FC236}">
                <a16:creationId xmlns:a16="http://schemas.microsoft.com/office/drawing/2014/main" id="{F134F148-E56C-FC41-E0D9-380D8AF4FF7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rot="-120168">
            <a:off x="176359" y="170377"/>
            <a:ext cx="1785491" cy="545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SLIDE 3</a:t>
            </a:r>
            <a:endParaRPr dirty="0"/>
          </a:p>
        </p:txBody>
      </p:sp>
      <p:grpSp>
        <p:nvGrpSpPr>
          <p:cNvPr id="2" name="Google Shape;676;g372b98b6287_0_515">
            <a:extLst>
              <a:ext uri="{FF2B5EF4-FFF2-40B4-BE49-F238E27FC236}">
                <a16:creationId xmlns:a16="http://schemas.microsoft.com/office/drawing/2014/main" id="{AB4CDD26-C02A-18EA-4FED-2F06C57F0E9B}"/>
              </a:ext>
            </a:extLst>
          </p:cNvPr>
          <p:cNvGrpSpPr/>
          <p:nvPr/>
        </p:nvGrpSpPr>
        <p:grpSpPr>
          <a:xfrm>
            <a:off x="512494" y="909321"/>
            <a:ext cx="692170" cy="719856"/>
            <a:chOff x="512793" y="2412643"/>
            <a:chExt cx="692308" cy="720000"/>
          </a:xfrm>
        </p:grpSpPr>
        <p:pic>
          <p:nvPicPr>
            <p:cNvPr id="3" name="Google Shape;677;g372b98b6287_0_515">
              <a:extLst>
                <a:ext uri="{FF2B5EF4-FFF2-40B4-BE49-F238E27FC236}">
                  <a16:creationId xmlns:a16="http://schemas.microsoft.com/office/drawing/2014/main" id="{6DC57436-A18A-A039-0D84-8F49EFF0BF17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678;g372b98b6287_0_515">
              <a:extLst>
                <a:ext uri="{FF2B5EF4-FFF2-40B4-BE49-F238E27FC236}">
                  <a16:creationId xmlns:a16="http://schemas.microsoft.com/office/drawing/2014/main" id="{E5424EAD-B41E-8480-D10B-89CF17B14042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" name="Imagem 4">
            <a:extLst>
              <a:ext uri="{FF2B5EF4-FFF2-40B4-BE49-F238E27FC236}">
                <a16:creationId xmlns:a16="http://schemas.microsoft.com/office/drawing/2014/main" id="{815A1BFF-1564-A808-FDAF-EEA87CEE192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765631" y="823564"/>
            <a:ext cx="5940000" cy="333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4465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>
          <a:extLst>
            <a:ext uri="{FF2B5EF4-FFF2-40B4-BE49-F238E27FC236}">
              <a16:creationId xmlns:a16="http://schemas.microsoft.com/office/drawing/2014/main" id="{DD1832B3-BAB4-BB34-D042-032B7E52E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372b98b6287_0_515">
            <a:extLst>
              <a:ext uri="{FF2B5EF4-FFF2-40B4-BE49-F238E27FC236}">
                <a16:creationId xmlns:a16="http://schemas.microsoft.com/office/drawing/2014/main" id="{B4C7ABE3-8EA1-0B82-9FBD-9B366F62AF9E}"/>
              </a:ext>
            </a:extLst>
          </p:cNvPr>
          <p:cNvSpPr txBox="1"/>
          <p:nvPr/>
        </p:nvSpPr>
        <p:spPr>
          <a:xfrm>
            <a:off x="1349195" y="951071"/>
            <a:ext cx="4181449" cy="2099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spcAft>
                <a:spcPts val="600"/>
              </a:spcAft>
              <a:buSzPts val="1600"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  <a:p>
            <a:pPr>
              <a:spcAft>
                <a:spcPts val="600"/>
              </a:spcAft>
            </a:pPr>
            <a:r>
              <a:rPr lang="pt-BR" sz="1600" dirty="0"/>
              <a:t>Caro professor, realize a leitura expressiva do texto, convidando os estudantes a acompanhar cada palavra com o dedo, seguindo o ritmo da leitura. Em seguida, dite algumas palavras presentes no texto, como ABELHA, ANEL e ABACATE, e solicite que localizem a letra A nelas. Proponha que também identifiquem outras palavras do texto onde a letra apareça, reforçando sua presença no início, no meio ou no final das palavras.</a:t>
            </a:r>
          </a:p>
        </p:txBody>
      </p:sp>
      <p:sp>
        <p:nvSpPr>
          <p:cNvPr id="660" name="Google Shape;660;g372b98b6287_0_515">
            <a:extLst>
              <a:ext uri="{FF2B5EF4-FFF2-40B4-BE49-F238E27FC236}">
                <a16:creationId xmlns:a16="http://schemas.microsoft.com/office/drawing/2014/main" id="{BAE6BBFB-8FA8-CEAE-E90E-95F6EF2F2F2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rot="-120168">
            <a:off x="176359" y="170377"/>
            <a:ext cx="1785491" cy="545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SLIDE 4</a:t>
            </a:r>
            <a:endParaRPr dirty="0"/>
          </a:p>
        </p:txBody>
      </p:sp>
      <p:grpSp>
        <p:nvGrpSpPr>
          <p:cNvPr id="5" name="Google Shape;676;g372b98b6287_0_515">
            <a:extLst>
              <a:ext uri="{FF2B5EF4-FFF2-40B4-BE49-F238E27FC236}">
                <a16:creationId xmlns:a16="http://schemas.microsoft.com/office/drawing/2014/main" id="{2FAFD836-9525-3ABA-A4DE-C6AE1FD04B6B}"/>
              </a:ext>
            </a:extLst>
          </p:cNvPr>
          <p:cNvGrpSpPr/>
          <p:nvPr/>
        </p:nvGrpSpPr>
        <p:grpSpPr>
          <a:xfrm>
            <a:off x="512494" y="909321"/>
            <a:ext cx="692170" cy="719856"/>
            <a:chOff x="512793" y="2412643"/>
            <a:chExt cx="692308" cy="720000"/>
          </a:xfrm>
        </p:grpSpPr>
        <p:pic>
          <p:nvPicPr>
            <p:cNvPr id="6" name="Google Shape;677;g372b98b6287_0_515">
              <a:extLst>
                <a:ext uri="{FF2B5EF4-FFF2-40B4-BE49-F238E27FC236}">
                  <a16:creationId xmlns:a16="http://schemas.microsoft.com/office/drawing/2014/main" id="{A199832C-5553-2F16-44C6-3634493CC96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678;g372b98b6287_0_515">
              <a:extLst>
                <a:ext uri="{FF2B5EF4-FFF2-40B4-BE49-F238E27FC236}">
                  <a16:creationId xmlns:a16="http://schemas.microsoft.com/office/drawing/2014/main" id="{0CFBAD41-6907-4440-9346-C3F1C379E2F4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5154EE76-FADC-5931-8A0F-E74343D2F74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765631" y="823564"/>
            <a:ext cx="5939999" cy="333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8734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>
          <a:extLst>
            <a:ext uri="{FF2B5EF4-FFF2-40B4-BE49-F238E27FC236}">
              <a16:creationId xmlns:a16="http://schemas.microsoft.com/office/drawing/2014/main" id="{2EFB850A-FB32-3724-E24F-E56A7C636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372b98b6287_0_515">
            <a:extLst>
              <a:ext uri="{FF2B5EF4-FFF2-40B4-BE49-F238E27FC236}">
                <a16:creationId xmlns:a16="http://schemas.microsoft.com/office/drawing/2014/main" id="{83555A9C-9371-B165-2F48-CF22AA7FAB86}"/>
              </a:ext>
            </a:extLst>
          </p:cNvPr>
          <p:cNvSpPr txBox="1"/>
          <p:nvPr/>
        </p:nvSpPr>
        <p:spPr>
          <a:xfrm>
            <a:off x="1349196" y="943174"/>
            <a:ext cx="4320956" cy="304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spcAft>
                <a:spcPts val="600"/>
              </a:spcAft>
              <a:buSzPts val="1600"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  <a:p>
            <a:pPr>
              <a:spcAft>
                <a:spcPts val="600"/>
              </a:spcAft>
            </a:pPr>
            <a:r>
              <a:rPr lang="pt-BR" sz="1600" dirty="0"/>
              <a:t>Caro professor, nesta atividade, o objetivo é retomar, de forma leve, a ideia de rima, já trabalhada com os </a:t>
            </a:r>
            <a:r>
              <a:rPr lang="pt-BR" sz="1600" b="1" dirty="0"/>
              <a:t>estudantes</a:t>
            </a:r>
            <a:r>
              <a:rPr lang="pt-BR" sz="1600" dirty="0"/>
              <a:t> em aulas anteriores. Antes de pedir que completem as palavras, converse brevemente com a turma sobre sons parecidos no final das palavras. Você pode dizer algo como: “Sabem quando duas palavras parecem ‘falar’ parecido no final? Isso é rima! Que nem ‘avião’ e ‘fogão’. Escutem como termina igual: -</a:t>
            </a:r>
            <a:r>
              <a:rPr lang="pt-BR" sz="1600" dirty="0" err="1"/>
              <a:t>ão</a:t>
            </a:r>
            <a:r>
              <a:rPr lang="pt-BR" sz="1600" dirty="0"/>
              <a:t>.”</a:t>
            </a:r>
          </a:p>
          <a:p>
            <a:pPr>
              <a:spcAft>
                <a:spcPts val="600"/>
              </a:spcAft>
            </a:pPr>
            <a:r>
              <a:rPr lang="pt-BR" sz="1600" dirty="0"/>
              <a:t>Em seguida, leia as palavras da atividade em voz alta, com entonação marcada no final, incentivando os </a:t>
            </a:r>
            <a:r>
              <a:rPr lang="pt-BR" sz="1600" b="1" dirty="0"/>
              <a:t>estudantes</a:t>
            </a:r>
            <a:r>
              <a:rPr lang="pt-BR" sz="1600" dirty="0"/>
              <a:t> a repetir. Pergunte: “Qual dessas palavras tem um som parecido com avião?”</a:t>
            </a:r>
            <a:br>
              <a:rPr lang="pt-BR" sz="1600" dirty="0"/>
            </a:br>
            <a:endParaRPr lang="pt-BR" sz="1600" dirty="0"/>
          </a:p>
        </p:txBody>
      </p:sp>
      <p:sp>
        <p:nvSpPr>
          <p:cNvPr id="660" name="Google Shape;660;g372b98b6287_0_515">
            <a:extLst>
              <a:ext uri="{FF2B5EF4-FFF2-40B4-BE49-F238E27FC236}">
                <a16:creationId xmlns:a16="http://schemas.microsoft.com/office/drawing/2014/main" id="{FD87C041-BAC0-58DC-CA96-BF18801B03C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rot="-120168">
            <a:off x="176359" y="170377"/>
            <a:ext cx="1785491" cy="545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SLIDE 11</a:t>
            </a:r>
            <a:endParaRPr dirty="0"/>
          </a:p>
        </p:txBody>
      </p:sp>
      <p:grpSp>
        <p:nvGrpSpPr>
          <p:cNvPr id="5" name="Google Shape;676;g372b98b6287_0_515">
            <a:extLst>
              <a:ext uri="{FF2B5EF4-FFF2-40B4-BE49-F238E27FC236}">
                <a16:creationId xmlns:a16="http://schemas.microsoft.com/office/drawing/2014/main" id="{F7F1C916-D323-D6DD-5AFA-AB193163EB7C}"/>
              </a:ext>
            </a:extLst>
          </p:cNvPr>
          <p:cNvGrpSpPr/>
          <p:nvPr/>
        </p:nvGrpSpPr>
        <p:grpSpPr>
          <a:xfrm>
            <a:off x="512494" y="909321"/>
            <a:ext cx="692170" cy="719856"/>
            <a:chOff x="512793" y="2412643"/>
            <a:chExt cx="692308" cy="720000"/>
          </a:xfrm>
        </p:grpSpPr>
        <p:pic>
          <p:nvPicPr>
            <p:cNvPr id="6" name="Google Shape;677;g372b98b6287_0_515">
              <a:extLst>
                <a:ext uri="{FF2B5EF4-FFF2-40B4-BE49-F238E27FC236}">
                  <a16:creationId xmlns:a16="http://schemas.microsoft.com/office/drawing/2014/main" id="{393EBED4-AF41-6652-8F6B-B4E6B37E6B3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678;g372b98b6287_0_515">
              <a:extLst>
                <a:ext uri="{FF2B5EF4-FFF2-40B4-BE49-F238E27FC236}">
                  <a16:creationId xmlns:a16="http://schemas.microsoft.com/office/drawing/2014/main" id="{F4150191-FD17-6549-B67D-3228FBF98E16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59069B3D-9105-3DB9-97B6-F4EBBF9B289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765631" y="823564"/>
            <a:ext cx="5939999" cy="333961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4E0DF9A-C362-E6FA-528A-317DC86F48E0}"/>
              </a:ext>
            </a:extLst>
          </p:cNvPr>
          <p:cNvSpPr txBox="1"/>
          <p:nvPr/>
        </p:nvSpPr>
        <p:spPr>
          <a:xfrm>
            <a:off x="1349195" y="5105623"/>
            <a:ext cx="100365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Evite explicações muito técnicas. O mais importante, neste momento, é que percebam a musicalidade e a brincadeira com os sons. Se desejar ampliar, proponha oralmente outras duplas, como “tatu” e “bambu” ou “bola” e “escola”, incentivando-os a explorar os sons com leveza e curiosidade.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909365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"/>
          <p:cNvSpPr txBox="1">
            <a:spLocks noGrp="1"/>
          </p:cNvSpPr>
          <p:nvPr>
            <p:ph type="title"/>
          </p:nvPr>
        </p:nvSpPr>
        <p:spPr>
          <a:xfrm>
            <a:off x="50176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135433">
              <a:buClr>
                <a:srgbClr val="74489D"/>
              </a:buClr>
            </a:pPr>
            <a:r>
              <a:rPr lang="pt-BR" sz="2600" dirty="0">
                <a:solidFill>
                  <a:srgbClr val="74489D"/>
                </a:solidFill>
              </a:rPr>
              <a:t>1.</a:t>
            </a:r>
            <a:r>
              <a:rPr lang="pt-BR" sz="2600" b="0" dirty="0">
                <a:solidFill>
                  <a:srgbClr val="231F20"/>
                </a:solidFill>
              </a:rPr>
              <a:t> LEIA O POEMA.</a:t>
            </a:r>
            <a:endParaRPr sz="2600" b="0" dirty="0"/>
          </a:p>
        </p:txBody>
      </p:sp>
      <p:sp>
        <p:nvSpPr>
          <p:cNvPr id="106" name="Google Shape;106;p22"/>
          <p:cNvSpPr txBox="1"/>
          <p:nvPr/>
        </p:nvSpPr>
        <p:spPr>
          <a:xfrm>
            <a:off x="608441" y="1812485"/>
            <a:ext cx="6954725" cy="600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 algn="ctr"/>
            <a:r>
              <a:rPr lang="pt-BR" sz="3100" b="1" dirty="0">
                <a:solidFill>
                  <a:srgbClr val="7030A0"/>
                </a:solidFill>
              </a:rPr>
              <a:t>LETRA A</a:t>
            </a:r>
            <a:endParaRPr sz="3100" dirty="0">
              <a:solidFill>
                <a:srgbClr val="7030A0"/>
              </a:solidFill>
            </a:endParaRPr>
          </a:p>
        </p:txBody>
      </p:sp>
      <p:sp>
        <p:nvSpPr>
          <p:cNvPr id="107" name="Google Shape;107;p22"/>
          <p:cNvSpPr txBox="1"/>
          <p:nvPr/>
        </p:nvSpPr>
        <p:spPr>
          <a:xfrm>
            <a:off x="3268740" y="2337733"/>
            <a:ext cx="4680048" cy="492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r>
              <a:rPr lang="pt-BR" sz="2399">
                <a:solidFill>
                  <a:srgbClr val="51555B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2666"/>
          </a:p>
        </p:txBody>
      </p:sp>
      <p:sp>
        <p:nvSpPr>
          <p:cNvPr id="108" name="Google Shape;108;p22"/>
          <p:cNvSpPr txBox="1"/>
          <p:nvPr/>
        </p:nvSpPr>
        <p:spPr>
          <a:xfrm>
            <a:off x="8287270" y="6087541"/>
            <a:ext cx="4210823" cy="410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endParaRPr/>
          </a:p>
        </p:txBody>
      </p:sp>
      <p:sp>
        <p:nvSpPr>
          <p:cNvPr id="109" name="Google Shape;109;p22"/>
          <p:cNvSpPr txBox="1"/>
          <p:nvPr/>
        </p:nvSpPr>
        <p:spPr>
          <a:xfrm>
            <a:off x="610046" y="2674117"/>
            <a:ext cx="7160381" cy="2174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r>
              <a:rPr lang="pt-BR" sz="2600" dirty="0">
                <a:solidFill>
                  <a:schemeClr val="tx1"/>
                </a:solidFill>
              </a:rPr>
              <a:t>A LETRA </a:t>
            </a:r>
            <a:r>
              <a:rPr lang="pt-BR" sz="2600" b="1" dirty="0">
                <a:solidFill>
                  <a:schemeClr val="tx1"/>
                </a:solidFill>
              </a:rPr>
              <a:t>A</a:t>
            </a:r>
            <a:r>
              <a:rPr lang="pt-BR" sz="2600" dirty="0">
                <a:solidFill>
                  <a:schemeClr val="tx1"/>
                </a:solidFill>
              </a:rPr>
              <a:t> ESTÁ EM TODO LUGAR!</a:t>
            </a:r>
          </a:p>
          <a:p>
            <a:r>
              <a:rPr lang="pt-BR" sz="2600" dirty="0">
                <a:solidFill>
                  <a:schemeClr val="tx1"/>
                </a:solidFill>
              </a:rPr>
              <a:t>NO INÍCIO DE ABELHA, ANEL E ABACATE,</a:t>
            </a:r>
          </a:p>
          <a:p>
            <a:r>
              <a:rPr lang="pt-BR" sz="2600" dirty="0">
                <a:solidFill>
                  <a:schemeClr val="tx1"/>
                </a:solidFill>
              </a:rPr>
              <a:t>TAMBÉM APARECE EM AVIÃO E ALEGRIA!</a:t>
            </a:r>
          </a:p>
          <a:p>
            <a:r>
              <a:rPr lang="pt-BR" sz="2600" dirty="0">
                <a:solidFill>
                  <a:schemeClr val="tx1"/>
                </a:solidFill>
              </a:rPr>
              <a:t>É SÓ PROCURAR MAIS UM POUCO,</a:t>
            </a:r>
          </a:p>
          <a:p>
            <a:r>
              <a:rPr lang="pt-BR" sz="2600" dirty="0">
                <a:solidFill>
                  <a:schemeClr val="tx1"/>
                </a:solidFill>
              </a:rPr>
              <a:t>PARA ENCONTRAR EM AMOR E AMIZADE!</a:t>
            </a:r>
            <a:endParaRPr sz="2600" dirty="0">
              <a:solidFill>
                <a:schemeClr val="tx1"/>
              </a:solidFill>
            </a:endParaRPr>
          </a:p>
        </p:txBody>
      </p:sp>
      <p:sp>
        <p:nvSpPr>
          <p:cNvPr id="113" name="Google Shape;113;p22"/>
          <p:cNvSpPr txBox="1"/>
          <p:nvPr/>
        </p:nvSpPr>
        <p:spPr>
          <a:xfrm>
            <a:off x="5784881" y="5255393"/>
            <a:ext cx="5523199" cy="317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r>
              <a:rPr lang="pt-BR" sz="1200" dirty="0">
                <a:solidFill>
                  <a:schemeClr val="tx1"/>
                </a:solidFill>
              </a:rPr>
              <a:t> ELABORADO PARA FINS DIDÁTICOS</a:t>
            </a:r>
            <a:endParaRPr sz="1200" dirty="0"/>
          </a:p>
        </p:txBody>
      </p:sp>
      <p:pic>
        <p:nvPicPr>
          <p:cNvPr id="9" name="Picture 8" descr="A cartoon airplane on a black background&#10;&#10;Description automatically generated">
            <a:extLst>
              <a:ext uri="{FF2B5EF4-FFF2-40B4-BE49-F238E27FC236}">
                <a16:creationId xmlns:a16="http://schemas.microsoft.com/office/drawing/2014/main" id="{7F037E04-6456-B24A-22A6-D8C412E1BB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8332" y="1228948"/>
            <a:ext cx="3577931" cy="5057211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F18779FF-8CA2-8AB6-F38B-8E96BD5B134D}"/>
              </a:ext>
            </a:extLst>
          </p:cNvPr>
          <p:cNvGrpSpPr/>
          <p:nvPr/>
        </p:nvGrpSpPr>
        <p:grpSpPr>
          <a:xfrm>
            <a:off x="9714490" y="357658"/>
            <a:ext cx="1994910" cy="447532"/>
            <a:chOff x="305605" y="2234344"/>
            <a:chExt cx="1994910" cy="447532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987173B7-7059-5513-AD0D-5B056D00589D}"/>
                </a:ext>
              </a:extLst>
            </p:cNvPr>
            <p:cNvSpPr txBox="1"/>
            <p:nvPr/>
          </p:nvSpPr>
          <p:spPr>
            <a:xfrm>
              <a:off x="428151" y="2362131"/>
              <a:ext cx="187236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LEITURA EM FASE</a:t>
              </a:r>
            </a:p>
          </p:txBody>
        </p:sp>
        <p:pic>
          <p:nvPicPr>
            <p:cNvPr id="4" name="Gráfico 1">
              <a:extLst>
                <a:ext uri="{FF2B5EF4-FFF2-40B4-BE49-F238E27FC236}">
                  <a16:creationId xmlns:a16="http://schemas.microsoft.com/office/drawing/2014/main" id="{87C6E369-2FC0-5C69-B233-5D6B82C5A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0;p12">
            <a:extLst>
              <a:ext uri="{FF2B5EF4-FFF2-40B4-BE49-F238E27FC236}">
                <a16:creationId xmlns:a16="http://schemas.microsoft.com/office/drawing/2014/main" id="{C94DFBD2-AE3E-A408-EC95-2A294F7A0B88}"/>
              </a:ext>
            </a:extLst>
          </p:cNvPr>
          <p:cNvSpPr txBox="1"/>
          <p:nvPr/>
        </p:nvSpPr>
        <p:spPr>
          <a:xfrm>
            <a:off x="608442" y="1324720"/>
            <a:ext cx="11450394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Clr>
                <a:srgbClr val="7030A0"/>
              </a:buClr>
            </a:pPr>
            <a:r>
              <a:rPr lang="pt-BR" sz="2600" b="1" dirty="0">
                <a:solidFill>
                  <a:srgbClr val="74489D"/>
                </a:solidFill>
              </a:rPr>
              <a:t>2.</a:t>
            </a:r>
            <a:r>
              <a:rPr lang="pt-BR" sz="2600" dirty="0">
                <a:solidFill>
                  <a:srgbClr val="0A0000"/>
                </a:solidFill>
              </a:rPr>
              <a:t> COPIE A LETRA QUE É O TÍTULO DO POEMA. </a:t>
            </a:r>
            <a:r>
              <a:rPr lang="pt-BR" sz="2600" dirty="0">
                <a:solidFill>
                  <a:srgbClr val="231F20"/>
                </a:solidFill>
              </a:rPr>
              <a:t> </a:t>
            </a:r>
            <a:endParaRPr sz="26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2E112F1-CE0D-E00E-AFA6-9799FD455AFB}"/>
              </a:ext>
            </a:extLst>
          </p:cNvPr>
          <p:cNvSpPr txBox="1"/>
          <p:nvPr/>
        </p:nvSpPr>
        <p:spPr>
          <a:xfrm>
            <a:off x="783771" y="2247331"/>
            <a:ext cx="79356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_____________________________________________________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br>
              <a:rPr lang="pt-BR" sz="2666"/>
            </a:br>
            <a:endParaRPr sz="2666"/>
          </a:p>
        </p:txBody>
      </p:sp>
      <p:sp>
        <p:nvSpPr>
          <p:cNvPr id="120" name="Google Shape;120;p12"/>
          <p:cNvSpPr txBox="1"/>
          <p:nvPr/>
        </p:nvSpPr>
        <p:spPr>
          <a:xfrm>
            <a:off x="608442" y="1333511"/>
            <a:ext cx="11450394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Clr>
                <a:srgbClr val="7030A0"/>
              </a:buClr>
            </a:pPr>
            <a:r>
              <a:rPr lang="pt-BR" sz="2600" b="1" dirty="0">
                <a:solidFill>
                  <a:srgbClr val="74489D"/>
                </a:solidFill>
              </a:rPr>
              <a:t>2.</a:t>
            </a:r>
            <a:r>
              <a:rPr lang="pt-BR" sz="2600" dirty="0">
                <a:solidFill>
                  <a:srgbClr val="0A0000"/>
                </a:solidFill>
              </a:rPr>
              <a:t> COPIE A LETRA QUE É O TÍTULO DO POEMA. </a:t>
            </a:r>
            <a:r>
              <a:rPr lang="pt-BR" sz="2600" dirty="0">
                <a:solidFill>
                  <a:srgbClr val="231F20"/>
                </a:solidFill>
              </a:rPr>
              <a:t> </a:t>
            </a:r>
            <a:endParaRPr sz="2600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B5AD5D8-0ACC-5463-3AC4-8434B545C33D}"/>
              </a:ext>
            </a:extLst>
          </p:cNvPr>
          <p:cNvSpPr txBox="1"/>
          <p:nvPr/>
        </p:nvSpPr>
        <p:spPr>
          <a:xfrm>
            <a:off x="767443" y="2239793"/>
            <a:ext cx="7984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_____________________________________________________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234B3C7-322A-0514-AC2D-E959B2B3126D}"/>
              </a:ext>
            </a:extLst>
          </p:cNvPr>
          <p:cNvSpPr txBox="1"/>
          <p:nvPr/>
        </p:nvSpPr>
        <p:spPr>
          <a:xfrm>
            <a:off x="1077783" y="2060013"/>
            <a:ext cx="536025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b="1" dirty="0"/>
              <a:t>A</a:t>
            </a:r>
            <a:r>
              <a:rPr lang="pt-BR" sz="2600" dirty="0"/>
              <a:t>.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D508C22C-809E-76B6-C896-A450CE7EDCE9}"/>
              </a:ext>
            </a:extLst>
          </p:cNvPr>
          <p:cNvSpPr txBox="1">
            <a:spLocks/>
          </p:cNvSpPr>
          <p:nvPr/>
        </p:nvSpPr>
        <p:spPr>
          <a:xfrm>
            <a:off x="9213757" y="357756"/>
            <a:ext cx="40777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</p:spTree>
    <p:extLst>
      <p:ext uri="{BB962C8B-B14F-4D97-AF65-F5344CB8AC3E}">
        <p14:creationId xmlns:p14="http://schemas.microsoft.com/office/powerpoint/2010/main" val="3178740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6;p32">
            <a:extLst>
              <a:ext uri="{FF2B5EF4-FFF2-40B4-BE49-F238E27FC236}">
                <a16:creationId xmlns:a16="http://schemas.microsoft.com/office/drawing/2014/main" id="{65E42155-CD9E-6665-2578-38BADE187A97}"/>
              </a:ext>
            </a:extLst>
          </p:cNvPr>
          <p:cNvSpPr txBox="1"/>
          <p:nvPr/>
        </p:nvSpPr>
        <p:spPr>
          <a:xfrm>
            <a:off x="608600" y="1137825"/>
            <a:ext cx="11306535" cy="943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Clr>
                <a:srgbClr val="7030A0"/>
              </a:buClr>
            </a:pPr>
            <a:r>
              <a:rPr lang="pt-BR" sz="2600" b="1" dirty="0">
                <a:solidFill>
                  <a:srgbClr val="74489D"/>
                </a:solidFill>
              </a:rPr>
              <a:t>3.</a:t>
            </a:r>
            <a:r>
              <a:rPr lang="pt-BR" sz="2600" dirty="0">
                <a:solidFill>
                  <a:srgbClr val="231F20"/>
                </a:solidFill>
              </a:rPr>
              <a:t> MARQUE NO TEXTO OS NOMES DAS IMAGENS ABAIXO. DEPOIS, COPIE-OS NOS ESPAÇOS CORRESPONDENTES.</a:t>
            </a:r>
            <a:endParaRPr sz="2600" dirty="0"/>
          </a:p>
        </p:txBody>
      </p:sp>
      <p:graphicFrame>
        <p:nvGraphicFramePr>
          <p:cNvPr id="3" name="Google Shape;334;p42">
            <a:extLst>
              <a:ext uri="{FF2B5EF4-FFF2-40B4-BE49-F238E27FC236}">
                <a16:creationId xmlns:a16="http://schemas.microsoft.com/office/drawing/2014/main" id="{090890D0-823C-C7DD-C713-8F3A23FDD7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5305610"/>
              </p:ext>
            </p:extLst>
          </p:nvPr>
        </p:nvGraphicFramePr>
        <p:xfrm>
          <a:off x="1821509" y="2233735"/>
          <a:ext cx="8411276" cy="2643160"/>
        </p:xfrm>
        <a:graphic>
          <a:graphicData uri="http://schemas.openxmlformats.org/drawingml/2006/table">
            <a:tbl>
              <a:tblPr firstRow="1" bandRow="1">
                <a:noFill/>
                <a:tableStyleId>{FD75A1BA-39DB-4069-8C17-25DFC7264FE0}</a:tableStyleId>
              </a:tblPr>
              <a:tblGrid>
                <a:gridCol w="21028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28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28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28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1274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33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dirty="0">
                        <a:highlight>
                          <a:srgbClr val="966CBC"/>
                        </a:highlight>
                      </a:endParaRPr>
                    </a:p>
                  </a:txBody>
                  <a:tcPr marL="121902" marR="121902" marT="60951" marB="60951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dirty="0">
                        <a:highlight>
                          <a:srgbClr val="966CBC"/>
                        </a:highlight>
                      </a:endParaRPr>
                    </a:p>
                  </a:txBody>
                  <a:tcPr marL="121902" marR="121902" marT="60951" marB="60951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dirty="0">
                        <a:highlight>
                          <a:srgbClr val="966CBC"/>
                        </a:highlight>
                      </a:endParaRPr>
                    </a:p>
                  </a:txBody>
                  <a:tcPr marL="121902" marR="121902" marT="60951" marB="60951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613974"/>
                  </a:ext>
                </a:extLst>
              </a:tr>
            </a:tbl>
          </a:graphicData>
        </a:graphic>
      </p:graphicFrame>
      <p:pic>
        <p:nvPicPr>
          <p:cNvPr id="4" name="Picture 1" descr="A cartoon of a ring with a blue gem&#10;&#10;Description automatically generated">
            <a:extLst>
              <a:ext uri="{FF2B5EF4-FFF2-40B4-BE49-F238E27FC236}">
                <a16:creationId xmlns:a16="http://schemas.microsoft.com/office/drawing/2014/main" id="{77AF5C21-498C-2E29-0CC0-6A789E423B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714562" flipH="1">
            <a:off x="2103101" y="2659730"/>
            <a:ext cx="1408064" cy="1274668"/>
          </a:xfrm>
          <a:prstGeom prst="rect">
            <a:avLst/>
          </a:prstGeom>
        </p:spPr>
      </p:pic>
      <p:pic>
        <p:nvPicPr>
          <p:cNvPr id="6" name="Picture 2" descr="A cartoon airplane on a black background&#10;&#10;Description automatically generated">
            <a:extLst>
              <a:ext uri="{FF2B5EF4-FFF2-40B4-BE49-F238E27FC236}">
                <a16:creationId xmlns:a16="http://schemas.microsoft.com/office/drawing/2014/main" id="{96DC1DB9-A065-16BD-88DF-303C38E336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9666" y="2145965"/>
            <a:ext cx="1815471" cy="2566069"/>
          </a:xfrm>
          <a:prstGeom prst="rect">
            <a:avLst/>
          </a:prstGeom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924AD89D-9E79-B62F-FE2F-5EAE5B9832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8417" y="2233735"/>
            <a:ext cx="1969391" cy="1969391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02C99A18-F749-BD06-9327-5AC120EE91F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8345" y="2483176"/>
            <a:ext cx="1740073" cy="174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462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6;p32">
            <a:extLst>
              <a:ext uri="{FF2B5EF4-FFF2-40B4-BE49-F238E27FC236}">
                <a16:creationId xmlns:a16="http://schemas.microsoft.com/office/drawing/2014/main" id="{AD53E3BC-7031-816C-9505-F90A49E0EC0C}"/>
              </a:ext>
            </a:extLst>
          </p:cNvPr>
          <p:cNvSpPr txBox="1"/>
          <p:nvPr/>
        </p:nvSpPr>
        <p:spPr>
          <a:xfrm>
            <a:off x="608600" y="1412375"/>
            <a:ext cx="11306535" cy="943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Clr>
                <a:srgbClr val="7030A0"/>
              </a:buClr>
            </a:pPr>
            <a:r>
              <a:rPr lang="pt-BR" sz="2600" b="1" dirty="0">
                <a:solidFill>
                  <a:srgbClr val="74489D"/>
                </a:solidFill>
              </a:rPr>
              <a:t>3.</a:t>
            </a:r>
            <a:r>
              <a:rPr lang="pt-BR" sz="2600" dirty="0">
                <a:solidFill>
                  <a:srgbClr val="231F20"/>
                </a:solidFill>
              </a:rPr>
              <a:t> MARQUE NO TEXTO OS NOMES DAS IMAGENS ABAIXO. DEPOIS, COPIE-OS NOS ESPAÇOS CORRESPONDENTES.</a:t>
            </a:r>
            <a:endParaRPr sz="2600" dirty="0"/>
          </a:p>
        </p:txBody>
      </p:sp>
      <p:sp>
        <p:nvSpPr>
          <p:cNvPr id="332" name="Google Shape;332;p42"/>
          <p:cNvSpPr txBox="1"/>
          <p:nvPr/>
        </p:nvSpPr>
        <p:spPr>
          <a:xfrm>
            <a:off x="3880653" y="3339619"/>
            <a:ext cx="639026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r>
              <a:rPr lang="pt-BR" sz="2666"/>
              <a:t> </a:t>
            </a:r>
            <a:endParaRPr sz="2487"/>
          </a:p>
        </p:txBody>
      </p:sp>
      <p:sp>
        <p:nvSpPr>
          <p:cNvPr id="333" name="Google Shape;333;p42"/>
          <p:cNvSpPr txBox="1"/>
          <p:nvPr/>
        </p:nvSpPr>
        <p:spPr>
          <a:xfrm>
            <a:off x="5010099" y="3986953"/>
            <a:ext cx="470071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endParaRPr sz="2666"/>
          </a:p>
        </p:txBody>
      </p:sp>
      <p:graphicFrame>
        <p:nvGraphicFramePr>
          <p:cNvPr id="334" name="Google Shape;334;p42"/>
          <p:cNvGraphicFramePr/>
          <p:nvPr>
            <p:extLst>
              <p:ext uri="{D42A27DB-BD31-4B8C-83A1-F6EECF244321}">
                <p14:modId xmlns:p14="http://schemas.microsoft.com/office/powerpoint/2010/main" val="769506201"/>
              </p:ext>
            </p:extLst>
          </p:nvPr>
        </p:nvGraphicFramePr>
        <p:xfrm>
          <a:off x="1821509" y="2508285"/>
          <a:ext cx="8411276" cy="2643160"/>
        </p:xfrm>
        <a:graphic>
          <a:graphicData uri="http://schemas.openxmlformats.org/drawingml/2006/table">
            <a:tbl>
              <a:tblPr firstRow="1" bandRow="1">
                <a:noFill/>
                <a:tableStyleId>{FD75A1BA-39DB-4069-8C17-25DFC7264FE0}</a:tableStyleId>
              </a:tblPr>
              <a:tblGrid>
                <a:gridCol w="21028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28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28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28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1274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33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ANEL</a:t>
                      </a:r>
                      <a:endParaRPr sz="20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AVIÃO</a:t>
                      </a:r>
                      <a:endParaRPr sz="2000" dirty="0">
                        <a:highlight>
                          <a:srgbClr val="966CBC"/>
                        </a:highlight>
                      </a:endParaRPr>
                    </a:p>
                  </a:txBody>
                  <a:tcPr marL="121902" marR="121902" marT="60951" marB="60951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ABACATE</a:t>
                      </a:r>
                      <a:endParaRPr sz="2000" dirty="0">
                        <a:highlight>
                          <a:srgbClr val="966CBC"/>
                        </a:highlight>
                      </a:endParaRPr>
                    </a:p>
                  </a:txBody>
                  <a:tcPr marL="121902" marR="121902" marT="60951" marB="60951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/>
                        <a:t>ABELHA</a:t>
                      </a:r>
                      <a:endParaRPr sz="2000" dirty="0">
                        <a:highlight>
                          <a:srgbClr val="966CBC"/>
                        </a:highlight>
                      </a:endParaRPr>
                    </a:p>
                  </a:txBody>
                  <a:tcPr marL="121902" marR="121902" marT="60951" marB="60951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613974"/>
                  </a:ext>
                </a:extLst>
              </a:tr>
            </a:tbl>
          </a:graphicData>
        </a:graphic>
      </p:graphicFrame>
      <p:pic>
        <p:nvPicPr>
          <p:cNvPr id="5" name="Picture 1" descr="A cartoon of a ring with a blue gem&#10;&#10;Description automatically generated">
            <a:extLst>
              <a:ext uri="{FF2B5EF4-FFF2-40B4-BE49-F238E27FC236}">
                <a16:creationId xmlns:a16="http://schemas.microsoft.com/office/drawing/2014/main" id="{7AC377DD-B2AE-DFCB-CB86-621EEF71F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714562" flipH="1">
            <a:off x="2103101" y="2934280"/>
            <a:ext cx="1408064" cy="1274668"/>
          </a:xfrm>
          <a:prstGeom prst="rect">
            <a:avLst/>
          </a:prstGeom>
        </p:spPr>
      </p:pic>
      <p:pic>
        <p:nvPicPr>
          <p:cNvPr id="8" name="Picture 2" descr="A cartoon airplane on a black background&#10;&#10;Description automatically generated">
            <a:extLst>
              <a:ext uri="{FF2B5EF4-FFF2-40B4-BE49-F238E27FC236}">
                <a16:creationId xmlns:a16="http://schemas.microsoft.com/office/drawing/2014/main" id="{8F3CE4D0-A30B-7885-737B-D67F9B4A3D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8786" y="2508284"/>
            <a:ext cx="1815471" cy="2566069"/>
          </a:xfrm>
          <a:prstGeom prst="rect">
            <a:avLst/>
          </a:prstGeom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5F829B73-BDD6-83B5-3962-93469F84E2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8417" y="2508285"/>
            <a:ext cx="1969391" cy="1969391"/>
          </a:xfrm>
          <a:prstGeom prst="rect">
            <a:avLst/>
          </a:prstGeom>
        </p:spPr>
      </p:pic>
      <p:pic>
        <p:nvPicPr>
          <p:cNvPr id="13" name="Picture 7">
            <a:extLst>
              <a:ext uri="{FF2B5EF4-FFF2-40B4-BE49-F238E27FC236}">
                <a16:creationId xmlns:a16="http://schemas.microsoft.com/office/drawing/2014/main" id="{8B185AD8-035A-66D6-910E-308379BA275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8345" y="2757726"/>
            <a:ext cx="1740073" cy="1740073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6D0BC4D-3CC4-30CA-C768-73B2F4D0736C}"/>
              </a:ext>
            </a:extLst>
          </p:cNvPr>
          <p:cNvSpPr txBox="1"/>
          <p:nvPr/>
        </p:nvSpPr>
        <p:spPr>
          <a:xfrm rot="10800000" flipV="1">
            <a:off x="608600" y="5366076"/>
            <a:ext cx="109688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b="1" dirty="0"/>
              <a:t>ESPERA-SE QUE O ESTUDANTE ENCONTRE NO TEXTO “LETRA A” AS PALAVRAS ANEL, AVIÃO, ABACATE E ABELHA.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68B15447-A74C-247B-DE45-AE46A01D2D98}"/>
              </a:ext>
            </a:extLst>
          </p:cNvPr>
          <p:cNvSpPr txBox="1">
            <a:spLocks/>
          </p:cNvSpPr>
          <p:nvPr/>
        </p:nvSpPr>
        <p:spPr>
          <a:xfrm>
            <a:off x="9213757" y="357756"/>
            <a:ext cx="40777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</p:spTree>
    <p:extLst>
      <p:ext uri="{BB962C8B-B14F-4D97-AF65-F5344CB8AC3E}">
        <p14:creationId xmlns:p14="http://schemas.microsoft.com/office/powerpoint/2010/main" val="3725332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br>
              <a:rPr lang="pt-BR" sz="2666"/>
            </a:br>
            <a:endParaRPr sz="2666"/>
          </a:p>
        </p:txBody>
      </p:sp>
      <p:graphicFrame>
        <p:nvGraphicFramePr>
          <p:cNvPr id="3" name="Google Shape;217;p34">
            <a:extLst>
              <a:ext uri="{FF2B5EF4-FFF2-40B4-BE49-F238E27FC236}">
                <a16:creationId xmlns:a16="http://schemas.microsoft.com/office/drawing/2014/main" id="{5B5C955A-2438-6CDD-32E4-26B291405B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0320104"/>
              </p:ext>
            </p:extLst>
          </p:nvPr>
        </p:nvGraphicFramePr>
        <p:xfrm>
          <a:off x="1462652" y="2362078"/>
          <a:ext cx="8654880" cy="1066922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665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5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5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57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57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57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57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657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576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6576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6576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6576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6576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53346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dirty="0">
                        <a:solidFill>
                          <a:srgbClr val="7030A0"/>
                        </a:solidFill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</a:t>
                      </a:r>
                      <a:endParaRPr sz="19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dirty="0">
                        <a:solidFill>
                          <a:srgbClr val="7030A0"/>
                        </a:solidFill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</a:t>
                      </a:r>
                      <a:endParaRPr sz="19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</a:t>
                      </a:r>
                      <a:endParaRPr sz="19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dirty="0">
                        <a:solidFill>
                          <a:srgbClr val="7030A0"/>
                        </a:solidFill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6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</a:t>
                      </a:r>
                      <a:endParaRPr sz="19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dirty="0">
                        <a:solidFill>
                          <a:srgbClr val="7030A0"/>
                        </a:solidFill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dirty="0">
                        <a:solidFill>
                          <a:srgbClr val="7030A0"/>
                        </a:solidFill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</a:t>
                      </a:r>
                      <a:endParaRPr sz="1900" dirty="0">
                        <a:solidFill>
                          <a:schemeClr val="tx1"/>
                        </a:solidFill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</a:t>
                      </a:r>
                      <a:endParaRPr sz="190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Z</a:t>
                      </a:r>
                      <a:endParaRPr sz="1900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Google Shape;185;p33">
            <a:extLst>
              <a:ext uri="{FF2B5EF4-FFF2-40B4-BE49-F238E27FC236}">
                <a16:creationId xmlns:a16="http://schemas.microsoft.com/office/drawing/2014/main" id="{EBF72D44-84C5-380C-9470-7EC46D7513CB}"/>
              </a:ext>
            </a:extLst>
          </p:cNvPr>
          <p:cNvSpPr txBox="1"/>
          <p:nvPr/>
        </p:nvSpPr>
        <p:spPr>
          <a:xfrm>
            <a:off x="608441" y="1171562"/>
            <a:ext cx="11749673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Clr>
                <a:srgbClr val="7030A0"/>
              </a:buClr>
            </a:pPr>
            <a:r>
              <a:rPr lang="pt-BR" sz="2600" b="1" dirty="0">
                <a:solidFill>
                  <a:srgbClr val="74489D"/>
                </a:solidFill>
              </a:rPr>
              <a:t>4.</a:t>
            </a:r>
            <a:r>
              <a:rPr lang="pt-BR" sz="2600" dirty="0">
                <a:solidFill>
                  <a:srgbClr val="231F20"/>
                </a:solidFill>
              </a:rPr>
              <a:t> COMPLETE O ALFABETO.</a:t>
            </a:r>
            <a:endParaRPr sz="2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026 LP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 LP" id="{9D1A2267-823B-4AA7-906C-45924638D313}" vid="{FA4C739F-253D-402C-8375-8C897B3D3D3E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6" ma:contentTypeDescription="Crie um novo documento." ma:contentTypeScope="" ma:versionID="aa271c5d318c85f66687f94006af10f8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1094412222b5621b24c86f2f3faf0e10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743194A-05FA-4AB8-9569-CCB29B8FD4E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00C79F3-184E-4173-9900-2701D52FF176}">
  <ds:schemaRefs>
    <ds:schemaRef ds:uri="http://schemas.microsoft.com/office/2006/metadata/properties"/>
    <ds:schemaRef ds:uri="http://schemas.microsoft.com/office/infopath/2007/PartnerControls"/>
    <ds:schemaRef ds:uri="7700c5b6-cec6-4932-ab65-4424302d85df"/>
    <ds:schemaRef ds:uri="6fbeb102-8e9f-472b-adc1-a7108b369a00"/>
  </ds:schemaRefs>
</ds:datastoreItem>
</file>

<file path=customXml/itemProps3.xml><?xml version="1.0" encoding="utf-8"?>
<ds:datastoreItem xmlns:ds="http://schemas.openxmlformats.org/officeDocument/2006/customXml" ds:itemID="{1CE363F1-47FA-4743-BCEC-95450EF257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00c5b6-cec6-4932-ab65-4424302d85df"/>
    <ds:schemaRef ds:uri="6fbeb102-8e9f-472b-adc1-a7108b369a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2026 LP</Template>
  <TotalTime>900</TotalTime>
  <Words>2342</Words>
  <Application>Microsoft Office PowerPoint</Application>
  <PresentationFormat>Personalizar</PresentationFormat>
  <Paragraphs>306</Paragraphs>
  <Slides>33</Slides>
  <Notes>33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40" baseType="lpstr">
      <vt:lpstr>Arial</vt:lpstr>
      <vt:lpstr>Grandstander Medium</vt:lpstr>
      <vt:lpstr>Lato</vt:lpstr>
      <vt:lpstr>Grandstander SemiBold</vt:lpstr>
      <vt:lpstr>Grandstander</vt:lpstr>
      <vt:lpstr>Calibri</vt:lpstr>
      <vt:lpstr>2026 LP</vt:lpstr>
      <vt:lpstr>Apresentação do PowerPoint</vt:lpstr>
      <vt:lpstr>Apresentação do PowerPoint</vt:lpstr>
      <vt:lpstr> </vt:lpstr>
      <vt:lpstr>1. LEIA O POEMA.</vt:lpstr>
      <vt:lpstr>Apresentação do PowerPoint</vt:lpstr>
      <vt:lpstr> </vt:lpstr>
      <vt:lpstr>Apresentação do PowerPoint</vt:lpstr>
      <vt:lpstr>Apresentação do PowerPoint</vt:lpstr>
      <vt:lpstr> </vt:lpstr>
      <vt:lpstr> </vt:lpstr>
      <vt:lpstr> </vt:lpstr>
      <vt:lpstr>Apresentação do PowerPoint</vt:lpstr>
      <vt:lpstr> </vt:lpstr>
      <vt:lpstr>Apresentação do PowerPoint</vt:lpstr>
      <vt:lpstr>Apresentação do PowerPoint</vt:lpstr>
      <vt:lpstr>Apresentação do PowerPoint</vt:lpstr>
      <vt:lpstr> </vt:lpstr>
      <vt:lpstr> </vt:lpstr>
      <vt:lpstr>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Cibele Cristina Escudero</dc:creator>
  <cp:lastModifiedBy>Luca Santiago Rocha</cp:lastModifiedBy>
  <cp:revision>46</cp:revision>
  <dcterms:modified xsi:type="dcterms:W3CDTF">2025-12-04T14:28:36Z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