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49FB61-8A18-4C88-9C84-03DF22AC71D2}">
  <a:tblStyle styleId="{4849FB61-8A18-4C88-9C84-03DF22AC71D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d8da22603_0_18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d8da2260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510d762b06_0_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510d762b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10d762b06_0_1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10d762b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10d762b06_0_4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10d762b0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10d762b06_0_6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10d762b0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10d762b06_0_7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10d762b0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10d762b06_0_10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510d762b0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510d762b06_0_12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510d762b0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10d762b06_0_14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10d762b0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ysteryscience.com/docs/kindergarten-teks-planning-guide" TargetMode="External"/><Relationship Id="rId4" Type="http://schemas.openxmlformats.org/officeDocument/2006/relationships/hyperlink" Target="https://mysteryscience.com/docs/grade-1-teks-planning-guide" TargetMode="External"/><Relationship Id="rId9" Type="http://schemas.openxmlformats.org/officeDocument/2006/relationships/image" Target="../media/image8.png"/><Relationship Id="rId5" Type="http://schemas.openxmlformats.org/officeDocument/2006/relationships/hyperlink" Target="https://mysteryscience.com/docs/grade-2-teks-planning-guide" TargetMode="External"/><Relationship Id="rId6" Type="http://schemas.openxmlformats.org/officeDocument/2006/relationships/hyperlink" Target="https://mysteryscience.com/docs/grade-3-teks-planning-guide" TargetMode="External"/><Relationship Id="rId7" Type="http://schemas.openxmlformats.org/officeDocument/2006/relationships/hyperlink" Target="https://mysteryscience.com/docs/grade-4-teks-planning-guide" TargetMode="External"/><Relationship Id="rId8" Type="http://schemas.openxmlformats.org/officeDocument/2006/relationships/hyperlink" Target="https://mysteryscience.com/docs/grade-5-teks-planning-guide"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mysteryscience.com/chemistry-tx/mystery-1/chemistry-conservation-of-matter/166" TargetMode="External"/><Relationship Id="rId10" Type="http://schemas.openxmlformats.org/officeDocument/2006/relationships/image" Target="../media/image11.png"/><Relationship Id="rId13" Type="http://schemas.openxmlformats.org/officeDocument/2006/relationships/hyperlink" Target="https://mysteryscience.com/chemistry-tx/mystery-3/acids-reactions-properties-of-matter/168" TargetMode="External"/><Relationship Id="rId12" Type="http://schemas.openxmlformats.org/officeDocument/2006/relationships/hyperlink" Target="https://mysteryscience.com/chemistry-tx/mystery-2/dissolving-particulate-nature-of-matter/167"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mysteryscience.com/chemistry-tx/mystery-1/chemistry-conservation-of-matter/166" TargetMode="External"/><Relationship Id="rId4" Type="http://schemas.openxmlformats.org/officeDocument/2006/relationships/hyperlink" Target="https://mysteryscience.com/chemistry-tx/mystery-2/dissolving-particulate-nature-of-matter/167" TargetMode="External"/><Relationship Id="rId9" Type="http://schemas.openxmlformats.org/officeDocument/2006/relationships/hyperlink" Target="https://mysteryscience.com/chemistry-tx/matter-mixtures" TargetMode="External"/><Relationship Id="rId15" Type="http://schemas.openxmlformats.org/officeDocument/2006/relationships/hyperlink" Target="https://mysteryscience.com/chemistry-tx/mystery-5/gases-particle-models/169" TargetMode="External"/><Relationship Id="rId14" Type="http://schemas.openxmlformats.org/officeDocument/2006/relationships/hyperlink" Target="https://mysteryscience.com/chemistry-tx/mystery-4/chemical-reactions/110" TargetMode="External"/><Relationship Id="rId17" Type="http://schemas.openxmlformats.org/officeDocument/2006/relationships/hyperlink" Target="http://mysteryscience.com/docs/south-carolina" TargetMode="External"/><Relationship Id="rId16" Type="http://schemas.openxmlformats.org/officeDocument/2006/relationships/image" Target="../media/image8.png"/><Relationship Id="rId5" Type="http://schemas.openxmlformats.org/officeDocument/2006/relationships/hyperlink" Target="https://mysteryscience.com/chemistry-tx/mystery-3/acids-reactions-properties-of-matter/168" TargetMode="External"/><Relationship Id="rId6" Type="http://schemas.openxmlformats.org/officeDocument/2006/relationships/hyperlink" Target="https://mysteryscience.com/chemistry-tx/mystery-4/chemical-reactions/110" TargetMode="External"/><Relationship Id="rId18" Type="http://schemas.openxmlformats.org/officeDocument/2006/relationships/hyperlink" Target="https://mysteryscience.com/docs/texas" TargetMode="External"/><Relationship Id="rId7" Type="http://schemas.openxmlformats.org/officeDocument/2006/relationships/hyperlink" Target="https://mysteryscience.com/chemistry-tx/mystery-5/gases-particle-models/169" TargetMode="External"/><Relationship Id="rId8" Type="http://schemas.openxmlformats.org/officeDocument/2006/relationships/hyperlink" Target="https://mysteryscience.com/chemistry-tx/matter-mixtures" TargetMode="External"/></Relationships>
</file>

<file path=ppt/slides/_rels/slide3.xml.rels><?xml version="1.0" encoding="UTF-8" standalone="yes"?><Relationships xmlns="http://schemas.openxmlformats.org/package/2006/relationships"><Relationship Id="rId20" Type="http://schemas.openxmlformats.org/officeDocument/2006/relationships/image" Target="../media/image16.png"/><Relationship Id="rId11" Type="http://schemas.openxmlformats.org/officeDocument/2006/relationships/hyperlink" Target="https://mysteryscience.com/light-energy-tx/mystery-3/electrical-energy/37" TargetMode="External"/><Relationship Id="rId22" Type="http://schemas.openxmlformats.org/officeDocument/2006/relationships/hyperlink" Target="https://mysteryscience.com/docs/texas" TargetMode="External"/><Relationship Id="rId10" Type="http://schemas.openxmlformats.org/officeDocument/2006/relationships/hyperlink" Target="https://mysteryscience.com/light-energy-tx/mystery-2/structure-function-of-eyes/61" TargetMode="External"/><Relationship Id="rId21" Type="http://schemas.openxmlformats.org/officeDocument/2006/relationships/hyperlink" Target="http://mysteryscience.com/docs/south-carolina" TargetMode="External"/><Relationship Id="rId13" Type="http://schemas.openxmlformats.org/officeDocument/2006/relationships/hyperlink" Target="https://mysteryscience.com/light-energy-tx/light-heat-electricity" TargetMode="External"/><Relationship Id="rId12" Type="http://schemas.openxmlformats.org/officeDocument/2006/relationships/hyperlink" Target="https://mysteryscience.com/light-energy-tx/mystery-4/heat-energy-energy-transfer/268"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mysteryscience.com/light-energy-tx/mystery-1/light-eyes-vision/60" TargetMode="External"/><Relationship Id="rId4" Type="http://schemas.openxmlformats.org/officeDocument/2006/relationships/hyperlink" Target="https://mysteryscience.com/light-energy-tx/mystery-2/structure-function-of-eyes/61" TargetMode="External"/><Relationship Id="rId9" Type="http://schemas.openxmlformats.org/officeDocument/2006/relationships/hyperlink" Target="https://mysteryscience.com/light-energy-tx/mystery-1/light-eyes-vision/60" TargetMode="External"/><Relationship Id="rId15" Type="http://schemas.openxmlformats.org/officeDocument/2006/relationships/image" Target="../media/image8.png"/><Relationship Id="rId14" Type="http://schemas.openxmlformats.org/officeDocument/2006/relationships/hyperlink" Target="https://mysteryscience.com/light-energy-tx/light-heat-electricity" TargetMode="External"/><Relationship Id="rId17" Type="http://schemas.openxmlformats.org/officeDocument/2006/relationships/image" Target="../media/image9.png"/><Relationship Id="rId16" Type="http://schemas.openxmlformats.org/officeDocument/2006/relationships/image" Target="../media/image10.png"/><Relationship Id="rId5" Type="http://schemas.openxmlformats.org/officeDocument/2006/relationships/hyperlink" Target="https://mysteryscience.com/light-energy-tx/mystery-3/electrical-energy/37" TargetMode="External"/><Relationship Id="rId19" Type="http://schemas.openxmlformats.org/officeDocument/2006/relationships/image" Target="../media/image6.png"/><Relationship Id="rId6" Type="http://schemas.openxmlformats.org/officeDocument/2006/relationships/hyperlink" Target="https://mysteryscience.com/light-energy-tx/mystery-4/heat-energy-energy-transfer/268" TargetMode="External"/><Relationship Id="rId18" Type="http://schemas.openxmlformats.org/officeDocument/2006/relationships/image" Target="../media/image15.png"/><Relationship Id="rId7" Type="http://schemas.openxmlformats.org/officeDocument/2006/relationships/image" Target="../media/image4.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0.png"/><Relationship Id="rId13" Type="http://schemas.openxmlformats.org/officeDocument/2006/relationships/hyperlink" Target="http://mysteryscience.com/docs/south-carolina"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mysteryscience.com/landforms-tx/mystery-1/sedimentary-rock-fossils/825" TargetMode="External"/><Relationship Id="rId4" Type="http://schemas.openxmlformats.org/officeDocument/2006/relationships/hyperlink" Target="https://mysteryscience.com/landforms-tx/mystery-2/erosion-earth-s-surface-landforms/114" TargetMode="External"/><Relationship Id="rId9" Type="http://schemas.openxmlformats.org/officeDocument/2006/relationships/image" Target="../media/image8.png"/><Relationship Id="rId15" Type="http://schemas.openxmlformats.org/officeDocument/2006/relationships/image" Target="../media/image20.png"/><Relationship Id="rId14" Type="http://schemas.openxmlformats.org/officeDocument/2006/relationships/hyperlink" Target="https://mysteryscience.com/docs/texas" TargetMode="External"/><Relationship Id="rId17" Type="http://schemas.openxmlformats.org/officeDocument/2006/relationships/hyperlink" Target="https://mysteryscience.com/landforms-tx/mystery-2/erosion-earth-s-surface-landforms/114" TargetMode="External"/><Relationship Id="rId16" Type="http://schemas.openxmlformats.org/officeDocument/2006/relationships/hyperlink" Target="https://mysteryscience.com/landforms-tx/mystery-1/sedimentary-rock-fossils/825" TargetMode="External"/><Relationship Id="rId5" Type="http://schemas.openxmlformats.org/officeDocument/2006/relationships/hyperlink" Target="https://mysteryscience.com/landforms-tx/mystery-3/erosion-engineering/152" TargetMode="External"/><Relationship Id="rId6" Type="http://schemas.openxmlformats.org/officeDocument/2006/relationships/image" Target="../media/image2.png"/><Relationship Id="rId18" Type="http://schemas.openxmlformats.org/officeDocument/2006/relationships/hyperlink" Target="https://mysteryscience.com/landforms-tx/mystery-3/erosion-engineering/152" TargetMode="External"/><Relationship Id="rId7" Type="http://schemas.openxmlformats.org/officeDocument/2006/relationships/hyperlink" Target="https://mysteryscience.com/landforms-tx/erosion-land-formation" TargetMode="External"/><Relationship Id="rId8" Type="http://schemas.openxmlformats.org/officeDocument/2006/relationships/hyperlink" Target="https://mysteryscience.com/landforms-tx/erosion-land-formation"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mysteryscience.com/water-cycle-tx/mystery-1/climate-geography-global-weather-patterns/98" TargetMode="External"/><Relationship Id="rId10" Type="http://schemas.openxmlformats.org/officeDocument/2006/relationships/image" Target="../media/image5.png"/><Relationship Id="rId13" Type="http://schemas.openxmlformats.org/officeDocument/2006/relationships/hyperlink" Target="https://mysteryscience.com/water-cycle-tx/mystery-3/water-cycle/124" TargetMode="External"/><Relationship Id="rId12" Type="http://schemas.openxmlformats.org/officeDocument/2006/relationships/hyperlink" Target="https://mysteryscience.com/water-cycle-tx/mystery-2/mixtures-solutions/796"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mysteryscience.com/water-cycle-tx/mystery-1/climate-geography-global-weather-patterns/98" TargetMode="External"/><Relationship Id="rId4" Type="http://schemas.openxmlformats.org/officeDocument/2006/relationships/hyperlink" Target="https://mysteryscience.com/water-cycle-tx/mystery-2/mixtures-solutions/796" TargetMode="External"/><Relationship Id="rId9" Type="http://schemas.openxmlformats.org/officeDocument/2006/relationships/image" Target="../media/image7.png"/><Relationship Id="rId15" Type="http://schemas.openxmlformats.org/officeDocument/2006/relationships/hyperlink" Target="https://mysteryscience.com/earth/mystery-5/natural-disasters-engineering/154" TargetMode="External"/><Relationship Id="rId14" Type="http://schemas.openxmlformats.org/officeDocument/2006/relationships/hyperlink" Target="https://mysteryscience.com/water-cycle-tx/mystery-4/natural-disasters-engineering/154" TargetMode="External"/><Relationship Id="rId17" Type="http://schemas.openxmlformats.org/officeDocument/2006/relationships/hyperlink" Target="http://mysteryscience.com/docs/south-carolina" TargetMode="External"/><Relationship Id="rId16" Type="http://schemas.openxmlformats.org/officeDocument/2006/relationships/image" Target="../media/image8.png"/><Relationship Id="rId5" Type="http://schemas.openxmlformats.org/officeDocument/2006/relationships/hyperlink" Target="https://mysteryscience.com/water-cycle-tx/mystery-3/water-cycle/124" TargetMode="External"/><Relationship Id="rId6" Type="http://schemas.openxmlformats.org/officeDocument/2006/relationships/hyperlink" Target="https://mysteryscience.com/water-cycle-tx/mystery-4/natural-disasters-engineering/154" TargetMode="External"/><Relationship Id="rId18" Type="http://schemas.openxmlformats.org/officeDocument/2006/relationships/hyperlink" Target="https://mysteryscience.com/docs/texas" TargetMode="External"/><Relationship Id="rId7" Type="http://schemas.openxmlformats.org/officeDocument/2006/relationships/hyperlink" Target="https://mysteryscience.com/water-cycle-tx/climate-the-water-cycle" TargetMode="External"/><Relationship Id="rId8" Type="http://schemas.openxmlformats.org/officeDocument/2006/relationships/hyperlink" Target="https://mysteryscience.com/water-cycle-tx/climate-the-water-cycle"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8.png"/><Relationship Id="rId13" Type="http://schemas.openxmlformats.org/officeDocument/2006/relationships/image" Target="../media/image6.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mysteryscience.com/rotation-tx/mystery-1/day-night-earth-s-rotation/378" TargetMode="External"/><Relationship Id="rId4" Type="http://schemas.openxmlformats.org/officeDocument/2006/relationships/hyperlink" Target="https://mysteryscience.com/rotation-tx/mystery-2/earth-s-rotation-daily-shadow-patterns/74" TargetMode="External"/><Relationship Id="rId9" Type="http://schemas.openxmlformats.org/officeDocument/2006/relationships/hyperlink" Target="https://mysteryscience.com/rotation-tx/mystery-2/earth-s-rotation-daily-shadow-patterns/74" TargetMode="External"/><Relationship Id="rId15" Type="http://schemas.openxmlformats.org/officeDocument/2006/relationships/image" Target="../media/image18.png"/><Relationship Id="rId14" Type="http://schemas.openxmlformats.org/officeDocument/2006/relationships/image" Target="../media/image19.png"/><Relationship Id="rId17" Type="http://schemas.openxmlformats.org/officeDocument/2006/relationships/hyperlink" Target="https://mysteryscience.com/docs/texas" TargetMode="External"/><Relationship Id="rId16" Type="http://schemas.openxmlformats.org/officeDocument/2006/relationships/hyperlink" Target="http://mysteryscience.com/docs/south-carolina" TargetMode="External"/><Relationship Id="rId5" Type="http://schemas.openxmlformats.org/officeDocument/2006/relationships/hyperlink" Target="https://mysteryscience.com/rotation-tx/earth-s-rotation" TargetMode="External"/><Relationship Id="rId6" Type="http://schemas.openxmlformats.org/officeDocument/2006/relationships/hyperlink" Target="https://mysteryscience.com/rotation-tx/earth-s-rotation" TargetMode="External"/><Relationship Id="rId7" Type="http://schemas.openxmlformats.org/officeDocument/2006/relationships/image" Target="../media/image12.png"/><Relationship Id="rId8" Type="http://schemas.openxmlformats.org/officeDocument/2006/relationships/hyperlink" Target="https://mysteryscience.com/rotation-tx/mystery-1/day-night-earth-s-rotation/378"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mysteryscience.com/ecosystems-tx/mystery-2/decomposers-matter-cycle/95" TargetMode="External"/><Relationship Id="rId10" Type="http://schemas.openxmlformats.org/officeDocument/2006/relationships/hyperlink" Target="https://mysteryscience.com/ecosystems-tx/mystery-1/food-webs-flow-of-energy/212" TargetMode="External"/><Relationship Id="rId13" Type="http://schemas.openxmlformats.org/officeDocument/2006/relationships/hyperlink" Target="https://mysteryscience.com/ecosystems-tx/mystery-4/ecosystems-matter-cycle/216" TargetMode="External"/><Relationship Id="rId12" Type="http://schemas.openxmlformats.org/officeDocument/2006/relationships/hyperlink" Target="https://mysteryscience.com/ecosystems-tx/mystery-3/decomposers-nutrients-matter-cycle/215"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mysteryscience.com/ecosystems-tx/mystery-1/food-webs-flow-of-energy/212" TargetMode="External"/><Relationship Id="rId4" Type="http://schemas.openxmlformats.org/officeDocument/2006/relationships/hyperlink" Target="https://mysteryscience.com/ecosystems-tx/mystery-2/decomposers-matter-cycle/95" TargetMode="External"/><Relationship Id="rId9" Type="http://schemas.openxmlformats.org/officeDocument/2006/relationships/image" Target="../media/image14.png"/><Relationship Id="rId15" Type="http://schemas.openxmlformats.org/officeDocument/2006/relationships/hyperlink" Target="http://mysteryscience.com/docs/south-carolina" TargetMode="External"/><Relationship Id="rId14" Type="http://schemas.openxmlformats.org/officeDocument/2006/relationships/image" Target="../media/image8.png"/><Relationship Id="rId16" Type="http://schemas.openxmlformats.org/officeDocument/2006/relationships/hyperlink" Target="https://mysteryscience.com/docs/texas" TargetMode="External"/><Relationship Id="rId5" Type="http://schemas.openxmlformats.org/officeDocument/2006/relationships/hyperlink" Target="https://mysteryscience.com/ecosystems-tx/mystery-3/decomposers-nutrients-matter-cycle/215" TargetMode="External"/><Relationship Id="rId6" Type="http://schemas.openxmlformats.org/officeDocument/2006/relationships/hyperlink" Target="https://mysteryscience.com/ecosystems-tx/mystery-4/ecosystems-matter-cycle/216" TargetMode="External"/><Relationship Id="rId7" Type="http://schemas.openxmlformats.org/officeDocument/2006/relationships/hyperlink" Target="https://mysteryscience.com/ecosystems-tx/ecosystems-the-food-web" TargetMode="External"/><Relationship Id="rId8" Type="http://schemas.openxmlformats.org/officeDocument/2006/relationships/hyperlink" Target="https://mysteryscience.com/ecosystems-tx/ecosystems-the-food-web"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mysteryscience.com/fossils-tx/fossils" TargetMode="External"/><Relationship Id="rId10" Type="http://schemas.openxmlformats.org/officeDocument/2006/relationships/hyperlink" Target="https://mysteryscience.com/fossils-tx/mystery-3/fossil-evidence-trace-fossils-animal-behavior/417" TargetMode="External"/><Relationship Id="rId13" Type="http://schemas.openxmlformats.org/officeDocument/2006/relationships/image" Target="../media/image8.png"/><Relationship Id="rId12" Type="http://schemas.openxmlformats.org/officeDocument/2006/relationships/hyperlink" Target="https://mysteryscience.com/fossils-tx/fossils"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mysteryscience.com/fossils-tx/mystery-1/habitats-fossils-environments-over-time/379" TargetMode="External"/><Relationship Id="rId4" Type="http://schemas.openxmlformats.org/officeDocument/2006/relationships/hyperlink" Target="https://mysteryscience.com/animals/mystery-1/habitats-fossils-environments-over-time/379" TargetMode="External"/><Relationship Id="rId9" Type="http://schemas.openxmlformats.org/officeDocument/2006/relationships/hyperlink" Target="https://mysteryscience.com/fossils-tx/mystery-2/fossil-evidence-classification/32" TargetMode="External"/><Relationship Id="rId15" Type="http://schemas.openxmlformats.org/officeDocument/2006/relationships/hyperlink" Target="http://mysteryscience.com/docs/south-carolina" TargetMode="External"/><Relationship Id="rId14" Type="http://schemas.openxmlformats.org/officeDocument/2006/relationships/image" Target="../media/image10.png"/><Relationship Id="rId16" Type="http://schemas.openxmlformats.org/officeDocument/2006/relationships/hyperlink" Target="https://mysteryscience.com/docs/texas" TargetMode="External"/><Relationship Id="rId5" Type="http://schemas.openxmlformats.org/officeDocument/2006/relationships/hyperlink" Target="https://mysteryscience.com/fossils-tx/mystery-2/fossil-evidence-classification/32" TargetMode="External"/><Relationship Id="rId6" Type="http://schemas.openxmlformats.org/officeDocument/2006/relationships/hyperlink" Target="https://mysteryscience.com/fossils-tx/mystery-3/fossil-evidence-trace-fossils-animal-behavior/417" TargetMode="External"/><Relationship Id="rId7" Type="http://schemas.openxmlformats.org/officeDocument/2006/relationships/image" Target="../media/image6.png"/><Relationship Id="rId8" Type="http://schemas.openxmlformats.org/officeDocument/2006/relationships/hyperlink" Target="https://mysteryscience.com/fossils-tx/mystery-1/habitats-fossils-environments-over-time/379"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mysteryscience.com/traits-tx/mystery-3/animal-groups-survival/265" TargetMode="External"/><Relationship Id="rId10" Type="http://schemas.openxmlformats.org/officeDocument/2006/relationships/hyperlink" Target="https://mysteryscience.com/traits-tx/mystery-2/trait-variation-natural-selection-survival/120" TargetMode="External"/><Relationship Id="rId13" Type="http://schemas.openxmlformats.org/officeDocument/2006/relationships/hyperlink" Target="http://mysteryscience.com/docs/south-carolina" TargetMode="External"/><Relationship Id="rId12" Type="http://schemas.openxmlformats.org/officeDocument/2006/relationships/hyperlink" Target="https://mysteryscience.com/traits-tx/mystery-4/traits-environmental-variation/267"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mysteryscience.com/traits-tx/mystery-1/trait-variation-inheritance-artificial-selection/30" TargetMode="External"/><Relationship Id="rId4" Type="http://schemas.openxmlformats.org/officeDocument/2006/relationships/hyperlink" Target="https://mysteryscience.com/traits-tx/mystery-2/trait-variation-natural-selection-survival/120" TargetMode="External"/><Relationship Id="rId9" Type="http://schemas.openxmlformats.org/officeDocument/2006/relationships/hyperlink" Target="https://mysteryscience.com/traits-tx/mystery-1/trait-variation-inheritance-artificial-selection/30" TargetMode="External"/><Relationship Id="rId15" Type="http://schemas.openxmlformats.org/officeDocument/2006/relationships/hyperlink" Target="https://mysteryscience.com/traits-tx/inherited-traits" TargetMode="External"/><Relationship Id="rId14" Type="http://schemas.openxmlformats.org/officeDocument/2006/relationships/hyperlink" Target="https://mysteryscience.com/docs/texas" TargetMode="External"/><Relationship Id="rId17" Type="http://schemas.openxmlformats.org/officeDocument/2006/relationships/image" Target="../media/image8.png"/><Relationship Id="rId16" Type="http://schemas.openxmlformats.org/officeDocument/2006/relationships/hyperlink" Target="https://mysteryscience.com/traits-tx/inherited-traits" TargetMode="External"/><Relationship Id="rId5" Type="http://schemas.openxmlformats.org/officeDocument/2006/relationships/hyperlink" Target="https://mysteryscience.com/traits-tx/mystery-3/animal-groups-survival/265" TargetMode="External"/><Relationship Id="rId6" Type="http://schemas.openxmlformats.org/officeDocument/2006/relationships/hyperlink" Target="https://mysteryscience.com/traits-tx/mystery-4/traits-environmental-variation/267" TargetMode="External"/><Relationship Id="rId7" Type="http://schemas.openxmlformats.org/officeDocument/2006/relationships/image" Target="../media/image13.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10080000" cy="14292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364225" y="316950"/>
            <a:ext cx="7682100" cy="95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Mystery Science Alignment with </a:t>
            </a:r>
            <a:endParaRPr b="1" sz="2800">
              <a:solidFill>
                <a:schemeClr val="lt1"/>
              </a:solidFill>
              <a:latin typeface="Poppins"/>
              <a:ea typeface="Poppins"/>
              <a:cs typeface="Poppins"/>
              <a:sym typeface="Poppins"/>
            </a:endParaRPr>
          </a:p>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Texas Essential Knowledge and Skills</a:t>
            </a:r>
            <a:endParaRPr b="1" i="1" sz="2800">
              <a:solidFill>
                <a:schemeClr val="lt1"/>
              </a:solidFill>
              <a:latin typeface="Poppins"/>
              <a:ea typeface="Poppins"/>
              <a:cs typeface="Poppins"/>
              <a:sym typeface="Poppins"/>
            </a:endParaRPr>
          </a:p>
        </p:txBody>
      </p:sp>
      <p:sp>
        <p:nvSpPr>
          <p:cNvPr id="56" name="Google Shape;56;p13"/>
          <p:cNvSpPr txBox="1"/>
          <p:nvPr/>
        </p:nvSpPr>
        <p:spPr>
          <a:xfrm>
            <a:off x="457200" y="1677250"/>
            <a:ext cx="9144000" cy="956100"/>
          </a:xfrm>
          <a:prstGeom prst="rect">
            <a:avLst/>
          </a:prstGeom>
          <a:noFill/>
          <a:ln>
            <a:noFill/>
          </a:ln>
        </p:spPr>
        <p:txBody>
          <a:bodyPr anchorCtr="0" anchor="t" bIns="91425" lIns="0" spcFirstLastPara="1" rIns="0" wrap="square" tIns="91425">
            <a:noAutofit/>
          </a:bodyPr>
          <a:lstStyle/>
          <a:p>
            <a:pPr indent="0" lvl="0" marL="0" rtl="0" algn="ctr">
              <a:spcBef>
                <a:spcPts val="0"/>
              </a:spcBef>
              <a:spcAft>
                <a:spcPts val="0"/>
              </a:spcAft>
              <a:buNone/>
            </a:pPr>
            <a:r>
              <a:rPr b="1" lang="en" sz="1800">
                <a:latin typeface="Poppins"/>
                <a:ea typeface="Poppins"/>
                <a:cs typeface="Poppins"/>
                <a:sym typeface="Poppins"/>
              </a:rPr>
              <a:t>5th </a:t>
            </a:r>
            <a:r>
              <a:rPr b="1" lang="en" sz="1800">
                <a:latin typeface="Poppins"/>
                <a:ea typeface="Poppins"/>
                <a:cs typeface="Poppins"/>
                <a:sym typeface="Poppins"/>
              </a:rPr>
              <a:t>Grade Planning Guide</a:t>
            </a:r>
            <a:endParaRPr b="1" sz="2400">
              <a:solidFill>
                <a:schemeClr val="dk1"/>
              </a:solidFill>
            </a:endParaRPr>
          </a:p>
          <a:p>
            <a:pPr indent="0" lvl="0" marL="0" rtl="0" algn="ctr">
              <a:spcBef>
                <a:spcPts val="0"/>
              </a:spcBef>
              <a:spcAft>
                <a:spcPts val="0"/>
              </a:spcAft>
              <a:buNone/>
            </a:pPr>
            <a:r>
              <a:rPr lang="en" sz="1200" u="sng">
                <a:solidFill>
                  <a:srgbClr val="1155CC"/>
                </a:solidFill>
                <a:hlinkClick r:id="rId3">
                  <a:extLst>
                    <a:ext uri="{A12FA001-AC4F-418D-AE19-62706E023703}">
                      <ahyp:hlinkClr val="tx"/>
                    </a:ext>
                  </a:extLst>
                </a:hlinkClick>
              </a:rPr>
              <a:t>Kindergarten Planning Guide</a:t>
            </a:r>
            <a:r>
              <a:rPr lang="en" sz="1200">
                <a:solidFill>
                  <a:srgbClr val="1155CC"/>
                </a:solidFill>
              </a:rPr>
              <a:t> </a:t>
            </a:r>
            <a:r>
              <a:rPr lang="en" sz="1200">
                <a:solidFill>
                  <a:schemeClr val="dk1"/>
                </a:solidFill>
              </a:rPr>
              <a:t>| </a:t>
            </a:r>
            <a:r>
              <a:rPr lang="en" sz="1200" u="sng">
                <a:solidFill>
                  <a:srgbClr val="1155CC"/>
                </a:solidFill>
                <a:hlinkClick r:id="rId4">
                  <a:extLst>
                    <a:ext uri="{A12FA001-AC4F-418D-AE19-62706E023703}">
                      <ahyp:hlinkClr val="tx"/>
                    </a:ext>
                  </a:extLst>
                </a:hlinkClick>
              </a:rPr>
              <a:t>Grade 1 Planning Guide</a:t>
            </a:r>
            <a:r>
              <a:rPr lang="en" sz="1200">
                <a:solidFill>
                  <a:srgbClr val="3C78D8"/>
                </a:solidFill>
              </a:rPr>
              <a:t> </a:t>
            </a:r>
            <a:r>
              <a:rPr lang="en" sz="1200">
                <a:solidFill>
                  <a:srgbClr val="1155CC"/>
                </a:solidFill>
              </a:rPr>
              <a:t> | </a:t>
            </a:r>
            <a:r>
              <a:rPr lang="en" sz="1200" u="sng">
                <a:solidFill>
                  <a:srgbClr val="1155CC"/>
                </a:solidFill>
                <a:hlinkClick r:id="rId5">
                  <a:extLst>
                    <a:ext uri="{A12FA001-AC4F-418D-AE19-62706E023703}">
                      <ahyp:hlinkClr val="tx"/>
                    </a:ext>
                  </a:extLst>
                </a:hlinkClick>
              </a:rPr>
              <a:t>Grade 2 Planning Guide</a:t>
            </a:r>
            <a:endParaRPr>
              <a:solidFill>
                <a:srgbClr val="1155CC"/>
              </a:solidFill>
            </a:endParaRPr>
          </a:p>
          <a:p>
            <a:pPr indent="0" lvl="0" marL="0" rtl="0" algn="ctr">
              <a:spcBef>
                <a:spcPts val="0"/>
              </a:spcBef>
              <a:spcAft>
                <a:spcPts val="0"/>
              </a:spcAft>
              <a:buNone/>
            </a:pPr>
            <a:r>
              <a:rPr lang="en" sz="1200" u="sng">
                <a:solidFill>
                  <a:srgbClr val="1155CC"/>
                </a:solidFill>
                <a:hlinkClick r:id="rId6">
                  <a:extLst>
                    <a:ext uri="{A12FA001-AC4F-418D-AE19-62706E023703}">
                      <ahyp:hlinkClr val="tx"/>
                    </a:ext>
                  </a:extLst>
                </a:hlinkClick>
              </a:rPr>
              <a:t>Grade 3 Planning Guide</a:t>
            </a:r>
            <a:r>
              <a:rPr lang="en" sz="1200">
                <a:solidFill>
                  <a:srgbClr val="1155CC"/>
                </a:solidFill>
              </a:rPr>
              <a:t> </a:t>
            </a:r>
            <a:r>
              <a:rPr lang="en" sz="1200">
                <a:solidFill>
                  <a:schemeClr val="dk1"/>
                </a:solidFill>
              </a:rPr>
              <a:t>| </a:t>
            </a:r>
            <a:r>
              <a:rPr lang="en" sz="1200" u="sng">
                <a:solidFill>
                  <a:srgbClr val="1155CC"/>
                </a:solidFill>
                <a:hlinkClick r:id="rId7">
                  <a:extLst>
                    <a:ext uri="{A12FA001-AC4F-418D-AE19-62706E023703}">
                      <ahyp:hlinkClr val="tx"/>
                    </a:ext>
                  </a:extLst>
                </a:hlinkClick>
              </a:rPr>
              <a:t>Grade 4 Planning Guide</a:t>
            </a:r>
            <a:r>
              <a:rPr lang="en" sz="1200">
                <a:solidFill>
                  <a:srgbClr val="1155CC"/>
                </a:solidFill>
              </a:rPr>
              <a:t> </a:t>
            </a:r>
            <a:r>
              <a:rPr lang="en" sz="1200">
                <a:solidFill>
                  <a:schemeClr val="dk1"/>
                </a:solidFill>
              </a:rPr>
              <a:t>| </a:t>
            </a:r>
            <a:r>
              <a:rPr lang="en" sz="1200" u="sng">
                <a:solidFill>
                  <a:srgbClr val="1155CC"/>
                </a:solidFill>
                <a:hlinkClick r:id="rId8">
                  <a:extLst>
                    <a:ext uri="{A12FA001-AC4F-418D-AE19-62706E023703}">
                      <ahyp:hlinkClr val="tx"/>
                    </a:ext>
                  </a:extLst>
                </a:hlinkClick>
              </a:rPr>
              <a:t>Grade 5 Planning Guide</a:t>
            </a:r>
            <a:endParaRPr b="1" sz="18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lang="en" sz="1200">
                <a:latin typeface="Poppins"/>
                <a:ea typeface="Poppins"/>
                <a:cs typeface="Poppins"/>
                <a:sym typeface="Poppins"/>
              </a:rPr>
              <a:t>Mystery Science aligns to the Texas Essential Knowledge and Skills (TEKS) for Science. </a:t>
            </a:r>
            <a:r>
              <a:rPr lang="en" sz="1200">
                <a:solidFill>
                  <a:schemeClr val="dk1"/>
                </a:solidFill>
                <a:latin typeface="Poppins"/>
                <a:ea typeface="Poppins"/>
                <a:cs typeface="Poppins"/>
                <a:sym typeface="Poppins"/>
              </a:rPr>
              <a:t>Each lesson (exploration &amp; hands-on lab) </a:t>
            </a:r>
            <a:r>
              <a:rPr lang="en" sz="1200">
                <a:solidFill>
                  <a:schemeClr val="dk1"/>
                </a:solidFill>
                <a:latin typeface="Poppins"/>
                <a:ea typeface="Poppins"/>
                <a:cs typeface="Poppins"/>
                <a:sym typeface="Poppins"/>
              </a:rPr>
              <a:t>is designed to take one hour.</a:t>
            </a:r>
            <a:r>
              <a:rPr lang="en" sz="1200">
                <a:latin typeface="Poppins"/>
                <a:ea typeface="Poppins"/>
                <a:cs typeface="Poppins"/>
                <a:sym typeface="Poppins"/>
              </a:rPr>
              <a:t> </a:t>
            </a:r>
            <a:r>
              <a:rPr lang="en" sz="1200">
                <a:solidFill>
                  <a:srgbClr val="000000"/>
                </a:solidFill>
                <a:latin typeface="Poppins"/>
                <a:ea typeface="Poppins"/>
                <a:cs typeface="Poppins"/>
                <a:sym typeface="Poppins"/>
              </a:rPr>
              <a:t>Extensions are available for each lesson and offer an opportunity for students to continue their science content learning. They include assessments and a curated collection of additional activity suggestions, online resources, project ideas, and readings. </a:t>
            </a:r>
            <a:r>
              <a:rPr lang="en" sz="1200">
                <a:solidFill>
                  <a:schemeClr val="dk1"/>
                </a:solidFill>
                <a:highlight>
                  <a:schemeClr val="lt1"/>
                </a:highlight>
                <a:latin typeface="Poppins"/>
                <a:ea typeface="Poppins"/>
                <a:cs typeface="Poppins"/>
                <a:sym typeface="Poppins"/>
              </a:rPr>
              <a:t>Mini-lessons are 5-minute videos that answer K-5 student questions and can be used as a jumping off point to engage learners for a full lesson planned by the teacher. Each TEKS statement is color-coded to indicate the following:</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p:txBody>
      </p:sp>
      <p:graphicFrame>
        <p:nvGraphicFramePr>
          <p:cNvPr id="57" name="Google Shape;57;p13"/>
          <p:cNvGraphicFramePr/>
          <p:nvPr/>
        </p:nvGraphicFramePr>
        <p:xfrm>
          <a:off x="448138" y="4754350"/>
          <a:ext cx="3000000" cy="3000000"/>
        </p:xfrm>
        <a:graphic>
          <a:graphicData uri="http://schemas.openxmlformats.org/drawingml/2006/table">
            <a:tbl>
              <a:tblPr>
                <a:noFill/>
                <a:tableStyleId>{4849FB61-8A18-4C88-9C84-03DF22AC71D2}</a:tableStyleId>
              </a:tblPr>
              <a:tblGrid>
                <a:gridCol w="1005175"/>
                <a:gridCol w="1224100"/>
                <a:gridCol w="1015475"/>
                <a:gridCol w="1001450"/>
                <a:gridCol w="877300"/>
                <a:gridCol w="1349250"/>
                <a:gridCol w="1363075"/>
                <a:gridCol w="1308150"/>
              </a:tblGrid>
              <a:tr h="396200">
                <a:tc gridSpan="8">
                  <a:txBody>
                    <a:bodyPr/>
                    <a:lstStyle/>
                    <a:p>
                      <a:pPr indent="0" lvl="0" marL="0" rtl="0" algn="ctr">
                        <a:lnSpc>
                          <a:spcPct val="150000"/>
                        </a:lnSpc>
                        <a:spcBef>
                          <a:spcPts val="0"/>
                        </a:spcBef>
                        <a:spcAft>
                          <a:spcPts val="0"/>
                        </a:spcAft>
                        <a:buNone/>
                      </a:pPr>
                      <a:r>
                        <a:rPr b="1" lang="en">
                          <a:solidFill>
                            <a:schemeClr val="lt1"/>
                          </a:solidFill>
                          <a:latin typeface="Poppins"/>
                          <a:ea typeface="Poppins"/>
                          <a:cs typeface="Poppins"/>
                          <a:sym typeface="Poppins"/>
                        </a:rPr>
                        <a:t>Table of Contents</a:t>
                      </a:r>
                      <a:endParaRPr b="1">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923589"/>
                    </a:solidFill>
                  </a:tcPr>
                </a:tc>
                <a:tc hMerge="1"/>
                <a:tc hMerge="1"/>
                <a:tc hMerge="1"/>
                <a:tc hMerge="1"/>
                <a:tc hMerge="1"/>
                <a:tc hMerge="1"/>
                <a:tc hMerge="1"/>
              </a:tr>
              <a:tr h="408275">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Matter &amp; Energy</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Force, Motion, &amp; Energy</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Earth &amp; Space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Earth &amp; Space</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Earth &amp; Space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r h="396200">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5.5</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50000"/>
                        </a:lnSpc>
                        <a:spcBef>
                          <a:spcPts val="0"/>
                        </a:spcBef>
                        <a:spcAft>
                          <a:spcPts val="0"/>
                        </a:spcAft>
                        <a:buNone/>
                      </a:pPr>
                      <a:r>
                        <a:rPr lang="en">
                          <a:solidFill>
                            <a:schemeClr val="dk1"/>
                          </a:solidFill>
                          <a:latin typeface="Oswald"/>
                          <a:ea typeface="Oswald"/>
                          <a:cs typeface="Oswald"/>
                          <a:sym typeface="Oswald"/>
                        </a:rPr>
                        <a:t>TEKS 5.6</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5.7</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5.8</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5.8</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5.9</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5.9</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5.10</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396200">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Matter &amp; Mixtures</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Light, Heat, &amp; Electricity</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Erosion &amp; Land Formation</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Climate &amp; The Water Cycle</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Earth’s Rotation</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Ecosystems &amp; The Food Web</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Fossils</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Inherited </a:t>
                      </a:r>
                      <a:r>
                        <a:rPr lang="en">
                          <a:solidFill>
                            <a:schemeClr val="dk1"/>
                          </a:solidFill>
                          <a:latin typeface="Oswald"/>
                          <a:ea typeface="Oswald"/>
                          <a:cs typeface="Oswald"/>
                          <a:sym typeface="Oswald"/>
                        </a:rPr>
                        <a:t>Traits</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58" name="Google Shape;58;p13"/>
          <p:cNvPicPr preferRelativeResize="0"/>
          <p:nvPr/>
        </p:nvPicPr>
        <p:blipFill>
          <a:blip r:embed="rId9">
            <a:alphaModFix/>
          </a:blip>
          <a:stretch>
            <a:fillRect/>
          </a:stretch>
        </p:blipFill>
        <p:spPr>
          <a:xfrm>
            <a:off x="8458200" y="457200"/>
            <a:ext cx="1143000" cy="146198"/>
          </a:xfrm>
          <a:prstGeom prst="rect">
            <a:avLst/>
          </a:prstGeom>
          <a:noFill/>
          <a:ln>
            <a:noFill/>
          </a:ln>
        </p:spPr>
      </p:pic>
      <p:sp>
        <p:nvSpPr>
          <p:cNvPr id="59" name="Google Shape;59;p13"/>
          <p:cNvSpPr txBox="1"/>
          <p:nvPr/>
        </p:nvSpPr>
        <p:spPr>
          <a:xfrm>
            <a:off x="791800" y="3870925"/>
            <a:ext cx="87753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990000"/>
                </a:solidFill>
                <a:latin typeface="Poppins"/>
                <a:ea typeface="Poppins"/>
                <a:cs typeface="Poppins"/>
                <a:sym typeface="Poppins"/>
              </a:rPr>
              <a:t>Identified by TEA as a Readiness Standard of the assessed curriculum</a:t>
            </a:r>
            <a:endParaRPr sz="1200">
              <a:solidFill>
                <a:srgbClr val="990000"/>
              </a:solidFill>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rPr lang="en" sz="1200">
                <a:solidFill>
                  <a:srgbClr val="38761D"/>
                </a:solidFill>
                <a:latin typeface="Poppins"/>
                <a:ea typeface="Poppins"/>
                <a:cs typeface="Poppins"/>
                <a:sym typeface="Poppins"/>
              </a:rPr>
              <a:t>Identified by TEA as a Supporting Standard of the assessed curriculum</a:t>
            </a:r>
            <a:endParaRPr sz="1200">
              <a:solidFill>
                <a:srgbClr val="38761D"/>
              </a:solidFill>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rPr lang="en" sz="1200">
                <a:solidFill>
                  <a:srgbClr val="000000"/>
                </a:solidFill>
                <a:latin typeface="Poppins"/>
                <a:ea typeface="Poppins"/>
                <a:cs typeface="Poppins"/>
                <a:sym typeface="Poppins"/>
              </a:rPr>
              <a:t>Not identified by TEA as part of the assessed curriculum</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p>
        </p:txBody>
      </p:sp>
      <p:sp>
        <p:nvSpPr>
          <p:cNvPr id="60" name="Google Shape;60;p13"/>
          <p:cNvSpPr txBox="1"/>
          <p:nvPr/>
        </p:nvSpPr>
        <p:spPr>
          <a:xfrm>
            <a:off x="7761025" y="7288175"/>
            <a:ext cx="22545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1000">
              <a:solidFill>
                <a:srgbClr val="000000"/>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000">
                <a:solidFill>
                  <a:srgbClr val="000000"/>
                </a:solidFill>
                <a:latin typeface="Poppins"/>
                <a:ea typeface="Poppins"/>
                <a:cs typeface="Poppins"/>
                <a:sym typeface="Poppins"/>
              </a:rPr>
              <a:t>Last updated </a:t>
            </a:r>
            <a:r>
              <a:rPr lang="en" sz="1000">
                <a:latin typeface="Poppins"/>
                <a:ea typeface="Poppins"/>
                <a:cs typeface="Poppins"/>
                <a:sym typeface="Poppins"/>
              </a:rPr>
              <a:t>September 6</a:t>
            </a:r>
            <a:r>
              <a:rPr lang="en" sz="1000">
                <a:solidFill>
                  <a:srgbClr val="000000"/>
                </a:solidFill>
                <a:latin typeface="Poppins"/>
                <a:ea typeface="Poppins"/>
                <a:cs typeface="Poppins"/>
                <a:sym typeface="Poppins"/>
              </a:rPr>
              <a:t>, 2022</a:t>
            </a:r>
            <a:endParaRPr sz="1000">
              <a:solidFill>
                <a:srgbClr val="00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6" name="Google Shape;66;p14"/>
          <p:cNvGraphicFramePr/>
          <p:nvPr/>
        </p:nvGraphicFramePr>
        <p:xfrm>
          <a:off x="457188" y="1360960"/>
          <a:ext cx="3000000" cy="3000000"/>
        </p:xfrm>
        <a:graphic>
          <a:graphicData uri="http://schemas.openxmlformats.org/drawingml/2006/table">
            <a:tbl>
              <a:tblPr>
                <a:noFill/>
                <a:tableStyleId>{4849FB61-8A18-4C88-9C84-03DF22AC71D2}</a:tableStyleId>
              </a:tblPr>
              <a:tblGrid>
                <a:gridCol w="914400"/>
                <a:gridCol w="1828800"/>
                <a:gridCol w="1703950"/>
                <a:gridCol w="1953650"/>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Chemistry &amp; Conservation of Matter</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Are magic potions real?</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observe that a salt and vinegar solution will turn a dull penny shiny again indicating that substances can change other substances.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 </a:t>
                      </a:r>
                      <a:r>
                        <a:rPr lang="en" sz="800">
                          <a:solidFill>
                            <a:schemeClr val="dk1"/>
                          </a:solidFill>
                          <a:latin typeface="Poppins"/>
                          <a:ea typeface="Poppins"/>
                          <a:cs typeface="Poppins"/>
                          <a:sym typeface="Poppins"/>
                        </a:rPr>
                        <a:t>Describe, plan, and implement simple experimental investigations testing one variable.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5.5C</a:t>
                      </a:r>
                      <a:r>
                        <a:rPr lang="en" sz="800">
                          <a:solidFill>
                            <a:schemeClr val="dk1"/>
                          </a:solidFill>
                          <a:latin typeface="Poppins"/>
                          <a:ea typeface="Poppins"/>
                          <a:cs typeface="Poppins"/>
                          <a:sym typeface="Poppins"/>
                        </a:rPr>
                        <a:t> Identify changes that can occur in the physical properties of the ingredients of solutions such as dissolving salt in water or adding lemon juice to water.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Dissolving &amp; Particulate Nature of Matter</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Could you transform something worthless into gold?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coat a steel nail in copper by placing it into the solution that dissolved bits of the penny. Students realize that substances can change to become particles too small to be seen, but they still exist.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 </a:t>
                      </a:r>
                      <a:r>
                        <a:rPr lang="en" sz="800">
                          <a:solidFill>
                            <a:schemeClr val="dk1"/>
                          </a:solidFill>
                          <a:latin typeface="Poppins"/>
                          <a:ea typeface="Poppins"/>
                          <a:cs typeface="Poppins"/>
                          <a:sym typeface="Poppins"/>
                        </a:rPr>
                        <a:t>Describe, plan, and implement simple experimental investigations testing one variable.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5.5C</a:t>
                      </a:r>
                      <a:r>
                        <a:rPr lang="en" sz="800">
                          <a:solidFill>
                            <a:schemeClr val="dk1"/>
                          </a:solidFill>
                          <a:latin typeface="Poppins"/>
                          <a:ea typeface="Poppins"/>
                          <a:cs typeface="Poppins"/>
                          <a:sym typeface="Poppins"/>
                        </a:rPr>
                        <a:t> Identify changes that can occur in the physical properties of the ingredients of solutions such as dissolving salt in water or adding lemon juice to water.</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Acids, Reactions, &amp; Properties of Matter</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would happen if you drank a glass of acid?</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figure out that acids are very reactive substances. Students investigate reactions between different substances to determine how known acids react with other materials.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 </a:t>
                      </a:r>
                      <a:r>
                        <a:rPr lang="en" sz="800">
                          <a:solidFill>
                            <a:schemeClr val="dk1"/>
                          </a:solidFill>
                          <a:latin typeface="Poppins"/>
                          <a:ea typeface="Poppins"/>
                          <a:cs typeface="Poppins"/>
                          <a:sym typeface="Poppins"/>
                        </a:rPr>
                        <a:t>Analyze, evaluate, and critique scientific explanations by using evidence, logical reasoning, and experimental and observational testing.</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5.5A </a:t>
                      </a:r>
                      <a:r>
                        <a:rPr lang="en" sz="800">
                          <a:solidFill>
                            <a:schemeClr val="dk1"/>
                          </a:solidFill>
                          <a:latin typeface="Poppins"/>
                          <a:ea typeface="Poppins"/>
                          <a:cs typeface="Poppins"/>
                          <a:sym typeface="Poppins"/>
                        </a:rPr>
                        <a:t>Classify matter based on measurable, testable, and observable physical properties, including mass, magnetism, physical state (solid, liquid, and gas), relative density (sinking and floating using water as a reference point), solubility in water, and the ability to conduct or insulate thermal energy or electric energy.</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Chemical Reactions</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do fireworks, rubber, and Silly Putty have in common?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combine different substances together to discover that chemical reactions can create new substances.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 </a:t>
                      </a:r>
                      <a:r>
                        <a:rPr lang="en" sz="800">
                          <a:solidFill>
                            <a:schemeClr val="dk1"/>
                          </a:solidFill>
                          <a:latin typeface="Poppins"/>
                          <a:ea typeface="Poppins"/>
                          <a:cs typeface="Poppins"/>
                          <a:sym typeface="Poppins"/>
                        </a:rPr>
                        <a:t>Describe, plan, and implement simple experimental investigations testing one variable.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5.2D </a:t>
                      </a:r>
                      <a:r>
                        <a:rPr lang="en" sz="800">
                          <a:solidFill>
                            <a:schemeClr val="dk1"/>
                          </a:solidFill>
                          <a:latin typeface="Poppins"/>
                          <a:ea typeface="Poppins"/>
                          <a:cs typeface="Poppins"/>
                          <a:sym typeface="Poppins"/>
                        </a:rPr>
                        <a:t>Analyze and interpret information to construct reasonable explanations from direct (observable) and indirect (inferred) evidence.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5.5A </a:t>
                      </a:r>
                      <a:r>
                        <a:rPr lang="en" sz="800">
                          <a:solidFill>
                            <a:schemeClr val="dk1"/>
                          </a:solidFill>
                          <a:latin typeface="Poppins"/>
                          <a:ea typeface="Poppins"/>
                          <a:cs typeface="Poppins"/>
                          <a:sym typeface="Poppins"/>
                        </a:rPr>
                        <a:t>Classify matter based on measurable, testable, and observable physical properties, including mass, magnetism, physical state (solid, liquid, and gas), relative density (sinking and floating using water as a reference point), solubility in water, and the ability to conduct or insulate thermal energy or electric energy.</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Gases &amp; Particle Models</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do some things explode?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investigate and model the reaction between baking soda and vinegar. They figure out that gases are made of particles too small to be seen.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a:t>
                      </a:r>
                      <a:r>
                        <a:rPr lang="en" sz="800">
                          <a:solidFill>
                            <a:schemeClr val="dk1"/>
                          </a:solidFill>
                          <a:latin typeface="Poppins"/>
                          <a:ea typeface="Poppins"/>
                          <a:cs typeface="Poppins"/>
                          <a:sym typeface="Poppins"/>
                        </a:rPr>
                        <a:t> Describe, plan, and implement simple experimental investigations testing one variable.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5.3B</a:t>
                      </a:r>
                      <a:r>
                        <a:rPr lang="en" sz="800">
                          <a:solidFill>
                            <a:schemeClr val="dk1"/>
                          </a:solidFill>
                          <a:latin typeface="Poppins"/>
                          <a:ea typeface="Poppins"/>
                          <a:cs typeface="Poppins"/>
                          <a:sym typeface="Poppins"/>
                        </a:rPr>
                        <a:t> 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5.5A </a:t>
                      </a:r>
                      <a:r>
                        <a:rPr lang="en" sz="800">
                          <a:solidFill>
                            <a:schemeClr val="dk1"/>
                          </a:solidFill>
                          <a:latin typeface="Poppins"/>
                          <a:ea typeface="Poppins"/>
                          <a:cs typeface="Poppins"/>
                          <a:sym typeface="Poppins"/>
                        </a:rPr>
                        <a:t>Classify matter based on measurable, testable, and observable physical properties, including mass, magnetism, physical state (solid, liquid, and gas), relative density (sinking and floating using water as a reference point), solubility in water, and the ability to conduct or insulate thermal energy or electric energy.</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sp>
        <p:nvSpPr>
          <p:cNvPr id="67" name="Google Shape;67;p14"/>
          <p:cNvSpPr txBox="1"/>
          <p:nvPr/>
        </p:nvSpPr>
        <p:spPr>
          <a:xfrm>
            <a:off x="457200" y="793700"/>
            <a:ext cx="6208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8">
                  <a:extLst>
                    <a:ext uri="{A12FA001-AC4F-418D-AE19-62706E023703}">
                      <ahyp:hlinkClr val="tx"/>
                    </a:ext>
                  </a:extLst>
                </a:hlinkClick>
              </a:rPr>
              <a:t>Matter &amp; Mixtures Unit </a:t>
            </a:r>
            <a:r>
              <a:rPr lang="en" sz="1200">
                <a:solidFill>
                  <a:schemeClr val="lt1"/>
                </a:solidFill>
                <a:uFill>
                  <a:noFill/>
                </a:uFill>
                <a:latin typeface="Poppins"/>
                <a:ea typeface="Poppins"/>
                <a:cs typeface="Poppins"/>
                <a:sym typeface="Poppins"/>
                <a:hlinkClick r:id="rId9">
                  <a:extLst>
                    <a:ext uri="{A12FA001-AC4F-418D-AE19-62706E023703}">
                      <ahyp:hlinkClr val="tx"/>
                    </a:ext>
                  </a:extLst>
                </a:hlinkClick>
              </a:rPr>
              <a:t>(Chemical Magic)</a:t>
            </a:r>
            <a:endParaRPr b="1" sz="1600">
              <a:solidFill>
                <a:schemeClr val="lt1"/>
              </a:solidFill>
              <a:latin typeface="Poppins"/>
              <a:ea typeface="Poppins"/>
              <a:cs typeface="Poppins"/>
              <a:sym typeface="Poppins"/>
            </a:endParaRPr>
          </a:p>
        </p:txBody>
      </p:sp>
      <p:sp>
        <p:nvSpPr>
          <p:cNvPr id="68" name="Google Shape;68;p14"/>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Matter &amp; Energy</a:t>
            </a:r>
            <a:endParaRPr b="1" sz="2800">
              <a:solidFill>
                <a:schemeClr val="lt1"/>
              </a:solidFill>
              <a:latin typeface="Poppins"/>
              <a:ea typeface="Poppins"/>
              <a:cs typeface="Poppins"/>
              <a:sym typeface="Poppins"/>
            </a:endParaRPr>
          </a:p>
        </p:txBody>
      </p:sp>
      <p:pic>
        <p:nvPicPr>
          <p:cNvPr id="69" name="Google Shape;69;p14"/>
          <p:cNvPicPr preferRelativeResize="0"/>
          <p:nvPr/>
        </p:nvPicPr>
        <p:blipFill>
          <a:blip r:embed="rId10">
            <a:alphaModFix/>
          </a:blip>
          <a:stretch>
            <a:fillRect/>
          </a:stretch>
        </p:blipFill>
        <p:spPr>
          <a:xfrm>
            <a:off x="457200" y="1757175"/>
            <a:ext cx="914400" cy="5425326"/>
          </a:xfrm>
          <a:prstGeom prst="rect">
            <a:avLst/>
          </a:prstGeom>
          <a:noFill/>
          <a:ln>
            <a:noFill/>
          </a:ln>
        </p:spPr>
      </p:pic>
      <p:graphicFrame>
        <p:nvGraphicFramePr>
          <p:cNvPr id="70" name="Google Shape;70;p14"/>
          <p:cNvGraphicFramePr/>
          <p:nvPr/>
        </p:nvGraphicFramePr>
        <p:xfrm>
          <a:off x="457188" y="1757185"/>
          <a:ext cx="3000000" cy="3000000"/>
        </p:xfrm>
        <a:graphic>
          <a:graphicData uri="http://schemas.openxmlformats.org/drawingml/2006/table">
            <a:tbl>
              <a:tblPr>
                <a:noFill/>
                <a:tableStyleId>{4849FB61-8A18-4C88-9C84-03DF22AC71D2}</a:tableStyleId>
              </a:tblPr>
              <a:tblGrid>
                <a:gridCol w="696475"/>
              </a:tblGrid>
              <a:tr h="105117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748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2</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5117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5117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4">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4370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5">
                            <a:extLst>
                              <a:ext uri="{A12FA001-AC4F-418D-AE19-62706E023703}">
                                <ahyp:hlinkClr val="tx"/>
                              </a:ext>
                            </a:extLst>
                          </a:hlinkClick>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pic>
        <p:nvPicPr>
          <p:cNvPr id="71" name="Google Shape;71;p14"/>
          <p:cNvPicPr preferRelativeResize="0"/>
          <p:nvPr/>
        </p:nvPicPr>
        <p:blipFill>
          <a:blip r:embed="rId16">
            <a:alphaModFix/>
          </a:blip>
          <a:stretch>
            <a:fillRect/>
          </a:stretch>
        </p:blipFill>
        <p:spPr>
          <a:xfrm>
            <a:off x="8458200" y="457200"/>
            <a:ext cx="1143000" cy="146198"/>
          </a:xfrm>
          <a:prstGeom prst="rect">
            <a:avLst/>
          </a:prstGeom>
          <a:noFill/>
          <a:ln>
            <a:noFill/>
          </a:ln>
        </p:spPr>
      </p:pic>
      <p:sp>
        <p:nvSpPr>
          <p:cNvPr id="72" name="Google Shape;72;p14">
            <a:hlinkClick r:id="rId17"/>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8">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73" name="Google Shape;73;p14"/>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2 of 9</a:t>
            </a:r>
            <a:endParaRPr sz="8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graphicFrame>
        <p:nvGraphicFramePr>
          <p:cNvPr id="78" name="Google Shape;78;p15"/>
          <p:cNvGraphicFramePr/>
          <p:nvPr/>
        </p:nvGraphicFramePr>
        <p:xfrm>
          <a:off x="467988" y="1360960"/>
          <a:ext cx="3000000" cy="3000000"/>
        </p:xfrm>
        <a:graphic>
          <a:graphicData uri="http://schemas.openxmlformats.org/drawingml/2006/table">
            <a:tbl>
              <a:tblPr>
                <a:noFill/>
                <a:tableStyleId>{4849FB61-8A18-4C88-9C84-03DF22AC71D2}</a:tableStyleId>
              </a:tblPr>
              <a:tblGrid>
                <a:gridCol w="903600"/>
                <a:gridCol w="1730350"/>
                <a:gridCol w="1688350"/>
                <a:gridCol w="2796450"/>
                <a:gridCol w="202525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Light, Eyes, &amp; Vision</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 do people who are blind see?</a:t>
                      </a:r>
                      <a:endParaRPr b="1"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develop a working model of an eye. They use the model to reason about how light reflects off an object and into the eye, helping an organism process information from the environment.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 </a:t>
                      </a:r>
                      <a:r>
                        <a:rPr lang="en" sz="800">
                          <a:solidFill>
                            <a:schemeClr val="dk1"/>
                          </a:solidFill>
                          <a:latin typeface="Poppins"/>
                          <a:ea typeface="Poppins"/>
                          <a:cs typeface="Poppins"/>
                          <a:sym typeface="Poppins"/>
                        </a:rPr>
                        <a:t>Analyze, evaluate, and critique scientific explanations by using evidence, logical reasoning, and experimental and observational testing.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5.3B </a:t>
                      </a:r>
                      <a:r>
                        <a:rPr lang="en" sz="800">
                          <a:solidFill>
                            <a:schemeClr val="dk1"/>
                          </a:solidFill>
                          <a:latin typeface="Poppins"/>
                          <a:ea typeface="Poppins"/>
                          <a:cs typeface="Poppins"/>
                          <a:sym typeface="Poppins"/>
                        </a:rPr>
                        <a:t>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rgbClr val="980000"/>
                          </a:solidFill>
                          <a:latin typeface="Poppins"/>
                          <a:ea typeface="Poppins"/>
                          <a:cs typeface="Poppins"/>
                          <a:sym typeface="Poppins"/>
                        </a:rPr>
                        <a:t>5.6C </a:t>
                      </a:r>
                      <a:r>
                        <a:rPr lang="en" sz="800">
                          <a:solidFill>
                            <a:srgbClr val="980000"/>
                          </a:solidFill>
                          <a:latin typeface="Poppins"/>
                          <a:ea typeface="Poppins"/>
                          <a:cs typeface="Poppins"/>
                          <a:sym typeface="Poppins"/>
                        </a:rPr>
                        <a:t>Demonstrate that light travels in a straight line until it strikes an object and is reflected or travels through one medium to another and is refracted.</a:t>
                      </a:r>
                      <a:endParaRPr sz="800">
                        <a:solidFill>
                          <a:srgbClr val="98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Structure &amp; Function of Eyes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some animals see in the dark?</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use their eye model to discover that the pupil controls the amount of light let into the eye. In the dark, pupils get larger to let in more light.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 </a:t>
                      </a:r>
                      <a:r>
                        <a:rPr lang="en" sz="800">
                          <a:solidFill>
                            <a:schemeClr val="dk1"/>
                          </a:solidFill>
                          <a:latin typeface="Poppins"/>
                          <a:ea typeface="Poppins"/>
                          <a:cs typeface="Poppins"/>
                          <a:sym typeface="Poppins"/>
                        </a:rPr>
                        <a:t>Analyze, evaluate, and critique scientific explanations by using evidence, logical reasoning, and experimental and observational testing.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5.3B </a:t>
                      </a:r>
                      <a:r>
                        <a:rPr lang="en" sz="800">
                          <a:solidFill>
                            <a:schemeClr val="dk1"/>
                          </a:solidFill>
                          <a:latin typeface="Poppins"/>
                          <a:ea typeface="Poppins"/>
                          <a:cs typeface="Poppins"/>
                          <a:sym typeface="Poppins"/>
                        </a:rPr>
                        <a:t>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5.6C </a:t>
                      </a:r>
                      <a:r>
                        <a:rPr lang="en" sz="800">
                          <a:solidFill>
                            <a:srgbClr val="980000"/>
                          </a:solidFill>
                          <a:latin typeface="Poppins"/>
                          <a:ea typeface="Poppins"/>
                          <a:cs typeface="Poppins"/>
                          <a:sym typeface="Poppins"/>
                        </a:rPr>
                        <a:t>Demonstrate that light travels in a straight line until it strikes an object and is reflected or travels through one medium to another and is refracted.</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Electrical Energy</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if there were no electricity?</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design a flashlight with an on/off switch, using batteries, flights, and tin foil. Students figure out that electricity can be transformed to other forms of energy, such as movement, light, and heat.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5.2E </a:t>
                      </a:r>
                      <a:r>
                        <a:rPr lang="en" sz="800">
                          <a:solidFill>
                            <a:schemeClr val="dk1"/>
                          </a:solidFill>
                          <a:latin typeface="Poppins"/>
                          <a:ea typeface="Poppins"/>
                          <a:cs typeface="Poppins"/>
                          <a:sym typeface="Poppins"/>
                        </a:rPr>
                        <a:t>Demonstrate that repeated investigations may increase the reliability of results.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5.6B </a:t>
                      </a:r>
                      <a:r>
                        <a:rPr lang="en" sz="800">
                          <a:solidFill>
                            <a:srgbClr val="980000"/>
                          </a:solidFill>
                          <a:latin typeface="Poppins"/>
                          <a:ea typeface="Poppins"/>
                          <a:cs typeface="Poppins"/>
                          <a:sym typeface="Poppins"/>
                        </a:rPr>
                        <a:t>Demonstrate that the flow of electricity in closed circuits can produce light, heat, or sound.</a:t>
                      </a:r>
                      <a:endParaRPr sz="800">
                        <a:solidFill>
                          <a:srgbClr val="98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Heat Energy &amp; Energy Transfer</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long did it take to travel across the country before cars and planes?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build a paper spinner and conduct an investigation to explain how heat makes things move. Students realize that heat energy can be transformed into motion energy using a turbine.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a:t>
                      </a:r>
                      <a:r>
                        <a:rPr lang="en" sz="800">
                          <a:solidFill>
                            <a:schemeClr val="dk1"/>
                          </a:solidFill>
                          <a:latin typeface="Poppins"/>
                          <a:ea typeface="Poppins"/>
                          <a:cs typeface="Poppins"/>
                          <a:sym typeface="Poppins"/>
                        </a:rPr>
                        <a:t> Describe, plan, and implement simple experimental investigations testing one variable.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5.2E</a:t>
                      </a:r>
                      <a:r>
                        <a:rPr lang="en" sz="800">
                          <a:solidFill>
                            <a:schemeClr val="dk1"/>
                          </a:solidFill>
                          <a:latin typeface="Poppins"/>
                          <a:ea typeface="Poppins"/>
                          <a:cs typeface="Poppins"/>
                          <a:sym typeface="Poppins"/>
                        </a:rPr>
                        <a:t> Demonstrate that repeated investigations may increase the reliability of results.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5.6A </a:t>
                      </a:r>
                      <a:r>
                        <a:rPr lang="en" sz="800">
                          <a:solidFill>
                            <a:srgbClr val="980000"/>
                          </a:solidFill>
                          <a:latin typeface="Poppins"/>
                          <a:ea typeface="Poppins"/>
                          <a:cs typeface="Poppins"/>
                          <a:sym typeface="Poppins"/>
                        </a:rPr>
                        <a:t>Explore the uses of energy, including mechanical, light, thermal, electrical, and sound energy. </a:t>
                      </a:r>
                      <a:endParaRPr sz="800">
                        <a:solidFill>
                          <a:srgbClr val="9800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rgbClr val="38761D"/>
                          </a:solidFill>
                          <a:latin typeface="Poppins"/>
                          <a:ea typeface="Poppins"/>
                          <a:cs typeface="Poppins"/>
                          <a:sym typeface="Poppins"/>
                        </a:rPr>
                        <a:t>5.6D </a:t>
                      </a:r>
                      <a:r>
                        <a:rPr lang="en" sz="800">
                          <a:solidFill>
                            <a:srgbClr val="38761D"/>
                          </a:solidFill>
                          <a:latin typeface="Poppins"/>
                          <a:ea typeface="Poppins"/>
                          <a:cs typeface="Poppins"/>
                          <a:sym typeface="Poppins"/>
                        </a:rPr>
                        <a:t>Design a simple experimental investigation that tests the effect of force on an object.</a:t>
                      </a:r>
                      <a:endParaRPr sz="800">
                        <a:solidFill>
                          <a:srgbClr val="38761D"/>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79" name="Google Shape;79;p15"/>
          <p:cNvPicPr preferRelativeResize="0"/>
          <p:nvPr/>
        </p:nvPicPr>
        <p:blipFill rotWithShape="1">
          <a:blip r:embed="rId7">
            <a:alphaModFix/>
          </a:blip>
          <a:srcRect b="25138" l="0" r="0" t="24953"/>
          <a:stretch/>
        </p:blipFill>
        <p:spPr>
          <a:xfrm>
            <a:off x="457200" y="1848600"/>
            <a:ext cx="914400" cy="2209776"/>
          </a:xfrm>
          <a:prstGeom prst="rect">
            <a:avLst/>
          </a:prstGeom>
          <a:noFill/>
          <a:ln>
            <a:noFill/>
          </a:ln>
        </p:spPr>
      </p:pic>
      <p:pic>
        <p:nvPicPr>
          <p:cNvPr id="80" name="Google Shape;80;p15"/>
          <p:cNvPicPr preferRelativeResize="0"/>
          <p:nvPr/>
        </p:nvPicPr>
        <p:blipFill rotWithShape="1">
          <a:blip r:embed="rId8">
            <a:alphaModFix/>
          </a:blip>
          <a:srcRect b="24737" l="0" r="0" t="25356"/>
          <a:stretch/>
        </p:blipFill>
        <p:spPr>
          <a:xfrm>
            <a:off x="457200" y="4058375"/>
            <a:ext cx="914400" cy="2301175"/>
          </a:xfrm>
          <a:prstGeom prst="rect">
            <a:avLst/>
          </a:prstGeom>
          <a:noFill/>
          <a:ln>
            <a:noFill/>
          </a:ln>
        </p:spPr>
      </p:pic>
      <p:graphicFrame>
        <p:nvGraphicFramePr>
          <p:cNvPr id="81" name="Google Shape;81;p15"/>
          <p:cNvGraphicFramePr/>
          <p:nvPr/>
        </p:nvGraphicFramePr>
        <p:xfrm>
          <a:off x="467988" y="1828810"/>
          <a:ext cx="3000000" cy="3000000"/>
        </p:xfrm>
        <a:graphic>
          <a:graphicData uri="http://schemas.openxmlformats.org/drawingml/2006/table">
            <a:tbl>
              <a:tblPr>
                <a:noFill/>
                <a:tableStyleId>{4849FB61-8A18-4C88-9C84-03DF22AC71D2}</a:tableStyleId>
              </a:tblPr>
              <a:tblGrid>
                <a:gridCol w="696475"/>
              </a:tblGrid>
              <a:tr h="11395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9">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395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395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7142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82" name="Google Shape;82;p15"/>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txBox="1"/>
          <p:nvPr/>
        </p:nvSpPr>
        <p:spPr>
          <a:xfrm>
            <a:off x="457200" y="793700"/>
            <a:ext cx="6208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13">
                  <a:extLst>
                    <a:ext uri="{A12FA001-AC4F-418D-AE19-62706E023703}">
                      <ahyp:hlinkClr val="tx"/>
                    </a:ext>
                  </a:extLst>
                </a:hlinkClick>
              </a:rPr>
              <a:t> Light, Heat, &amp; Electricity Unit </a:t>
            </a:r>
            <a:r>
              <a:rPr lang="en" sz="1200">
                <a:solidFill>
                  <a:schemeClr val="lt1"/>
                </a:solidFill>
                <a:uFill>
                  <a:noFill/>
                </a:uFill>
                <a:latin typeface="Poppins"/>
                <a:ea typeface="Poppins"/>
                <a:cs typeface="Poppins"/>
                <a:sym typeface="Poppins"/>
                <a:hlinkClick r:id="rId14">
                  <a:extLst>
                    <a:ext uri="{A12FA001-AC4F-418D-AE19-62706E023703}">
                      <ahyp:hlinkClr val="tx"/>
                    </a:ext>
                  </a:extLst>
                </a:hlinkClick>
              </a:rPr>
              <a:t>(Light &amp; Heat)</a:t>
            </a:r>
            <a:endParaRPr b="1" sz="1600">
              <a:solidFill>
                <a:schemeClr val="lt1"/>
              </a:solidFill>
              <a:latin typeface="Poppins"/>
              <a:ea typeface="Poppins"/>
              <a:cs typeface="Poppins"/>
              <a:sym typeface="Poppins"/>
            </a:endParaRPr>
          </a:p>
        </p:txBody>
      </p:sp>
      <p:sp>
        <p:nvSpPr>
          <p:cNvPr id="84" name="Google Shape;84;p15"/>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Force, Matter, &amp; Energy</a:t>
            </a:r>
            <a:endParaRPr b="1" sz="2800">
              <a:solidFill>
                <a:schemeClr val="lt1"/>
              </a:solidFill>
              <a:latin typeface="Poppins"/>
              <a:ea typeface="Poppins"/>
              <a:cs typeface="Poppins"/>
              <a:sym typeface="Poppins"/>
            </a:endParaRPr>
          </a:p>
        </p:txBody>
      </p:sp>
      <p:pic>
        <p:nvPicPr>
          <p:cNvPr id="85" name="Google Shape;85;p15"/>
          <p:cNvPicPr preferRelativeResize="0"/>
          <p:nvPr/>
        </p:nvPicPr>
        <p:blipFill>
          <a:blip r:embed="rId15">
            <a:alphaModFix/>
          </a:blip>
          <a:stretch>
            <a:fillRect/>
          </a:stretch>
        </p:blipFill>
        <p:spPr>
          <a:xfrm>
            <a:off x="8458200" y="457200"/>
            <a:ext cx="1143000" cy="146198"/>
          </a:xfrm>
          <a:prstGeom prst="rect">
            <a:avLst/>
          </a:prstGeom>
          <a:noFill/>
          <a:ln>
            <a:noFill/>
          </a:ln>
        </p:spPr>
      </p:pic>
      <p:sp>
        <p:nvSpPr>
          <p:cNvPr id="86" name="Google Shape;86;p15"/>
          <p:cNvSpPr/>
          <p:nvPr/>
        </p:nvSpPr>
        <p:spPr>
          <a:xfrm>
            <a:off x="6675305" y="66731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6530375" y="65459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5"/>
          <p:cNvPicPr preferRelativeResize="0"/>
          <p:nvPr/>
        </p:nvPicPr>
        <p:blipFill rotWithShape="1">
          <a:blip r:embed="rId16">
            <a:alphaModFix/>
          </a:blip>
          <a:srcRect b="45160" l="16735" r="27851" t="0"/>
          <a:stretch/>
        </p:blipFill>
        <p:spPr>
          <a:xfrm>
            <a:off x="6536875" y="6552350"/>
            <a:ext cx="879801" cy="833100"/>
          </a:xfrm>
          <a:prstGeom prst="rect">
            <a:avLst/>
          </a:prstGeom>
          <a:noFill/>
          <a:ln>
            <a:noFill/>
          </a:ln>
        </p:spPr>
      </p:pic>
      <p:graphicFrame>
        <p:nvGraphicFramePr>
          <p:cNvPr id="89" name="Google Shape;89;p15"/>
          <p:cNvGraphicFramePr/>
          <p:nvPr/>
        </p:nvGraphicFramePr>
        <p:xfrm>
          <a:off x="7416675" y="66261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5.6C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is snow white?</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90" name="Google Shape;90;p15"/>
          <p:cNvPicPr preferRelativeResize="0"/>
          <p:nvPr/>
        </p:nvPicPr>
        <p:blipFill rotWithShape="1">
          <a:blip r:embed="rId17">
            <a:alphaModFix/>
          </a:blip>
          <a:srcRect b="0" l="13655" r="38729" t="17416"/>
          <a:stretch/>
        </p:blipFill>
        <p:spPr>
          <a:xfrm>
            <a:off x="6536875" y="6552350"/>
            <a:ext cx="879800" cy="833100"/>
          </a:xfrm>
          <a:prstGeom prst="rect">
            <a:avLst/>
          </a:prstGeom>
          <a:noFill/>
          <a:ln>
            <a:noFill/>
          </a:ln>
        </p:spPr>
      </p:pic>
      <p:pic>
        <p:nvPicPr>
          <p:cNvPr id="91" name="Google Shape;91;p15"/>
          <p:cNvPicPr preferRelativeResize="0"/>
          <p:nvPr/>
        </p:nvPicPr>
        <p:blipFill rotWithShape="1">
          <a:blip r:embed="rId18">
            <a:alphaModFix/>
          </a:blip>
          <a:srcRect b="51939" l="51611" r="0" t="0"/>
          <a:stretch/>
        </p:blipFill>
        <p:spPr>
          <a:xfrm>
            <a:off x="6536875" y="6552350"/>
            <a:ext cx="879800" cy="833100"/>
          </a:xfrm>
          <a:prstGeom prst="rect">
            <a:avLst/>
          </a:prstGeom>
          <a:noFill/>
          <a:ln>
            <a:noFill/>
          </a:ln>
        </p:spPr>
      </p:pic>
      <p:pic>
        <p:nvPicPr>
          <p:cNvPr id="92" name="Google Shape;92;p15"/>
          <p:cNvPicPr preferRelativeResize="0"/>
          <p:nvPr/>
        </p:nvPicPr>
        <p:blipFill rotWithShape="1">
          <a:blip r:embed="rId19">
            <a:alphaModFix/>
          </a:blip>
          <a:srcRect b="93127" l="0" r="30458" t="0"/>
          <a:stretch/>
        </p:blipFill>
        <p:spPr>
          <a:xfrm>
            <a:off x="6536875" y="6545900"/>
            <a:ext cx="750250" cy="296600"/>
          </a:xfrm>
          <a:prstGeom prst="rect">
            <a:avLst/>
          </a:prstGeom>
          <a:noFill/>
          <a:ln>
            <a:noFill/>
          </a:ln>
        </p:spPr>
      </p:pic>
      <p:graphicFrame>
        <p:nvGraphicFramePr>
          <p:cNvPr id="93" name="Google Shape;93;p15"/>
          <p:cNvGraphicFramePr/>
          <p:nvPr/>
        </p:nvGraphicFramePr>
        <p:xfrm>
          <a:off x="6511400" y="65459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94" name="Google Shape;94;p15"/>
          <p:cNvSpPr/>
          <p:nvPr/>
        </p:nvSpPr>
        <p:spPr>
          <a:xfrm>
            <a:off x="3322505" y="66731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3177575" y="65459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5"/>
          <p:cNvPicPr preferRelativeResize="0"/>
          <p:nvPr/>
        </p:nvPicPr>
        <p:blipFill rotWithShape="1">
          <a:blip r:embed="rId16">
            <a:alphaModFix/>
          </a:blip>
          <a:srcRect b="45160" l="16735" r="27851" t="0"/>
          <a:stretch/>
        </p:blipFill>
        <p:spPr>
          <a:xfrm>
            <a:off x="3184075" y="6552350"/>
            <a:ext cx="879801" cy="833100"/>
          </a:xfrm>
          <a:prstGeom prst="rect">
            <a:avLst/>
          </a:prstGeom>
          <a:noFill/>
          <a:ln>
            <a:noFill/>
          </a:ln>
        </p:spPr>
      </p:pic>
      <p:graphicFrame>
        <p:nvGraphicFramePr>
          <p:cNvPr id="97" name="Google Shape;97;p15"/>
          <p:cNvGraphicFramePr/>
          <p:nvPr/>
        </p:nvGraphicFramePr>
        <p:xfrm>
          <a:off x="4063875" y="66261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5.6C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is a rainbow made?</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98" name="Google Shape;98;p15"/>
          <p:cNvPicPr preferRelativeResize="0"/>
          <p:nvPr/>
        </p:nvPicPr>
        <p:blipFill rotWithShape="1">
          <a:blip r:embed="rId17">
            <a:alphaModFix/>
          </a:blip>
          <a:srcRect b="0" l="13655" r="38729" t="17416"/>
          <a:stretch/>
        </p:blipFill>
        <p:spPr>
          <a:xfrm>
            <a:off x="3184075" y="6552350"/>
            <a:ext cx="879800" cy="833100"/>
          </a:xfrm>
          <a:prstGeom prst="rect">
            <a:avLst/>
          </a:prstGeom>
          <a:noFill/>
          <a:ln>
            <a:noFill/>
          </a:ln>
        </p:spPr>
      </p:pic>
      <p:pic>
        <p:nvPicPr>
          <p:cNvPr id="99" name="Google Shape;99;p15"/>
          <p:cNvPicPr preferRelativeResize="0"/>
          <p:nvPr/>
        </p:nvPicPr>
        <p:blipFill rotWithShape="1">
          <a:blip r:embed="rId20">
            <a:alphaModFix/>
          </a:blip>
          <a:srcRect b="50838" l="50127" r="0" t="0"/>
          <a:stretch/>
        </p:blipFill>
        <p:spPr>
          <a:xfrm>
            <a:off x="3184075" y="6552350"/>
            <a:ext cx="879800" cy="833099"/>
          </a:xfrm>
          <a:prstGeom prst="rect">
            <a:avLst/>
          </a:prstGeom>
          <a:noFill/>
          <a:ln>
            <a:noFill/>
          </a:ln>
        </p:spPr>
      </p:pic>
      <p:pic>
        <p:nvPicPr>
          <p:cNvPr id="100" name="Google Shape;100;p15"/>
          <p:cNvPicPr preferRelativeResize="0"/>
          <p:nvPr/>
        </p:nvPicPr>
        <p:blipFill rotWithShape="1">
          <a:blip r:embed="rId19">
            <a:alphaModFix/>
          </a:blip>
          <a:srcRect b="93127" l="0" r="30458" t="0"/>
          <a:stretch/>
        </p:blipFill>
        <p:spPr>
          <a:xfrm>
            <a:off x="3184075" y="6545900"/>
            <a:ext cx="750250" cy="296600"/>
          </a:xfrm>
          <a:prstGeom prst="rect">
            <a:avLst/>
          </a:prstGeom>
          <a:noFill/>
          <a:ln>
            <a:noFill/>
          </a:ln>
        </p:spPr>
      </p:pic>
      <p:graphicFrame>
        <p:nvGraphicFramePr>
          <p:cNvPr id="101" name="Google Shape;101;p15"/>
          <p:cNvGraphicFramePr/>
          <p:nvPr/>
        </p:nvGraphicFramePr>
        <p:xfrm>
          <a:off x="3158600" y="65459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02" name="Google Shape;102;p15">
            <a:hlinkClick r:id="rId21"/>
          </p:cNvPr>
          <p:cNvSpPr txBox="1"/>
          <p:nvPr/>
        </p:nvSpPr>
        <p:spPr>
          <a:xfrm>
            <a:off x="364225" y="7208275"/>
            <a:ext cx="21216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22">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16"/>
          <p:cNvGraphicFramePr/>
          <p:nvPr/>
        </p:nvGraphicFramePr>
        <p:xfrm>
          <a:off x="457188" y="1360960"/>
          <a:ext cx="3000000" cy="3000000"/>
        </p:xfrm>
        <a:graphic>
          <a:graphicData uri="http://schemas.openxmlformats.org/drawingml/2006/table">
            <a:tbl>
              <a:tblPr>
                <a:noFill/>
                <a:tableStyleId>{4849FB61-8A18-4C88-9C84-03DF22AC71D2}</a:tableStyleId>
              </a:tblPr>
              <a:tblGrid>
                <a:gridCol w="1010225"/>
                <a:gridCol w="1732975"/>
                <a:gridCol w="1571075"/>
                <a:gridCol w="2562600"/>
                <a:gridCol w="2267125"/>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✨New ✨</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Sedimentary Rock &amp; Fossils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did your town look like 100 million years ago?</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create a model canyon and use the pattern of fossils found in each rock layer to support the explanation that the landscape has changed many times over millions of years.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5.3B</a:t>
                      </a:r>
                      <a:r>
                        <a:rPr lang="en" sz="800">
                          <a:solidFill>
                            <a:schemeClr val="dk1"/>
                          </a:solidFill>
                          <a:latin typeface="Poppins"/>
                          <a:ea typeface="Poppins"/>
                          <a:cs typeface="Poppins"/>
                          <a:sym typeface="Poppins"/>
                        </a:rPr>
                        <a:t> Draw or develop a model that represents how something that cannot be seen such as formation of sedimentary rock works or looks.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rgbClr val="990000"/>
                          </a:solidFill>
                          <a:latin typeface="Poppins"/>
                          <a:ea typeface="Poppins"/>
                          <a:cs typeface="Poppins"/>
                          <a:sym typeface="Poppins"/>
                        </a:rPr>
                        <a:t>5.7A </a:t>
                      </a:r>
                      <a:r>
                        <a:rPr lang="en" sz="800">
                          <a:solidFill>
                            <a:srgbClr val="990000"/>
                          </a:solidFill>
                          <a:latin typeface="Poppins"/>
                          <a:ea typeface="Poppins"/>
                          <a:cs typeface="Poppins"/>
                          <a:sym typeface="Poppins"/>
                        </a:rPr>
                        <a:t>Explore the processes that led to the formation of sedimentary rocks and fossil fuels.</a:t>
                      </a:r>
                      <a:endParaRPr sz="800">
                        <a:solidFill>
                          <a:srgbClr val="990000"/>
                        </a:solidFill>
                        <a:latin typeface="Poppins"/>
                        <a:ea typeface="Poppins"/>
                        <a:cs typeface="Poppins"/>
                        <a:sym typeface="Poppins"/>
                      </a:endParaRPr>
                    </a:p>
                    <a:p>
                      <a:pPr indent="0" lvl="0" marL="0" rtl="0" algn="l">
                        <a:spcBef>
                          <a:spcPts val="0"/>
                        </a:spcBef>
                        <a:spcAft>
                          <a:spcPts val="0"/>
                        </a:spcAft>
                        <a:buNone/>
                      </a:pPr>
                      <a:r>
                        <a:t/>
                      </a:r>
                      <a:endParaRPr sz="800">
                        <a:solidFill>
                          <a:srgbClr val="990000"/>
                        </a:solidFill>
                        <a:latin typeface="Poppins"/>
                        <a:ea typeface="Poppins"/>
                        <a:cs typeface="Poppins"/>
                        <a:sym typeface="Poppins"/>
                      </a:endParaRPr>
                    </a:p>
                    <a:p>
                      <a:pPr indent="0" lvl="0" marL="0" rtl="0" algn="l">
                        <a:spcBef>
                          <a:spcPts val="0"/>
                        </a:spcBef>
                        <a:spcAft>
                          <a:spcPts val="0"/>
                        </a:spcAft>
                        <a:buNone/>
                      </a:pPr>
                      <a:r>
                        <a:rPr b="1" lang="en" sz="800">
                          <a:solidFill>
                            <a:srgbClr val="38761D"/>
                          </a:solidFill>
                          <a:latin typeface="Poppins"/>
                          <a:ea typeface="Poppins"/>
                          <a:cs typeface="Poppins"/>
                          <a:sym typeface="Poppins"/>
                        </a:rPr>
                        <a:t>5.9D</a:t>
                      </a:r>
                      <a:r>
                        <a:rPr lang="en" sz="800">
                          <a:solidFill>
                            <a:srgbClr val="38761D"/>
                          </a:solidFill>
                          <a:latin typeface="Poppins"/>
                          <a:ea typeface="Poppins"/>
                          <a:cs typeface="Poppins"/>
                          <a:sym typeface="Poppins"/>
                        </a:rPr>
                        <a:t> Identify fossils as evidence of past living organisms and the nature of the environments at the time using models.</a:t>
                      </a:r>
                      <a:endParaRPr sz="800">
                        <a:solidFill>
                          <a:srgbClr val="99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Erosion, Earth’s Surface, &amp; Landforms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What’s strong enough to make a canyon?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create a model landform and investigate how some Earth events can occur quickly, while others occur slowly.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5.3B</a:t>
                      </a:r>
                      <a:r>
                        <a:rPr lang="en" sz="800">
                          <a:solidFill>
                            <a:schemeClr val="dk1"/>
                          </a:solidFill>
                          <a:latin typeface="Poppins"/>
                          <a:ea typeface="Poppins"/>
                          <a:cs typeface="Poppins"/>
                          <a:sym typeface="Poppins"/>
                        </a:rPr>
                        <a:t> Draw or develop a model that represents how something that cannot be seen such as formation of sedimentary rock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90000"/>
                          </a:solidFill>
                          <a:latin typeface="Poppins"/>
                          <a:ea typeface="Poppins"/>
                          <a:cs typeface="Poppins"/>
                          <a:sym typeface="Poppins"/>
                        </a:rPr>
                        <a:t>5.7B</a:t>
                      </a:r>
                      <a:r>
                        <a:rPr lang="en" sz="800">
                          <a:solidFill>
                            <a:srgbClr val="990000"/>
                          </a:solidFill>
                          <a:latin typeface="Poppins"/>
                          <a:ea typeface="Poppins"/>
                          <a:cs typeface="Poppins"/>
                          <a:sym typeface="Poppins"/>
                        </a:rPr>
                        <a:t> Recognize how landforms such as deltas, canyons, and sand dunes are the result of changes to Earth’s surface by wind, water, or ice.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Erosion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stop a landslide?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compare multiple solutions for preventing erosion.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5.3B</a:t>
                      </a:r>
                      <a:r>
                        <a:rPr lang="en" sz="800">
                          <a:solidFill>
                            <a:schemeClr val="dk1"/>
                          </a:solidFill>
                          <a:latin typeface="Poppins"/>
                          <a:ea typeface="Poppins"/>
                          <a:cs typeface="Poppins"/>
                          <a:sym typeface="Poppins"/>
                        </a:rPr>
                        <a:t> 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90000"/>
                          </a:solidFill>
                          <a:latin typeface="Poppins"/>
                          <a:ea typeface="Poppins"/>
                          <a:cs typeface="Poppins"/>
                          <a:sym typeface="Poppins"/>
                        </a:rPr>
                        <a:t>5.7B</a:t>
                      </a:r>
                      <a:r>
                        <a:rPr lang="en" sz="800">
                          <a:solidFill>
                            <a:srgbClr val="990000"/>
                          </a:solidFill>
                          <a:latin typeface="Poppins"/>
                          <a:ea typeface="Poppins"/>
                          <a:cs typeface="Poppins"/>
                          <a:sym typeface="Poppins"/>
                        </a:rPr>
                        <a:t> Recognize how landforms such as deltas, canyons, and sand dunes are the result of changes to Earth’s surface by wind, water, or ice.</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08" name="Google Shape;108;p16"/>
          <p:cNvPicPr preferRelativeResize="0"/>
          <p:nvPr/>
        </p:nvPicPr>
        <p:blipFill rotWithShape="1">
          <a:blip r:embed="rId6">
            <a:alphaModFix/>
          </a:blip>
          <a:srcRect b="0" l="0" r="0" t="59998"/>
          <a:stretch/>
        </p:blipFill>
        <p:spPr>
          <a:xfrm>
            <a:off x="457200" y="3037300"/>
            <a:ext cx="914400" cy="2164025"/>
          </a:xfrm>
          <a:prstGeom prst="rect">
            <a:avLst/>
          </a:prstGeom>
          <a:noFill/>
          <a:ln>
            <a:noFill/>
          </a:ln>
        </p:spPr>
      </p:pic>
      <p:sp>
        <p:nvSpPr>
          <p:cNvPr id="109" name="Google Shape;109;p16"/>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txBox="1"/>
          <p:nvPr/>
        </p:nvSpPr>
        <p:spPr>
          <a:xfrm>
            <a:off x="457200" y="793700"/>
            <a:ext cx="6208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7">
                  <a:extLst>
                    <a:ext uri="{A12FA001-AC4F-418D-AE19-62706E023703}">
                      <ahyp:hlinkClr val="tx"/>
                    </a:ext>
                  </a:extLst>
                </a:hlinkClick>
              </a:rPr>
              <a:t> Erosion &amp; Land Formation Unit </a:t>
            </a:r>
            <a:r>
              <a:rPr lang="en" sz="1200">
                <a:solidFill>
                  <a:schemeClr val="lt1"/>
                </a:solidFill>
                <a:uFill>
                  <a:noFill/>
                </a:uFill>
                <a:latin typeface="Poppins"/>
                <a:ea typeface="Poppins"/>
                <a:cs typeface="Poppins"/>
                <a:sym typeface="Poppins"/>
                <a:hlinkClick r:id="rId8">
                  <a:extLst>
                    <a:ext uri="{A12FA001-AC4F-418D-AE19-62706E023703}">
                      <ahyp:hlinkClr val="tx"/>
                    </a:ext>
                  </a:extLst>
                </a:hlinkClick>
              </a:rPr>
              <a:t>(Layers of Land)</a:t>
            </a:r>
            <a:endParaRPr b="1" sz="1600">
              <a:solidFill>
                <a:schemeClr val="lt1"/>
              </a:solidFill>
              <a:latin typeface="Poppins"/>
              <a:ea typeface="Poppins"/>
              <a:cs typeface="Poppins"/>
              <a:sym typeface="Poppins"/>
            </a:endParaRPr>
          </a:p>
        </p:txBody>
      </p:sp>
      <p:sp>
        <p:nvSpPr>
          <p:cNvPr id="111" name="Google Shape;111;p16"/>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Earth &amp; Space</a:t>
            </a:r>
            <a:endParaRPr b="1" sz="2800">
              <a:solidFill>
                <a:schemeClr val="lt1"/>
              </a:solidFill>
              <a:latin typeface="Poppins"/>
              <a:ea typeface="Poppins"/>
              <a:cs typeface="Poppins"/>
              <a:sym typeface="Poppins"/>
            </a:endParaRPr>
          </a:p>
        </p:txBody>
      </p:sp>
      <p:pic>
        <p:nvPicPr>
          <p:cNvPr id="112" name="Google Shape;112;p16"/>
          <p:cNvPicPr preferRelativeResize="0"/>
          <p:nvPr/>
        </p:nvPicPr>
        <p:blipFill>
          <a:blip r:embed="rId9">
            <a:alphaModFix/>
          </a:blip>
          <a:stretch>
            <a:fillRect/>
          </a:stretch>
        </p:blipFill>
        <p:spPr>
          <a:xfrm>
            <a:off x="8458200" y="457200"/>
            <a:ext cx="1143000" cy="146198"/>
          </a:xfrm>
          <a:prstGeom prst="rect">
            <a:avLst/>
          </a:prstGeom>
          <a:noFill/>
          <a:ln>
            <a:noFill/>
          </a:ln>
        </p:spPr>
      </p:pic>
      <p:sp>
        <p:nvSpPr>
          <p:cNvPr id="113" name="Google Shape;113;p16"/>
          <p:cNvSpPr/>
          <p:nvPr/>
        </p:nvSpPr>
        <p:spPr>
          <a:xfrm>
            <a:off x="6675305" y="56825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6530375" y="55553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6"/>
          <p:cNvPicPr preferRelativeResize="0"/>
          <p:nvPr/>
        </p:nvPicPr>
        <p:blipFill rotWithShape="1">
          <a:blip r:embed="rId10">
            <a:alphaModFix/>
          </a:blip>
          <a:srcRect b="45160" l="16735" r="27851" t="0"/>
          <a:stretch/>
        </p:blipFill>
        <p:spPr>
          <a:xfrm>
            <a:off x="6536875" y="5561750"/>
            <a:ext cx="879801" cy="833100"/>
          </a:xfrm>
          <a:prstGeom prst="rect">
            <a:avLst/>
          </a:prstGeom>
          <a:noFill/>
          <a:ln>
            <a:noFill/>
          </a:ln>
        </p:spPr>
      </p:pic>
      <p:graphicFrame>
        <p:nvGraphicFramePr>
          <p:cNvPr id="116" name="Google Shape;116;p16"/>
          <p:cNvGraphicFramePr/>
          <p:nvPr/>
        </p:nvGraphicFramePr>
        <p:xfrm>
          <a:off x="7416675" y="56355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5.7A</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What’s the best place to look for dinosaur fossils?</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17" name="Google Shape;117;p16"/>
          <p:cNvPicPr preferRelativeResize="0"/>
          <p:nvPr/>
        </p:nvPicPr>
        <p:blipFill rotWithShape="1">
          <a:blip r:embed="rId11">
            <a:alphaModFix/>
          </a:blip>
          <a:srcRect b="0" l="13655" r="38729" t="17416"/>
          <a:stretch/>
        </p:blipFill>
        <p:spPr>
          <a:xfrm>
            <a:off x="6536875" y="5561750"/>
            <a:ext cx="879800" cy="833100"/>
          </a:xfrm>
          <a:prstGeom prst="rect">
            <a:avLst/>
          </a:prstGeom>
          <a:noFill/>
          <a:ln>
            <a:noFill/>
          </a:ln>
        </p:spPr>
      </p:pic>
      <p:pic>
        <p:nvPicPr>
          <p:cNvPr id="118" name="Google Shape;118;p16"/>
          <p:cNvPicPr preferRelativeResize="0"/>
          <p:nvPr/>
        </p:nvPicPr>
        <p:blipFill rotWithShape="1">
          <a:blip r:embed="rId12">
            <a:alphaModFix/>
          </a:blip>
          <a:srcRect b="93127" l="0" r="30458" t="0"/>
          <a:stretch/>
        </p:blipFill>
        <p:spPr>
          <a:xfrm>
            <a:off x="6536875" y="5555300"/>
            <a:ext cx="750250" cy="296600"/>
          </a:xfrm>
          <a:prstGeom prst="rect">
            <a:avLst/>
          </a:prstGeom>
          <a:noFill/>
          <a:ln>
            <a:noFill/>
          </a:ln>
        </p:spPr>
      </p:pic>
      <p:graphicFrame>
        <p:nvGraphicFramePr>
          <p:cNvPr id="119" name="Google Shape;119;p16"/>
          <p:cNvGraphicFramePr/>
          <p:nvPr/>
        </p:nvGraphicFramePr>
        <p:xfrm>
          <a:off x="6511400" y="55553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20" name="Google Shape;120;p16">
            <a:hlinkClick r:id="rId13"/>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4">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21" name="Google Shape;121;p16"/>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4 of 9</a:t>
            </a:r>
            <a:endParaRPr sz="800">
              <a:latin typeface="Poppins"/>
              <a:ea typeface="Poppins"/>
              <a:cs typeface="Poppins"/>
              <a:sym typeface="Poppins"/>
            </a:endParaRPr>
          </a:p>
        </p:txBody>
      </p:sp>
      <p:pic>
        <p:nvPicPr>
          <p:cNvPr id="122" name="Google Shape;122;p16"/>
          <p:cNvPicPr preferRelativeResize="0"/>
          <p:nvPr/>
        </p:nvPicPr>
        <p:blipFill rotWithShape="1">
          <a:blip r:embed="rId15">
            <a:alphaModFix/>
          </a:blip>
          <a:srcRect b="0" l="56242" r="0" t="0"/>
          <a:stretch/>
        </p:blipFill>
        <p:spPr>
          <a:xfrm>
            <a:off x="464350" y="1848600"/>
            <a:ext cx="888201" cy="1188700"/>
          </a:xfrm>
          <a:prstGeom prst="rect">
            <a:avLst/>
          </a:prstGeom>
          <a:noFill/>
          <a:ln cap="flat" cmpd="sng" w="19050">
            <a:solidFill>
              <a:schemeClr val="dk1"/>
            </a:solidFill>
            <a:prstDash val="solid"/>
            <a:round/>
            <a:headEnd len="sm" w="sm" type="none"/>
            <a:tailEnd len="sm" w="sm" type="none"/>
          </a:ln>
        </p:spPr>
      </p:pic>
      <p:sp>
        <p:nvSpPr>
          <p:cNvPr id="123" name="Google Shape;123;p16"/>
          <p:cNvSpPr/>
          <p:nvPr/>
        </p:nvSpPr>
        <p:spPr>
          <a:xfrm>
            <a:off x="468000" y="1841325"/>
            <a:ext cx="632100" cy="2661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4" name="Google Shape;124;p16"/>
          <p:cNvGraphicFramePr/>
          <p:nvPr/>
        </p:nvGraphicFramePr>
        <p:xfrm>
          <a:off x="457188" y="1833385"/>
          <a:ext cx="3000000" cy="3000000"/>
        </p:xfrm>
        <a:graphic>
          <a:graphicData uri="http://schemas.openxmlformats.org/drawingml/2006/table">
            <a:tbl>
              <a:tblPr>
                <a:noFill/>
                <a:tableStyleId>{4849FB61-8A18-4C88-9C84-03DF22AC71D2}</a:tableStyleId>
              </a:tblPr>
              <a:tblGrid>
                <a:gridCol w="696475"/>
              </a:tblGrid>
              <a:tr h="12630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6">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7088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7">
                            <a:extLst>
                              <a:ext uri="{A12FA001-AC4F-418D-AE19-62706E023703}">
                                <ahyp:hlinkClr val="tx"/>
                              </a:ext>
                            </a:extLst>
                          </a:hlinkClick>
                        </a:rPr>
                        <a:t>Lesson 2</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lt1"/>
                          </a:solidFill>
                          <a:uFill>
                            <a:noFill/>
                          </a:uFill>
                          <a:latin typeface="Poppins"/>
                          <a:ea typeface="Poppins"/>
                          <a:cs typeface="Poppins"/>
                          <a:sym typeface="Poppins"/>
                          <a:hlinkClick r:id="rId18">
                            <a:extLst>
                              <a:ext uri="{A12FA001-AC4F-418D-AE19-62706E023703}">
                                <ahyp:hlinkClr val="tx"/>
                              </a:ext>
                            </a:extLst>
                          </a:hlinkClick>
                        </a:rPr>
                        <a:t>Lesson 3</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0" name="Google Shape;130;p17"/>
          <p:cNvGraphicFramePr/>
          <p:nvPr/>
        </p:nvGraphicFramePr>
        <p:xfrm>
          <a:off x="457188" y="1360960"/>
          <a:ext cx="3000000" cy="3000000"/>
        </p:xfrm>
        <a:graphic>
          <a:graphicData uri="http://schemas.openxmlformats.org/drawingml/2006/table">
            <a:tbl>
              <a:tblPr>
                <a:noFill/>
                <a:tableStyleId>{4849FB61-8A18-4C88-9C84-03DF22AC71D2}</a:tableStyleId>
              </a:tblPr>
              <a:tblGrid>
                <a:gridCol w="1028700"/>
                <a:gridCol w="2400300"/>
                <a:gridCol w="2286000"/>
                <a:gridCol w="34290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Climate, Geography, &amp; Global Weather Patterns</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are some places always hot?</a:t>
                      </a:r>
                      <a:endParaRPr b="1"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obtain and combine information to describe the different climate regions of the world.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38761D"/>
                          </a:solidFill>
                          <a:latin typeface="Poppins"/>
                          <a:ea typeface="Poppins"/>
                          <a:cs typeface="Poppins"/>
                          <a:sym typeface="Poppins"/>
                        </a:rPr>
                        <a:t>5.8A </a:t>
                      </a:r>
                      <a:r>
                        <a:rPr lang="en" sz="800">
                          <a:solidFill>
                            <a:srgbClr val="38761D"/>
                          </a:solidFill>
                          <a:latin typeface="Poppins"/>
                          <a:ea typeface="Poppins"/>
                          <a:cs typeface="Poppins"/>
                          <a:sym typeface="Poppins"/>
                        </a:rPr>
                        <a:t>Differentiate between weather and climate.</a:t>
                      </a:r>
                      <a:endParaRPr sz="800">
                        <a:solidFill>
                          <a:srgbClr val="38761D"/>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✨New!✨</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Mixtures &amp; Solutions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much salt is in the ocean?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create a model ocean to observe how salt seems to completely vanish when dissolved in water. Students measure and graph quantities to provide evidence that the salt is still in the solution, even though we can’t see it.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5.5B </a:t>
                      </a:r>
                      <a:r>
                        <a:rPr lang="en" sz="800">
                          <a:solidFill>
                            <a:schemeClr val="dk1"/>
                          </a:solidFill>
                          <a:latin typeface="Poppins"/>
                          <a:ea typeface="Poppins"/>
                          <a:cs typeface="Poppins"/>
                          <a:sym typeface="Poppins"/>
                        </a:rPr>
                        <a:t>Demonstrate that some mixtures maintain physical properties of their ingredients such as iron filings and sand and sand and water.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5.5C</a:t>
                      </a:r>
                      <a:r>
                        <a:rPr lang="en" sz="800">
                          <a:solidFill>
                            <a:schemeClr val="dk1"/>
                          </a:solidFill>
                          <a:latin typeface="Poppins"/>
                          <a:ea typeface="Poppins"/>
                          <a:cs typeface="Poppins"/>
                          <a:sym typeface="Poppins"/>
                        </a:rPr>
                        <a:t> Identify changes that can occur in the physical properties of the ingredients of solutions such as dissolving salt in water or adding lemon juice to water.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Water Cycle</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Can we make it rain?</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create a model of the ocean and sky to investigate how temperature influences evaporation and condensation. Students figure out that higher ocean temperatures lead to more evaporation, thus leading to more rain.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rgbClr val="38761D"/>
                          </a:solidFill>
                          <a:latin typeface="Poppins"/>
                          <a:ea typeface="Poppins"/>
                          <a:cs typeface="Poppins"/>
                          <a:sym typeface="Poppins"/>
                        </a:rPr>
                        <a:t>5.8B </a:t>
                      </a:r>
                      <a:r>
                        <a:rPr lang="en" sz="800">
                          <a:solidFill>
                            <a:srgbClr val="38761D"/>
                          </a:solidFill>
                          <a:latin typeface="Poppins"/>
                          <a:ea typeface="Poppins"/>
                          <a:cs typeface="Poppins"/>
                          <a:sym typeface="Poppins"/>
                        </a:rPr>
                        <a:t>Explain how the Sun and the ocean interact in the water cycle.</a:t>
                      </a:r>
                      <a:endParaRPr sz="800">
                        <a:solidFill>
                          <a:srgbClr val="38761D"/>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Natural Disasters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you save a town from a hurricane?</a:t>
                      </a:r>
                      <a:endParaRPr b="1"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define the problem that a town needs protection from flooding. They design solutions using different types of flood protection. They realize flooding is caused by severe rainfall generated by hurricanes. Hurricanes are created where ocean temperatures are warm. </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rgbClr val="38761D"/>
                          </a:solidFill>
                          <a:latin typeface="Poppins"/>
                          <a:ea typeface="Poppins"/>
                          <a:cs typeface="Poppins"/>
                          <a:sym typeface="Poppins"/>
                        </a:rPr>
                        <a:t>5.8B </a:t>
                      </a:r>
                      <a:r>
                        <a:rPr lang="en" sz="800">
                          <a:solidFill>
                            <a:srgbClr val="38761D"/>
                          </a:solidFill>
                          <a:latin typeface="Poppins"/>
                          <a:ea typeface="Poppins"/>
                          <a:cs typeface="Poppins"/>
                          <a:sym typeface="Poppins"/>
                        </a:rPr>
                        <a:t>Explain how the Sun and the ocean interact in the water cycle.</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sp>
        <p:nvSpPr>
          <p:cNvPr id="131" name="Google Shape;131;p17"/>
          <p:cNvSpPr txBox="1"/>
          <p:nvPr/>
        </p:nvSpPr>
        <p:spPr>
          <a:xfrm>
            <a:off x="457200" y="793700"/>
            <a:ext cx="46965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7">
                  <a:extLst>
                    <a:ext uri="{A12FA001-AC4F-418D-AE19-62706E023703}">
                      <ahyp:hlinkClr val="tx"/>
                    </a:ext>
                  </a:extLst>
                </a:hlinkClick>
              </a:rPr>
              <a:t>Climate &amp; The Water Cycle Unit </a:t>
            </a:r>
            <a:r>
              <a:rPr lang="en" sz="1200">
                <a:solidFill>
                  <a:schemeClr val="lt1"/>
                </a:solidFill>
                <a:uFill>
                  <a:noFill/>
                </a:uFill>
                <a:latin typeface="Poppins"/>
                <a:ea typeface="Poppins"/>
                <a:cs typeface="Poppins"/>
                <a:sym typeface="Poppins"/>
                <a:hlinkClick r:id="rId8">
                  <a:extLst>
                    <a:ext uri="{A12FA001-AC4F-418D-AE19-62706E023703}">
                      <ahyp:hlinkClr val="tx"/>
                    </a:ext>
                  </a:extLst>
                </a:hlinkClick>
              </a:rPr>
              <a:t>(Watery Planet)</a:t>
            </a:r>
            <a:endParaRPr b="1" sz="1600">
              <a:solidFill>
                <a:schemeClr val="lt1"/>
              </a:solidFill>
              <a:latin typeface="Poppins"/>
              <a:ea typeface="Poppins"/>
              <a:cs typeface="Poppins"/>
              <a:sym typeface="Poppins"/>
            </a:endParaRPr>
          </a:p>
        </p:txBody>
      </p:sp>
      <p:sp>
        <p:nvSpPr>
          <p:cNvPr id="132" name="Google Shape;132;p17"/>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Earth &amp; Space</a:t>
            </a:r>
            <a:endParaRPr b="1" sz="2800">
              <a:solidFill>
                <a:schemeClr val="lt1"/>
              </a:solidFill>
              <a:latin typeface="Poppins"/>
              <a:ea typeface="Poppins"/>
              <a:cs typeface="Poppins"/>
              <a:sym typeface="Poppins"/>
            </a:endParaRPr>
          </a:p>
        </p:txBody>
      </p:sp>
      <p:pic>
        <p:nvPicPr>
          <p:cNvPr id="133" name="Google Shape;133;p17"/>
          <p:cNvPicPr preferRelativeResize="0"/>
          <p:nvPr/>
        </p:nvPicPr>
        <p:blipFill rotWithShape="1">
          <a:blip r:embed="rId9">
            <a:alphaModFix/>
          </a:blip>
          <a:srcRect b="59463" l="0" r="0" t="19999"/>
          <a:stretch/>
        </p:blipFill>
        <p:spPr>
          <a:xfrm>
            <a:off x="457200" y="2793475"/>
            <a:ext cx="914400" cy="1064150"/>
          </a:xfrm>
          <a:prstGeom prst="rect">
            <a:avLst/>
          </a:prstGeom>
          <a:noFill/>
          <a:ln>
            <a:noFill/>
          </a:ln>
        </p:spPr>
      </p:pic>
      <p:pic>
        <p:nvPicPr>
          <p:cNvPr id="134" name="Google Shape;134;p17"/>
          <p:cNvPicPr preferRelativeResize="0"/>
          <p:nvPr/>
        </p:nvPicPr>
        <p:blipFill rotWithShape="1">
          <a:blip r:embed="rId10">
            <a:alphaModFix/>
          </a:blip>
          <a:srcRect b="20001" l="0" r="0" t="59998"/>
          <a:stretch/>
        </p:blipFill>
        <p:spPr>
          <a:xfrm>
            <a:off x="457200" y="1757175"/>
            <a:ext cx="914400" cy="1036300"/>
          </a:xfrm>
          <a:prstGeom prst="rect">
            <a:avLst/>
          </a:prstGeom>
          <a:noFill/>
          <a:ln>
            <a:noFill/>
          </a:ln>
        </p:spPr>
      </p:pic>
      <p:pic>
        <p:nvPicPr>
          <p:cNvPr id="135" name="Google Shape;135;p17"/>
          <p:cNvPicPr preferRelativeResize="0"/>
          <p:nvPr/>
        </p:nvPicPr>
        <p:blipFill rotWithShape="1">
          <a:blip r:embed="rId9">
            <a:alphaModFix/>
          </a:blip>
          <a:srcRect b="0" l="0" r="0" t="59839"/>
          <a:stretch/>
        </p:blipFill>
        <p:spPr>
          <a:xfrm>
            <a:off x="457200" y="3829775"/>
            <a:ext cx="914400" cy="2081024"/>
          </a:xfrm>
          <a:prstGeom prst="rect">
            <a:avLst/>
          </a:prstGeom>
          <a:noFill/>
          <a:ln>
            <a:noFill/>
          </a:ln>
        </p:spPr>
      </p:pic>
      <p:graphicFrame>
        <p:nvGraphicFramePr>
          <p:cNvPr id="136" name="Google Shape;136;p17"/>
          <p:cNvGraphicFramePr/>
          <p:nvPr/>
        </p:nvGraphicFramePr>
        <p:xfrm>
          <a:off x="457188" y="1757185"/>
          <a:ext cx="3000000" cy="3000000"/>
        </p:xfrm>
        <a:graphic>
          <a:graphicData uri="http://schemas.openxmlformats.org/drawingml/2006/table">
            <a:tbl>
              <a:tblPr>
                <a:noFill/>
                <a:tableStyleId>{4849FB61-8A18-4C88-9C84-03DF22AC71D2}</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4">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3035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5">
                            <a:extLst>
                              <a:ext uri="{A12FA001-AC4F-418D-AE19-62706E023703}">
                                <ahyp:hlinkClr val="tx"/>
                              </a:ext>
                            </a:extLst>
                          </a:hlinkClick>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pic>
        <p:nvPicPr>
          <p:cNvPr id="137" name="Google Shape;137;p17"/>
          <p:cNvPicPr preferRelativeResize="0"/>
          <p:nvPr/>
        </p:nvPicPr>
        <p:blipFill>
          <a:blip r:embed="rId16">
            <a:alphaModFix/>
          </a:blip>
          <a:stretch>
            <a:fillRect/>
          </a:stretch>
        </p:blipFill>
        <p:spPr>
          <a:xfrm>
            <a:off x="8458200" y="457200"/>
            <a:ext cx="1143000" cy="146198"/>
          </a:xfrm>
          <a:prstGeom prst="rect">
            <a:avLst/>
          </a:prstGeom>
          <a:noFill/>
          <a:ln>
            <a:noFill/>
          </a:ln>
        </p:spPr>
      </p:pic>
      <p:sp>
        <p:nvSpPr>
          <p:cNvPr id="138" name="Google Shape;138;p17">
            <a:hlinkClick r:id="rId17"/>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8">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39" name="Google Shape;139;p17"/>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5 of 9</a:t>
            </a:r>
            <a:endParaRPr sz="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5" name="Google Shape;145;p18"/>
          <p:cNvGraphicFramePr/>
          <p:nvPr/>
        </p:nvGraphicFramePr>
        <p:xfrm>
          <a:off x="467988" y="1360960"/>
          <a:ext cx="3000000" cy="3000000"/>
        </p:xfrm>
        <a:graphic>
          <a:graphicData uri="http://schemas.openxmlformats.org/drawingml/2006/table">
            <a:tbl>
              <a:tblPr>
                <a:noFill/>
                <a:tableStyleId>{4849FB61-8A18-4C88-9C84-03DF22AC71D2}</a:tableStyleId>
              </a:tblPr>
              <a:tblGrid>
                <a:gridCol w="979025"/>
                <a:gridCol w="1764175"/>
                <a:gridCol w="2187750"/>
                <a:gridCol w="1820550"/>
                <a:gridCol w="23925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158225">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Day, Night, &amp; Earth’s Rotation</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How fast does the Earth spin?</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model the rotation of the Earth and investigate why the Sun looks like it’s moving across the sky. Using evidence they gathered in the investigation, students build a model that explains how the Earth’s rotation around its own axis causes the Sun to appear to rise and set.</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latin typeface="Poppins"/>
                          <a:ea typeface="Poppins"/>
                          <a:cs typeface="Poppins"/>
                          <a:sym typeface="Poppins"/>
                        </a:rPr>
                        <a:t>5.3B </a:t>
                      </a:r>
                      <a:r>
                        <a:rPr lang="en" sz="800">
                          <a:latin typeface="Poppins"/>
                          <a:ea typeface="Poppins"/>
                          <a:cs typeface="Poppins"/>
                          <a:sym typeface="Poppins"/>
                        </a:rPr>
                        <a:t>Draw or develop a model that represents how something that cannot be seen works or looks.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5.8C </a:t>
                      </a:r>
                      <a:r>
                        <a:rPr lang="en" sz="800">
                          <a:solidFill>
                            <a:srgbClr val="980000"/>
                          </a:solidFill>
                          <a:latin typeface="Poppins"/>
                          <a:ea typeface="Poppins"/>
                          <a:cs typeface="Poppins"/>
                          <a:sym typeface="Poppins"/>
                        </a:rPr>
                        <a:t>Demonstrate that Earth rotates on its axis once approximately every 24 hours causing the day/night cycle and the apparent movement of the Sun across the sky.</a:t>
                      </a:r>
                      <a:endParaRPr sz="800">
                        <a:solidFill>
                          <a:srgbClr val="98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158225">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Earth’s Rotation &amp; Daily Shadow Patterns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Who set the first clock?</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make a shadow clock (sundial) and investigate how the direction and length of shadows change with the position of the light shining on the sundial. Students realize that the Sun’s position in the sky can be used to tell the time of day.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5.2D</a:t>
                      </a:r>
                      <a:r>
                        <a:rPr lang="en" sz="800">
                          <a:solidFill>
                            <a:schemeClr val="dk1"/>
                          </a:solidFill>
                          <a:latin typeface="Poppins"/>
                          <a:ea typeface="Poppins"/>
                          <a:cs typeface="Poppins"/>
                          <a:sym typeface="Poppins"/>
                        </a:rPr>
                        <a:t> Analyze and interpret information to construct reasonable explanations from direct (observable) and indirect (inferred) evidence.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5.8C </a:t>
                      </a:r>
                      <a:r>
                        <a:rPr lang="en" sz="800">
                          <a:solidFill>
                            <a:srgbClr val="980000"/>
                          </a:solidFill>
                          <a:latin typeface="Poppins"/>
                          <a:ea typeface="Poppins"/>
                          <a:cs typeface="Poppins"/>
                          <a:sym typeface="Poppins"/>
                        </a:rPr>
                        <a:t>Demonstrate that Earth rotates on its axis once approximately every 24 hours causing the day/night cycle and the apparent movement of the Sun across the sky.</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sp>
        <p:nvSpPr>
          <p:cNvPr id="146" name="Google Shape;146;p18"/>
          <p:cNvSpPr txBox="1"/>
          <p:nvPr/>
        </p:nvSpPr>
        <p:spPr>
          <a:xfrm>
            <a:off x="457200" y="793700"/>
            <a:ext cx="5725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5">
                  <a:extLst>
                    <a:ext uri="{A12FA001-AC4F-418D-AE19-62706E023703}">
                      <ahyp:hlinkClr val="tx"/>
                    </a:ext>
                  </a:extLst>
                </a:hlinkClick>
              </a:rPr>
              <a:t>Earth’s Rotation Unit </a:t>
            </a:r>
            <a:r>
              <a:rPr lang="en" sz="1200">
                <a:solidFill>
                  <a:schemeClr val="lt1"/>
                </a:solidFill>
                <a:uFill>
                  <a:noFill/>
                </a:uFill>
                <a:latin typeface="Poppins"/>
                <a:ea typeface="Poppins"/>
                <a:cs typeface="Poppins"/>
                <a:sym typeface="Poppins"/>
                <a:hlinkClick r:id="rId6">
                  <a:extLst>
                    <a:ext uri="{A12FA001-AC4F-418D-AE19-62706E023703}">
                      <ahyp:hlinkClr val="tx"/>
                    </a:ext>
                  </a:extLst>
                </a:hlinkClick>
              </a:rPr>
              <a:t>(Spinning Earth)</a:t>
            </a:r>
            <a:endParaRPr b="1">
              <a:solidFill>
                <a:schemeClr val="lt1"/>
              </a:solidFill>
              <a:latin typeface="Poppins"/>
              <a:ea typeface="Poppins"/>
              <a:cs typeface="Poppins"/>
              <a:sym typeface="Poppins"/>
            </a:endParaRPr>
          </a:p>
        </p:txBody>
      </p:sp>
      <p:sp>
        <p:nvSpPr>
          <p:cNvPr id="147" name="Google Shape;147;p18"/>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800">
                <a:solidFill>
                  <a:schemeClr val="lt1"/>
                </a:solidFill>
                <a:latin typeface="Poppins"/>
                <a:ea typeface="Poppins"/>
                <a:cs typeface="Poppins"/>
                <a:sym typeface="Poppins"/>
              </a:rPr>
              <a:t>5th Grade: Earth &amp; Space</a:t>
            </a:r>
            <a:endParaRPr b="1" sz="2800">
              <a:solidFill>
                <a:schemeClr val="dk1"/>
              </a:solidFill>
              <a:latin typeface="Poppins"/>
              <a:ea typeface="Poppins"/>
              <a:cs typeface="Poppins"/>
              <a:sym typeface="Poppins"/>
            </a:endParaRPr>
          </a:p>
        </p:txBody>
      </p:sp>
      <p:pic>
        <p:nvPicPr>
          <p:cNvPr id="148" name="Google Shape;148;p18"/>
          <p:cNvPicPr preferRelativeResize="0"/>
          <p:nvPr/>
        </p:nvPicPr>
        <p:blipFill rotWithShape="1">
          <a:blip r:embed="rId7">
            <a:alphaModFix/>
          </a:blip>
          <a:srcRect b="49586" l="0" r="0" t="0"/>
          <a:stretch/>
        </p:blipFill>
        <p:spPr>
          <a:xfrm>
            <a:off x="457200" y="1848600"/>
            <a:ext cx="914400" cy="2316450"/>
          </a:xfrm>
          <a:prstGeom prst="rect">
            <a:avLst/>
          </a:prstGeom>
          <a:noFill/>
          <a:ln>
            <a:noFill/>
          </a:ln>
        </p:spPr>
      </p:pic>
      <p:graphicFrame>
        <p:nvGraphicFramePr>
          <p:cNvPr id="149" name="Google Shape;149;p18"/>
          <p:cNvGraphicFramePr/>
          <p:nvPr/>
        </p:nvGraphicFramePr>
        <p:xfrm>
          <a:off x="467988" y="1828835"/>
          <a:ext cx="3000000" cy="3000000"/>
        </p:xfrm>
        <a:graphic>
          <a:graphicData uri="http://schemas.openxmlformats.org/drawingml/2006/table">
            <a:tbl>
              <a:tblPr>
                <a:noFill/>
                <a:tableStyleId>{4849FB61-8A18-4C88-9C84-03DF22AC71D2}</a:tableStyleId>
              </a:tblPr>
              <a:tblGrid>
                <a:gridCol w="696475"/>
              </a:tblGrid>
              <a:tr h="11840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8">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840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9">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pic>
        <p:nvPicPr>
          <p:cNvPr id="150" name="Google Shape;150;p18"/>
          <p:cNvPicPr preferRelativeResize="0"/>
          <p:nvPr/>
        </p:nvPicPr>
        <p:blipFill>
          <a:blip r:embed="rId10">
            <a:alphaModFix/>
          </a:blip>
          <a:stretch>
            <a:fillRect/>
          </a:stretch>
        </p:blipFill>
        <p:spPr>
          <a:xfrm>
            <a:off x="8458200" y="457200"/>
            <a:ext cx="1143000" cy="146198"/>
          </a:xfrm>
          <a:prstGeom prst="rect">
            <a:avLst/>
          </a:prstGeom>
          <a:noFill/>
          <a:ln>
            <a:noFill/>
          </a:ln>
        </p:spPr>
      </p:pic>
      <p:sp>
        <p:nvSpPr>
          <p:cNvPr id="151" name="Google Shape;151;p18"/>
          <p:cNvSpPr/>
          <p:nvPr/>
        </p:nvSpPr>
        <p:spPr>
          <a:xfrm>
            <a:off x="6675305" y="46157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6530375" y="44885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8"/>
          <p:cNvPicPr preferRelativeResize="0"/>
          <p:nvPr/>
        </p:nvPicPr>
        <p:blipFill rotWithShape="1">
          <a:blip r:embed="rId11">
            <a:alphaModFix/>
          </a:blip>
          <a:srcRect b="45160" l="16735" r="27851" t="0"/>
          <a:stretch/>
        </p:blipFill>
        <p:spPr>
          <a:xfrm>
            <a:off x="6536875" y="4494950"/>
            <a:ext cx="879801" cy="833100"/>
          </a:xfrm>
          <a:prstGeom prst="rect">
            <a:avLst/>
          </a:prstGeom>
          <a:noFill/>
          <a:ln>
            <a:noFill/>
          </a:ln>
        </p:spPr>
      </p:pic>
      <p:graphicFrame>
        <p:nvGraphicFramePr>
          <p:cNvPr id="154" name="Google Shape;154;p18"/>
          <p:cNvGraphicFramePr/>
          <p:nvPr/>
        </p:nvGraphicFramePr>
        <p:xfrm>
          <a:off x="7416675" y="45687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5.8D</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 is the Moon made of?</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55" name="Google Shape;155;p18"/>
          <p:cNvPicPr preferRelativeResize="0"/>
          <p:nvPr/>
        </p:nvPicPr>
        <p:blipFill rotWithShape="1">
          <a:blip r:embed="rId12">
            <a:alphaModFix/>
          </a:blip>
          <a:srcRect b="53842" l="9479" r="42379" t="0"/>
          <a:stretch/>
        </p:blipFill>
        <p:spPr>
          <a:xfrm>
            <a:off x="6536875" y="4500275"/>
            <a:ext cx="879800" cy="825150"/>
          </a:xfrm>
          <a:prstGeom prst="rect">
            <a:avLst/>
          </a:prstGeom>
          <a:noFill/>
          <a:ln>
            <a:noFill/>
          </a:ln>
        </p:spPr>
      </p:pic>
      <p:pic>
        <p:nvPicPr>
          <p:cNvPr id="156" name="Google Shape;156;p18"/>
          <p:cNvPicPr preferRelativeResize="0"/>
          <p:nvPr/>
        </p:nvPicPr>
        <p:blipFill rotWithShape="1">
          <a:blip r:embed="rId13">
            <a:alphaModFix/>
          </a:blip>
          <a:srcRect b="93127" l="0" r="30458" t="0"/>
          <a:stretch/>
        </p:blipFill>
        <p:spPr>
          <a:xfrm>
            <a:off x="6536875" y="4488500"/>
            <a:ext cx="750250" cy="296600"/>
          </a:xfrm>
          <a:prstGeom prst="rect">
            <a:avLst/>
          </a:prstGeom>
          <a:noFill/>
          <a:ln>
            <a:noFill/>
          </a:ln>
        </p:spPr>
      </p:pic>
      <p:graphicFrame>
        <p:nvGraphicFramePr>
          <p:cNvPr id="157" name="Google Shape;157;p18"/>
          <p:cNvGraphicFramePr/>
          <p:nvPr/>
        </p:nvGraphicFramePr>
        <p:xfrm>
          <a:off x="6511400" y="44885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58" name="Google Shape;158;p18"/>
          <p:cNvSpPr/>
          <p:nvPr/>
        </p:nvSpPr>
        <p:spPr>
          <a:xfrm>
            <a:off x="6675305" y="59873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6530375" y="58601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18"/>
          <p:cNvPicPr preferRelativeResize="0"/>
          <p:nvPr/>
        </p:nvPicPr>
        <p:blipFill rotWithShape="1">
          <a:blip r:embed="rId11">
            <a:alphaModFix/>
          </a:blip>
          <a:srcRect b="45160" l="16735" r="27851" t="0"/>
          <a:stretch/>
        </p:blipFill>
        <p:spPr>
          <a:xfrm>
            <a:off x="6536875" y="5866550"/>
            <a:ext cx="879801" cy="833100"/>
          </a:xfrm>
          <a:prstGeom prst="rect">
            <a:avLst/>
          </a:prstGeom>
          <a:noFill/>
          <a:ln>
            <a:noFill/>
          </a:ln>
        </p:spPr>
      </p:pic>
      <p:graphicFrame>
        <p:nvGraphicFramePr>
          <p:cNvPr id="161" name="Google Shape;161;p18"/>
          <p:cNvGraphicFramePr/>
          <p:nvPr/>
        </p:nvGraphicFramePr>
        <p:xfrm>
          <a:off x="7416675" y="59403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5.8D</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close could an astronaut get to the Sun?</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62" name="Google Shape;162;p18"/>
          <p:cNvPicPr preferRelativeResize="0"/>
          <p:nvPr/>
        </p:nvPicPr>
        <p:blipFill rotWithShape="1">
          <a:blip r:embed="rId14">
            <a:alphaModFix/>
          </a:blip>
          <a:srcRect b="55166" l="22500" r="30378" t="1486"/>
          <a:stretch/>
        </p:blipFill>
        <p:spPr>
          <a:xfrm>
            <a:off x="6536875" y="5865325"/>
            <a:ext cx="879800" cy="833100"/>
          </a:xfrm>
          <a:prstGeom prst="rect">
            <a:avLst/>
          </a:prstGeom>
          <a:noFill/>
          <a:ln>
            <a:noFill/>
          </a:ln>
        </p:spPr>
      </p:pic>
      <p:pic>
        <p:nvPicPr>
          <p:cNvPr id="163" name="Google Shape;163;p18"/>
          <p:cNvPicPr preferRelativeResize="0"/>
          <p:nvPr/>
        </p:nvPicPr>
        <p:blipFill rotWithShape="1">
          <a:blip r:embed="rId13">
            <a:alphaModFix/>
          </a:blip>
          <a:srcRect b="93127" l="0" r="30458" t="0"/>
          <a:stretch/>
        </p:blipFill>
        <p:spPr>
          <a:xfrm>
            <a:off x="6536875" y="5860100"/>
            <a:ext cx="750250" cy="296600"/>
          </a:xfrm>
          <a:prstGeom prst="rect">
            <a:avLst/>
          </a:prstGeom>
          <a:noFill/>
          <a:ln>
            <a:noFill/>
          </a:ln>
        </p:spPr>
      </p:pic>
      <p:graphicFrame>
        <p:nvGraphicFramePr>
          <p:cNvPr id="164" name="Google Shape;164;p18"/>
          <p:cNvGraphicFramePr/>
          <p:nvPr/>
        </p:nvGraphicFramePr>
        <p:xfrm>
          <a:off x="6511400" y="58601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65" name="Google Shape;165;p18"/>
          <p:cNvSpPr/>
          <p:nvPr/>
        </p:nvSpPr>
        <p:spPr>
          <a:xfrm>
            <a:off x="3170105" y="46157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a:off x="3025175" y="44885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18"/>
          <p:cNvPicPr preferRelativeResize="0"/>
          <p:nvPr/>
        </p:nvPicPr>
        <p:blipFill rotWithShape="1">
          <a:blip r:embed="rId11">
            <a:alphaModFix/>
          </a:blip>
          <a:srcRect b="45160" l="16735" r="27851" t="0"/>
          <a:stretch/>
        </p:blipFill>
        <p:spPr>
          <a:xfrm>
            <a:off x="3031675" y="4494950"/>
            <a:ext cx="879801" cy="833100"/>
          </a:xfrm>
          <a:prstGeom prst="rect">
            <a:avLst/>
          </a:prstGeom>
          <a:noFill/>
          <a:ln>
            <a:noFill/>
          </a:ln>
        </p:spPr>
      </p:pic>
      <p:graphicFrame>
        <p:nvGraphicFramePr>
          <p:cNvPr id="168" name="Google Shape;168;p18"/>
          <p:cNvGraphicFramePr/>
          <p:nvPr/>
        </p:nvGraphicFramePr>
        <p:xfrm>
          <a:off x="3911475" y="45687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5.8C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do places have different times?</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69" name="Google Shape;169;p18"/>
          <p:cNvPicPr preferRelativeResize="0"/>
          <p:nvPr/>
        </p:nvPicPr>
        <p:blipFill rotWithShape="1">
          <a:blip r:embed="rId15">
            <a:alphaModFix/>
          </a:blip>
          <a:srcRect b="51476" l="45862" r="5993" t="1344"/>
          <a:stretch/>
        </p:blipFill>
        <p:spPr>
          <a:xfrm>
            <a:off x="3031675" y="4494950"/>
            <a:ext cx="879801" cy="825151"/>
          </a:xfrm>
          <a:prstGeom prst="rect">
            <a:avLst/>
          </a:prstGeom>
          <a:noFill/>
          <a:ln>
            <a:noFill/>
          </a:ln>
        </p:spPr>
      </p:pic>
      <p:pic>
        <p:nvPicPr>
          <p:cNvPr id="170" name="Google Shape;170;p18"/>
          <p:cNvPicPr preferRelativeResize="0"/>
          <p:nvPr/>
        </p:nvPicPr>
        <p:blipFill rotWithShape="1">
          <a:blip r:embed="rId13">
            <a:alphaModFix/>
          </a:blip>
          <a:srcRect b="93127" l="0" r="30458" t="0"/>
          <a:stretch/>
        </p:blipFill>
        <p:spPr>
          <a:xfrm>
            <a:off x="3031675" y="4488500"/>
            <a:ext cx="750250" cy="296600"/>
          </a:xfrm>
          <a:prstGeom prst="rect">
            <a:avLst/>
          </a:prstGeom>
          <a:noFill/>
          <a:ln>
            <a:noFill/>
          </a:ln>
        </p:spPr>
      </p:pic>
      <p:graphicFrame>
        <p:nvGraphicFramePr>
          <p:cNvPr id="171" name="Google Shape;171;p18"/>
          <p:cNvGraphicFramePr/>
          <p:nvPr/>
        </p:nvGraphicFramePr>
        <p:xfrm>
          <a:off x="3006200" y="44885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72" name="Google Shape;172;p18">
            <a:hlinkClick r:id="rId16"/>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7">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73" name="Google Shape;173;p18"/>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6 of 9</a:t>
            </a:r>
            <a:endParaRPr sz="8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9" name="Google Shape;179;p19"/>
          <p:cNvGraphicFramePr/>
          <p:nvPr/>
        </p:nvGraphicFramePr>
        <p:xfrm>
          <a:off x="457188" y="1360960"/>
          <a:ext cx="3000000" cy="3000000"/>
        </p:xfrm>
        <a:graphic>
          <a:graphicData uri="http://schemas.openxmlformats.org/drawingml/2006/table">
            <a:tbl>
              <a:tblPr>
                <a:noFill/>
                <a:tableStyleId>{4849FB61-8A18-4C88-9C84-03DF22AC71D2}</a:tableStyleId>
              </a:tblPr>
              <a:tblGrid>
                <a:gridCol w="914400"/>
                <a:gridCol w="1828800"/>
                <a:gridCol w="1828800"/>
                <a:gridCol w="2218975"/>
                <a:gridCol w="2353025"/>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7924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Food Webs &amp; Flow of Energy</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did the dinosaurs go extinct?</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Students develop a model of a dinosaur food web. Students realize that blocking the sun’s energy would have disastrous effects on the organisms that rely on this energy in the food web and cause the extinction of some entire species.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 </a:t>
                      </a:r>
                      <a:r>
                        <a:rPr lang="en" sz="800">
                          <a:solidFill>
                            <a:schemeClr val="dk1"/>
                          </a:solidFill>
                          <a:latin typeface="Poppins"/>
                          <a:ea typeface="Poppins"/>
                          <a:cs typeface="Poppins"/>
                          <a:sym typeface="Poppins"/>
                        </a:rPr>
                        <a:t>Analyze, evaluate, and critique scientific explanations by using evidence, logical reasoning, and experimental and observational testing.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5.3B </a:t>
                      </a:r>
                      <a:r>
                        <a:rPr lang="en" sz="800">
                          <a:solidFill>
                            <a:schemeClr val="dk1"/>
                          </a:solidFill>
                          <a:latin typeface="Poppins"/>
                          <a:ea typeface="Poppins"/>
                          <a:cs typeface="Poppins"/>
                          <a:sym typeface="Poppins"/>
                        </a:rPr>
                        <a:t>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5.9B </a:t>
                      </a:r>
                      <a:r>
                        <a:rPr lang="en" sz="800">
                          <a:solidFill>
                            <a:srgbClr val="980000"/>
                          </a:solidFill>
                          <a:latin typeface="Poppins"/>
                          <a:ea typeface="Poppins"/>
                          <a:cs typeface="Poppins"/>
                          <a:sym typeface="Poppins"/>
                        </a:rPr>
                        <a:t>Describe the flow of energy within a food web, including the roles of the Sun, producers, consumers, and decomposers.</a:t>
                      </a:r>
                      <a:endParaRPr sz="800">
                        <a:solidFill>
                          <a:srgbClr val="98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Decomposers &amp; Matter Cycle</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Where do fallen leaves go?</a:t>
                      </a:r>
                      <a:endParaRPr>
                        <a:solidFill>
                          <a:schemeClr val="dk1"/>
                        </a:solidFill>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conduct an investigation to test how mold grows under different conditions to decompose food. Students realize that decomposers, like mold, break down and consume dead plant material. </a:t>
                      </a:r>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a:t>
                      </a:r>
                      <a:r>
                        <a:rPr lang="en" sz="800">
                          <a:solidFill>
                            <a:schemeClr val="dk1"/>
                          </a:solidFill>
                          <a:latin typeface="Poppins"/>
                          <a:ea typeface="Poppins"/>
                          <a:cs typeface="Poppins"/>
                          <a:sym typeface="Poppins"/>
                        </a:rPr>
                        <a:t> Describe, plan, and implement simple experimental investigations testing one variable.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5.2E </a:t>
                      </a:r>
                      <a:r>
                        <a:rPr lang="en" sz="800">
                          <a:solidFill>
                            <a:schemeClr val="dk1"/>
                          </a:solidFill>
                          <a:latin typeface="Poppins"/>
                          <a:ea typeface="Poppins"/>
                          <a:cs typeface="Poppins"/>
                          <a:sym typeface="Poppins"/>
                        </a:rPr>
                        <a:t>Demonstrate that repeated investigations may increase the reliability of results.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rgbClr val="980000"/>
                          </a:solidFill>
                          <a:latin typeface="Poppins"/>
                          <a:ea typeface="Poppins"/>
                          <a:cs typeface="Poppins"/>
                          <a:sym typeface="Poppins"/>
                        </a:rPr>
                        <a:t>5.9A </a:t>
                      </a:r>
                      <a:r>
                        <a:rPr lang="en" sz="800">
                          <a:solidFill>
                            <a:srgbClr val="980000"/>
                          </a:solidFill>
                          <a:latin typeface="Poppins"/>
                          <a:ea typeface="Poppins"/>
                          <a:cs typeface="Poppins"/>
                          <a:sym typeface="Poppins"/>
                        </a:rPr>
                        <a:t>Observe the way organisms live and survive in their ecosystem by interacting with the living and nonliving components.</a:t>
                      </a:r>
                      <a:endParaRPr sz="800">
                        <a:solidFill>
                          <a:srgbClr val="980000"/>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Decomposers, Nutrients, &amp; Matter Cycle</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Do worms really eat dirt?</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make observations of worms to realize that worms act as decomposers to eat dead matter in an ecosystem and cycle nutrients into the soil.</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5.2A</a:t>
                      </a:r>
                      <a:r>
                        <a:rPr lang="en" sz="800">
                          <a:solidFill>
                            <a:schemeClr val="dk1"/>
                          </a:solidFill>
                          <a:latin typeface="Poppins"/>
                          <a:ea typeface="Poppins"/>
                          <a:cs typeface="Poppins"/>
                          <a:sym typeface="Poppins"/>
                        </a:rPr>
                        <a:t> Describe, plan, and implement simple experimental investigations testing one variable.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5.2E </a:t>
                      </a:r>
                      <a:r>
                        <a:rPr lang="en" sz="800">
                          <a:solidFill>
                            <a:schemeClr val="dk1"/>
                          </a:solidFill>
                          <a:latin typeface="Poppins"/>
                          <a:ea typeface="Poppins"/>
                          <a:cs typeface="Poppins"/>
                          <a:sym typeface="Poppins"/>
                        </a:rPr>
                        <a:t>Demonstrate that repeated investigations may increase the reliability of results.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5.9A </a:t>
                      </a:r>
                      <a:r>
                        <a:rPr lang="en" sz="800">
                          <a:solidFill>
                            <a:srgbClr val="980000"/>
                          </a:solidFill>
                          <a:latin typeface="Poppins"/>
                          <a:ea typeface="Poppins"/>
                          <a:cs typeface="Poppins"/>
                          <a:sym typeface="Poppins"/>
                        </a:rPr>
                        <a:t>Observe the way organisms live and survive in their ecosystem by interacting with the living and nonliving components.</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7924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Ecosystems &amp; Matter Cycle</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you have to clean a fish tank but not a pond?</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develop a model of a pond ecosystem and realize that interrelationships exist between decomposers, plants, and animals. Students discover that each organism must be in balance for the pond ecosystem to function.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5.3B </a:t>
                      </a:r>
                      <a:r>
                        <a:rPr lang="en" sz="800">
                          <a:solidFill>
                            <a:schemeClr val="dk1"/>
                          </a:solidFill>
                          <a:latin typeface="Poppins"/>
                          <a:ea typeface="Poppins"/>
                          <a:cs typeface="Poppins"/>
                          <a:sym typeface="Poppins"/>
                        </a:rPr>
                        <a:t>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5.9A </a:t>
                      </a:r>
                      <a:r>
                        <a:rPr lang="en" sz="800">
                          <a:solidFill>
                            <a:srgbClr val="980000"/>
                          </a:solidFill>
                          <a:latin typeface="Poppins"/>
                          <a:ea typeface="Poppins"/>
                          <a:cs typeface="Poppins"/>
                          <a:sym typeface="Poppins"/>
                        </a:rPr>
                        <a:t>Observe the way organisms live and survive in their ecosystem by interacting with the living and nonliving components.</a:t>
                      </a:r>
                      <a:endParaRPr sz="800">
                        <a:solidFill>
                          <a:srgbClr val="9800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rgbClr val="9800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rgbClr val="38761D"/>
                          </a:solidFill>
                          <a:latin typeface="Poppins"/>
                          <a:ea typeface="Poppins"/>
                          <a:cs typeface="Poppins"/>
                          <a:sym typeface="Poppins"/>
                        </a:rPr>
                        <a:t>5.9C </a:t>
                      </a:r>
                      <a:r>
                        <a:rPr lang="en" sz="800">
                          <a:solidFill>
                            <a:srgbClr val="38761D"/>
                          </a:solidFill>
                          <a:latin typeface="Poppins"/>
                          <a:ea typeface="Poppins"/>
                          <a:cs typeface="Poppins"/>
                          <a:sym typeface="Poppins"/>
                        </a:rPr>
                        <a:t>Predict the effects of changes in ecosystems caused by living organisms, including humans, such as the overpopulation of grazers or the building of highways.</a:t>
                      </a:r>
                      <a:endParaRPr sz="800">
                        <a:solidFill>
                          <a:srgbClr val="38761D"/>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sp>
        <p:nvSpPr>
          <p:cNvPr id="180" name="Google Shape;180;p19"/>
          <p:cNvSpPr txBox="1"/>
          <p:nvPr/>
        </p:nvSpPr>
        <p:spPr>
          <a:xfrm>
            <a:off x="457200" y="793700"/>
            <a:ext cx="50349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uFill>
                  <a:noFill/>
                </a:uFill>
                <a:latin typeface="Poppins"/>
                <a:ea typeface="Poppins"/>
                <a:cs typeface="Poppins"/>
                <a:sym typeface="Poppins"/>
                <a:hlinkClick r:id="rId7">
                  <a:extLst>
                    <a:ext uri="{A12FA001-AC4F-418D-AE19-62706E023703}">
                      <ahyp:hlinkClr val="tx"/>
                    </a:ext>
                  </a:extLst>
                </a:hlinkClick>
              </a:rPr>
              <a:t>Ecosystems &amp; The Food Web Unit </a:t>
            </a:r>
            <a:r>
              <a:rPr lang="en" sz="1200">
                <a:solidFill>
                  <a:schemeClr val="lt1"/>
                </a:solidFill>
                <a:uFill>
                  <a:noFill/>
                </a:uFill>
                <a:latin typeface="Poppins"/>
                <a:ea typeface="Poppins"/>
                <a:cs typeface="Poppins"/>
                <a:sym typeface="Poppins"/>
                <a:hlinkClick r:id="rId8">
                  <a:extLst>
                    <a:ext uri="{A12FA001-AC4F-418D-AE19-62706E023703}">
                      <ahyp:hlinkClr val="tx"/>
                    </a:ext>
                  </a:extLst>
                </a:hlinkClick>
              </a:rPr>
              <a:t>(Web of Life)</a:t>
            </a:r>
            <a:endParaRPr b="1" sz="1600">
              <a:solidFill>
                <a:schemeClr val="lt1"/>
              </a:solidFill>
              <a:latin typeface="Poppins"/>
              <a:ea typeface="Poppins"/>
              <a:cs typeface="Poppins"/>
              <a:sym typeface="Poppins"/>
            </a:endParaRPr>
          </a:p>
          <a:p>
            <a:pPr indent="0" lvl="0" marL="0" rtl="0" algn="l">
              <a:spcBef>
                <a:spcPts val="0"/>
              </a:spcBef>
              <a:spcAft>
                <a:spcPts val="0"/>
              </a:spcAft>
              <a:buNone/>
            </a:pPr>
            <a:r>
              <a:t/>
            </a:r>
            <a:endParaRPr b="1">
              <a:solidFill>
                <a:schemeClr val="lt1"/>
              </a:solidFill>
              <a:latin typeface="Poppins"/>
              <a:ea typeface="Poppins"/>
              <a:cs typeface="Poppins"/>
              <a:sym typeface="Poppins"/>
            </a:endParaRPr>
          </a:p>
        </p:txBody>
      </p:sp>
      <p:sp>
        <p:nvSpPr>
          <p:cNvPr id="181" name="Google Shape;181;p19"/>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Organisms &amp; Environments</a:t>
            </a:r>
            <a:endParaRPr b="1" sz="2800">
              <a:solidFill>
                <a:schemeClr val="dk1"/>
              </a:solidFill>
              <a:latin typeface="Poppins"/>
              <a:ea typeface="Poppins"/>
              <a:cs typeface="Poppins"/>
              <a:sym typeface="Poppins"/>
            </a:endParaRPr>
          </a:p>
        </p:txBody>
      </p:sp>
      <p:pic>
        <p:nvPicPr>
          <p:cNvPr id="182" name="Google Shape;182;p19"/>
          <p:cNvPicPr preferRelativeResize="0"/>
          <p:nvPr/>
        </p:nvPicPr>
        <p:blipFill rotWithShape="1">
          <a:blip r:embed="rId9">
            <a:alphaModFix/>
          </a:blip>
          <a:srcRect b="17839" l="0" r="0" t="29981"/>
          <a:stretch/>
        </p:blipFill>
        <p:spPr>
          <a:xfrm>
            <a:off x="457200" y="3006825"/>
            <a:ext cx="914400" cy="3352700"/>
          </a:xfrm>
          <a:prstGeom prst="rect">
            <a:avLst/>
          </a:prstGeom>
          <a:noFill/>
          <a:ln>
            <a:noFill/>
          </a:ln>
        </p:spPr>
      </p:pic>
      <p:pic>
        <p:nvPicPr>
          <p:cNvPr id="183" name="Google Shape;183;p19"/>
          <p:cNvPicPr preferRelativeResize="0"/>
          <p:nvPr/>
        </p:nvPicPr>
        <p:blipFill rotWithShape="1">
          <a:blip r:embed="rId9">
            <a:alphaModFix/>
          </a:blip>
          <a:srcRect b="0" l="0" r="0" t="81682"/>
          <a:stretch/>
        </p:blipFill>
        <p:spPr>
          <a:xfrm>
            <a:off x="457200" y="1848602"/>
            <a:ext cx="914400" cy="1158225"/>
          </a:xfrm>
          <a:prstGeom prst="rect">
            <a:avLst/>
          </a:prstGeom>
          <a:noFill/>
          <a:ln>
            <a:noFill/>
          </a:ln>
        </p:spPr>
      </p:pic>
      <p:graphicFrame>
        <p:nvGraphicFramePr>
          <p:cNvPr id="184" name="Google Shape;184;p19"/>
          <p:cNvGraphicFramePr/>
          <p:nvPr/>
        </p:nvGraphicFramePr>
        <p:xfrm>
          <a:off x="457188" y="1848610"/>
          <a:ext cx="3000000" cy="3000000"/>
        </p:xfrm>
        <a:graphic>
          <a:graphicData uri="http://schemas.openxmlformats.org/drawingml/2006/table">
            <a:tbl>
              <a:tblPr>
                <a:noFill/>
                <a:tableStyleId>{4849FB61-8A18-4C88-9C84-03DF22AC71D2}</a:tableStyleId>
              </a:tblPr>
              <a:tblGrid>
                <a:gridCol w="657125"/>
              </a:tblGrid>
              <a:tr h="126417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1</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2337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2</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969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6402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pic>
        <p:nvPicPr>
          <p:cNvPr id="185" name="Google Shape;185;p19"/>
          <p:cNvPicPr preferRelativeResize="0"/>
          <p:nvPr/>
        </p:nvPicPr>
        <p:blipFill>
          <a:blip r:embed="rId14">
            <a:alphaModFix/>
          </a:blip>
          <a:stretch>
            <a:fillRect/>
          </a:stretch>
        </p:blipFill>
        <p:spPr>
          <a:xfrm>
            <a:off x="8458200" y="457200"/>
            <a:ext cx="1143000" cy="146198"/>
          </a:xfrm>
          <a:prstGeom prst="rect">
            <a:avLst/>
          </a:prstGeom>
          <a:noFill/>
          <a:ln>
            <a:noFill/>
          </a:ln>
        </p:spPr>
      </p:pic>
      <p:sp>
        <p:nvSpPr>
          <p:cNvPr id="186" name="Google Shape;186;p19">
            <a:hlinkClick r:id="rId15"/>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87" name="Google Shape;187;p19"/>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7 of 9</a:t>
            </a:r>
            <a:endParaRPr sz="8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p20"/>
          <p:cNvGraphicFramePr/>
          <p:nvPr/>
        </p:nvGraphicFramePr>
        <p:xfrm>
          <a:off x="467988" y="1360960"/>
          <a:ext cx="3000000" cy="3000000"/>
        </p:xfrm>
        <a:graphic>
          <a:graphicData uri="http://schemas.openxmlformats.org/drawingml/2006/table">
            <a:tbl>
              <a:tblPr>
                <a:noFill/>
                <a:tableStyleId>{4849FB61-8A18-4C88-9C84-03DF22AC71D2}</a:tableStyleId>
              </a:tblPr>
              <a:tblGrid>
                <a:gridCol w="979025"/>
                <a:gridCol w="1483250"/>
                <a:gridCol w="1532250"/>
                <a:gridCol w="2406275"/>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Habitats, Fossils, &amp; Environments Over Time</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Where can you find whales in a desert?</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explore the idea that the rock under our feet sometimes contains fossils, and investigate how these fossils reveal changes in habitats through time.</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latin typeface="Poppins"/>
                          <a:ea typeface="Poppins"/>
                          <a:cs typeface="Poppins"/>
                          <a:sym typeface="Poppins"/>
                        </a:rPr>
                        <a:t>5.3A</a:t>
                      </a:r>
                      <a:r>
                        <a:rPr lang="en" sz="800">
                          <a:latin typeface="Poppins"/>
                          <a:ea typeface="Poppins"/>
                          <a:cs typeface="Poppins"/>
                          <a:sym typeface="Poppins"/>
                        </a:rPr>
                        <a:t> Analyze, evaluate, and critique scientific explanations by using evidence, logical reasoning, and experimental and observational testing.</a:t>
                      </a:r>
                      <a:endParaRPr sz="800">
                        <a:latin typeface="Poppins"/>
                        <a:ea typeface="Poppins"/>
                        <a:cs typeface="Poppins"/>
                        <a:sym typeface="Poppins"/>
                      </a:endParaRPr>
                    </a:p>
                    <a:p>
                      <a:pPr indent="0" lvl="0" marL="0" rtl="0" algn="l">
                        <a:lnSpc>
                          <a:spcPct val="100000"/>
                        </a:lnSpc>
                        <a:spcBef>
                          <a:spcPts val="0"/>
                        </a:spcBef>
                        <a:spcAft>
                          <a:spcPts val="0"/>
                        </a:spcAft>
                        <a:buNone/>
                      </a:pPr>
                      <a:r>
                        <a:t/>
                      </a:r>
                      <a:endParaRPr sz="800">
                        <a:latin typeface="Poppins"/>
                        <a:ea typeface="Poppins"/>
                        <a:cs typeface="Poppins"/>
                        <a:sym typeface="Poppins"/>
                      </a:endParaRPr>
                    </a:p>
                    <a:p>
                      <a:pPr indent="0" lvl="0" marL="0" rtl="0" algn="l">
                        <a:lnSpc>
                          <a:spcPct val="100000"/>
                        </a:lnSpc>
                        <a:spcBef>
                          <a:spcPts val="0"/>
                        </a:spcBef>
                        <a:spcAft>
                          <a:spcPts val="0"/>
                        </a:spcAft>
                        <a:buNone/>
                      </a:pPr>
                      <a:r>
                        <a:rPr b="1" lang="en" sz="800">
                          <a:latin typeface="Poppins"/>
                          <a:ea typeface="Poppins"/>
                          <a:cs typeface="Poppins"/>
                          <a:sym typeface="Poppins"/>
                        </a:rPr>
                        <a:t>5.3B</a:t>
                      </a:r>
                      <a:r>
                        <a:rPr lang="en" sz="800">
                          <a:latin typeface="Poppins"/>
                          <a:ea typeface="Poppins"/>
                          <a:cs typeface="Poppins"/>
                          <a:sym typeface="Poppins"/>
                        </a:rPr>
                        <a:t> Draw or develop a model that represents how something that cannot be seen works or looks.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rgbClr val="38761D"/>
                          </a:solidFill>
                          <a:latin typeface="Poppins"/>
                          <a:ea typeface="Poppins"/>
                          <a:cs typeface="Poppins"/>
                          <a:sym typeface="Poppins"/>
                        </a:rPr>
                        <a:t>5.9D</a:t>
                      </a:r>
                      <a:r>
                        <a:rPr lang="en" sz="800">
                          <a:solidFill>
                            <a:srgbClr val="38761D"/>
                          </a:solidFill>
                          <a:latin typeface="Poppins"/>
                          <a:ea typeface="Poppins"/>
                          <a:cs typeface="Poppins"/>
                          <a:sym typeface="Poppins"/>
                        </a:rPr>
                        <a:t> Identify fossils as evidence of past living organisms and the nature of the environments at the time using models.</a:t>
                      </a:r>
                      <a:endParaRPr sz="800">
                        <a:solidFill>
                          <a:srgbClr val="38761D"/>
                        </a:solidFill>
                        <a:latin typeface="Poppins"/>
                        <a:ea typeface="Poppins"/>
                        <a:cs typeface="Poppins"/>
                        <a:sym typeface="Poppins"/>
                      </a:endParaRPr>
                    </a:p>
                    <a:p>
                      <a:pPr indent="0" lvl="0" marL="0" rtl="0" algn="l">
                        <a:spcBef>
                          <a:spcPts val="0"/>
                        </a:spcBef>
                        <a:spcAft>
                          <a:spcPts val="0"/>
                        </a:spcAft>
                        <a:buNone/>
                      </a:pPr>
                      <a:r>
                        <a:t/>
                      </a:r>
                      <a:endParaRPr sz="800">
                        <a:solidFill>
                          <a:srgbClr val="38761D"/>
                        </a:solidFill>
                        <a:latin typeface="Poppins"/>
                        <a:ea typeface="Poppins"/>
                        <a:cs typeface="Poppins"/>
                        <a:sym typeface="Poppins"/>
                      </a:endParaRPr>
                    </a:p>
                    <a:p>
                      <a:pPr indent="0" lvl="0" marL="0" rtl="0" algn="l">
                        <a:spcBef>
                          <a:spcPts val="0"/>
                        </a:spcBef>
                        <a:spcAft>
                          <a:spcPts val="0"/>
                        </a:spcAft>
                        <a:buNone/>
                      </a:pPr>
                      <a:r>
                        <a:rPr b="1" lang="en" sz="800">
                          <a:solidFill>
                            <a:srgbClr val="990000"/>
                          </a:solidFill>
                          <a:latin typeface="Poppins"/>
                          <a:ea typeface="Poppins"/>
                          <a:cs typeface="Poppins"/>
                          <a:sym typeface="Poppins"/>
                        </a:rPr>
                        <a:t>5.10A</a:t>
                      </a:r>
                      <a:r>
                        <a:rPr lang="en" sz="800">
                          <a:solidFill>
                            <a:srgbClr val="990000"/>
                          </a:solidFill>
                          <a:latin typeface="Poppins"/>
                          <a:ea typeface="Poppins"/>
                          <a:cs typeface="Poppins"/>
                          <a:sym typeface="Poppins"/>
                        </a:rPr>
                        <a:t> Compare the structures and functions of different species that help them live and survive in a specific environment such as hooves on prairie animals or webbed feet in aquatic animals.</a:t>
                      </a:r>
                      <a:endParaRPr sz="800">
                        <a:solidFill>
                          <a:srgbClr val="38761D"/>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Fossil Evidence &amp; Classification</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do we know what dinosaurs looked like?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learn how we can infer what the outside of an animal looked like by using clues about their skeleton.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38761D"/>
                          </a:solidFill>
                          <a:latin typeface="Poppins"/>
                          <a:ea typeface="Poppins"/>
                          <a:cs typeface="Poppins"/>
                          <a:sym typeface="Poppins"/>
                        </a:rPr>
                        <a:t>5.9D</a:t>
                      </a:r>
                      <a:r>
                        <a:rPr lang="en" sz="800">
                          <a:solidFill>
                            <a:srgbClr val="38761D"/>
                          </a:solidFill>
                          <a:latin typeface="Poppins"/>
                          <a:ea typeface="Poppins"/>
                          <a:cs typeface="Poppins"/>
                          <a:sym typeface="Poppins"/>
                        </a:rPr>
                        <a:t> Identify fossils as evidence of past living organisms and the nature of the environments at the time using models.</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Fossil Evidence, Trace Fossils, &amp; Animal Behavior</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Can you outrun a dinosaur?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learn how fossilized animal tracks can tell us a great deal about the animals that left them.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5.2A </a:t>
                      </a:r>
                      <a:r>
                        <a:rPr lang="en" sz="800">
                          <a:solidFill>
                            <a:schemeClr val="dk1"/>
                          </a:solidFill>
                          <a:latin typeface="Poppins"/>
                          <a:ea typeface="Poppins"/>
                          <a:cs typeface="Poppins"/>
                          <a:sym typeface="Poppins"/>
                        </a:rPr>
                        <a:t>Describe, plan, and implement simple experimental investigations testing one variable.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38761D"/>
                          </a:solidFill>
                          <a:latin typeface="Poppins"/>
                          <a:ea typeface="Poppins"/>
                          <a:cs typeface="Poppins"/>
                          <a:sym typeface="Poppins"/>
                        </a:rPr>
                        <a:t>5.9D</a:t>
                      </a:r>
                      <a:r>
                        <a:rPr lang="en" sz="800">
                          <a:solidFill>
                            <a:srgbClr val="38761D"/>
                          </a:solidFill>
                          <a:latin typeface="Poppins"/>
                          <a:ea typeface="Poppins"/>
                          <a:cs typeface="Poppins"/>
                          <a:sym typeface="Poppins"/>
                        </a:rPr>
                        <a:t> Identify fossils as evidence of past living organisms and the nature of the environments at the time using models.</a:t>
                      </a:r>
                      <a:endParaRPr b="1"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93" name="Google Shape;193;p20"/>
          <p:cNvPicPr preferRelativeResize="0"/>
          <p:nvPr/>
        </p:nvPicPr>
        <p:blipFill rotWithShape="1">
          <a:blip r:embed="rId7">
            <a:alphaModFix/>
          </a:blip>
          <a:srcRect b="25138" l="0" r="0" t="0"/>
          <a:stretch/>
        </p:blipFill>
        <p:spPr>
          <a:xfrm>
            <a:off x="457200" y="1848600"/>
            <a:ext cx="914400" cy="3230825"/>
          </a:xfrm>
          <a:prstGeom prst="rect">
            <a:avLst/>
          </a:prstGeom>
          <a:noFill/>
          <a:ln>
            <a:noFill/>
          </a:ln>
        </p:spPr>
      </p:pic>
      <p:graphicFrame>
        <p:nvGraphicFramePr>
          <p:cNvPr id="194" name="Google Shape;194;p20"/>
          <p:cNvGraphicFramePr/>
          <p:nvPr/>
        </p:nvGraphicFramePr>
        <p:xfrm>
          <a:off x="467988" y="1828810"/>
          <a:ext cx="3000000" cy="3000000"/>
        </p:xfrm>
        <a:graphic>
          <a:graphicData uri="http://schemas.openxmlformats.org/drawingml/2006/table">
            <a:tbl>
              <a:tblPr>
                <a:noFill/>
                <a:tableStyleId>{4849FB61-8A18-4C88-9C84-03DF22AC71D2}</a:tableStyleId>
              </a:tblPr>
              <a:tblGrid>
                <a:gridCol w="696475"/>
              </a:tblGrid>
              <a:tr h="10774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8">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774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9">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774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23875">
                <a:tc>
                  <a:txBody>
                    <a:bodyPr/>
                    <a:lstStyle/>
                    <a:p>
                      <a:pPr indent="0" lvl="0" marL="0" rtl="0" algn="l">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95" name="Google Shape;195;p20"/>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txBox="1"/>
          <p:nvPr/>
        </p:nvSpPr>
        <p:spPr>
          <a:xfrm>
            <a:off x="457200" y="793700"/>
            <a:ext cx="6208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11">
                  <a:extLst>
                    <a:ext uri="{A12FA001-AC4F-418D-AE19-62706E023703}">
                      <ahyp:hlinkClr val="tx"/>
                    </a:ext>
                  </a:extLst>
                </a:hlinkClick>
              </a:rPr>
              <a:t> Fossils Unit </a:t>
            </a:r>
            <a:r>
              <a:rPr lang="en" sz="1200">
                <a:solidFill>
                  <a:schemeClr val="lt1"/>
                </a:solidFill>
                <a:uFill>
                  <a:noFill/>
                </a:uFill>
                <a:latin typeface="Poppins"/>
                <a:ea typeface="Poppins"/>
                <a:cs typeface="Poppins"/>
                <a:sym typeface="Poppins"/>
                <a:hlinkClick r:id="rId12">
                  <a:extLst>
                    <a:ext uri="{A12FA001-AC4F-418D-AE19-62706E023703}">
                      <ahyp:hlinkClr val="tx"/>
                    </a:ext>
                  </a:extLst>
                </a:hlinkClick>
              </a:rPr>
              <a:t>(Animals Through Time)</a:t>
            </a:r>
            <a:endParaRPr b="1" sz="1600">
              <a:solidFill>
                <a:schemeClr val="lt1"/>
              </a:solidFill>
              <a:latin typeface="Poppins"/>
              <a:ea typeface="Poppins"/>
              <a:cs typeface="Poppins"/>
              <a:sym typeface="Poppins"/>
            </a:endParaRPr>
          </a:p>
        </p:txBody>
      </p:sp>
      <p:sp>
        <p:nvSpPr>
          <p:cNvPr id="197" name="Google Shape;197;p20"/>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Organisms &amp; Environments</a:t>
            </a:r>
            <a:endParaRPr b="1" sz="2800">
              <a:solidFill>
                <a:schemeClr val="lt1"/>
              </a:solidFill>
              <a:latin typeface="Poppins"/>
              <a:ea typeface="Poppins"/>
              <a:cs typeface="Poppins"/>
              <a:sym typeface="Poppins"/>
            </a:endParaRPr>
          </a:p>
        </p:txBody>
      </p:sp>
      <p:pic>
        <p:nvPicPr>
          <p:cNvPr id="198" name="Google Shape;198;p20"/>
          <p:cNvPicPr preferRelativeResize="0"/>
          <p:nvPr/>
        </p:nvPicPr>
        <p:blipFill>
          <a:blip r:embed="rId13">
            <a:alphaModFix/>
          </a:blip>
          <a:stretch>
            <a:fillRect/>
          </a:stretch>
        </p:blipFill>
        <p:spPr>
          <a:xfrm>
            <a:off x="8458200" y="457200"/>
            <a:ext cx="1143000" cy="146198"/>
          </a:xfrm>
          <a:prstGeom prst="rect">
            <a:avLst/>
          </a:prstGeom>
          <a:noFill/>
          <a:ln>
            <a:noFill/>
          </a:ln>
        </p:spPr>
      </p:pic>
      <p:sp>
        <p:nvSpPr>
          <p:cNvPr id="199" name="Google Shape;199;p20"/>
          <p:cNvSpPr/>
          <p:nvPr/>
        </p:nvSpPr>
        <p:spPr>
          <a:xfrm>
            <a:off x="6675305" y="5530151"/>
            <a:ext cx="2925900" cy="848700"/>
          </a:xfrm>
          <a:prstGeom prst="rect">
            <a:avLst/>
          </a:prstGeom>
          <a:solidFill>
            <a:srgbClr val="923589"/>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
          <p:cNvSpPr/>
          <p:nvPr/>
        </p:nvSpPr>
        <p:spPr>
          <a:xfrm>
            <a:off x="6530375" y="54029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0"/>
          <p:cNvPicPr preferRelativeResize="0"/>
          <p:nvPr/>
        </p:nvPicPr>
        <p:blipFill rotWithShape="1">
          <a:blip r:embed="rId14">
            <a:alphaModFix/>
          </a:blip>
          <a:srcRect b="45160" l="16735" r="27851" t="0"/>
          <a:stretch/>
        </p:blipFill>
        <p:spPr>
          <a:xfrm>
            <a:off x="6536875" y="5409350"/>
            <a:ext cx="879801" cy="833100"/>
          </a:xfrm>
          <a:prstGeom prst="rect">
            <a:avLst/>
          </a:prstGeom>
          <a:noFill/>
          <a:ln>
            <a:noFill/>
          </a:ln>
        </p:spPr>
      </p:pic>
      <p:graphicFrame>
        <p:nvGraphicFramePr>
          <p:cNvPr id="202" name="Google Shape;202;p20"/>
          <p:cNvGraphicFramePr/>
          <p:nvPr/>
        </p:nvGraphicFramePr>
        <p:xfrm>
          <a:off x="7416675" y="5483135"/>
          <a:ext cx="3000000" cy="3000000"/>
        </p:xfrm>
        <a:graphic>
          <a:graphicData uri="http://schemas.openxmlformats.org/drawingml/2006/table">
            <a:tbl>
              <a:tblPr>
                <a:noFill/>
                <a:tableStyleId>{4849FB61-8A18-4C88-9C84-03DF22AC71D2}</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5.9D</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Were dragons ever real?</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203" name="Google Shape;203;p20"/>
          <p:cNvPicPr preferRelativeResize="0"/>
          <p:nvPr/>
        </p:nvPicPr>
        <p:blipFill rotWithShape="1">
          <a:blip r:embed="rId7">
            <a:alphaModFix/>
          </a:blip>
          <a:srcRect b="93127" l="0" r="30458" t="0"/>
          <a:stretch/>
        </p:blipFill>
        <p:spPr>
          <a:xfrm>
            <a:off x="6536875" y="5402900"/>
            <a:ext cx="750250" cy="296600"/>
          </a:xfrm>
          <a:prstGeom prst="rect">
            <a:avLst/>
          </a:prstGeom>
          <a:noFill/>
          <a:ln>
            <a:noFill/>
          </a:ln>
        </p:spPr>
      </p:pic>
      <p:graphicFrame>
        <p:nvGraphicFramePr>
          <p:cNvPr id="204" name="Google Shape;204;p20"/>
          <p:cNvGraphicFramePr/>
          <p:nvPr/>
        </p:nvGraphicFramePr>
        <p:xfrm>
          <a:off x="6500663" y="5406010"/>
          <a:ext cx="3000000" cy="3000000"/>
        </p:xfrm>
        <a:graphic>
          <a:graphicData uri="http://schemas.openxmlformats.org/drawingml/2006/table">
            <a:tbl>
              <a:tblPr>
                <a:noFill/>
                <a:tableStyleId>{4849FB61-8A18-4C88-9C84-03DF22AC71D2}</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205" name="Google Shape;205;p20">
            <a:hlinkClick r:id="rId15"/>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206" name="Google Shape;206;p20"/>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8 of 9</a:t>
            </a:r>
            <a:endParaRPr sz="8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aphicFrame>
        <p:nvGraphicFramePr>
          <p:cNvPr id="211" name="Google Shape;211;p21"/>
          <p:cNvGraphicFramePr/>
          <p:nvPr/>
        </p:nvGraphicFramePr>
        <p:xfrm>
          <a:off x="467988" y="1360960"/>
          <a:ext cx="3000000" cy="3000000"/>
        </p:xfrm>
        <a:graphic>
          <a:graphicData uri="http://schemas.openxmlformats.org/drawingml/2006/table">
            <a:tbl>
              <a:tblPr>
                <a:noFill/>
                <a:tableStyleId>{4849FB61-8A18-4C88-9C84-03DF22AC71D2}</a:tableStyleId>
              </a:tblPr>
              <a:tblGrid>
                <a:gridCol w="1025850"/>
                <a:gridCol w="1608100"/>
                <a:gridCol w="2078525"/>
                <a:gridCol w="1688325"/>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Trait Variation, Inheritance, &amp; Artificial Selection</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 kinds of animals might there be in the future?</a:t>
                      </a:r>
                      <a:endParaRPr b="1"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analyze the traits of parent dogs and their offspring, constructing an explanation about which traits a puppy gets from each parent.</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rgbClr val="980000"/>
                          </a:solidFill>
                          <a:latin typeface="Poppins"/>
                          <a:ea typeface="Poppins"/>
                          <a:cs typeface="Poppins"/>
                          <a:sym typeface="Poppins"/>
                        </a:rPr>
                        <a:t>5.10B </a:t>
                      </a:r>
                      <a:r>
                        <a:rPr lang="en" sz="800">
                          <a:solidFill>
                            <a:srgbClr val="980000"/>
                          </a:solidFill>
                          <a:latin typeface="Poppins"/>
                          <a:ea typeface="Poppins"/>
                          <a:cs typeface="Poppins"/>
                          <a:sym typeface="Poppins"/>
                        </a:rPr>
                        <a:t>Differentiate between inherited traits of plants and animals such as spines on a cactus or shape of a beak and learned behaviors such as an animal learning tricks or a child riding a bicycle.</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Trait Variation, Natural Selection, &amp; Survival</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Can selection happen without people?</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compare the structures of lizards that live on an island. They simulate multiple generations of these lizards, and analyze and interpret the data to understand how these structures aid in their survival.</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5.3B</a:t>
                      </a:r>
                      <a:r>
                        <a:rPr lang="en" sz="800">
                          <a:solidFill>
                            <a:schemeClr val="dk1"/>
                          </a:solidFill>
                          <a:latin typeface="Poppins"/>
                          <a:ea typeface="Poppins"/>
                          <a:cs typeface="Poppins"/>
                          <a:sym typeface="Poppins"/>
                        </a:rPr>
                        <a:t> Draw or develop a model that represents how something that cannot be seen works or looks.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5.10A</a:t>
                      </a:r>
                      <a:r>
                        <a:rPr lang="en" sz="800">
                          <a:solidFill>
                            <a:srgbClr val="980000"/>
                          </a:solidFill>
                          <a:latin typeface="Poppins"/>
                          <a:ea typeface="Poppins"/>
                          <a:cs typeface="Poppins"/>
                          <a:sym typeface="Poppins"/>
                        </a:rPr>
                        <a:t> Compare the structures and functions of different species that help them live and survive in a specific environment such as hooves on prairie animals or webbed feet in aquatic animals.</a:t>
                      </a:r>
                      <a:endParaRPr sz="800">
                        <a:solidFill>
                          <a:srgbClr val="9800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rgbClr val="9800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5.10B </a:t>
                      </a:r>
                      <a:r>
                        <a:rPr lang="en" sz="800">
                          <a:solidFill>
                            <a:srgbClr val="980000"/>
                          </a:solidFill>
                          <a:latin typeface="Poppins"/>
                          <a:ea typeface="Poppins"/>
                          <a:cs typeface="Poppins"/>
                          <a:sym typeface="Poppins"/>
                        </a:rPr>
                        <a:t>Differentiate between inherited traits of plants and animals such as spines on a cactus or shape of a beak and learned behaviors such as an animal learning tricks or a child riding a bicycle.</a:t>
                      </a:r>
                      <a:endParaRPr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Animal Groups &amp; Survival</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dogs wag their tails?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observe animals that live in groups in order to obtain, evaluate, and communicate information about animal social behavior. Students use evidence to show how animals form groups to help them survive.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5.2F </a:t>
                      </a:r>
                      <a:r>
                        <a:rPr lang="en" sz="800">
                          <a:solidFill>
                            <a:schemeClr val="dk1"/>
                          </a:solidFill>
                          <a:latin typeface="Poppins"/>
                          <a:ea typeface="Poppins"/>
                          <a:cs typeface="Poppins"/>
                          <a:sym typeface="Poppins"/>
                        </a:rPr>
                        <a:t>Communicate valid conclusions in both written and verbal forms.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5.10B </a:t>
                      </a:r>
                      <a:r>
                        <a:rPr lang="en" sz="800">
                          <a:solidFill>
                            <a:srgbClr val="980000"/>
                          </a:solidFill>
                          <a:latin typeface="Poppins"/>
                          <a:ea typeface="Poppins"/>
                          <a:cs typeface="Poppins"/>
                          <a:sym typeface="Poppins"/>
                        </a:rPr>
                        <a:t>Differentiate between inherited traits of plants and animals such as spines on a cactus or shape of a beak and learned behaviors such as an animal learning tricks or a child riding a bicycle.</a:t>
                      </a:r>
                      <a:endParaRPr sz="800">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Traits &amp; Environmental Variation</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long can people (and animals) survive in outer space?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measure and compare their own physical traits (arm strength, balance, and height) and analyze the information to construct an explanation for how the environment can influence traits.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5.3A</a:t>
                      </a:r>
                      <a:r>
                        <a:rPr lang="en" sz="800">
                          <a:solidFill>
                            <a:schemeClr val="dk1"/>
                          </a:solidFill>
                          <a:latin typeface="Poppins"/>
                          <a:ea typeface="Poppins"/>
                          <a:cs typeface="Poppins"/>
                          <a:sym typeface="Poppins"/>
                        </a:rPr>
                        <a:t> Analyze, evaluate, and critique scientific explanations by using evidence, logical reasoning, and experimental and observational testing.</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rgbClr val="980000"/>
                          </a:solidFill>
                          <a:latin typeface="Poppins"/>
                          <a:ea typeface="Poppins"/>
                          <a:cs typeface="Poppins"/>
                          <a:sym typeface="Poppins"/>
                        </a:rPr>
                        <a:t>5.10A</a:t>
                      </a:r>
                      <a:r>
                        <a:rPr lang="en" sz="800">
                          <a:solidFill>
                            <a:srgbClr val="980000"/>
                          </a:solidFill>
                          <a:latin typeface="Poppins"/>
                          <a:ea typeface="Poppins"/>
                          <a:cs typeface="Poppins"/>
                          <a:sym typeface="Poppins"/>
                        </a:rPr>
                        <a:t> Compare the structures and functions of different species that help them live and survive in a specific environment such as hooves on prairie animals or webbed feet in aquatic animals.</a:t>
                      </a:r>
                      <a:endParaRPr sz="800">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00">
                        <a:alpha val="0"/>
                      </a:srgbClr>
                    </a:solidFill>
                  </a:tcPr>
                </a:tc>
              </a:tr>
            </a:tbl>
          </a:graphicData>
        </a:graphic>
      </p:graphicFrame>
      <p:pic>
        <p:nvPicPr>
          <p:cNvPr id="212" name="Google Shape;212;p21"/>
          <p:cNvPicPr preferRelativeResize="0"/>
          <p:nvPr/>
        </p:nvPicPr>
        <p:blipFill rotWithShape="1">
          <a:blip r:embed="rId7">
            <a:alphaModFix/>
          </a:blip>
          <a:srcRect b="44918" l="0" r="0" t="0"/>
          <a:stretch/>
        </p:blipFill>
        <p:spPr>
          <a:xfrm>
            <a:off x="457200" y="2900175"/>
            <a:ext cx="914400" cy="2560275"/>
          </a:xfrm>
          <a:prstGeom prst="rect">
            <a:avLst/>
          </a:prstGeom>
          <a:noFill/>
          <a:ln>
            <a:noFill/>
          </a:ln>
        </p:spPr>
      </p:pic>
      <p:pic>
        <p:nvPicPr>
          <p:cNvPr id="213" name="Google Shape;213;p21"/>
          <p:cNvPicPr preferRelativeResize="0"/>
          <p:nvPr/>
        </p:nvPicPr>
        <p:blipFill rotWithShape="1">
          <a:blip r:embed="rId8">
            <a:alphaModFix/>
          </a:blip>
          <a:srcRect b="0" l="0" r="0" t="74441"/>
          <a:stretch/>
        </p:blipFill>
        <p:spPr>
          <a:xfrm>
            <a:off x="457200" y="1848600"/>
            <a:ext cx="914400" cy="1061425"/>
          </a:xfrm>
          <a:prstGeom prst="rect">
            <a:avLst/>
          </a:prstGeom>
          <a:noFill/>
          <a:ln>
            <a:noFill/>
          </a:ln>
        </p:spPr>
      </p:pic>
      <p:pic>
        <p:nvPicPr>
          <p:cNvPr id="214" name="Google Shape;214;p21"/>
          <p:cNvPicPr preferRelativeResize="0"/>
          <p:nvPr/>
        </p:nvPicPr>
        <p:blipFill rotWithShape="1">
          <a:blip r:embed="rId7">
            <a:alphaModFix/>
          </a:blip>
          <a:srcRect b="0" l="0" r="0" t="77164"/>
          <a:stretch/>
        </p:blipFill>
        <p:spPr>
          <a:xfrm>
            <a:off x="457200" y="5420138"/>
            <a:ext cx="914400" cy="1061438"/>
          </a:xfrm>
          <a:prstGeom prst="rect">
            <a:avLst/>
          </a:prstGeom>
          <a:noFill/>
          <a:ln>
            <a:noFill/>
          </a:ln>
        </p:spPr>
      </p:pic>
      <p:graphicFrame>
        <p:nvGraphicFramePr>
          <p:cNvPr id="215" name="Google Shape;215;p21"/>
          <p:cNvGraphicFramePr/>
          <p:nvPr/>
        </p:nvGraphicFramePr>
        <p:xfrm>
          <a:off x="467988" y="1828785"/>
          <a:ext cx="3000000" cy="3000000"/>
        </p:xfrm>
        <a:graphic>
          <a:graphicData uri="http://schemas.openxmlformats.org/drawingml/2006/table">
            <a:tbl>
              <a:tblPr>
                <a:noFill/>
                <a:tableStyleId>{4849FB61-8A18-4C88-9C84-03DF22AC71D2}</a:tableStyleId>
              </a:tblPr>
              <a:tblGrid>
                <a:gridCol w="696475"/>
              </a:tblGrid>
              <a:tr h="10198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9">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69347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693475">
                <a:tc>
                  <a:txBody>
                    <a:bodyPr/>
                    <a:lstStyle/>
                    <a:p>
                      <a:pPr indent="0" lvl="0" marL="0" rtl="0" algn="l">
                        <a:lnSpc>
                          <a:spcPct val="100000"/>
                        </a:lnSpc>
                        <a:spcBef>
                          <a:spcPts val="0"/>
                        </a:spcBef>
                        <a:spcAft>
                          <a:spcPts val="0"/>
                        </a:spcAft>
                        <a:buNone/>
                      </a:pPr>
                      <a:r>
                        <a:t/>
                      </a:r>
                      <a:endParaRPr>
                        <a:solidFill>
                          <a:schemeClr val="lt1"/>
                        </a:solidFill>
                      </a:endParaRPr>
                    </a:p>
                    <a:p>
                      <a:pPr indent="0" lvl="0" marL="0" rtl="0" algn="l">
                        <a:lnSpc>
                          <a:spcPct val="100000"/>
                        </a:lnSpc>
                        <a:spcBef>
                          <a:spcPts val="0"/>
                        </a:spcBef>
                        <a:spcAft>
                          <a:spcPts val="0"/>
                        </a:spcAft>
                        <a:buNone/>
                      </a:pPr>
                      <a:r>
                        <a:t/>
                      </a:r>
                      <a:endParaRPr>
                        <a:solidFill>
                          <a:schemeClr val="lt1"/>
                        </a:solidFill>
                      </a:endParaRPr>
                    </a:p>
                    <a:p>
                      <a:pPr indent="0" lvl="0" marL="0" rtl="0" algn="l">
                        <a:lnSpc>
                          <a:spcPct val="100000"/>
                        </a:lnSpc>
                        <a:spcBef>
                          <a:spcPts val="0"/>
                        </a:spcBef>
                        <a:spcAft>
                          <a:spcPts val="0"/>
                        </a:spcAft>
                        <a:buNone/>
                      </a:pPr>
                      <a:r>
                        <a:t/>
                      </a:r>
                      <a:endParaRPr>
                        <a:solidFill>
                          <a:schemeClr val="lt1"/>
                        </a:solidFill>
                      </a:endParaRPr>
                    </a:p>
                    <a:p>
                      <a:pPr indent="0" lvl="0" marL="0" rtl="0" algn="l">
                        <a:lnSpc>
                          <a:spcPct val="100000"/>
                        </a:lnSpc>
                        <a:spcBef>
                          <a:spcPts val="0"/>
                        </a:spcBef>
                        <a:spcAft>
                          <a:spcPts val="0"/>
                        </a:spcAft>
                        <a:buNone/>
                      </a:pPr>
                      <a:r>
                        <a:t/>
                      </a:r>
                      <a:endParaRPr>
                        <a:solidFill>
                          <a:schemeClr val="lt1"/>
                        </a:solidFill>
                      </a:endParaRPr>
                    </a:p>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3</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54472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216" name="Google Shape;216;p21">
            <a:hlinkClick r:id="rId13"/>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4">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217" name="Google Shape;217;p21"/>
          <p:cNvSpPr/>
          <p:nvPr/>
        </p:nvSpPr>
        <p:spPr>
          <a:xfrm>
            <a:off x="0" y="0"/>
            <a:ext cx="10080000" cy="1228500"/>
          </a:xfrm>
          <a:prstGeom prst="rect">
            <a:avLst/>
          </a:prstGeom>
          <a:solidFill>
            <a:srgbClr val="923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txBox="1"/>
          <p:nvPr/>
        </p:nvSpPr>
        <p:spPr>
          <a:xfrm>
            <a:off x="457200" y="793700"/>
            <a:ext cx="62088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lt1"/>
                </a:solidFill>
                <a:uFill>
                  <a:noFill/>
                </a:uFill>
                <a:latin typeface="Poppins"/>
                <a:ea typeface="Poppins"/>
                <a:cs typeface="Poppins"/>
                <a:sym typeface="Poppins"/>
                <a:hlinkClick r:id="rId15">
                  <a:extLst>
                    <a:ext uri="{A12FA001-AC4F-418D-AE19-62706E023703}">
                      <ahyp:hlinkClr val="tx"/>
                    </a:ext>
                  </a:extLst>
                </a:hlinkClick>
              </a:rPr>
              <a:t> Inherited Traits Unit </a:t>
            </a:r>
            <a:r>
              <a:rPr lang="en" sz="1200">
                <a:solidFill>
                  <a:schemeClr val="lt1"/>
                </a:solidFill>
                <a:uFill>
                  <a:noFill/>
                </a:uFill>
                <a:latin typeface="Poppins"/>
                <a:ea typeface="Poppins"/>
                <a:cs typeface="Poppins"/>
                <a:sym typeface="Poppins"/>
                <a:hlinkClick r:id="rId16">
                  <a:extLst>
                    <a:ext uri="{A12FA001-AC4F-418D-AE19-62706E023703}">
                      <ahyp:hlinkClr val="tx"/>
                    </a:ext>
                  </a:extLst>
                </a:hlinkClick>
              </a:rPr>
              <a:t>(Fates of Traits)</a:t>
            </a:r>
            <a:endParaRPr b="1" sz="1600">
              <a:solidFill>
                <a:schemeClr val="lt1"/>
              </a:solidFill>
              <a:latin typeface="Poppins"/>
              <a:ea typeface="Poppins"/>
              <a:cs typeface="Poppins"/>
              <a:sym typeface="Poppins"/>
            </a:endParaRPr>
          </a:p>
        </p:txBody>
      </p:sp>
      <p:sp>
        <p:nvSpPr>
          <p:cNvPr id="219" name="Google Shape;219;p21"/>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lt1"/>
                </a:solidFill>
                <a:latin typeface="Poppins"/>
                <a:ea typeface="Poppins"/>
                <a:cs typeface="Poppins"/>
                <a:sym typeface="Poppins"/>
              </a:rPr>
              <a:t>5th Grade: Organisms &amp; Environments</a:t>
            </a:r>
            <a:endParaRPr b="1" sz="2800">
              <a:solidFill>
                <a:schemeClr val="lt1"/>
              </a:solidFill>
              <a:latin typeface="Poppins"/>
              <a:ea typeface="Poppins"/>
              <a:cs typeface="Poppins"/>
              <a:sym typeface="Poppins"/>
            </a:endParaRPr>
          </a:p>
        </p:txBody>
      </p:sp>
      <p:pic>
        <p:nvPicPr>
          <p:cNvPr id="220" name="Google Shape;220;p21"/>
          <p:cNvPicPr preferRelativeResize="0"/>
          <p:nvPr/>
        </p:nvPicPr>
        <p:blipFill>
          <a:blip r:embed="rId17">
            <a:alphaModFix/>
          </a:blip>
          <a:stretch>
            <a:fillRect/>
          </a:stretch>
        </p:blipFill>
        <p:spPr>
          <a:xfrm>
            <a:off x="8458200" y="457200"/>
            <a:ext cx="1143000" cy="146198"/>
          </a:xfrm>
          <a:prstGeom prst="rect">
            <a:avLst/>
          </a:prstGeom>
          <a:noFill/>
          <a:ln>
            <a:noFill/>
          </a:ln>
        </p:spPr>
      </p:pic>
      <p:sp>
        <p:nvSpPr>
          <p:cNvPr id="221" name="Google Shape;221;p21"/>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9 of 9</a:t>
            </a:r>
            <a:endParaRPr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