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5"/>
  </p:sldMasterIdLst>
  <p:notesMasterIdLst>
    <p:notesMasterId r:id="rId6"/>
  </p:notesMasterIdLst>
  <p:sldIdLst>
    <p:sldId id="256" r:id="rId7"/>
  </p:sldIdLst>
  <p:sldSz cy="10058400" cx="77724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pos="4752">
          <p15:clr>
            <a:srgbClr val="EAD1DC"/>
          </p15:clr>
        </p15:guide>
        <p15:guide id="2" orient="horz" pos="6192">
          <p15:clr>
            <a:srgbClr val="EAD1DC"/>
          </p15:clr>
        </p15:guide>
        <p15:guide id="3" pos="144">
          <p15:clr>
            <a:srgbClr val="EAD1DC"/>
          </p15:clr>
        </p15:guide>
        <p15:guide id="4" orient="horz" pos="144">
          <p15:clr>
            <a:srgbClr val="EAD1DC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4F5679FA-2FE2-44ED-8780-0E43E0A4CC1E}">
  <a:tblStyle styleId="{4F5679FA-2FE2-44ED-8780-0E43E0A4CC1E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4752"/>
        <p:guide pos="6192" orient="horz"/>
        <p:guide pos="144"/>
        <p:guide pos="144" orient="horz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7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2104480" y="685800"/>
            <a:ext cx="26496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231566a5ff9_0_18:notes"/>
          <p:cNvSpPr/>
          <p:nvPr>
            <p:ph idx="2" type="sldImg"/>
          </p:nvPr>
        </p:nvSpPr>
        <p:spPr>
          <a:xfrm>
            <a:off x="2104480" y="685800"/>
            <a:ext cx="26496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231566a5ff9_0_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264952" y="1456058"/>
            <a:ext cx="7242600" cy="40140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264945" y="5542289"/>
            <a:ext cx="7242600" cy="1550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264945" y="2163089"/>
            <a:ext cx="7242600" cy="3839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264945" y="6164351"/>
            <a:ext cx="7242600" cy="2543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264945" y="4206107"/>
            <a:ext cx="7242600" cy="1646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264945" y="870271"/>
            <a:ext cx="7242600" cy="1119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264945" y="2253729"/>
            <a:ext cx="7242600" cy="668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264945" y="870271"/>
            <a:ext cx="7242600" cy="1119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264945" y="2253729"/>
            <a:ext cx="3399900" cy="668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107540" y="2253729"/>
            <a:ext cx="3399900" cy="668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264945" y="870271"/>
            <a:ext cx="7242600" cy="1119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264945" y="1086507"/>
            <a:ext cx="2386800" cy="1477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264945" y="2717440"/>
            <a:ext cx="2386800" cy="6217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16713" y="880293"/>
            <a:ext cx="5412600" cy="799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3886200" y="-244"/>
            <a:ext cx="3886200" cy="100584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25675" y="2411542"/>
            <a:ext cx="3438300" cy="2898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25675" y="5481569"/>
            <a:ext cx="3438300" cy="2415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198575" y="1415969"/>
            <a:ext cx="3261300" cy="7226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264945" y="8273124"/>
            <a:ext cx="5099100" cy="1183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264945" y="870271"/>
            <a:ext cx="7242600" cy="1119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264945" y="2253729"/>
            <a:ext cx="7242600" cy="6681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4" name="Google Shape;54;p13"/>
          <p:cNvGrpSpPr/>
          <p:nvPr/>
        </p:nvGrpSpPr>
        <p:grpSpPr>
          <a:xfrm>
            <a:off x="564945" y="9196826"/>
            <a:ext cx="6653170" cy="378150"/>
            <a:chOff x="931000" y="3282475"/>
            <a:chExt cx="6317100" cy="378150"/>
          </a:xfrm>
        </p:grpSpPr>
        <p:sp>
          <p:nvSpPr>
            <p:cNvPr id="55" name="Google Shape;55;p13"/>
            <p:cNvSpPr txBox="1"/>
            <p:nvPr/>
          </p:nvSpPr>
          <p:spPr>
            <a:xfrm>
              <a:off x="931000" y="3438325"/>
              <a:ext cx="6317100" cy="222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ctr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lang="en" sz="900">
                  <a:solidFill>
                    <a:schemeClr val="dk1"/>
                  </a:solidFill>
                </a:rPr>
                <a:t>Why do the stars come out at night?</a:t>
              </a:r>
              <a:endParaRPr sz="900">
                <a:solidFill>
                  <a:schemeClr val="dk1"/>
                </a:solidFill>
              </a:endParaRPr>
            </a:p>
            <a:p>
              <a:pPr indent="0" lvl="0" marL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t/>
              </a:r>
              <a:endParaRPr sz="900">
                <a:solidFill>
                  <a:schemeClr val="dk1"/>
                </a:solidFill>
              </a:endParaRPr>
            </a:p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t/>
              </a:r>
              <a:endParaRPr sz="900">
                <a:solidFill>
                  <a:schemeClr val="dk1"/>
                </a:solidFill>
              </a:endParaRPr>
            </a:p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rgbClr val="FF0000"/>
                </a:solidFill>
              </a:endParaRPr>
            </a:p>
          </p:txBody>
        </p:sp>
        <p:pic>
          <p:nvPicPr>
            <p:cNvPr id="56" name="Google Shape;56;p13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3336096" y="3282475"/>
              <a:ext cx="1497664" cy="197925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57" name="Google Shape;57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738671" y="476225"/>
            <a:ext cx="1497664" cy="197925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58" name="Google Shape;58;p13"/>
          <p:cNvGraphicFramePr/>
          <p:nvPr/>
        </p:nvGraphicFramePr>
        <p:xfrm>
          <a:off x="755800" y="205022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{4F5679FA-2FE2-44ED-8780-0E43E0A4CC1E}</a:tableStyleId>
              </a:tblPr>
              <a:tblGrid>
                <a:gridCol w="1388825"/>
                <a:gridCol w="4882625"/>
              </a:tblGrid>
              <a:tr h="875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/>
                        <a:t>astronomy</a:t>
                      </a:r>
                      <a:endParaRPr b="1" sz="1200"/>
                    </a:p>
                  </a:txBody>
                  <a:tcPr marT="91425" marB="91425" marR="28575" marL="11885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</a:rPr>
                        <a:t>the study of outer space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28575" marL="118850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</a:tr>
              <a:tr h="875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/>
                        <a:t>constellation</a:t>
                      </a:r>
                      <a:endParaRPr b="1" sz="1200"/>
                    </a:p>
                  </a:txBody>
                  <a:tcPr marT="91425" marB="91425" marR="28575" marL="11885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</a:rPr>
                        <a:t>a group of stars that form a picture if you connect them with imaginary lines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28575" marL="118850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875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/>
                        <a:t>day</a:t>
                      </a:r>
                      <a:endParaRPr b="1" sz="1200"/>
                    </a:p>
                  </a:txBody>
                  <a:tcPr marT="91425" marB="91425" marR="28575" marL="11885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</a:rPr>
                        <a:t>the time when the Sun is in the sky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28575" marL="118850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</a:tr>
              <a:tr h="87575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/>
                        <a:t>model</a:t>
                      </a:r>
                      <a:endParaRPr b="1" sz="1200"/>
                    </a:p>
                  </a:txBody>
                  <a:tcPr marT="91425" marB="91425" marR="28575" marL="11885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</a:rPr>
                        <a:t>a pretend version of something that scientists use when the real thing is too big, small, or complicated to work with`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28575" marL="118850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875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/>
                        <a:t>Moon</a:t>
                      </a:r>
                      <a:endParaRPr b="1" sz="1200"/>
                    </a:p>
                  </a:txBody>
                  <a:tcPr marT="91425" marB="91425" marR="28575" marL="11885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</a:rPr>
                        <a:t>a large, round object that you can usually see in the night sky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28575" marL="118850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</a:tr>
              <a:tr h="875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/>
                        <a:t>night</a:t>
                      </a:r>
                      <a:endParaRPr b="1" sz="1200"/>
                    </a:p>
                  </a:txBody>
                  <a:tcPr marT="91425" marB="91425" marR="28575" marL="11885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</a:rPr>
                        <a:t>the time when the Sun is not in the sky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28575" marL="118850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875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/>
                        <a:t>observe</a:t>
                      </a:r>
                      <a:endParaRPr b="1" sz="1200"/>
                    </a:p>
                  </a:txBody>
                  <a:tcPr marT="91425" marB="91425" marR="28575" marL="11885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</a:rPr>
                        <a:t>to pay close attention to something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28575" marL="118850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</a:tr>
              <a:tr h="875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/>
                        <a:t>star</a:t>
                      </a:r>
                      <a:endParaRPr b="1" sz="1200"/>
                    </a:p>
                  </a:txBody>
                  <a:tcPr marT="91425" marB="91425" marR="28575" marL="11885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</a:rPr>
                        <a:t>a bright light that can be seen in the night sky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28575" marL="118850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875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/>
                        <a:t>sunrise</a:t>
                      </a:r>
                      <a:endParaRPr b="1" sz="1200"/>
                    </a:p>
                  </a:txBody>
                  <a:tcPr marT="91425" marB="91425" marR="28575" marL="11885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</a:rPr>
                        <a:t>when the Sun appears in the morning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28575" marL="118850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</a:tr>
              <a:tr h="875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/>
                        <a:t>sunset</a:t>
                      </a:r>
                      <a:endParaRPr b="1" sz="1200"/>
                    </a:p>
                  </a:txBody>
                  <a:tcPr marT="91425" marB="91425" marR="28575" marL="11885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</a:rPr>
                        <a:t>when the Sun disappears in the evening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28575" marL="118850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875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/>
                        <a:t>telescope</a:t>
                      </a:r>
                      <a:endParaRPr b="1" sz="1200"/>
                    </a:p>
                  </a:txBody>
                  <a:tcPr marT="91425" marB="91425" marR="28575" marL="11885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</a:rPr>
                        <a:t>a tool used to make very distant objects look closer, often used to look at outer space 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28575" marL="118850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</a:tr>
            </a:tbl>
          </a:graphicData>
        </a:graphic>
      </p:graphicFrame>
      <p:sp>
        <p:nvSpPr>
          <p:cNvPr id="59" name="Google Shape;59;p13"/>
          <p:cNvSpPr txBox="1"/>
          <p:nvPr/>
        </p:nvSpPr>
        <p:spPr>
          <a:xfrm>
            <a:off x="413702" y="860625"/>
            <a:ext cx="5390400" cy="49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Lesson: Why do the stars come out at night?</a:t>
            </a:r>
            <a:endParaRPr sz="2400">
              <a:solidFill>
                <a:schemeClr val="dk1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</p:txBody>
      </p:sp>
      <p:cxnSp>
        <p:nvCxnSpPr>
          <p:cNvPr id="60" name="Google Shape;60;p13"/>
          <p:cNvCxnSpPr/>
          <p:nvPr/>
        </p:nvCxnSpPr>
        <p:spPr>
          <a:xfrm>
            <a:off x="497077" y="1741150"/>
            <a:ext cx="6782700" cy="0"/>
          </a:xfrm>
          <a:prstGeom prst="straightConnector1">
            <a:avLst/>
          </a:prstGeom>
          <a:noFill/>
          <a:ln cap="flat" cmpd="sng" w="2857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61" name="Google Shape;61;p13"/>
          <p:cNvSpPr txBox="1"/>
          <p:nvPr/>
        </p:nvSpPr>
        <p:spPr>
          <a:xfrm>
            <a:off x="413677" y="316675"/>
            <a:ext cx="5956200" cy="493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60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Vocabulary </a:t>
            </a:r>
            <a:endParaRPr sz="2600">
              <a:latin typeface="Poppins SemiBold"/>
              <a:ea typeface="Poppins SemiBold"/>
              <a:cs typeface="Poppins SemiBold"/>
              <a:sym typeface="Poppins SemiBold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