
<file path=[Content_Types].xml><?xml version="1.0" encoding="utf-8"?>
<Types xmlns="http://schemas.openxmlformats.org/package/2006/content-types">
  <Default ContentType="application/x-fontdata" Extension="fntdata"/>
  <Default ContentType="image/jpeg" Extension="jpeg"/>
  <Default ContentType="image/png" Extension="png"/>
  <Default ContentType="application/vnd.openxmlformats-package.relationships+xml" Extension="rels"/>
  <Default ContentType="image/svg+xml" Extension="svg"/>
  <Default ContentType="application/xml" Extension="xml"/>
  <Override ContentType="application/vnd.openxmlformats-officedocument.extended-properties+xml" PartName="/docProps/app.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slide+xml" PartName="/ppt/slides/slide9.xml"/>
  <Override ContentType="application/vnd.openxmlformats-officedocument.presentationml.slide+xml" PartName="/ppt/slides/slide10.xml"/>
  <Override ContentType="application/vnd.openxmlformats-officedocument.presentationml.slide+xml" PartName="/ppt/slides/slide11.xml"/>
  <Override ContentType="application/vnd.openxmlformats-officedocument.presentationml.tableStyles+xml" PartName="/ppt/tableStyles.xml"/>
  <Override ContentType="application/vnd.openxmlformats-officedocument.theme+xml" PartName="/ppt/theme/theme1.xml"/>
  <Override ContentType="application/vnd.openxmlformats-officedocument.presentationml.viewProps+xml" PartName="/ppt/viewProps.xml"/>
</Types>
</file>

<file path=_rels/.rels><?xml version="1.0" encoding="UTF-8" standalone="yes"?><Relationships xmlns="http://schemas.openxmlformats.org/package/2006/relationships"><Relationship Id="rId1" Target="ppt/presentation.xml" Type="http://schemas.openxmlformats.org/officeDocument/2006/relationships/officeDocument"/><Relationship Id="rId2" Target="docProps/thumbnail.jpeg" Type="http://schemas.openxmlformats.org/package/2006/relationships/metadata/thumbnail"/><Relationship Id="rId3" Target="docProps/core.xml" Type="http://schemas.openxmlformats.org/package/2006/relationships/metadata/core-properties"/><Relationship Id="rId4" Target="docProps/app.xml" Type="http://schemas.openxmlformats.org/officeDocument/2006/relationships/extended-properties"/></Relationships>
</file>

<file path=ppt/presentation.xml><?xml version="1.0" encoding="utf-8"?>
<p:presentation xmlns:a="http://schemas.openxmlformats.org/drawingml/2006/main" xmlns:r="http://schemas.openxmlformats.org/officeDocument/2006/relationships" xmlns:p="http://schemas.openxmlformats.org/presentationml/2006/main" saveSubsetFonts="1" embedTrueTypeFonts="true">
  <p:sldMasterIdLst>
    <p:sldMasterId id="2147483648" r:id="rId1"/>
  </p:sldMasterIdLst>
  <p:sldIdLst>
    <p:sldId id="256" r:id="rId6"/>
    <p:sldId id="257" r:id="rId7"/>
    <p:sldId id="258" r:id="rId8"/>
    <p:sldId id="259" r:id="rId9"/>
    <p:sldId id="260" r:id="rId10"/>
    <p:sldId id="261" r:id="rId11"/>
    <p:sldId id="262" r:id="rId12"/>
    <p:sldId id="263" r:id="rId13"/>
    <p:sldId id="264" r:id="rId14"/>
    <p:sldId id="265" r:id="rId15"/>
    <p:sldId id="266" r:id="rId16"/>
  </p:sldIdLst>
  <p:sldSz cx="18288000" cy="10287000"/>
  <p:notesSz cx="6858000" cy="9144000"/>
  <p:embeddedFontLst>
    <p:embeddedFont>
      <p:font typeface="Lancelot" charset="1" panose="02000000000000000000"/>
      <p:regular r:id="rId17"/>
    </p:embeddedFont>
    <p:embeddedFont>
      <p:font typeface="DM Sans" charset="1" panose="00000000000000000000"/>
      <p:regular r:id="rId18"/>
    </p:embeddedFont>
    <p:embeddedFont>
      <p:font typeface="DM Sans Bold" charset="1" panose="00000000000000000000"/>
      <p:regular r:id="rId1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4" d="100"/>
          <a:sy n="74" d="100"/>
        </p:scale>
        <p:origin x="-109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Relationships xmlns="http://schemas.openxmlformats.org/package/2006/relationships"><Relationship Id="rId1" Target="slideMasters/slideMaster1.xml" Type="http://schemas.openxmlformats.org/officeDocument/2006/relationships/slideMaster"/><Relationship Id="rId10" Target="slides/slide5.xml" Type="http://schemas.openxmlformats.org/officeDocument/2006/relationships/slide"/><Relationship Id="rId11" Target="slides/slide6.xml" Type="http://schemas.openxmlformats.org/officeDocument/2006/relationships/slide"/><Relationship Id="rId12" Target="slides/slide7.xml" Type="http://schemas.openxmlformats.org/officeDocument/2006/relationships/slide"/><Relationship Id="rId13" Target="slides/slide8.xml" Type="http://schemas.openxmlformats.org/officeDocument/2006/relationships/slide"/><Relationship Id="rId14" Target="slides/slide9.xml" Type="http://schemas.openxmlformats.org/officeDocument/2006/relationships/slide"/><Relationship Id="rId15" Target="slides/slide10.xml" Type="http://schemas.openxmlformats.org/officeDocument/2006/relationships/slide"/><Relationship Id="rId16" Target="slides/slide11.xml" Type="http://schemas.openxmlformats.org/officeDocument/2006/relationships/slide"/><Relationship Id="rId17" Target="fonts/font17.fntdata" Type="http://schemas.openxmlformats.org/officeDocument/2006/relationships/font"/><Relationship Id="rId18" Target="fonts/font18.fntdata" Type="http://schemas.openxmlformats.org/officeDocument/2006/relationships/font"/><Relationship Id="rId19" Target="fonts/font19.fntdata" Type="http://schemas.openxmlformats.org/officeDocument/2006/relationships/font"/><Relationship Id="rId2" Target="presProps.xml" Type="http://schemas.openxmlformats.org/officeDocument/2006/relationships/presProps"/><Relationship Id="rId3" Target="viewProps.xml" Type="http://schemas.openxmlformats.org/officeDocument/2006/relationships/viewProps"/><Relationship Id="rId4" Target="theme/theme1.xml" Type="http://schemas.openxmlformats.org/officeDocument/2006/relationships/theme"/><Relationship Id="rId5" Target="tableStyles.xml" Type="http://schemas.openxmlformats.org/officeDocument/2006/relationships/tableStyles"/><Relationship Id="rId6" Target="slides/slide1.xml" Type="http://schemas.openxmlformats.org/officeDocument/2006/relationships/slide"/><Relationship Id="rId7" Target="slides/slide2.xml" Type="http://schemas.openxmlformats.org/officeDocument/2006/relationships/slide"/><Relationship Id="rId8" Target="slides/slide3.xml" Type="http://schemas.openxmlformats.org/officeDocument/2006/relationships/slide"/><Relationship Id="rId9" Target="slides/slide4.xml" Type="http://schemas.openxmlformats.org/officeDocument/2006/relationships/slide"/></Relationships>
</file>

<file path=ppt/slideLayouts/_rels/slideLayout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0.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2.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3.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4.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5.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6.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7.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8.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9.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8/1/2011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8/1/2011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Relationships xmlns="http://schemas.openxmlformats.org/package/2006/relationships"><Relationship Id="rId1" Target="../slideLayouts/slideLayout1.xml" Type="http://schemas.openxmlformats.org/officeDocument/2006/relationships/slideLayout"/><Relationship Id="rId10" Target="../slideLayouts/slideLayout10.xml" Type="http://schemas.openxmlformats.org/officeDocument/2006/relationships/slideLayout"/><Relationship Id="rId11" Target="../slideLayouts/slideLayout11.xml" Type="http://schemas.openxmlformats.org/officeDocument/2006/relationships/slideLayout"/><Relationship Id="rId12" Target="../theme/theme1.xml" Type="http://schemas.openxmlformats.org/officeDocument/2006/relationships/theme"/><Relationship Id="rId2" Target="../slideLayouts/slideLayout2.xml" Type="http://schemas.openxmlformats.org/officeDocument/2006/relationships/slideLayout"/><Relationship Id="rId3" Target="../slideLayouts/slideLayout3.xml" Type="http://schemas.openxmlformats.org/officeDocument/2006/relationships/slideLayout"/><Relationship Id="rId4" Target="../slideLayouts/slideLayout4.xml" Type="http://schemas.openxmlformats.org/officeDocument/2006/relationships/slideLayout"/><Relationship Id="rId5" Target="../slideLayouts/slideLayout5.xml" Type="http://schemas.openxmlformats.org/officeDocument/2006/relationships/slideLayout"/><Relationship Id="rId6" Target="../slideLayouts/slideLayout6.xml" Type="http://schemas.openxmlformats.org/officeDocument/2006/relationships/slideLayout"/><Relationship Id="rId7" Target="../slideLayouts/slideLayout7.xml" Type="http://schemas.openxmlformats.org/officeDocument/2006/relationships/slideLayout"/><Relationship Id="rId8" Target="../slideLayouts/slideLayout8.xml" Type="http://schemas.openxmlformats.org/officeDocument/2006/relationships/slideLayout"/><Relationship Id="rId9" Target="../slideLayouts/slideLayout9.xml" Type="http://schemas.openxmlformats.org/officeDocument/2006/relationships/slideLayout"/></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png" Type="http://schemas.openxmlformats.org/officeDocument/2006/relationships/image"/><Relationship Id="rId4" Target="../media/image3.jpeg" Type="http://schemas.openxmlformats.org/officeDocument/2006/relationships/image"/><Relationship Id="rId5" Target="../media/image4.jpeg" Type="http://schemas.openxmlformats.org/officeDocument/2006/relationships/image"/><Relationship Id="rId6" Target="../media/image5.png" Type="http://schemas.openxmlformats.org/officeDocument/2006/relationships/image"/><Relationship Id="rId7" Target="../media/image6.svg" Type="http://schemas.openxmlformats.org/officeDocument/2006/relationships/image"/><Relationship Id="rId8" Target="../media/image7.png" Type="http://schemas.openxmlformats.org/officeDocument/2006/relationships/image"/><Relationship Id="rId9" Target="../media/image8.svg" Type="http://schemas.openxmlformats.org/officeDocument/2006/relationships/image"/></Relationships>
</file>

<file path=ppt/slides/_rels/slide1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9.png" Type="http://schemas.openxmlformats.org/officeDocument/2006/relationships/image"/><Relationship Id="rId3" Target="../media/image7.png" Type="http://schemas.openxmlformats.org/officeDocument/2006/relationships/image"/><Relationship Id="rId4" Target="../media/image8.svg" Type="http://schemas.openxmlformats.org/officeDocument/2006/relationships/image"/><Relationship Id="rId5" Target="../media/image2.png" Type="http://schemas.openxmlformats.org/officeDocument/2006/relationships/image"/><Relationship Id="rId6" Target="../media/image27.jpeg" Type="http://schemas.openxmlformats.org/officeDocument/2006/relationships/image"/><Relationship Id="rId7" Target="../media/image28.jpeg" Type="http://schemas.openxmlformats.org/officeDocument/2006/relationships/image"/></Relationships>
</file>

<file path=ppt/slides/_rels/slide1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9.png" Type="http://schemas.openxmlformats.org/officeDocument/2006/relationships/image"/><Relationship Id="rId3" Target="../media/image29.png" Type="http://schemas.openxmlformats.org/officeDocument/2006/relationships/image"/><Relationship Id="rId4" Target="../media/image30.svg" Type="http://schemas.openxmlformats.org/officeDocument/2006/relationships/image"/><Relationship Id="rId5" Target="../media/image31.png" Type="http://schemas.openxmlformats.org/officeDocument/2006/relationships/image"/><Relationship Id="rId6" Target="../media/image32.svg" Type="http://schemas.openxmlformats.org/officeDocument/2006/relationships/image"/></Relationships>
</file>

<file path=ppt/slides/_rels/slide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9.png" Type="http://schemas.openxmlformats.org/officeDocument/2006/relationships/image"/><Relationship Id="rId3" Target="../media/image1.png" Type="http://schemas.openxmlformats.org/officeDocument/2006/relationships/image"/><Relationship Id="rId4" Target="../media/image7.png" Type="http://schemas.openxmlformats.org/officeDocument/2006/relationships/image"/><Relationship Id="rId5" Target="../media/image8.svg" Type="http://schemas.openxmlformats.org/officeDocument/2006/relationships/image"/><Relationship Id="rId6" Target="../media/image2.png" Type="http://schemas.openxmlformats.org/officeDocument/2006/relationships/image"/><Relationship Id="rId7" Target="../media/image10.jpeg" Type="http://schemas.openxmlformats.org/officeDocument/2006/relationships/image"/><Relationship Id="rId8" Target="../media/image11.png" Type="http://schemas.openxmlformats.org/officeDocument/2006/relationships/image"/></Relationships>
</file>

<file path=ppt/slides/_rels/slide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9.png" Type="http://schemas.openxmlformats.org/officeDocument/2006/relationships/image"/><Relationship Id="rId3" Target="../media/image2.png" Type="http://schemas.openxmlformats.org/officeDocument/2006/relationships/image"/><Relationship Id="rId4" Target="../media/image12.jpeg" Type="http://schemas.openxmlformats.org/officeDocument/2006/relationships/image"/><Relationship Id="rId5" Target="../media/image13.jpeg" Type="http://schemas.openxmlformats.org/officeDocument/2006/relationships/image"/><Relationship Id="rId6" Target="../media/image7.png" Type="http://schemas.openxmlformats.org/officeDocument/2006/relationships/image"/><Relationship Id="rId7" Target="../media/image8.svg" Type="http://schemas.openxmlformats.org/officeDocument/2006/relationships/image"/><Relationship Id="rId8" Target="../media/image11.png" Type="http://schemas.openxmlformats.org/officeDocument/2006/relationships/image"/></Relationships>
</file>

<file path=ppt/slides/_rels/slide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9.png" Type="http://schemas.openxmlformats.org/officeDocument/2006/relationships/image"/><Relationship Id="rId3" Target="../media/image2.png" Type="http://schemas.openxmlformats.org/officeDocument/2006/relationships/image"/><Relationship Id="rId4" Target="../media/image14.jpeg" Type="http://schemas.openxmlformats.org/officeDocument/2006/relationships/image"/><Relationship Id="rId5" Target="../media/image15.jpeg" Type="http://schemas.openxmlformats.org/officeDocument/2006/relationships/image"/><Relationship Id="rId6" Target="../media/image7.png" Type="http://schemas.openxmlformats.org/officeDocument/2006/relationships/image"/><Relationship Id="rId7" Target="../media/image8.svg" Type="http://schemas.openxmlformats.org/officeDocument/2006/relationships/image"/><Relationship Id="rId8" Target="../media/image11.png" Type="http://schemas.openxmlformats.org/officeDocument/2006/relationships/image"/></Relationships>
</file>

<file path=ppt/slides/_rels/slide5.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20.svg" Type="http://schemas.openxmlformats.org/officeDocument/2006/relationships/image"/><Relationship Id="rId11" Target="../media/image11.png" Type="http://schemas.openxmlformats.org/officeDocument/2006/relationships/image"/><Relationship Id="rId2" Target="../media/image9.png" Type="http://schemas.openxmlformats.org/officeDocument/2006/relationships/image"/><Relationship Id="rId3" Target="../media/image7.png" Type="http://schemas.openxmlformats.org/officeDocument/2006/relationships/image"/><Relationship Id="rId4" Target="../media/image8.svg" Type="http://schemas.openxmlformats.org/officeDocument/2006/relationships/image"/><Relationship Id="rId5" Target="../media/image2.png" Type="http://schemas.openxmlformats.org/officeDocument/2006/relationships/image"/><Relationship Id="rId6" Target="../media/image16.jpeg" Type="http://schemas.openxmlformats.org/officeDocument/2006/relationships/image"/><Relationship Id="rId7" Target="../media/image17.png" Type="http://schemas.openxmlformats.org/officeDocument/2006/relationships/image"/><Relationship Id="rId8" Target="../media/image18.svg" Type="http://schemas.openxmlformats.org/officeDocument/2006/relationships/image"/><Relationship Id="rId9" Target="../media/image19.png" Type="http://schemas.openxmlformats.org/officeDocument/2006/relationships/image"/></Relationships>
</file>

<file path=ppt/slides/_rels/slide6.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1.png" Type="http://schemas.openxmlformats.org/officeDocument/2006/relationships/image"/><Relationship Id="rId2" Target="../media/image9.png" Type="http://schemas.openxmlformats.org/officeDocument/2006/relationships/image"/><Relationship Id="rId3" Target="../media/image7.png" Type="http://schemas.openxmlformats.org/officeDocument/2006/relationships/image"/><Relationship Id="rId4" Target="../media/image8.svg" Type="http://schemas.openxmlformats.org/officeDocument/2006/relationships/image"/><Relationship Id="rId5" Target="../media/image2.png" Type="http://schemas.openxmlformats.org/officeDocument/2006/relationships/image"/><Relationship Id="rId6" Target="../media/image21.jpeg" Type="http://schemas.openxmlformats.org/officeDocument/2006/relationships/image"/><Relationship Id="rId7" Target="../media/image22.jpeg" Type="http://schemas.openxmlformats.org/officeDocument/2006/relationships/image"/><Relationship Id="rId8" Target="../media/image5.png" Type="http://schemas.openxmlformats.org/officeDocument/2006/relationships/image"/><Relationship Id="rId9" Target="../media/image6.svg" Type="http://schemas.openxmlformats.org/officeDocument/2006/relationships/image"/></Relationships>
</file>

<file path=ppt/slides/_rels/slide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9.png" Type="http://schemas.openxmlformats.org/officeDocument/2006/relationships/image"/><Relationship Id="rId3" Target="../media/image7.png" Type="http://schemas.openxmlformats.org/officeDocument/2006/relationships/image"/><Relationship Id="rId4" Target="../media/image8.svg" Type="http://schemas.openxmlformats.org/officeDocument/2006/relationships/image"/><Relationship Id="rId5" Target="../media/image2.png" Type="http://schemas.openxmlformats.org/officeDocument/2006/relationships/image"/><Relationship Id="rId6" Target="../media/image23.jpeg" Type="http://schemas.openxmlformats.org/officeDocument/2006/relationships/image"/><Relationship Id="rId7" Target="../media/image24.jpeg" Type="http://schemas.openxmlformats.org/officeDocument/2006/relationships/image"/><Relationship Id="rId8" Target="../media/image11.png" Type="http://schemas.openxmlformats.org/officeDocument/2006/relationships/image"/></Relationships>
</file>

<file path=ppt/slides/_rels/slide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9.png" Type="http://schemas.openxmlformats.org/officeDocument/2006/relationships/image"/><Relationship Id="rId3" Target="../media/image7.png" Type="http://schemas.openxmlformats.org/officeDocument/2006/relationships/image"/><Relationship Id="rId4" Target="../media/image8.svg" Type="http://schemas.openxmlformats.org/officeDocument/2006/relationships/image"/><Relationship Id="rId5" Target="../media/image2.png" Type="http://schemas.openxmlformats.org/officeDocument/2006/relationships/image"/><Relationship Id="rId6" Target="../media/image25.jpeg" Type="http://schemas.openxmlformats.org/officeDocument/2006/relationships/image"/><Relationship Id="rId7" Target="../media/image26.jpeg" Type="http://schemas.openxmlformats.org/officeDocument/2006/relationships/image"/><Relationship Id="rId8" Target="../media/image11.png" Type="http://schemas.openxmlformats.org/officeDocument/2006/relationships/image"/></Relationships>
</file>

<file path=ppt/slides/_rels/slide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9.png" Type="http://schemas.openxmlformats.org/officeDocument/2006/relationships/image"/><Relationship Id="rId3" Target="../media/image7.png" Type="http://schemas.openxmlformats.org/officeDocument/2006/relationships/image"/><Relationship Id="rId4" Target="../media/image8.svg" Type="http://schemas.openxmlformats.org/officeDocument/2006/relationships/image"/><Relationship Id="rId5" Target="../media/image5.png" Type="http://schemas.openxmlformats.org/officeDocument/2006/relationships/image"/><Relationship Id="rId6" Target="../media/image6.svg" Type="http://schemas.openxmlformats.org/officeDocument/2006/relationships/image"/><Relationship Id="rId7" Target="../media/image11.png" Type="http://schemas.openxmlformats.org/officeDocument/2006/relationships/image"/></Relationships>
</file>

<file path=ppt/slides/slide1.xml><?xml version="1.0" encoding="utf-8"?>
<p:sld xmlns:p="http://schemas.openxmlformats.org/presentationml/2006/main" xmlns:a="http://schemas.openxmlformats.org/drawingml/2006/main" xmlns:r="http://schemas.openxmlformats.org/officeDocument/2006/relationships">
  <p:cSld>
    <p:bg>
      <p:bgPr>
        <a:solidFill>
          <a:srgbClr val="4E3A28"/>
        </a:solidFill>
      </p:bgPr>
    </p:bg>
    <p:spTree>
      <p:nvGrpSpPr>
        <p:cNvPr id="1" name=""/>
        <p:cNvGrpSpPr/>
        <p:nvPr/>
      </p:nvGrpSpPr>
      <p:grpSpPr>
        <a:xfrm>
          <a:off x="0" y="0"/>
          <a:ext cx="0" cy="0"/>
          <a:chOff x="0" y="0"/>
          <a:chExt cx="0" cy="0"/>
        </a:xfrm>
      </p:grpSpPr>
      <p:sp>
        <p:nvSpPr>
          <p:cNvPr name="Freeform 2" id="2"/>
          <p:cNvSpPr/>
          <p:nvPr/>
        </p:nvSpPr>
        <p:spPr>
          <a:xfrm flipH="false" flipV="false" rot="-360184">
            <a:off x="14218827" y="-1115336"/>
            <a:ext cx="8149496" cy="11861001"/>
          </a:xfrm>
          <a:custGeom>
            <a:avLst/>
            <a:gdLst/>
            <a:ahLst/>
            <a:cxnLst/>
            <a:rect r="r" b="b" t="t" l="l"/>
            <a:pathLst>
              <a:path h="11861001" w="8149496">
                <a:moveTo>
                  <a:pt x="0" y="0"/>
                </a:moveTo>
                <a:lnTo>
                  <a:pt x="8149496" y="0"/>
                </a:lnTo>
                <a:lnTo>
                  <a:pt x="8149496" y="11861001"/>
                </a:lnTo>
                <a:lnTo>
                  <a:pt x="0" y="11861001"/>
                </a:lnTo>
                <a:lnTo>
                  <a:pt x="0" y="0"/>
                </a:lnTo>
                <a:close/>
              </a:path>
            </a:pathLst>
          </a:custGeom>
          <a:blipFill>
            <a:blip r:embed="rId2"/>
            <a:stretch>
              <a:fillRect l="0" t="0" r="0" b="0"/>
            </a:stretch>
          </a:blipFill>
        </p:spPr>
      </p:sp>
      <p:sp>
        <p:nvSpPr>
          <p:cNvPr name="Freeform 3" id="3"/>
          <p:cNvSpPr/>
          <p:nvPr/>
        </p:nvSpPr>
        <p:spPr>
          <a:xfrm flipH="false" flipV="false" rot="-5870978">
            <a:off x="11543152" y="2895963"/>
            <a:ext cx="5008440" cy="4495075"/>
          </a:xfrm>
          <a:custGeom>
            <a:avLst/>
            <a:gdLst/>
            <a:ahLst/>
            <a:cxnLst/>
            <a:rect r="r" b="b" t="t" l="l"/>
            <a:pathLst>
              <a:path h="4495075" w="5008440">
                <a:moveTo>
                  <a:pt x="0" y="0"/>
                </a:moveTo>
                <a:lnTo>
                  <a:pt x="5008439" y="0"/>
                </a:lnTo>
                <a:lnTo>
                  <a:pt x="5008439" y="4495074"/>
                </a:lnTo>
                <a:lnTo>
                  <a:pt x="0" y="4495074"/>
                </a:lnTo>
                <a:lnTo>
                  <a:pt x="0" y="0"/>
                </a:lnTo>
                <a:close/>
              </a:path>
            </a:pathLst>
          </a:custGeom>
          <a:blipFill>
            <a:blip r:embed="rId3"/>
            <a:stretch>
              <a:fillRect l="0" t="0" r="0" b="0"/>
            </a:stretch>
          </a:blipFill>
        </p:spPr>
      </p:sp>
      <p:sp>
        <p:nvSpPr>
          <p:cNvPr name="Freeform 4" id="4"/>
          <p:cNvSpPr/>
          <p:nvPr/>
        </p:nvSpPr>
        <p:spPr>
          <a:xfrm flipH="false" flipV="false" rot="-5870978">
            <a:off x="12410336" y="8614433"/>
            <a:ext cx="5008440" cy="4495075"/>
          </a:xfrm>
          <a:custGeom>
            <a:avLst/>
            <a:gdLst/>
            <a:ahLst/>
            <a:cxnLst/>
            <a:rect r="r" b="b" t="t" l="l"/>
            <a:pathLst>
              <a:path h="4495075" w="5008440">
                <a:moveTo>
                  <a:pt x="0" y="0"/>
                </a:moveTo>
                <a:lnTo>
                  <a:pt x="5008440" y="0"/>
                </a:lnTo>
                <a:lnTo>
                  <a:pt x="5008440" y="4495074"/>
                </a:lnTo>
                <a:lnTo>
                  <a:pt x="0" y="4495074"/>
                </a:lnTo>
                <a:lnTo>
                  <a:pt x="0" y="0"/>
                </a:lnTo>
                <a:close/>
              </a:path>
            </a:pathLst>
          </a:custGeom>
          <a:blipFill>
            <a:blip r:embed="rId3"/>
            <a:stretch>
              <a:fillRect l="0" t="0" r="0" b="0"/>
            </a:stretch>
          </a:blipFill>
        </p:spPr>
      </p:sp>
      <p:sp>
        <p:nvSpPr>
          <p:cNvPr name="Freeform 5" id="5"/>
          <p:cNvSpPr/>
          <p:nvPr/>
        </p:nvSpPr>
        <p:spPr>
          <a:xfrm flipH="false" flipV="false" rot="-5870978">
            <a:off x="10776235" y="-2536409"/>
            <a:ext cx="5008440" cy="4495075"/>
          </a:xfrm>
          <a:custGeom>
            <a:avLst/>
            <a:gdLst/>
            <a:ahLst/>
            <a:cxnLst/>
            <a:rect r="r" b="b" t="t" l="l"/>
            <a:pathLst>
              <a:path h="4495075" w="5008440">
                <a:moveTo>
                  <a:pt x="0" y="0"/>
                </a:moveTo>
                <a:lnTo>
                  <a:pt x="5008440" y="0"/>
                </a:lnTo>
                <a:lnTo>
                  <a:pt x="5008440" y="4495075"/>
                </a:lnTo>
                <a:lnTo>
                  <a:pt x="0" y="4495075"/>
                </a:lnTo>
                <a:lnTo>
                  <a:pt x="0" y="0"/>
                </a:lnTo>
                <a:close/>
              </a:path>
            </a:pathLst>
          </a:custGeom>
          <a:blipFill>
            <a:blip r:embed="rId3"/>
            <a:stretch>
              <a:fillRect l="0" t="0" r="0" b="0"/>
            </a:stretch>
          </a:blipFill>
        </p:spPr>
      </p:sp>
      <p:grpSp>
        <p:nvGrpSpPr>
          <p:cNvPr name="Group 6" id="6"/>
          <p:cNvGrpSpPr/>
          <p:nvPr/>
        </p:nvGrpSpPr>
        <p:grpSpPr>
          <a:xfrm rot="-475754">
            <a:off x="12392184" y="3224383"/>
            <a:ext cx="3351055" cy="3893938"/>
            <a:chOff x="0" y="0"/>
            <a:chExt cx="529744" cy="615564"/>
          </a:xfrm>
        </p:grpSpPr>
        <p:sp>
          <p:nvSpPr>
            <p:cNvPr name="Freeform 7" id="7"/>
            <p:cNvSpPr/>
            <p:nvPr/>
          </p:nvSpPr>
          <p:spPr>
            <a:xfrm flipH="false" flipV="false" rot="0">
              <a:off x="0" y="0"/>
              <a:ext cx="529744" cy="615564"/>
            </a:xfrm>
            <a:custGeom>
              <a:avLst/>
              <a:gdLst/>
              <a:ahLst/>
              <a:cxnLst/>
              <a:rect r="r" b="b" t="t" l="l"/>
              <a:pathLst>
                <a:path h="615564" w="529744">
                  <a:moveTo>
                    <a:pt x="0" y="0"/>
                  </a:moveTo>
                  <a:lnTo>
                    <a:pt x="529744" y="0"/>
                  </a:lnTo>
                  <a:lnTo>
                    <a:pt x="529744" y="615564"/>
                  </a:lnTo>
                  <a:lnTo>
                    <a:pt x="0" y="615564"/>
                  </a:lnTo>
                  <a:close/>
                </a:path>
              </a:pathLst>
            </a:custGeom>
            <a:blipFill>
              <a:blip r:embed="rId4"/>
              <a:stretch>
                <a:fillRect l="-37071" t="0" r="-37071" b="0"/>
              </a:stretch>
            </a:blipFill>
          </p:spPr>
        </p:sp>
      </p:grpSp>
      <p:grpSp>
        <p:nvGrpSpPr>
          <p:cNvPr name="Group 8" id="8"/>
          <p:cNvGrpSpPr/>
          <p:nvPr/>
        </p:nvGrpSpPr>
        <p:grpSpPr>
          <a:xfrm rot="-475754">
            <a:off x="13259369" y="8942853"/>
            <a:ext cx="3351055" cy="3893938"/>
            <a:chOff x="0" y="0"/>
            <a:chExt cx="529744" cy="615564"/>
          </a:xfrm>
        </p:grpSpPr>
        <p:sp>
          <p:nvSpPr>
            <p:cNvPr name="Freeform 9" id="9"/>
            <p:cNvSpPr/>
            <p:nvPr/>
          </p:nvSpPr>
          <p:spPr>
            <a:xfrm flipH="false" flipV="false" rot="0">
              <a:off x="0" y="0"/>
              <a:ext cx="529744" cy="615564"/>
            </a:xfrm>
            <a:custGeom>
              <a:avLst/>
              <a:gdLst/>
              <a:ahLst/>
              <a:cxnLst/>
              <a:rect r="r" b="b" t="t" l="l"/>
              <a:pathLst>
                <a:path h="615564" w="529744">
                  <a:moveTo>
                    <a:pt x="0" y="0"/>
                  </a:moveTo>
                  <a:lnTo>
                    <a:pt x="529744" y="0"/>
                  </a:lnTo>
                  <a:lnTo>
                    <a:pt x="529744" y="615564"/>
                  </a:lnTo>
                  <a:lnTo>
                    <a:pt x="0" y="615564"/>
                  </a:lnTo>
                  <a:close/>
                </a:path>
              </a:pathLst>
            </a:custGeom>
            <a:blipFill>
              <a:blip r:embed="rId5"/>
              <a:stretch>
                <a:fillRect l="-53414" t="0" r="-53414" b="0"/>
              </a:stretch>
            </a:blipFill>
          </p:spPr>
        </p:sp>
      </p:grpSp>
      <p:grpSp>
        <p:nvGrpSpPr>
          <p:cNvPr name="Group 10" id="10"/>
          <p:cNvGrpSpPr/>
          <p:nvPr/>
        </p:nvGrpSpPr>
        <p:grpSpPr>
          <a:xfrm rot="-475754">
            <a:off x="11625267" y="-2207988"/>
            <a:ext cx="3351055" cy="3893938"/>
            <a:chOff x="0" y="0"/>
            <a:chExt cx="529744" cy="615564"/>
          </a:xfrm>
        </p:grpSpPr>
        <p:sp>
          <p:nvSpPr>
            <p:cNvPr name="Freeform 11" id="11"/>
            <p:cNvSpPr/>
            <p:nvPr/>
          </p:nvSpPr>
          <p:spPr>
            <a:xfrm flipH="false" flipV="false" rot="0">
              <a:off x="0" y="0"/>
              <a:ext cx="529744" cy="615564"/>
            </a:xfrm>
            <a:custGeom>
              <a:avLst/>
              <a:gdLst/>
              <a:ahLst/>
              <a:cxnLst/>
              <a:rect r="r" b="b" t="t" l="l"/>
              <a:pathLst>
                <a:path h="615564" w="529744">
                  <a:moveTo>
                    <a:pt x="0" y="0"/>
                  </a:moveTo>
                  <a:lnTo>
                    <a:pt x="529744" y="0"/>
                  </a:lnTo>
                  <a:lnTo>
                    <a:pt x="529744" y="615564"/>
                  </a:lnTo>
                  <a:lnTo>
                    <a:pt x="0" y="615564"/>
                  </a:lnTo>
                  <a:close/>
                </a:path>
              </a:pathLst>
            </a:custGeom>
            <a:blipFill>
              <a:blip r:embed="rId5"/>
              <a:stretch>
                <a:fillRect l="-53414" t="0" r="-53414" b="0"/>
              </a:stretch>
            </a:blipFill>
          </p:spPr>
        </p:sp>
      </p:grpSp>
      <p:grpSp>
        <p:nvGrpSpPr>
          <p:cNvPr name="Group 12" id="12"/>
          <p:cNvGrpSpPr/>
          <p:nvPr/>
        </p:nvGrpSpPr>
        <p:grpSpPr>
          <a:xfrm rot="0">
            <a:off x="1337870" y="8599201"/>
            <a:ext cx="2613328" cy="601170"/>
            <a:chOff x="0" y="0"/>
            <a:chExt cx="688284" cy="158333"/>
          </a:xfrm>
        </p:grpSpPr>
        <p:sp>
          <p:nvSpPr>
            <p:cNvPr name="Freeform 13" id="13"/>
            <p:cNvSpPr/>
            <p:nvPr/>
          </p:nvSpPr>
          <p:spPr>
            <a:xfrm flipH="false" flipV="false" rot="0">
              <a:off x="0" y="0"/>
              <a:ext cx="688284" cy="158333"/>
            </a:xfrm>
            <a:custGeom>
              <a:avLst/>
              <a:gdLst/>
              <a:ahLst/>
              <a:cxnLst/>
              <a:rect r="r" b="b" t="t" l="l"/>
              <a:pathLst>
                <a:path h="158333" w="688284">
                  <a:moveTo>
                    <a:pt x="0" y="0"/>
                  </a:moveTo>
                  <a:lnTo>
                    <a:pt x="688284" y="0"/>
                  </a:lnTo>
                  <a:lnTo>
                    <a:pt x="688284" y="158333"/>
                  </a:lnTo>
                  <a:lnTo>
                    <a:pt x="0" y="158333"/>
                  </a:lnTo>
                  <a:close/>
                </a:path>
              </a:pathLst>
            </a:custGeom>
            <a:solidFill>
              <a:srgbClr val="C69C32"/>
            </a:solidFill>
          </p:spPr>
        </p:sp>
        <p:sp>
          <p:nvSpPr>
            <p:cNvPr name="TextBox 14" id="14"/>
            <p:cNvSpPr txBox="true"/>
            <p:nvPr/>
          </p:nvSpPr>
          <p:spPr>
            <a:xfrm>
              <a:off x="0" y="-38100"/>
              <a:ext cx="688284" cy="196433"/>
            </a:xfrm>
            <a:prstGeom prst="rect">
              <a:avLst/>
            </a:prstGeom>
          </p:spPr>
          <p:txBody>
            <a:bodyPr anchor="ctr" rtlCol="false" tIns="50800" lIns="50800" bIns="50800" rIns="50800"/>
            <a:lstStyle/>
            <a:p>
              <a:pPr algn="ctr">
                <a:lnSpc>
                  <a:spcPts val="2659"/>
                </a:lnSpc>
              </a:pPr>
            </a:p>
          </p:txBody>
        </p:sp>
      </p:grpSp>
      <p:grpSp>
        <p:nvGrpSpPr>
          <p:cNvPr name="Group 15" id="15"/>
          <p:cNvGrpSpPr/>
          <p:nvPr/>
        </p:nvGrpSpPr>
        <p:grpSpPr>
          <a:xfrm rot="0">
            <a:off x="4154098" y="8599201"/>
            <a:ext cx="4122403" cy="601170"/>
            <a:chOff x="0" y="0"/>
            <a:chExt cx="1085736" cy="158333"/>
          </a:xfrm>
        </p:grpSpPr>
        <p:sp>
          <p:nvSpPr>
            <p:cNvPr name="Freeform 16" id="16"/>
            <p:cNvSpPr/>
            <p:nvPr/>
          </p:nvSpPr>
          <p:spPr>
            <a:xfrm flipH="false" flipV="false" rot="0">
              <a:off x="0" y="0"/>
              <a:ext cx="1085736" cy="158333"/>
            </a:xfrm>
            <a:custGeom>
              <a:avLst/>
              <a:gdLst/>
              <a:ahLst/>
              <a:cxnLst/>
              <a:rect r="r" b="b" t="t" l="l"/>
              <a:pathLst>
                <a:path h="158333" w="1085736">
                  <a:moveTo>
                    <a:pt x="0" y="0"/>
                  </a:moveTo>
                  <a:lnTo>
                    <a:pt x="1085736" y="0"/>
                  </a:lnTo>
                  <a:lnTo>
                    <a:pt x="1085736" y="158333"/>
                  </a:lnTo>
                  <a:lnTo>
                    <a:pt x="0" y="158333"/>
                  </a:lnTo>
                  <a:close/>
                </a:path>
              </a:pathLst>
            </a:custGeom>
            <a:solidFill>
              <a:srgbClr val="E3D5A7"/>
            </a:solidFill>
          </p:spPr>
        </p:sp>
        <p:sp>
          <p:nvSpPr>
            <p:cNvPr name="TextBox 17" id="17"/>
            <p:cNvSpPr txBox="true"/>
            <p:nvPr/>
          </p:nvSpPr>
          <p:spPr>
            <a:xfrm>
              <a:off x="0" y="-38100"/>
              <a:ext cx="1085736" cy="196433"/>
            </a:xfrm>
            <a:prstGeom prst="rect">
              <a:avLst/>
            </a:prstGeom>
          </p:spPr>
          <p:txBody>
            <a:bodyPr anchor="ctr" rtlCol="false" tIns="50800" lIns="50800" bIns="50800" rIns="50800"/>
            <a:lstStyle/>
            <a:p>
              <a:pPr algn="ctr">
                <a:lnSpc>
                  <a:spcPts val="2659"/>
                </a:lnSpc>
              </a:pPr>
            </a:p>
          </p:txBody>
        </p:sp>
      </p:grpSp>
      <p:sp>
        <p:nvSpPr>
          <p:cNvPr name="Freeform 18" id="18"/>
          <p:cNvSpPr/>
          <p:nvPr/>
        </p:nvSpPr>
        <p:spPr>
          <a:xfrm flipH="false" flipV="false" rot="0">
            <a:off x="1337870" y="2808726"/>
            <a:ext cx="9310258" cy="203133"/>
          </a:xfrm>
          <a:custGeom>
            <a:avLst/>
            <a:gdLst/>
            <a:ahLst/>
            <a:cxnLst/>
            <a:rect r="r" b="b" t="t" l="l"/>
            <a:pathLst>
              <a:path h="203133" w="9310258">
                <a:moveTo>
                  <a:pt x="0" y="0"/>
                </a:moveTo>
                <a:lnTo>
                  <a:pt x="9310258" y="0"/>
                </a:lnTo>
                <a:lnTo>
                  <a:pt x="9310258" y="203132"/>
                </a:lnTo>
                <a:lnTo>
                  <a:pt x="0" y="203132"/>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9" id="19"/>
          <p:cNvSpPr/>
          <p:nvPr/>
        </p:nvSpPr>
        <p:spPr>
          <a:xfrm flipH="false" flipV="false" rot="0">
            <a:off x="1337870" y="7127713"/>
            <a:ext cx="9310258" cy="203133"/>
          </a:xfrm>
          <a:custGeom>
            <a:avLst/>
            <a:gdLst/>
            <a:ahLst/>
            <a:cxnLst/>
            <a:rect r="r" b="b" t="t" l="l"/>
            <a:pathLst>
              <a:path h="203133" w="9310258">
                <a:moveTo>
                  <a:pt x="0" y="0"/>
                </a:moveTo>
                <a:lnTo>
                  <a:pt x="9310258" y="0"/>
                </a:lnTo>
                <a:lnTo>
                  <a:pt x="9310258" y="203133"/>
                </a:lnTo>
                <a:lnTo>
                  <a:pt x="0" y="203133"/>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20" id="20"/>
          <p:cNvSpPr/>
          <p:nvPr/>
        </p:nvSpPr>
        <p:spPr>
          <a:xfrm flipH="false" flipV="false" rot="-1052664">
            <a:off x="-2435385" y="-3305420"/>
            <a:ext cx="6200384" cy="4114800"/>
          </a:xfrm>
          <a:custGeom>
            <a:avLst/>
            <a:gdLst/>
            <a:ahLst/>
            <a:cxnLst/>
            <a:rect r="r" b="b" t="t" l="l"/>
            <a:pathLst>
              <a:path h="4114800" w="6200384">
                <a:moveTo>
                  <a:pt x="0" y="0"/>
                </a:moveTo>
                <a:lnTo>
                  <a:pt x="6200383" y="0"/>
                </a:lnTo>
                <a:lnTo>
                  <a:pt x="6200383"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TextBox 21" id="21"/>
          <p:cNvSpPr txBox="true"/>
          <p:nvPr/>
        </p:nvSpPr>
        <p:spPr>
          <a:xfrm rot="0">
            <a:off x="1401708" y="2985073"/>
            <a:ext cx="9310258" cy="2510507"/>
          </a:xfrm>
          <a:prstGeom prst="rect">
            <a:avLst/>
          </a:prstGeom>
        </p:spPr>
        <p:txBody>
          <a:bodyPr anchor="t" rtlCol="false" tIns="0" lIns="0" bIns="0" rIns="0">
            <a:spAutoFit/>
          </a:bodyPr>
          <a:lstStyle/>
          <a:p>
            <a:pPr algn="l">
              <a:lnSpc>
                <a:spcPts val="20424"/>
              </a:lnSpc>
              <a:spcBef>
                <a:spcPct val="0"/>
              </a:spcBef>
            </a:pPr>
            <a:r>
              <a:rPr lang="en-US" sz="14588">
                <a:solidFill>
                  <a:srgbClr val="C69C32"/>
                </a:solidFill>
                <a:latin typeface="Lancelot"/>
                <a:ea typeface="Lancelot"/>
                <a:cs typeface="Lancelot"/>
                <a:sym typeface="Lancelot"/>
              </a:rPr>
              <a:t>MUSEUM</a:t>
            </a:r>
          </a:p>
        </p:txBody>
      </p:sp>
      <p:sp>
        <p:nvSpPr>
          <p:cNvPr name="TextBox 22" id="22"/>
          <p:cNvSpPr txBox="true"/>
          <p:nvPr/>
        </p:nvSpPr>
        <p:spPr>
          <a:xfrm rot="0">
            <a:off x="1401708" y="4558706"/>
            <a:ext cx="9249015" cy="2515524"/>
          </a:xfrm>
          <a:prstGeom prst="rect">
            <a:avLst/>
          </a:prstGeom>
        </p:spPr>
        <p:txBody>
          <a:bodyPr anchor="t" rtlCol="false" tIns="0" lIns="0" bIns="0" rIns="0">
            <a:spAutoFit/>
          </a:bodyPr>
          <a:lstStyle/>
          <a:p>
            <a:pPr algn="r">
              <a:lnSpc>
                <a:spcPts val="20424"/>
              </a:lnSpc>
              <a:spcBef>
                <a:spcPct val="0"/>
              </a:spcBef>
            </a:pPr>
            <a:r>
              <a:rPr lang="en-US" sz="14588">
                <a:solidFill>
                  <a:srgbClr val="E3D5A7"/>
                </a:solidFill>
                <a:latin typeface="Lancelot"/>
                <a:ea typeface="Lancelot"/>
                <a:cs typeface="Lancelot"/>
                <a:sym typeface="Lancelot"/>
              </a:rPr>
              <a:t>VINTAGE</a:t>
            </a:r>
          </a:p>
        </p:txBody>
      </p:sp>
      <p:sp>
        <p:nvSpPr>
          <p:cNvPr name="TextBox 23" id="23"/>
          <p:cNvSpPr txBox="true"/>
          <p:nvPr/>
        </p:nvSpPr>
        <p:spPr>
          <a:xfrm rot="0">
            <a:off x="1559170" y="1159474"/>
            <a:ext cx="8967537" cy="488740"/>
          </a:xfrm>
          <a:prstGeom prst="rect">
            <a:avLst/>
          </a:prstGeom>
        </p:spPr>
        <p:txBody>
          <a:bodyPr anchor="t" rtlCol="false" tIns="0" lIns="0" bIns="0" rIns="0">
            <a:spAutoFit/>
          </a:bodyPr>
          <a:lstStyle/>
          <a:p>
            <a:pPr algn="l">
              <a:lnSpc>
                <a:spcPts val="3979"/>
              </a:lnSpc>
              <a:spcBef>
                <a:spcPct val="0"/>
              </a:spcBef>
            </a:pPr>
            <a:r>
              <a:rPr lang="en-US" sz="2842">
                <a:solidFill>
                  <a:srgbClr val="C69C32"/>
                </a:solidFill>
                <a:latin typeface="Lancelot"/>
                <a:ea typeface="Lancelot"/>
                <a:cs typeface="Lancelot"/>
                <a:sym typeface="Lancelot"/>
              </a:rPr>
              <a:t>WARN</a:t>
            </a:r>
            <a:r>
              <a:rPr lang="en-US" sz="2842">
                <a:solidFill>
                  <a:srgbClr val="C69C32"/>
                </a:solidFill>
                <a:latin typeface="Lancelot"/>
                <a:ea typeface="Lancelot"/>
                <a:cs typeface="Lancelot"/>
                <a:sym typeface="Lancelot"/>
              </a:rPr>
              <a:t>ER &amp; SPENCER</a:t>
            </a:r>
          </a:p>
        </p:txBody>
      </p:sp>
      <p:sp>
        <p:nvSpPr>
          <p:cNvPr name="TextBox 24" id="24"/>
          <p:cNvSpPr txBox="true"/>
          <p:nvPr/>
        </p:nvSpPr>
        <p:spPr>
          <a:xfrm rot="0">
            <a:off x="1094195" y="8718070"/>
            <a:ext cx="3059903" cy="323215"/>
          </a:xfrm>
          <a:prstGeom prst="rect">
            <a:avLst/>
          </a:prstGeom>
        </p:spPr>
        <p:txBody>
          <a:bodyPr anchor="t" rtlCol="false" tIns="0" lIns="0" bIns="0" rIns="0">
            <a:spAutoFit/>
          </a:bodyPr>
          <a:lstStyle/>
          <a:p>
            <a:pPr algn="ctr">
              <a:lnSpc>
                <a:spcPts val="2659"/>
              </a:lnSpc>
              <a:spcBef>
                <a:spcPct val="0"/>
              </a:spcBef>
            </a:pPr>
            <a:r>
              <a:rPr lang="en-US" sz="1899">
                <a:solidFill>
                  <a:srgbClr val="3F2F21"/>
                </a:solidFill>
                <a:latin typeface="DM Sans"/>
                <a:ea typeface="DM Sans"/>
                <a:cs typeface="DM Sans"/>
                <a:sym typeface="DM Sans"/>
              </a:rPr>
              <a:t>Start Presentation</a:t>
            </a:r>
          </a:p>
        </p:txBody>
      </p:sp>
      <p:sp>
        <p:nvSpPr>
          <p:cNvPr name="TextBox 25" id="25"/>
          <p:cNvSpPr txBox="true"/>
          <p:nvPr/>
        </p:nvSpPr>
        <p:spPr>
          <a:xfrm rot="0">
            <a:off x="1401708" y="6167382"/>
            <a:ext cx="3018550" cy="323215"/>
          </a:xfrm>
          <a:prstGeom prst="rect">
            <a:avLst/>
          </a:prstGeom>
        </p:spPr>
        <p:txBody>
          <a:bodyPr anchor="t" rtlCol="false" tIns="0" lIns="0" bIns="0" rIns="0">
            <a:spAutoFit/>
          </a:bodyPr>
          <a:lstStyle/>
          <a:p>
            <a:pPr algn="l">
              <a:lnSpc>
                <a:spcPts val="2659"/>
              </a:lnSpc>
              <a:spcBef>
                <a:spcPct val="0"/>
              </a:spcBef>
            </a:pPr>
            <a:r>
              <a:rPr lang="en-US" b="true" sz="1899">
                <a:solidFill>
                  <a:srgbClr val="E3D5A7"/>
                </a:solidFill>
                <a:latin typeface="DM Sans Bold"/>
                <a:ea typeface="DM Sans Bold"/>
                <a:cs typeface="DM Sans Bold"/>
                <a:sym typeface="DM Sans Bold"/>
              </a:rPr>
              <a:t>Presentation</a:t>
            </a:r>
          </a:p>
        </p:txBody>
      </p:sp>
      <p:sp>
        <p:nvSpPr>
          <p:cNvPr name="TextBox 26" id="26"/>
          <p:cNvSpPr txBox="true"/>
          <p:nvPr/>
        </p:nvSpPr>
        <p:spPr>
          <a:xfrm rot="0">
            <a:off x="7350702" y="4423968"/>
            <a:ext cx="3176004" cy="323215"/>
          </a:xfrm>
          <a:prstGeom prst="rect">
            <a:avLst/>
          </a:prstGeom>
        </p:spPr>
        <p:txBody>
          <a:bodyPr anchor="t" rtlCol="false" tIns="0" lIns="0" bIns="0" rIns="0">
            <a:spAutoFit/>
          </a:bodyPr>
          <a:lstStyle/>
          <a:p>
            <a:pPr algn="r">
              <a:lnSpc>
                <a:spcPts val="2659"/>
              </a:lnSpc>
              <a:spcBef>
                <a:spcPct val="0"/>
              </a:spcBef>
            </a:pPr>
            <a:r>
              <a:rPr lang="en-US" b="true" sz="1899">
                <a:solidFill>
                  <a:srgbClr val="E3D5A7"/>
                </a:solidFill>
                <a:latin typeface="DM Sans Bold"/>
                <a:ea typeface="DM Sans Bold"/>
                <a:cs typeface="DM Sans Bold"/>
                <a:sym typeface="DM Sans Bold"/>
              </a:rPr>
              <a:t>Vintage Style</a:t>
            </a:r>
          </a:p>
        </p:txBody>
      </p:sp>
      <p:sp>
        <p:nvSpPr>
          <p:cNvPr name="TextBox 27" id="27"/>
          <p:cNvSpPr txBox="true"/>
          <p:nvPr/>
        </p:nvSpPr>
        <p:spPr>
          <a:xfrm rot="0">
            <a:off x="4156754" y="8718070"/>
            <a:ext cx="4296525" cy="323215"/>
          </a:xfrm>
          <a:prstGeom prst="rect">
            <a:avLst/>
          </a:prstGeom>
        </p:spPr>
        <p:txBody>
          <a:bodyPr anchor="t" rtlCol="false" tIns="0" lIns="0" bIns="0" rIns="0">
            <a:spAutoFit/>
          </a:bodyPr>
          <a:lstStyle/>
          <a:p>
            <a:pPr algn="ctr">
              <a:lnSpc>
                <a:spcPts val="2659"/>
              </a:lnSpc>
              <a:spcBef>
                <a:spcPct val="0"/>
              </a:spcBef>
            </a:pPr>
            <a:r>
              <a:rPr lang="en-US" sz="1899">
                <a:solidFill>
                  <a:srgbClr val="4E3A28"/>
                </a:solidFill>
                <a:latin typeface="DM Sans"/>
                <a:ea typeface="DM Sans"/>
                <a:cs typeface="DM Sans"/>
                <a:sym typeface="DM Sans"/>
              </a:rPr>
              <a:t>www.reallygreatsite.com</a:t>
            </a:r>
          </a:p>
        </p:txBody>
      </p:sp>
    </p:spTree>
  </p:cSld>
  <p:clrMapOvr>
    <a:masterClrMapping/>
  </p:clrMapOvr>
</p:sld>
</file>

<file path=ppt/slides/slide1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3849" t="-77265" r="-5588" b="-105896"/>
            </a:stretch>
          </a:blipFill>
        </p:spPr>
      </p:sp>
      <p:sp>
        <p:nvSpPr>
          <p:cNvPr name="Freeform 3" id="3"/>
          <p:cNvSpPr/>
          <p:nvPr/>
        </p:nvSpPr>
        <p:spPr>
          <a:xfrm flipH="true" flipV="false" rot="-616661">
            <a:off x="-1276605" y="-3606222"/>
            <a:ext cx="6200384" cy="4114800"/>
          </a:xfrm>
          <a:custGeom>
            <a:avLst/>
            <a:gdLst/>
            <a:ahLst/>
            <a:cxnLst/>
            <a:rect r="r" b="b" t="t" l="l"/>
            <a:pathLst>
              <a:path h="4114800" w="6200384">
                <a:moveTo>
                  <a:pt x="6200383" y="0"/>
                </a:moveTo>
                <a:lnTo>
                  <a:pt x="0" y="0"/>
                </a:lnTo>
                <a:lnTo>
                  <a:pt x="0" y="4114800"/>
                </a:lnTo>
                <a:lnTo>
                  <a:pt x="6200383" y="4114800"/>
                </a:lnTo>
                <a:lnTo>
                  <a:pt x="6200383"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4" id="4"/>
          <p:cNvSpPr/>
          <p:nvPr/>
        </p:nvSpPr>
        <p:spPr>
          <a:xfrm flipH="true" flipV="false" rot="0">
            <a:off x="4818944" y="2118072"/>
            <a:ext cx="6185465" cy="4104899"/>
          </a:xfrm>
          <a:custGeom>
            <a:avLst/>
            <a:gdLst/>
            <a:ahLst/>
            <a:cxnLst/>
            <a:rect r="r" b="b" t="t" l="l"/>
            <a:pathLst>
              <a:path h="4104899" w="6185465">
                <a:moveTo>
                  <a:pt x="6185465" y="0"/>
                </a:moveTo>
                <a:lnTo>
                  <a:pt x="0" y="0"/>
                </a:lnTo>
                <a:lnTo>
                  <a:pt x="0" y="4104899"/>
                </a:lnTo>
                <a:lnTo>
                  <a:pt x="6185465" y="4104899"/>
                </a:lnTo>
                <a:lnTo>
                  <a:pt x="6185465"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5" id="5"/>
          <p:cNvSpPr/>
          <p:nvPr/>
        </p:nvSpPr>
        <p:spPr>
          <a:xfrm flipH="true" flipV="false" rot="-1682289">
            <a:off x="14517085" y="9647890"/>
            <a:ext cx="6200384" cy="4114800"/>
          </a:xfrm>
          <a:custGeom>
            <a:avLst/>
            <a:gdLst/>
            <a:ahLst/>
            <a:cxnLst/>
            <a:rect r="r" b="b" t="t" l="l"/>
            <a:pathLst>
              <a:path h="4114800" w="6200384">
                <a:moveTo>
                  <a:pt x="6200383" y="0"/>
                </a:moveTo>
                <a:lnTo>
                  <a:pt x="0" y="0"/>
                </a:lnTo>
                <a:lnTo>
                  <a:pt x="0" y="4114800"/>
                </a:lnTo>
                <a:lnTo>
                  <a:pt x="6200383" y="4114800"/>
                </a:lnTo>
                <a:lnTo>
                  <a:pt x="6200383"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6" id="6"/>
          <p:cNvSpPr/>
          <p:nvPr/>
        </p:nvSpPr>
        <p:spPr>
          <a:xfrm flipH="false" flipV="false" rot="-10759179">
            <a:off x="-559140" y="1867480"/>
            <a:ext cx="4829340" cy="4334333"/>
          </a:xfrm>
          <a:custGeom>
            <a:avLst/>
            <a:gdLst/>
            <a:ahLst/>
            <a:cxnLst/>
            <a:rect r="r" b="b" t="t" l="l"/>
            <a:pathLst>
              <a:path h="4334333" w="4829340">
                <a:moveTo>
                  <a:pt x="0" y="0"/>
                </a:moveTo>
                <a:lnTo>
                  <a:pt x="4829340" y="0"/>
                </a:lnTo>
                <a:lnTo>
                  <a:pt x="4829340" y="4334333"/>
                </a:lnTo>
                <a:lnTo>
                  <a:pt x="0" y="4334333"/>
                </a:lnTo>
                <a:lnTo>
                  <a:pt x="0" y="0"/>
                </a:lnTo>
                <a:close/>
              </a:path>
            </a:pathLst>
          </a:custGeom>
          <a:blipFill>
            <a:blip r:embed="rId5"/>
            <a:stretch>
              <a:fillRect l="0" t="0" r="0" b="0"/>
            </a:stretch>
          </a:blipFill>
        </p:spPr>
      </p:sp>
      <p:sp>
        <p:nvSpPr>
          <p:cNvPr name="Freeform 7" id="7"/>
          <p:cNvSpPr/>
          <p:nvPr/>
        </p:nvSpPr>
        <p:spPr>
          <a:xfrm flipH="false" flipV="false" rot="10769757">
            <a:off x="11724860" y="2003355"/>
            <a:ext cx="4829340" cy="4334333"/>
          </a:xfrm>
          <a:custGeom>
            <a:avLst/>
            <a:gdLst/>
            <a:ahLst/>
            <a:cxnLst/>
            <a:rect r="r" b="b" t="t" l="l"/>
            <a:pathLst>
              <a:path h="4334333" w="4829340">
                <a:moveTo>
                  <a:pt x="0" y="0"/>
                </a:moveTo>
                <a:lnTo>
                  <a:pt x="4829340" y="0"/>
                </a:lnTo>
                <a:lnTo>
                  <a:pt x="4829340" y="4334333"/>
                </a:lnTo>
                <a:lnTo>
                  <a:pt x="0" y="4334333"/>
                </a:lnTo>
                <a:lnTo>
                  <a:pt x="0" y="0"/>
                </a:lnTo>
                <a:close/>
              </a:path>
            </a:pathLst>
          </a:custGeom>
          <a:blipFill>
            <a:blip r:embed="rId5"/>
            <a:stretch>
              <a:fillRect l="0" t="0" r="0" b="0"/>
            </a:stretch>
          </a:blipFill>
        </p:spPr>
      </p:sp>
      <p:grpSp>
        <p:nvGrpSpPr>
          <p:cNvPr name="Group 8" id="8"/>
          <p:cNvGrpSpPr/>
          <p:nvPr/>
        </p:nvGrpSpPr>
        <p:grpSpPr>
          <a:xfrm rot="71063">
            <a:off x="-11923" y="2489024"/>
            <a:ext cx="3734905" cy="3219760"/>
            <a:chOff x="0" y="0"/>
            <a:chExt cx="612320" cy="527865"/>
          </a:xfrm>
        </p:grpSpPr>
        <p:sp>
          <p:nvSpPr>
            <p:cNvPr name="Freeform 9" id="9"/>
            <p:cNvSpPr/>
            <p:nvPr/>
          </p:nvSpPr>
          <p:spPr>
            <a:xfrm flipH="false" flipV="false" rot="0">
              <a:off x="0" y="0"/>
              <a:ext cx="612320" cy="527865"/>
            </a:xfrm>
            <a:custGeom>
              <a:avLst/>
              <a:gdLst/>
              <a:ahLst/>
              <a:cxnLst/>
              <a:rect r="r" b="b" t="t" l="l"/>
              <a:pathLst>
                <a:path h="527865" w="612320">
                  <a:moveTo>
                    <a:pt x="0" y="0"/>
                  </a:moveTo>
                  <a:lnTo>
                    <a:pt x="612320" y="0"/>
                  </a:lnTo>
                  <a:lnTo>
                    <a:pt x="612320" y="527865"/>
                  </a:lnTo>
                  <a:lnTo>
                    <a:pt x="0" y="527865"/>
                  </a:lnTo>
                  <a:close/>
                </a:path>
              </a:pathLst>
            </a:custGeom>
            <a:blipFill>
              <a:blip r:embed="rId6"/>
              <a:stretch>
                <a:fillRect l="-14596" t="0" r="-14596" b="0"/>
              </a:stretch>
            </a:blipFill>
          </p:spPr>
        </p:sp>
      </p:grpSp>
      <p:grpSp>
        <p:nvGrpSpPr>
          <p:cNvPr name="Group 10" id="10"/>
          <p:cNvGrpSpPr/>
          <p:nvPr/>
        </p:nvGrpSpPr>
        <p:grpSpPr>
          <a:xfrm rot="0">
            <a:off x="12283777" y="2591139"/>
            <a:ext cx="3734905" cy="3219760"/>
            <a:chOff x="0" y="0"/>
            <a:chExt cx="612320" cy="527865"/>
          </a:xfrm>
        </p:grpSpPr>
        <p:sp>
          <p:nvSpPr>
            <p:cNvPr name="Freeform 11" id="11"/>
            <p:cNvSpPr/>
            <p:nvPr/>
          </p:nvSpPr>
          <p:spPr>
            <a:xfrm flipH="false" flipV="false" rot="0">
              <a:off x="0" y="0"/>
              <a:ext cx="612320" cy="527865"/>
            </a:xfrm>
            <a:custGeom>
              <a:avLst/>
              <a:gdLst/>
              <a:ahLst/>
              <a:cxnLst/>
              <a:rect r="r" b="b" t="t" l="l"/>
              <a:pathLst>
                <a:path h="527865" w="612320">
                  <a:moveTo>
                    <a:pt x="0" y="0"/>
                  </a:moveTo>
                  <a:lnTo>
                    <a:pt x="612320" y="0"/>
                  </a:lnTo>
                  <a:lnTo>
                    <a:pt x="612320" y="527865"/>
                  </a:lnTo>
                  <a:lnTo>
                    <a:pt x="0" y="527865"/>
                  </a:lnTo>
                  <a:close/>
                </a:path>
              </a:pathLst>
            </a:custGeom>
            <a:blipFill>
              <a:blip r:embed="rId7"/>
              <a:stretch>
                <a:fillRect l="-14596" t="0" r="-14596" b="0"/>
              </a:stretch>
            </a:blipFill>
          </p:spPr>
        </p:sp>
      </p:grpSp>
      <p:grpSp>
        <p:nvGrpSpPr>
          <p:cNvPr name="Group 12" id="12"/>
          <p:cNvGrpSpPr/>
          <p:nvPr/>
        </p:nvGrpSpPr>
        <p:grpSpPr>
          <a:xfrm rot="0">
            <a:off x="12026815" y="8432082"/>
            <a:ext cx="2092355" cy="601170"/>
            <a:chOff x="0" y="0"/>
            <a:chExt cx="551073" cy="158333"/>
          </a:xfrm>
        </p:grpSpPr>
        <p:sp>
          <p:nvSpPr>
            <p:cNvPr name="Freeform 13" id="13"/>
            <p:cNvSpPr/>
            <p:nvPr/>
          </p:nvSpPr>
          <p:spPr>
            <a:xfrm flipH="false" flipV="false" rot="0">
              <a:off x="0" y="0"/>
              <a:ext cx="551073" cy="158333"/>
            </a:xfrm>
            <a:custGeom>
              <a:avLst/>
              <a:gdLst/>
              <a:ahLst/>
              <a:cxnLst/>
              <a:rect r="r" b="b" t="t" l="l"/>
              <a:pathLst>
                <a:path h="158333" w="551073">
                  <a:moveTo>
                    <a:pt x="0" y="0"/>
                  </a:moveTo>
                  <a:lnTo>
                    <a:pt x="551073" y="0"/>
                  </a:lnTo>
                  <a:lnTo>
                    <a:pt x="551073" y="158333"/>
                  </a:lnTo>
                  <a:lnTo>
                    <a:pt x="0" y="158333"/>
                  </a:lnTo>
                  <a:close/>
                </a:path>
              </a:pathLst>
            </a:custGeom>
            <a:solidFill>
              <a:srgbClr val="C69C32"/>
            </a:solidFill>
          </p:spPr>
        </p:sp>
        <p:sp>
          <p:nvSpPr>
            <p:cNvPr name="TextBox 14" id="14"/>
            <p:cNvSpPr txBox="true"/>
            <p:nvPr/>
          </p:nvSpPr>
          <p:spPr>
            <a:xfrm>
              <a:off x="0" y="-38100"/>
              <a:ext cx="551073" cy="196433"/>
            </a:xfrm>
            <a:prstGeom prst="rect">
              <a:avLst/>
            </a:prstGeom>
          </p:spPr>
          <p:txBody>
            <a:bodyPr anchor="ctr" rtlCol="false" tIns="50800" lIns="50800" bIns="50800" rIns="50800"/>
            <a:lstStyle/>
            <a:p>
              <a:pPr algn="ctr">
                <a:lnSpc>
                  <a:spcPts val="2659"/>
                </a:lnSpc>
              </a:pPr>
            </a:p>
          </p:txBody>
        </p:sp>
      </p:grpSp>
      <p:grpSp>
        <p:nvGrpSpPr>
          <p:cNvPr name="Group 15" id="15"/>
          <p:cNvGrpSpPr/>
          <p:nvPr/>
        </p:nvGrpSpPr>
        <p:grpSpPr>
          <a:xfrm rot="0">
            <a:off x="6954648" y="4978592"/>
            <a:ext cx="2092355" cy="601170"/>
            <a:chOff x="0" y="0"/>
            <a:chExt cx="551073" cy="158333"/>
          </a:xfrm>
        </p:grpSpPr>
        <p:sp>
          <p:nvSpPr>
            <p:cNvPr name="Freeform 16" id="16"/>
            <p:cNvSpPr/>
            <p:nvPr/>
          </p:nvSpPr>
          <p:spPr>
            <a:xfrm flipH="false" flipV="false" rot="0">
              <a:off x="0" y="0"/>
              <a:ext cx="551073" cy="158333"/>
            </a:xfrm>
            <a:custGeom>
              <a:avLst/>
              <a:gdLst/>
              <a:ahLst/>
              <a:cxnLst/>
              <a:rect r="r" b="b" t="t" l="l"/>
              <a:pathLst>
                <a:path h="158333" w="551073">
                  <a:moveTo>
                    <a:pt x="0" y="0"/>
                  </a:moveTo>
                  <a:lnTo>
                    <a:pt x="551073" y="0"/>
                  </a:lnTo>
                  <a:lnTo>
                    <a:pt x="551073" y="158333"/>
                  </a:lnTo>
                  <a:lnTo>
                    <a:pt x="0" y="158333"/>
                  </a:lnTo>
                  <a:close/>
                </a:path>
              </a:pathLst>
            </a:custGeom>
            <a:solidFill>
              <a:srgbClr val="C69C32"/>
            </a:solidFill>
          </p:spPr>
        </p:sp>
        <p:sp>
          <p:nvSpPr>
            <p:cNvPr name="TextBox 17" id="17"/>
            <p:cNvSpPr txBox="true"/>
            <p:nvPr/>
          </p:nvSpPr>
          <p:spPr>
            <a:xfrm>
              <a:off x="0" y="-38100"/>
              <a:ext cx="551073" cy="196433"/>
            </a:xfrm>
            <a:prstGeom prst="rect">
              <a:avLst/>
            </a:prstGeom>
          </p:spPr>
          <p:txBody>
            <a:bodyPr anchor="ctr" rtlCol="false" tIns="50800" lIns="50800" bIns="50800" rIns="50800"/>
            <a:lstStyle/>
            <a:p>
              <a:pPr algn="ctr">
                <a:lnSpc>
                  <a:spcPts val="2659"/>
                </a:lnSpc>
              </a:pPr>
            </a:p>
          </p:txBody>
        </p:sp>
      </p:grpSp>
      <p:sp>
        <p:nvSpPr>
          <p:cNvPr name="TextBox 18" id="18"/>
          <p:cNvSpPr txBox="true"/>
          <p:nvPr/>
        </p:nvSpPr>
        <p:spPr>
          <a:xfrm rot="0">
            <a:off x="1601676" y="7245308"/>
            <a:ext cx="10425140" cy="2116509"/>
          </a:xfrm>
          <a:prstGeom prst="rect">
            <a:avLst/>
          </a:prstGeom>
        </p:spPr>
        <p:txBody>
          <a:bodyPr anchor="t" rtlCol="false" tIns="0" lIns="0" bIns="0" rIns="0">
            <a:spAutoFit/>
          </a:bodyPr>
          <a:lstStyle/>
          <a:p>
            <a:pPr algn="l">
              <a:lnSpc>
                <a:spcPts val="8248"/>
              </a:lnSpc>
            </a:pPr>
            <a:r>
              <a:rPr lang="en-US" sz="7637">
                <a:solidFill>
                  <a:srgbClr val="C69C32"/>
                </a:solidFill>
                <a:latin typeface="Lancelot"/>
                <a:ea typeface="Lancelot"/>
                <a:cs typeface="Lancelot"/>
                <a:sym typeface="Lancelot"/>
              </a:rPr>
              <a:t>Conclusion: The Timeless Value of Vintage</a:t>
            </a:r>
          </a:p>
        </p:txBody>
      </p:sp>
      <p:sp>
        <p:nvSpPr>
          <p:cNvPr name="TextBox 19" id="19"/>
          <p:cNvSpPr txBox="true"/>
          <p:nvPr/>
        </p:nvSpPr>
        <p:spPr>
          <a:xfrm rot="0">
            <a:off x="12026815" y="7392872"/>
            <a:ext cx="4546356" cy="692150"/>
          </a:xfrm>
          <a:prstGeom prst="rect">
            <a:avLst/>
          </a:prstGeom>
        </p:spPr>
        <p:txBody>
          <a:bodyPr anchor="t" rtlCol="false" tIns="0" lIns="0" bIns="0" rIns="0">
            <a:spAutoFit/>
          </a:bodyPr>
          <a:lstStyle/>
          <a:p>
            <a:pPr algn="l">
              <a:lnSpc>
                <a:spcPts val="2799"/>
              </a:lnSpc>
              <a:spcBef>
                <a:spcPct val="0"/>
              </a:spcBef>
            </a:pPr>
            <a:r>
              <a:rPr lang="en-US" sz="1999">
                <a:solidFill>
                  <a:srgbClr val="E3D5A7"/>
                </a:solidFill>
                <a:latin typeface="DM Sans"/>
                <a:ea typeface="DM Sans"/>
                <a:cs typeface="DM Sans"/>
                <a:sym typeface="DM Sans"/>
              </a:rPr>
              <a:t>A vintage museum is more than a display—it’s a dialogue between eras.</a:t>
            </a:r>
          </a:p>
        </p:txBody>
      </p:sp>
      <p:sp>
        <p:nvSpPr>
          <p:cNvPr name="TextBox 20" id="20"/>
          <p:cNvSpPr txBox="true"/>
          <p:nvPr/>
        </p:nvSpPr>
        <p:spPr>
          <a:xfrm rot="0">
            <a:off x="5638498" y="3279687"/>
            <a:ext cx="4546356" cy="1397000"/>
          </a:xfrm>
          <a:prstGeom prst="rect">
            <a:avLst/>
          </a:prstGeom>
        </p:spPr>
        <p:txBody>
          <a:bodyPr anchor="t" rtlCol="false" tIns="0" lIns="0" bIns="0" rIns="0">
            <a:spAutoFit/>
          </a:bodyPr>
          <a:lstStyle/>
          <a:p>
            <a:pPr algn="ctr">
              <a:lnSpc>
                <a:spcPts val="2799"/>
              </a:lnSpc>
              <a:spcBef>
                <a:spcPct val="0"/>
              </a:spcBef>
            </a:pPr>
            <a:r>
              <a:rPr lang="en-US" sz="1999">
                <a:solidFill>
                  <a:srgbClr val="4E3A28"/>
                </a:solidFill>
                <a:latin typeface="DM Sans"/>
                <a:ea typeface="DM Sans"/>
                <a:cs typeface="DM Sans"/>
                <a:sym typeface="DM Sans"/>
              </a:rPr>
              <a:t>Through</a:t>
            </a:r>
            <a:r>
              <a:rPr lang="en-US" sz="1999">
                <a:solidFill>
                  <a:srgbClr val="4E3A28"/>
                </a:solidFill>
                <a:latin typeface="DM Sans"/>
                <a:ea typeface="DM Sans"/>
                <a:cs typeface="DM Sans"/>
                <a:sym typeface="DM Sans"/>
              </a:rPr>
              <a:t> exhibits, stories, and memories, museums remind us that the beauty of vintage lies not in age, but in timeless meaning.</a:t>
            </a:r>
          </a:p>
        </p:txBody>
      </p:sp>
      <p:sp>
        <p:nvSpPr>
          <p:cNvPr name="TextBox 21" id="21"/>
          <p:cNvSpPr txBox="true"/>
          <p:nvPr/>
        </p:nvSpPr>
        <p:spPr>
          <a:xfrm rot="0">
            <a:off x="11805217" y="8550951"/>
            <a:ext cx="2494776" cy="323215"/>
          </a:xfrm>
          <a:prstGeom prst="rect">
            <a:avLst/>
          </a:prstGeom>
        </p:spPr>
        <p:txBody>
          <a:bodyPr anchor="t" rtlCol="false" tIns="0" lIns="0" bIns="0" rIns="0">
            <a:spAutoFit/>
          </a:bodyPr>
          <a:lstStyle/>
          <a:p>
            <a:pPr algn="ctr">
              <a:lnSpc>
                <a:spcPts val="2659"/>
              </a:lnSpc>
              <a:spcBef>
                <a:spcPct val="0"/>
              </a:spcBef>
            </a:pPr>
            <a:r>
              <a:rPr lang="en-US" sz="1899">
                <a:solidFill>
                  <a:srgbClr val="3F2F21"/>
                </a:solidFill>
                <a:latin typeface="DM Sans"/>
                <a:ea typeface="DM Sans"/>
                <a:cs typeface="DM Sans"/>
                <a:sym typeface="DM Sans"/>
              </a:rPr>
              <a:t>Next Slide</a:t>
            </a:r>
          </a:p>
        </p:txBody>
      </p:sp>
      <p:sp>
        <p:nvSpPr>
          <p:cNvPr name="TextBox 22" id="22"/>
          <p:cNvSpPr txBox="true"/>
          <p:nvPr/>
        </p:nvSpPr>
        <p:spPr>
          <a:xfrm rot="0">
            <a:off x="6913873" y="5097461"/>
            <a:ext cx="2133130" cy="323215"/>
          </a:xfrm>
          <a:prstGeom prst="rect">
            <a:avLst/>
          </a:prstGeom>
        </p:spPr>
        <p:txBody>
          <a:bodyPr anchor="t" rtlCol="false" tIns="0" lIns="0" bIns="0" rIns="0">
            <a:spAutoFit/>
          </a:bodyPr>
          <a:lstStyle/>
          <a:p>
            <a:pPr algn="ctr">
              <a:lnSpc>
                <a:spcPts val="2659"/>
              </a:lnSpc>
              <a:spcBef>
                <a:spcPct val="0"/>
              </a:spcBef>
            </a:pPr>
            <a:r>
              <a:rPr lang="en-US" sz="1899">
                <a:solidFill>
                  <a:srgbClr val="3F2F21"/>
                </a:solidFill>
                <a:latin typeface="DM Sans"/>
                <a:ea typeface="DM Sans"/>
                <a:cs typeface="DM Sans"/>
                <a:sym typeface="DM Sans"/>
              </a:rPr>
              <a:t>See More</a:t>
            </a:r>
          </a:p>
        </p:txBody>
      </p:sp>
      <p:sp>
        <p:nvSpPr>
          <p:cNvPr name="TextBox 23" id="23"/>
          <p:cNvSpPr txBox="true"/>
          <p:nvPr/>
        </p:nvSpPr>
        <p:spPr>
          <a:xfrm rot="0">
            <a:off x="5504505" y="2774651"/>
            <a:ext cx="4992640" cy="382270"/>
          </a:xfrm>
          <a:prstGeom prst="rect">
            <a:avLst/>
          </a:prstGeom>
        </p:spPr>
        <p:txBody>
          <a:bodyPr anchor="t" rtlCol="false" tIns="0" lIns="0" bIns="0" rIns="0">
            <a:spAutoFit/>
          </a:bodyPr>
          <a:lstStyle/>
          <a:p>
            <a:pPr algn="ctr">
              <a:lnSpc>
                <a:spcPts val="3079"/>
              </a:lnSpc>
              <a:spcBef>
                <a:spcPct val="0"/>
              </a:spcBef>
            </a:pPr>
            <a:r>
              <a:rPr lang="en-US" b="true" sz="2199">
                <a:solidFill>
                  <a:srgbClr val="4E3A28"/>
                </a:solidFill>
                <a:latin typeface="DM Sans Bold"/>
                <a:ea typeface="DM Sans Bold"/>
                <a:cs typeface="DM Sans Bold"/>
                <a:sym typeface="DM Sans Bold"/>
              </a:rPr>
              <a:t>L</a:t>
            </a:r>
            <a:r>
              <a:rPr lang="en-US" b="true" sz="2199">
                <a:solidFill>
                  <a:srgbClr val="4E3A28"/>
                </a:solidFill>
                <a:latin typeface="DM Sans Bold"/>
                <a:ea typeface="DM Sans Bold"/>
                <a:cs typeface="DM Sans Bold"/>
                <a:sym typeface="DM Sans Bold"/>
              </a:rPr>
              <a:t>earning from the Past</a:t>
            </a:r>
          </a:p>
        </p:txBody>
      </p:sp>
      <p:sp>
        <p:nvSpPr>
          <p:cNvPr name="TextBox 24" id="24"/>
          <p:cNvSpPr txBox="true"/>
          <p:nvPr/>
        </p:nvSpPr>
        <p:spPr>
          <a:xfrm rot="0">
            <a:off x="1028700" y="971550"/>
            <a:ext cx="6126345" cy="440251"/>
          </a:xfrm>
          <a:prstGeom prst="rect">
            <a:avLst/>
          </a:prstGeom>
        </p:spPr>
        <p:txBody>
          <a:bodyPr anchor="t" rtlCol="false" tIns="0" lIns="0" bIns="0" rIns="0">
            <a:spAutoFit/>
          </a:bodyPr>
          <a:lstStyle/>
          <a:p>
            <a:pPr algn="l">
              <a:lnSpc>
                <a:spcPts val="3559"/>
              </a:lnSpc>
              <a:spcBef>
                <a:spcPct val="0"/>
              </a:spcBef>
            </a:pPr>
            <a:r>
              <a:rPr lang="en-US" sz="2542">
                <a:solidFill>
                  <a:srgbClr val="E8D3B5"/>
                </a:solidFill>
                <a:latin typeface="Lancelot"/>
                <a:ea typeface="Lancelot"/>
                <a:cs typeface="Lancelot"/>
                <a:sym typeface="Lancelot"/>
              </a:rPr>
              <a:t>WARNER &amp; SPENCER</a:t>
            </a:r>
          </a:p>
        </p:txBody>
      </p:sp>
      <p:sp>
        <p:nvSpPr>
          <p:cNvPr name="TextBox 25" id="25"/>
          <p:cNvSpPr txBox="true"/>
          <p:nvPr/>
        </p:nvSpPr>
        <p:spPr>
          <a:xfrm rot="0">
            <a:off x="9550937" y="971550"/>
            <a:ext cx="7708363" cy="440251"/>
          </a:xfrm>
          <a:prstGeom prst="rect">
            <a:avLst/>
          </a:prstGeom>
        </p:spPr>
        <p:txBody>
          <a:bodyPr anchor="t" rtlCol="false" tIns="0" lIns="0" bIns="0" rIns="0">
            <a:spAutoFit/>
          </a:bodyPr>
          <a:lstStyle/>
          <a:p>
            <a:pPr algn="r">
              <a:lnSpc>
                <a:spcPts val="3559"/>
              </a:lnSpc>
              <a:spcBef>
                <a:spcPct val="0"/>
              </a:spcBef>
            </a:pPr>
            <a:r>
              <a:rPr lang="en-US" sz="2542">
                <a:solidFill>
                  <a:srgbClr val="E8D3B5"/>
                </a:solidFill>
                <a:latin typeface="Lancelot"/>
                <a:ea typeface="Lancelot"/>
                <a:cs typeface="Lancelot"/>
                <a:sym typeface="Lancelot"/>
              </a:rPr>
              <a:t>WWW.REALLYGREATSITE.COM</a:t>
            </a:r>
          </a:p>
        </p:txBody>
      </p:sp>
    </p:spTree>
  </p:cSld>
  <p:clrMapOvr>
    <a:masterClrMapping/>
  </p:clrMapOvr>
</p:sld>
</file>

<file path=ppt/slides/slide1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3849" t="-77265" r="-5588" b="-105896"/>
            </a:stretch>
          </a:blipFill>
        </p:spPr>
      </p:sp>
      <p:sp>
        <p:nvSpPr>
          <p:cNvPr name="Freeform 3" id="3"/>
          <p:cNvSpPr/>
          <p:nvPr/>
        </p:nvSpPr>
        <p:spPr>
          <a:xfrm flipH="true" flipV="false" rot="-616661">
            <a:off x="-1276605" y="-3606222"/>
            <a:ext cx="6200384" cy="4114800"/>
          </a:xfrm>
          <a:custGeom>
            <a:avLst/>
            <a:gdLst/>
            <a:ahLst/>
            <a:cxnLst/>
            <a:rect r="r" b="b" t="t" l="l"/>
            <a:pathLst>
              <a:path h="4114800" w="6200384">
                <a:moveTo>
                  <a:pt x="6200383" y="0"/>
                </a:moveTo>
                <a:lnTo>
                  <a:pt x="0" y="0"/>
                </a:lnTo>
                <a:lnTo>
                  <a:pt x="0" y="4114800"/>
                </a:lnTo>
                <a:lnTo>
                  <a:pt x="6200383" y="4114800"/>
                </a:lnTo>
                <a:lnTo>
                  <a:pt x="6200383"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4" id="4"/>
          <p:cNvSpPr/>
          <p:nvPr/>
        </p:nvSpPr>
        <p:spPr>
          <a:xfrm flipH="true" flipV="false" rot="-1682289">
            <a:off x="14517085" y="9943771"/>
            <a:ext cx="6200384" cy="4114800"/>
          </a:xfrm>
          <a:custGeom>
            <a:avLst/>
            <a:gdLst/>
            <a:ahLst/>
            <a:cxnLst/>
            <a:rect r="r" b="b" t="t" l="l"/>
            <a:pathLst>
              <a:path h="4114800" w="6200384">
                <a:moveTo>
                  <a:pt x="6200383" y="0"/>
                </a:moveTo>
                <a:lnTo>
                  <a:pt x="0" y="0"/>
                </a:lnTo>
                <a:lnTo>
                  <a:pt x="0" y="4114800"/>
                </a:lnTo>
                <a:lnTo>
                  <a:pt x="6200383" y="4114800"/>
                </a:lnTo>
                <a:lnTo>
                  <a:pt x="6200383" y="0"/>
                </a:lnTo>
                <a:close/>
              </a:path>
            </a:pathLst>
          </a:custGeom>
          <a:blipFill>
            <a:blip r:embed="rId3">
              <a:extLst>
                <a:ext uri="{96DAC541-7B7A-43D3-8B79-37D633B846F1}">
                  <asvg:svgBlip xmlns:asvg="http://schemas.microsoft.com/office/drawing/2016/SVG/main" r:embed="rId4"/>
                </a:ext>
              </a:extLst>
            </a:blip>
            <a:stretch>
              <a:fillRect l="0" t="0" r="0" b="0"/>
            </a:stretch>
          </a:blipFill>
        </p:spPr>
      </p:sp>
      <p:grpSp>
        <p:nvGrpSpPr>
          <p:cNvPr name="Group 5" id="5"/>
          <p:cNvGrpSpPr/>
          <p:nvPr/>
        </p:nvGrpSpPr>
        <p:grpSpPr>
          <a:xfrm rot="0">
            <a:off x="-1991875" y="2936779"/>
            <a:ext cx="22173786" cy="3191478"/>
            <a:chOff x="0" y="0"/>
            <a:chExt cx="4948078" cy="712178"/>
          </a:xfrm>
        </p:grpSpPr>
        <p:sp>
          <p:nvSpPr>
            <p:cNvPr name="Freeform 6" id="6"/>
            <p:cNvSpPr/>
            <p:nvPr/>
          </p:nvSpPr>
          <p:spPr>
            <a:xfrm flipH="false" flipV="false" rot="0">
              <a:off x="0" y="0"/>
              <a:ext cx="4948078" cy="712178"/>
            </a:xfrm>
            <a:custGeom>
              <a:avLst/>
              <a:gdLst/>
              <a:ahLst/>
              <a:cxnLst/>
              <a:rect r="r" b="b" t="t" l="l"/>
              <a:pathLst>
                <a:path h="712178" w="4948078">
                  <a:moveTo>
                    <a:pt x="0" y="0"/>
                  </a:moveTo>
                  <a:lnTo>
                    <a:pt x="4948078" y="0"/>
                  </a:lnTo>
                  <a:lnTo>
                    <a:pt x="4948078" y="712178"/>
                  </a:lnTo>
                  <a:lnTo>
                    <a:pt x="0" y="712178"/>
                  </a:lnTo>
                  <a:close/>
                </a:path>
              </a:pathLst>
            </a:custGeom>
            <a:solidFill>
              <a:srgbClr val="E3D5A7"/>
            </a:solidFill>
          </p:spPr>
        </p:sp>
        <p:sp>
          <p:nvSpPr>
            <p:cNvPr name="TextBox 7" id="7"/>
            <p:cNvSpPr txBox="true"/>
            <p:nvPr/>
          </p:nvSpPr>
          <p:spPr>
            <a:xfrm>
              <a:off x="0" y="-38100"/>
              <a:ext cx="4948078" cy="750278"/>
            </a:xfrm>
            <a:prstGeom prst="rect">
              <a:avLst/>
            </a:prstGeom>
          </p:spPr>
          <p:txBody>
            <a:bodyPr anchor="ctr" rtlCol="false" tIns="50800" lIns="50800" bIns="50800" rIns="50800"/>
            <a:lstStyle/>
            <a:p>
              <a:pPr algn="ctr">
                <a:lnSpc>
                  <a:spcPts val="2659"/>
                </a:lnSpc>
              </a:pPr>
            </a:p>
          </p:txBody>
        </p:sp>
      </p:grpSp>
      <p:sp>
        <p:nvSpPr>
          <p:cNvPr name="TextBox 8" id="8"/>
          <p:cNvSpPr txBox="true"/>
          <p:nvPr/>
        </p:nvSpPr>
        <p:spPr>
          <a:xfrm rot="0">
            <a:off x="1028700" y="3647077"/>
            <a:ext cx="16230600" cy="3010639"/>
          </a:xfrm>
          <a:prstGeom prst="rect">
            <a:avLst/>
          </a:prstGeom>
        </p:spPr>
        <p:txBody>
          <a:bodyPr anchor="t" rtlCol="false" tIns="0" lIns="0" bIns="0" rIns="0">
            <a:spAutoFit/>
          </a:bodyPr>
          <a:lstStyle/>
          <a:p>
            <a:pPr algn="ctr">
              <a:lnSpc>
                <a:spcPts val="23002"/>
              </a:lnSpc>
            </a:pPr>
            <a:r>
              <a:rPr lang="en-US" sz="21298">
                <a:solidFill>
                  <a:srgbClr val="3F2F21"/>
                </a:solidFill>
                <a:latin typeface="Lancelot"/>
                <a:ea typeface="Lancelot"/>
                <a:cs typeface="Lancelot"/>
                <a:sym typeface="Lancelot"/>
              </a:rPr>
              <a:t>THANK YOU</a:t>
            </a:r>
          </a:p>
        </p:txBody>
      </p:sp>
      <p:sp>
        <p:nvSpPr>
          <p:cNvPr name="TextBox 9" id="9"/>
          <p:cNvSpPr txBox="true"/>
          <p:nvPr/>
        </p:nvSpPr>
        <p:spPr>
          <a:xfrm rot="0">
            <a:off x="1028700" y="8818049"/>
            <a:ext cx="9988927" cy="440251"/>
          </a:xfrm>
          <a:prstGeom prst="rect">
            <a:avLst/>
          </a:prstGeom>
        </p:spPr>
        <p:txBody>
          <a:bodyPr anchor="t" rtlCol="false" tIns="0" lIns="0" bIns="0" rIns="0">
            <a:spAutoFit/>
          </a:bodyPr>
          <a:lstStyle/>
          <a:p>
            <a:pPr algn="l">
              <a:lnSpc>
                <a:spcPts val="3559"/>
              </a:lnSpc>
              <a:spcBef>
                <a:spcPct val="0"/>
              </a:spcBef>
            </a:pPr>
            <a:r>
              <a:rPr lang="en-US" sz="2542">
                <a:solidFill>
                  <a:srgbClr val="E8D3B5"/>
                </a:solidFill>
                <a:latin typeface="Lancelot"/>
                <a:ea typeface="Lancelot"/>
                <a:cs typeface="Lancelot"/>
                <a:sym typeface="Lancelot"/>
              </a:rPr>
              <a:t>“EVERY PIECE IN A MUSEUM TELLS A TIMELESS STORY.”</a:t>
            </a:r>
          </a:p>
        </p:txBody>
      </p:sp>
      <p:sp>
        <p:nvSpPr>
          <p:cNvPr name="TextBox 10" id="10"/>
          <p:cNvSpPr txBox="true"/>
          <p:nvPr/>
        </p:nvSpPr>
        <p:spPr>
          <a:xfrm rot="0">
            <a:off x="9422256" y="8818049"/>
            <a:ext cx="7837044" cy="440251"/>
          </a:xfrm>
          <a:prstGeom prst="rect">
            <a:avLst/>
          </a:prstGeom>
        </p:spPr>
        <p:txBody>
          <a:bodyPr anchor="t" rtlCol="false" tIns="0" lIns="0" bIns="0" rIns="0">
            <a:spAutoFit/>
          </a:bodyPr>
          <a:lstStyle/>
          <a:p>
            <a:pPr algn="r">
              <a:lnSpc>
                <a:spcPts val="3559"/>
              </a:lnSpc>
              <a:spcBef>
                <a:spcPct val="0"/>
              </a:spcBef>
            </a:pPr>
            <a:r>
              <a:rPr lang="en-US" sz="2542">
                <a:solidFill>
                  <a:srgbClr val="E8D3B5"/>
                </a:solidFill>
                <a:latin typeface="Lancelot"/>
                <a:ea typeface="Lancelot"/>
                <a:cs typeface="Lancelot"/>
                <a:sym typeface="Lancelot"/>
              </a:rPr>
              <a:t>PRESENTED BY : SAMIRA</a:t>
            </a:r>
          </a:p>
        </p:txBody>
      </p:sp>
      <p:sp>
        <p:nvSpPr>
          <p:cNvPr name="Freeform 11" id="11"/>
          <p:cNvSpPr/>
          <p:nvPr/>
        </p:nvSpPr>
        <p:spPr>
          <a:xfrm flipH="false" flipV="false" rot="0">
            <a:off x="3511669" y="2510065"/>
            <a:ext cx="10988508" cy="239749"/>
          </a:xfrm>
          <a:custGeom>
            <a:avLst/>
            <a:gdLst/>
            <a:ahLst/>
            <a:cxnLst/>
            <a:rect r="r" b="b" t="t" l="l"/>
            <a:pathLst>
              <a:path h="239749" w="10988508">
                <a:moveTo>
                  <a:pt x="0" y="0"/>
                </a:moveTo>
                <a:lnTo>
                  <a:pt x="10988508" y="0"/>
                </a:lnTo>
                <a:lnTo>
                  <a:pt x="10988508" y="239750"/>
                </a:lnTo>
                <a:lnTo>
                  <a:pt x="0" y="239750"/>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12" id="12"/>
          <p:cNvSpPr/>
          <p:nvPr/>
        </p:nvSpPr>
        <p:spPr>
          <a:xfrm flipH="false" flipV="false" rot="0">
            <a:off x="3511669" y="7490248"/>
            <a:ext cx="10988508" cy="239749"/>
          </a:xfrm>
          <a:custGeom>
            <a:avLst/>
            <a:gdLst/>
            <a:ahLst/>
            <a:cxnLst/>
            <a:rect r="r" b="b" t="t" l="l"/>
            <a:pathLst>
              <a:path h="239749" w="10988508">
                <a:moveTo>
                  <a:pt x="0" y="0"/>
                </a:moveTo>
                <a:lnTo>
                  <a:pt x="10988508" y="0"/>
                </a:lnTo>
                <a:lnTo>
                  <a:pt x="10988508" y="239750"/>
                </a:lnTo>
                <a:lnTo>
                  <a:pt x="0" y="239750"/>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TextBox 13" id="13"/>
          <p:cNvSpPr txBox="true"/>
          <p:nvPr/>
        </p:nvSpPr>
        <p:spPr>
          <a:xfrm rot="0">
            <a:off x="2873625" y="3140235"/>
            <a:ext cx="12590529" cy="506079"/>
          </a:xfrm>
          <a:prstGeom prst="rect">
            <a:avLst/>
          </a:prstGeom>
        </p:spPr>
        <p:txBody>
          <a:bodyPr anchor="t" rtlCol="false" tIns="0" lIns="0" bIns="0" rIns="0">
            <a:spAutoFit/>
          </a:bodyPr>
          <a:lstStyle/>
          <a:p>
            <a:pPr algn="ctr">
              <a:lnSpc>
                <a:spcPts val="4130"/>
              </a:lnSpc>
              <a:spcBef>
                <a:spcPct val="0"/>
              </a:spcBef>
            </a:pPr>
            <a:r>
              <a:rPr lang="en-US" b="true" sz="2950">
                <a:solidFill>
                  <a:srgbClr val="3F2F21"/>
                </a:solidFill>
                <a:latin typeface="DM Sans Bold"/>
                <a:ea typeface="DM Sans Bold"/>
                <a:cs typeface="DM Sans Bold"/>
                <a:sym typeface="DM Sans Bold"/>
              </a:rPr>
              <a:t>MUSEUM PRESENTATION</a:t>
            </a:r>
          </a:p>
        </p:txBody>
      </p:sp>
      <p:grpSp>
        <p:nvGrpSpPr>
          <p:cNvPr name="Group 14" id="14"/>
          <p:cNvGrpSpPr/>
          <p:nvPr/>
        </p:nvGrpSpPr>
        <p:grpSpPr>
          <a:xfrm rot="0">
            <a:off x="5019585" y="6283668"/>
            <a:ext cx="3084402" cy="709535"/>
            <a:chOff x="0" y="0"/>
            <a:chExt cx="688284" cy="158333"/>
          </a:xfrm>
        </p:grpSpPr>
        <p:sp>
          <p:nvSpPr>
            <p:cNvPr name="Freeform 15" id="15"/>
            <p:cNvSpPr/>
            <p:nvPr/>
          </p:nvSpPr>
          <p:spPr>
            <a:xfrm flipH="false" flipV="false" rot="0">
              <a:off x="0" y="0"/>
              <a:ext cx="688284" cy="158333"/>
            </a:xfrm>
            <a:custGeom>
              <a:avLst/>
              <a:gdLst/>
              <a:ahLst/>
              <a:cxnLst/>
              <a:rect r="r" b="b" t="t" l="l"/>
              <a:pathLst>
                <a:path h="158333" w="688284">
                  <a:moveTo>
                    <a:pt x="0" y="0"/>
                  </a:moveTo>
                  <a:lnTo>
                    <a:pt x="688284" y="0"/>
                  </a:lnTo>
                  <a:lnTo>
                    <a:pt x="688284" y="158333"/>
                  </a:lnTo>
                  <a:lnTo>
                    <a:pt x="0" y="158333"/>
                  </a:lnTo>
                  <a:close/>
                </a:path>
              </a:pathLst>
            </a:custGeom>
            <a:solidFill>
              <a:srgbClr val="C69C32"/>
            </a:solidFill>
          </p:spPr>
        </p:sp>
        <p:sp>
          <p:nvSpPr>
            <p:cNvPr name="TextBox 16" id="16"/>
            <p:cNvSpPr txBox="true"/>
            <p:nvPr/>
          </p:nvSpPr>
          <p:spPr>
            <a:xfrm>
              <a:off x="0" y="-38100"/>
              <a:ext cx="688284" cy="196433"/>
            </a:xfrm>
            <a:prstGeom prst="rect">
              <a:avLst/>
            </a:prstGeom>
          </p:spPr>
          <p:txBody>
            <a:bodyPr anchor="ctr" rtlCol="false" tIns="50800" lIns="50800" bIns="50800" rIns="50800"/>
            <a:lstStyle/>
            <a:p>
              <a:pPr algn="ctr">
                <a:lnSpc>
                  <a:spcPts val="2659"/>
                </a:lnSpc>
              </a:pPr>
            </a:p>
          </p:txBody>
        </p:sp>
      </p:grpSp>
      <p:grpSp>
        <p:nvGrpSpPr>
          <p:cNvPr name="Group 17" id="17"/>
          <p:cNvGrpSpPr/>
          <p:nvPr/>
        </p:nvGrpSpPr>
        <p:grpSpPr>
          <a:xfrm rot="0">
            <a:off x="8343461" y="6283668"/>
            <a:ext cx="4865500" cy="709535"/>
            <a:chOff x="0" y="0"/>
            <a:chExt cx="1085736" cy="158333"/>
          </a:xfrm>
        </p:grpSpPr>
        <p:sp>
          <p:nvSpPr>
            <p:cNvPr name="Freeform 18" id="18"/>
            <p:cNvSpPr/>
            <p:nvPr/>
          </p:nvSpPr>
          <p:spPr>
            <a:xfrm flipH="false" flipV="false" rot="0">
              <a:off x="0" y="0"/>
              <a:ext cx="1085736" cy="158333"/>
            </a:xfrm>
            <a:custGeom>
              <a:avLst/>
              <a:gdLst/>
              <a:ahLst/>
              <a:cxnLst/>
              <a:rect r="r" b="b" t="t" l="l"/>
              <a:pathLst>
                <a:path h="158333" w="1085736">
                  <a:moveTo>
                    <a:pt x="0" y="0"/>
                  </a:moveTo>
                  <a:lnTo>
                    <a:pt x="1085736" y="0"/>
                  </a:lnTo>
                  <a:lnTo>
                    <a:pt x="1085736" y="158333"/>
                  </a:lnTo>
                  <a:lnTo>
                    <a:pt x="0" y="158333"/>
                  </a:lnTo>
                  <a:close/>
                </a:path>
              </a:pathLst>
            </a:custGeom>
            <a:solidFill>
              <a:srgbClr val="E3D5A7"/>
            </a:solidFill>
          </p:spPr>
        </p:sp>
        <p:sp>
          <p:nvSpPr>
            <p:cNvPr name="TextBox 19" id="19"/>
            <p:cNvSpPr txBox="true"/>
            <p:nvPr/>
          </p:nvSpPr>
          <p:spPr>
            <a:xfrm>
              <a:off x="0" y="-38100"/>
              <a:ext cx="1085736" cy="196433"/>
            </a:xfrm>
            <a:prstGeom prst="rect">
              <a:avLst/>
            </a:prstGeom>
          </p:spPr>
          <p:txBody>
            <a:bodyPr anchor="ctr" rtlCol="false" tIns="50800" lIns="50800" bIns="50800" rIns="50800"/>
            <a:lstStyle/>
            <a:p>
              <a:pPr algn="ctr">
                <a:lnSpc>
                  <a:spcPts val="2659"/>
                </a:lnSpc>
              </a:pPr>
            </a:p>
          </p:txBody>
        </p:sp>
      </p:grpSp>
      <p:sp>
        <p:nvSpPr>
          <p:cNvPr name="TextBox 20" id="20"/>
          <p:cNvSpPr txBox="true"/>
          <p:nvPr/>
        </p:nvSpPr>
        <p:spPr>
          <a:xfrm rot="0">
            <a:off x="4971460" y="6421307"/>
            <a:ext cx="3132527" cy="384134"/>
          </a:xfrm>
          <a:prstGeom prst="rect">
            <a:avLst/>
          </a:prstGeom>
        </p:spPr>
        <p:txBody>
          <a:bodyPr anchor="t" rtlCol="false" tIns="0" lIns="0" bIns="0" rIns="0">
            <a:spAutoFit/>
          </a:bodyPr>
          <a:lstStyle/>
          <a:p>
            <a:pPr algn="ctr">
              <a:lnSpc>
                <a:spcPts val="3139"/>
              </a:lnSpc>
              <a:spcBef>
                <a:spcPct val="0"/>
              </a:spcBef>
            </a:pPr>
            <a:r>
              <a:rPr lang="en-US" sz="2242">
                <a:solidFill>
                  <a:srgbClr val="3F2F21"/>
                </a:solidFill>
                <a:latin typeface="DM Sans"/>
                <a:ea typeface="DM Sans"/>
                <a:cs typeface="DM Sans"/>
                <a:sym typeface="DM Sans"/>
              </a:rPr>
              <a:t>Vintage Style</a:t>
            </a:r>
          </a:p>
        </p:txBody>
      </p:sp>
      <p:sp>
        <p:nvSpPr>
          <p:cNvPr name="TextBox 21" id="21"/>
          <p:cNvSpPr txBox="true"/>
          <p:nvPr/>
        </p:nvSpPr>
        <p:spPr>
          <a:xfrm rot="0">
            <a:off x="8480854" y="6421307"/>
            <a:ext cx="4590714" cy="384134"/>
          </a:xfrm>
          <a:prstGeom prst="rect">
            <a:avLst/>
          </a:prstGeom>
        </p:spPr>
        <p:txBody>
          <a:bodyPr anchor="t" rtlCol="false" tIns="0" lIns="0" bIns="0" rIns="0">
            <a:spAutoFit/>
          </a:bodyPr>
          <a:lstStyle/>
          <a:p>
            <a:pPr algn="ctr">
              <a:lnSpc>
                <a:spcPts val="3139"/>
              </a:lnSpc>
              <a:spcBef>
                <a:spcPct val="0"/>
              </a:spcBef>
            </a:pPr>
            <a:r>
              <a:rPr lang="en-US" sz="2242">
                <a:solidFill>
                  <a:srgbClr val="4E3A28"/>
                </a:solidFill>
                <a:latin typeface="DM Sans"/>
                <a:ea typeface="DM Sans"/>
                <a:cs typeface="DM Sans"/>
                <a:sym typeface="DM Sans"/>
              </a:rPr>
              <a:t>See You Next Time</a:t>
            </a:r>
          </a:p>
        </p:txBody>
      </p:sp>
      <p:sp>
        <p:nvSpPr>
          <p:cNvPr name="TextBox 22" id="22"/>
          <p:cNvSpPr txBox="true"/>
          <p:nvPr/>
        </p:nvSpPr>
        <p:spPr>
          <a:xfrm rot="0">
            <a:off x="1028700" y="971550"/>
            <a:ext cx="6126345" cy="440251"/>
          </a:xfrm>
          <a:prstGeom prst="rect">
            <a:avLst/>
          </a:prstGeom>
        </p:spPr>
        <p:txBody>
          <a:bodyPr anchor="t" rtlCol="false" tIns="0" lIns="0" bIns="0" rIns="0">
            <a:spAutoFit/>
          </a:bodyPr>
          <a:lstStyle/>
          <a:p>
            <a:pPr algn="l">
              <a:lnSpc>
                <a:spcPts val="3559"/>
              </a:lnSpc>
              <a:spcBef>
                <a:spcPct val="0"/>
              </a:spcBef>
            </a:pPr>
            <a:r>
              <a:rPr lang="en-US" sz="2542">
                <a:solidFill>
                  <a:srgbClr val="E8D3B5"/>
                </a:solidFill>
                <a:latin typeface="Lancelot"/>
                <a:ea typeface="Lancelot"/>
                <a:cs typeface="Lancelot"/>
                <a:sym typeface="Lancelot"/>
              </a:rPr>
              <a:t>WARNER &amp; SPENCER</a:t>
            </a:r>
          </a:p>
        </p:txBody>
      </p:sp>
      <p:sp>
        <p:nvSpPr>
          <p:cNvPr name="TextBox 23" id="23"/>
          <p:cNvSpPr txBox="true"/>
          <p:nvPr/>
        </p:nvSpPr>
        <p:spPr>
          <a:xfrm rot="0">
            <a:off x="9550937" y="971550"/>
            <a:ext cx="7708363" cy="440251"/>
          </a:xfrm>
          <a:prstGeom prst="rect">
            <a:avLst/>
          </a:prstGeom>
        </p:spPr>
        <p:txBody>
          <a:bodyPr anchor="t" rtlCol="false" tIns="0" lIns="0" bIns="0" rIns="0">
            <a:spAutoFit/>
          </a:bodyPr>
          <a:lstStyle/>
          <a:p>
            <a:pPr algn="r">
              <a:lnSpc>
                <a:spcPts val="3559"/>
              </a:lnSpc>
              <a:spcBef>
                <a:spcPct val="0"/>
              </a:spcBef>
            </a:pPr>
            <a:r>
              <a:rPr lang="en-US" sz="2542">
                <a:solidFill>
                  <a:srgbClr val="E8D3B5"/>
                </a:solidFill>
                <a:latin typeface="Lancelot"/>
                <a:ea typeface="Lancelot"/>
                <a:cs typeface="Lancelot"/>
                <a:sym typeface="Lancelot"/>
              </a:rPr>
              <a:t>WWW.REALLYGREATSITE.COM</a:t>
            </a:r>
          </a:p>
        </p:txBody>
      </p:sp>
    </p:spTree>
  </p:cSld>
  <p:clrMapOvr>
    <a:masterClrMapping/>
  </p:clrMapOvr>
</p:sld>
</file>

<file path=ppt/slides/slide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3849" t="-77265" r="-5588" b="-105896"/>
            </a:stretch>
          </a:blipFill>
        </p:spPr>
      </p:sp>
      <p:sp>
        <p:nvSpPr>
          <p:cNvPr name="Freeform 3" id="3"/>
          <p:cNvSpPr/>
          <p:nvPr/>
        </p:nvSpPr>
        <p:spPr>
          <a:xfrm flipH="false" flipV="false" rot="-360184">
            <a:off x="-1798308" y="-484663"/>
            <a:ext cx="8149496" cy="11861001"/>
          </a:xfrm>
          <a:custGeom>
            <a:avLst/>
            <a:gdLst/>
            <a:ahLst/>
            <a:cxnLst/>
            <a:rect r="r" b="b" t="t" l="l"/>
            <a:pathLst>
              <a:path h="11861001" w="8149496">
                <a:moveTo>
                  <a:pt x="0" y="0"/>
                </a:moveTo>
                <a:lnTo>
                  <a:pt x="8149496" y="0"/>
                </a:lnTo>
                <a:lnTo>
                  <a:pt x="8149496" y="11861001"/>
                </a:lnTo>
                <a:lnTo>
                  <a:pt x="0" y="11861001"/>
                </a:lnTo>
                <a:lnTo>
                  <a:pt x="0" y="0"/>
                </a:lnTo>
                <a:close/>
              </a:path>
            </a:pathLst>
          </a:custGeom>
          <a:blipFill>
            <a:blip r:embed="rId3"/>
            <a:stretch>
              <a:fillRect l="0" t="0" r="0" b="0"/>
            </a:stretch>
          </a:blipFill>
        </p:spPr>
      </p:sp>
      <p:sp>
        <p:nvSpPr>
          <p:cNvPr name="Freeform 4" id="4"/>
          <p:cNvSpPr/>
          <p:nvPr/>
        </p:nvSpPr>
        <p:spPr>
          <a:xfrm flipH="true" flipV="false" rot="916679">
            <a:off x="14787820" y="-3210783"/>
            <a:ext cx="6200384" cy="4114800"/>
          </a:xfrm>
          <a:custGeom>
            <a:avLst/>
            <a:gdLst/>
            <a:ahLst/>
            <a:cxnLst/>
            <a:rect r="r" b="b" t="t" l="l"/>
            <a:pathLst>
              <a:path h="4114800" w="6200384">
                <a:moveTo>
                  <a:pt x="6200384" y="0"/>
                </a:moveTo>
                <a:lnTo>
                  <a:pt x="0" y="0"/>
                </a:lnTo>
                <a:lnTo>
                  <a:pt x="0" y="4114800"/>
                </a:lnTo>
                <a:lnTo>
                  <a:pt x="6200384" y="4114800"/>
                </a:lnTo>
                <a:lnTo>
                  <a:pt x="6200384"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5" id="5"/>
          <p:cNvSpPr/>
          <p:nvPr/>
        </p:nvSpPr>
        <p:spPr>
          <a:xfrm flipH="true" flipV="false" rot="-806785">
            <a:off x="14748691" y="9569320"/>
            <a:ext cx="6200384" cy="4114800"/>
          </a:xfrm>
          <a:custGeom>
            <a:avLst/>
            <a:gdLst/>
            <a:ahLst/>
            <a:cxnLst/>
            <a:rect r="r" b="b" t="t" l="l"/>
            <a:pathLst>
              <a:path h="4114800" w="6200384">
                <a:moveTo>
                  <a:pt x="6200384" y="0"/>
                </a:moveTo>
                <a:lnTo>
                  <a:pt x="0" y="0"/>
                </a:lnTo>
                <a:lnTo>
                  <a:pt x="0" y="4114800"/>
                </a:lnTo>
                <a:lnTo>
                  <a:pt x="6200384" y="4114800"/>
                </a:lnTo>
                <a:lnTo>
                  <a:pt x="6200384"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6" id="6"/>
          <p:cNvSpPr/>
          <p:nvPr/>
        </p:nvSpPr>
        <p:spPr>
          <a:xfrm flipH="false" flipV="false" rot="-5870978">
            <a:off x="1493661" y="2271129"/>
            <a:ext cx="7074560" cy="6349417"/>
          </a:xfrm>
          <a:custGeom>
            <a:avLst/>
            <a:gdLst/>
            <a:ahLst/>
            <a:cxnLst/>
            <a:rect r="r" b="b" t="t" l="l"/>
            <a:pathLst>
              <a:path h="6349417" w="7074560">
                <a:moveTo>
                  <a:pt x="0" y="0"/>
                </a:moveTo>
                <a:lnTo>
                  <a:pt x="7074560" y="0"/>
                </a:lnTo>
                <a:lnTo>
                  <a:pt x="7074560" y="6349417"/>
                </a:lnTo>
                <a:lnTo>
                  <a:pt x="0" y="6349417"/>
                </a:lnTo>
                <a:lnTo>
                  <a:pt x="0" y="0"/>
                </a:lnTo>
                <a:close/>
              </a:path>
            </a:pathLst>
          </a:custGeom>
          <a:blipFill>
            <a:blip r:embed="rId6"/>
            <a:stretch>
              <a:fillRect l="0" t="0" r="0" b="0"/>
            </a:stretch>
          </a:blipFill>
        </p:spPr>
      </p:sp>
      <p:grpSp>
        <p:nvGrpSpPr>
          <p:cNvPr name="Group 7" id="7"/>
          <p:cNvGrpSpPr/>
          <p:nvPr/>
        </p:nvGrpSpPr>
        <p:grpSpPr>
          <a:xfrm rot="-475754">
            <a:off x="2692944" y="2735032"/>
            <a:ext cx="4733458" cy="5500296"/>
            <a:chOff x="0" y="0"/>
            <a:chExt cx="529744" cy="615564"/>
          </a:xfrm>
        </p:grpSpPr>
        <p:sp>
          <p:nvSpPr>
            <p:cNvPr name="Freeform 8" id="8"/>
            <p:cNvSpPr/>
            <p:nvPr/>
          </p:nvSpPr>
          <p:spPr>
            <a:xfrm flipH="false" flipV="false" rot="0">
              <a:off x="0" y="0"/>
              <a:ext cx="529744" cy="615564"/>
            </a:xfrm>
            <a:custGeom>
              <a:avLst/>
              <a:gdLst/>
              <a:ahLst/>
              <a:cxnLst/>
              <a:rect r="r" b="b" t="t" l="l"/>
              <a:pathLst>
                <a:path h="615564" w="529744">
                  <a:moveTo>
                    <a:pt x="0" y="0"/>
                  </a:moveTo>
                  <a:lnTo>
                    <a:pt x="529744" y="0"/>
                  </a:lnTo>
                  <a:lnTo>
                    <a:pt x="529744" y="615564"/>
                  </a:lnTo>
                  <a:lnTo>
                    <a:pt x="0" y="615564"/>
                  </a:lnTo>
                  <a:close/>
                </a:path>
              </a:pathLst>
            </a:custGeom>
            <a:blipFill>
              <a:blip r:embed="rId7"/>
              <a:stretch>
                <a:fillRect l="-84434" t="-33638" r="-96422" b="-27641"/>
              </a:stretch>
            </a:blipFill>
          </p:spPr>
        </p:sp>
      </p:grpSp>
      <p:grpSp>
        <p:nvGrpSpPr>
          <p:cNvPr name="Group 9" id="9"/>
          <p:cNvGrpSpPr/>
          <p:nvPr/>
        </p:nvGrpSpPr>
        <p:grpSpPr>
          <a:xfrm rot="0">
            <a:off x="9833201" y="7761676"/>
            <a:ext cx="2092355" cy="601170"/>
            <a:chOff x="0" y="0"/>
            <a:chExt cx="551073" cy="158333"/>
          </a:xfrm>
        </p:grpSpPr>
        <p:sp>
          <p:nvSpPr>
            <p:cNvPr name="Freeform 10" id="10"/>
            <p:cNvSpPr/>
            <p:nvPr/>
          </p:nvSpPr>
          <p:spPr>
            <a:xfrm flipH="false" flipV="false" rot="0">
              <a:off x="0" y="0"/>
              <a:ext cx="551073" cy="158333"/>
            </a:xfrm>
            <a:custGeom>
              <a:avLst/>
              <a:gdLst/>
              <a:ahLst/>
              <a:cxnLst/>
              <a:rect r="r" b="b" t="t" l="l"/>
              <a:pathLst>
                <a:path h="158333" w="551073">
                  <a:moveTo>
                    <a:pt x="0" y="0"/>
                  </a:moveTo>
                  <a:lnTo>
                    <a:pt x="551073" y="0"/>
                  </a:lnTo>
                  <a:lnTo>
                    <a:pt x="551073" y="158333"/>
                  </a:lnTo>
                  <a:lnTo>
                    <a:pt x="0" y="158333"/>
                  </a:lnTo>
                  <a:close/>
                </a:path>
              </a:pathLst>
            </a:custGeom>
            <a:solidFill>
              <a:srgbClr val="C69C32"/>
            </a:solidFill>
          </p:spPr>
        </p:sp>
        <p:sp>
          <p:nvSpPr>
            <p:cNvPr name="TextBox 11" id="11"/>
            <p:cNvSpPr txBox="true"/>
            <p:nvPr/>
          </p:nvSpPr>
          <p:spPr>
            <a:xfrm>
              <a:off x="0" y="-38100"/>
              <a:ext cx="551073" cy="196433"/>
            </a:xfrm>
            <a:prstGeom prst="rect">
              <a:avLst/>
            </a:prstGeom>
          </p:spPr>
          <p:txBody>
            <a:bodyPr anchor="ctr" rtlCol="false" tIns="50800" lIns="50800" bIns="50800" rIns="50800"/>
            <a:lstStyle/>
            <a:p>
              <a:pPr algn="ctr">
                <a:lnSpc>
                  <a:spcPts val="2659"/>
                </a:lnSpc>
              </a:pPr>
            </a:p>
          </p:txBody>
        </p:sp>
      </p:grpSp>
      <p:sp>
        <p:nvSpPr>
          <p:cNvPr name="Freeform 12" id="12"/>
          <p:cNvSpPr/>
          <p:nvPr/>
        </p:nvSpPr>
        <p:spPr>
          <a:xfrm flipH="false" flipV="false" rot="0">
            <a:off x="6795392" y="1028700"/>
            <a:ext cx="1975530" cy="2049836"/>
          </a:xfrm>
          <a:custGeom>
            <a:avLst/>
            <a:gdLst/>
            <a:ahLst/>
            <a:cxnLst/>
            <a:rect r="r" b="b" t="t" l="l"/>
            <a:pathLst>
              <a:path h="2049836" w="1975530">
                <a:moveTo>
                  <a:pt x="0" y="0"/>
                </a:moveTo>
                <a:lnTo>
                  <a:pt x="1975530" y="0"/>
                </a:lnTo>
                <a:lnTo>
                  <a:pt x="1975530" y="2049836"/>
                </a:lnTo>
                <a:lnTo>
                  <a:pt x="0" y="2049836"/>
                </a:lnTo>
                <a:lnTo>
                  <a:pt x="0" y="0"/>
                </a:lnTo>
                <a:close/>
              </a:path>
            </a:pathLst>
          </a:custGeom>
          <a:blipFill>
            <a:blip r:embed="rId8"/>
            <a:stretch>
              <a:fillRect l="0" t="0" r="0" b="0"/>
            </a:stretch>
          </a:blipFill>
        </p:spPr>
      </p:sp>
      <p:sp>
        <p:nvSpPr>
          <p:cNvPr name="Freeform 13" id="13"/>
          <p:cNvSpPr/>
          <p:nvPr/>
        </p:nvSpPr>
        <p:spPr>
          <a:xfrm flipH="false" flipV="false" rot="0">
            <a:off x="1477776" y="7879893"/>
            <a:ext cx="1975530" cy="2049836"/>
          </a:xfrm>
          <a:custGeom>
            <a:avLst/>
            <a:gdLst/>
            <a:ahLst/>
            <a:cxnLst/>
            <a:rect r="r" b="b" t="t" l="l"/>
            <a:pathLst>
              <a:path h="2049836" w="1975530">
                <a:moveTo>
                  <a:pt x="0" y="0"/>
                </a:moveTo>
                <a:lnTo>
                  <a:pt x="1975530" y="0"/>
                </a:lnTo>
                <a:lnTo>
                  <a:pt x="1975530" y="2049836"/>
                </a:lnTo>
                <a:lnTo>
                  <a:pt x="0" y="2049836"/>
                </a:lnTo>
                <a:lnTo>
                  <a:pt x="0" y="0"/>
                </a:lnTo>
                <a:close/>
              </a:path>
            </a:pathLst>
          </a:custGeom>
          <a:blipFill>
            <a:blip r:embed="rId8"/>
            <a:stretch>
              <a:fillRect l="0" t="0" r="0" b="0"/>
            </a:stretch>
          </a:blipFill>
        </p:spPr>
      </p:sp>
      <p:sp>
        <p:nvSpPr>
          <p:cNvPr name="TextBox 14" id="14"/>
          <p:cNvSpPr txBox="true"/>
          <p:nvPr/>
        </p:nvSpPr>
        <p:spPr>
          <a:xfrm rot="0">
            <a:off x="9833201" y="2361956"/>
            <a:ext cx="7200167" cy="2116187"/>
          </a:xfrm>
          <a:prstGeom prst="rect">
            <a:avLst/>
          </a:prstGeom>
        </p:spPr>
        <p:txBody>
          <a:bodyPr anchor="t" rtlCol="false" tIns="0" lIns="0" bIns="0" rIns="0">
            <a:spAutoFit/>
          </a:bodyPr>
          <a:lstStyle/>
          <a:p>
            <a:pPr algn="l">
              <a:lnSpc>
                <a:spcPts val="8248"/>
              </a:lnSpc>
            </a:pPr>
            <a:r>
              <a:rPr lang="en-US" sz="7637">
                <a:solidFill>
                  <a:srgbClr val="C69C32"/>
                </a:solidFill>
                <a:latin typeface="Lancelot"/>
                <a:ea typeface="Lancelot"/>
                <a:cs typeface="Lancelot"/>
                <a:sym typeface="Lancelot"/>
              </a:rPr>
              <a:t>Introduction to the </a:t>
            </a:r>
            <a:r>
              <a:rPr lang="en-US" sz="7637">
                <a:solidFill>
                  <a:srgbClr val="C69C32"/>
                </a:solidFill>
                <a:latin typeface="Lancelot"/>
                <a:ea typeface="Lancelot"/>
                <a:cs typeface="Lancelot"/>
                <a:sym typeface="Lancelot"/>
              </a:rPr>
              <a:t>Museum Vintage</a:t>
            </a:r>
          </a:p>
        </p:txBody>
      </p:sp>
      <p:sp>
        <p:nvSpPr>
          <p:cNvPr name="TextBox 15" id="15"/>
          <p:cNvSpPr txBox="true"/>
          <p:nvPr/>
        </p:nvSpPr>
        <p:spPr>
          <a:xfrm rot="0">
            <a:off x="9833201" y="5307401"/>
            <a:ext cx="6583621" cy="1749425"/>
          </a:xfrm>
          <a:prstGeom prst="rect">
            <a:avLst/>
          </a:prstGeom>
        </p:spPr>
        <p:txBody>
          <a:bodyPr anchor="t" rtlCol="false" tIns="0" lIns="0" bIns="0" rIns="0">
            <a:spAutoFit/>
          </a:bodyPr>
          <a:lstStyle/>
          <a:p>
            <a:pPr algn="l">
              <a:lnSpc>
                <a:spcPts val="2799"/>
              </a:lnSpc>
              <a:spcBef>
                <a:spcPct val="0"/>
              </a:spcBef>
            </a:pPr>
            <a:r>
              <a:rPr lang="en-US" sz="1999">
                <a:solidFill>
                  <a:srgbClr val="E3D5A7"/>
                </a:solidFill>
                <a:latin typeface="DM Sans"/>
                <a:ea typeface="DM Sans"/>
                <a:cs typeface="DM Sans"/>
                <a:sym typeface="DM Sans"/>
              </a:rPr>
              <a:t>A Vintage Museum is a space that collects, preserves, and exhibits artifacts from bygone eras to showcase human creativity and craftsmanship. The goal is to bridge generations—allowing visitors to appreciate the elegance, design, and culture of previous centuries. </a:t>
            </a:r>
          </a:p>
        </p:txBody>
      </p:sp>
      <p:sp>
        <p:nvSpPr>
          <p:cNvPr name="TextBox 16" id="16"/>
          <p:cNvSpPr txBox="true"/>
          <p:nvPr/>
        </p:nvSpPr>
        <p:spPr>
          <a:xfrm rot="0">
            <a:off x="9833201" y="4782523"/>
            <a:ext cx="4705683" cy="382270"/>
          </a:xfrm>
          <a:prstGeom prst="rect">
            <a:avLst/>
          </a:prstGeom>
        </p:spPr>
        <p:txBody>
          <a:bodyPr anchor="t" rtlCol="false" tIns="0" lIns="0" bIns="0" rIns="0">
            <a:spAutoFit/>
          </a:bodyPr>
          <a:lstStyle/>
          <a:p>
            <a:pPr algn="l">
              <a:lnSpc>
                <a:spcPts val="3079"/>
              </a:lnSpc>
              <a:spcBef>
                <a:spcPct val="0"/>
              </a:spcBef>
            </a:pPr>
            <a:r>
              <a:rPr lang="en-US" b="true" sz="2199">
                <a:solidFill>
                  <a:srgbClr val="E3D5A7"/>
                </a:solidFill>
                <a:latin typeface="DM Sans Bold"/>
                <a:ea typeface="DM Sans Bold"/>
                <a:cs typeface="DM Sans Bold"/>
                <a:sym typeface="DM Sans Bold"/>
              </a:rPr>
              <a:t>Concept of a Vintage Museum</a:t>
            </a:r>
          </a:p>
        </p:txBody>
      </p:sp>
      <p:sp>
        <p:nvSpPr>
          <p:cNvPr name="TextBox 17" id="17"/>
          <p:cNvSpPr txBox="true"/>
          <p:nvPr/>
        </p:nvSpPr>
        <p:spPr>
          <a:xfrm rot="0">
            <a:off x="9833201" y="7895026"/>
            <a:ext cx="2057815" cy="323215"/>
          </a:xfrm>
          <a:prstGeom prst="rect">
            <a:avLst/>
          </a:prstGeom>
        </p:spPr>
        <p:txBody>
          <a:bodyPr anchor="t" rtlCol="false" tIns="0" lIns="0" bIns="0" rIns="0">
            <a:spAutoFit/>
          </a:bodyPr>
          <a:lstStyle/>
          <a:p>
            <a:pPr algn="ctr">
              <a:lnSpc>
                <a:spcPts val="2659"/>
              </a:lnSpc>
              <a:spcBef>
                <a:spcPct val="0"/>
              </a:spcBef>
            </a:pPr>
            <a:r>
              <a:rPr lang="en-US" sz="1899">
                <a:solidFill>
                  <a:srgbClr val="3F2F21"/>
                </a:solidFill>
                <a:latin typeface="DM Sans"/>
                <a:ea typeface="DM Sans"/>
                <a:cs typeface="DM Sans"/>
                <a:sym typeface="DM Sans"/>
              </a:rPr>
              <a:t>See More</a:t>
            </a:r>
          </a:p>
        </p:txBody>
      </p:sp>
      <p:sp>
        <p:nvSpPr>
          <p:cNvPr name="TextBox 18" id="18"/>
          <p:cNvSpPr txBox="true"/>
          <p:nvPr/>
        </p:nvSpPr>
        <p:spPr>
          <a:xfrm rot="0">
            <a:off x="1028700" y="971550"/>
            <a:ext cx="6126345" cy="440251"/>
          </a:xfrm>
          <a:prstGeom prst="rect">
            <a:avLst/>
          </a:prstGeom>
        </p:spPr>
        <p:txBody>
          <a:bodyPr anchor="t" rtlCol="false" tIns="0" lIns="0" bIns="0" rIns="0">
            <a:spAutoFit/>
          </a:bodyPr>
          <a:lstStyle/>
          <a:p>
            <a:pPr algn="l">
              <a:lnSpc>
                <a:spcPts val="3559"/>
              </a:lnSpc>
              <a:spcBef>
                <a:spcPct val="0"/>
              </a:spcBef>
            </a:pPr>
            <a:r>
              <a:rPr lang="en-US" sz="2542">
                <a:solidFill>
                  <a:srgbClr val="4E3A28"/>
                </a:solidFill>
                <a:latin typeface="Lancelot"/>
                <a:ea typeface="Lancelot"/>
                <a:cs typeface="Lancelot"/>
                <a:sym typeface="Lancelot"/>
              </a:rPr>
              <a:t>WARNER &amp; SPENCER</a:t>
            </a:r>
          </a:p>
        </p:txBody>
      </p:sp>
      <p:sp>
        <p:nvSpPr>
          <p:cNvPr name="TextBox 19" id="19"/>
          <p:cNvSpPr txBox="true"/>
          <p:nvPr/>
        </p:nvSpPr>
        <p:spPr>
          <a:xfrm rot="0">
            <a:off x="9550937" y="971550"/>
            <a:ext cx="7708363" cy="440251"/>
          </a:xfrm>
          <a:prstGeom prst="rect">
            <a:avLst/>
          </a:prstGeom>
        </p:spPr>
        <p:txBody>
          <a:bodyPr anchor="t" rtlCol="false" tIns="0" lIns="0" bIns="0" rIns="0">
            <a:spAutoFit/>
          </a:bodyPr>
          <a:lstStyle/>
          <a:p>
            <a:pPr algn="r">
              <a:lnSpc>
                <a:spcPts val="3559"/>
              </a:lnSpc>
              <a:spcBef>
                <a:spcPct val="0"/>
              </a:spcBef>
            </a:pPr>
            <a:r>
              <a:rPr lang="en-US" sz="2542">
                <a:solidFill>
                  <a:srgbClr val="E8D3B5"/>
                </a:solidFill>
                <a:latin typeface="Lancelot"/>
                <a:ea typeface="Lancelot"/>
                <a:cs typeface="Lancelot"/>
                <a:sym typeface="Lancelot"/>
              </a:rPr>
              <a:t>WWW.REALLYGREATSITE.COM</a:t>
            </a:r>
          </a:p>
        </p:txBody>
      </p:sp>
    </p:spTree>
  </p:cSld>
  <p:clrMapOvr>
    <a:masterClrMapping/>
  </p:clrMapOvr>
</p:sld>
</file>

<file path=ppt/slides/slide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3849" t="-77265" r="-5588" b="-105896"/>
            </a:stretch>
          </a:blipFill>
        </p:spPr>
      </p:sp>
      <p:sp>
        <p:nvSpPr>
          <p:cNvPr name="Freeform 3" id="3"/>
          <p:cNvSpPr/>
          <p:nvPr/>
        </p:nvSpPr>
        <p:spPr>
          <a:xfrm flipH="false" flipV="false" rot="-4880850">
            <a:off x="-1837169" y="2766412"/>
            <a:ext cx="5772668" cy="5180970"/>
          </a:xfrm>
          <a:custGeom>
            <a:avLst/>
            <a:gdLst/>
            <a:ahLst/>
            <a:cxnLst/>
            <a:rect r="r" b="b" t="t" l="l"/>
            <a:pathLst>
              <a:path h="5180970" w="5772668">
                <a:moveTo>
                  <a:pt x="0" y="0"/>
                </a:moveTo>
                <a:lnTo>
                  <a:pt x="5772668" y="0"/>
                </a:lnTo>
                <a:lnTo>
                  <a:pt x="5772668" y="5180970"/>
                </a:lnTo>
                <a:lnTo>
                  <a:pt x="0" y="5180970"/>
                </a:lnTo>
                <a:lnTo>
                  <a:pt x="0" y="0"/>
                </a:lnTo>
                <a:close/>
              </a:path>
            </a:pathLst>
          </a:custGeom>
          <a:blipFill>
            <a:blip r:embed="rId3"/>
            <a:stretch>
              <a:fillRect l="0" t="0" r="0" b="0"/>
            </a:stretch>
          </a:blipFill>
        </p:spPr>
      </p:sp>
      <p:sp>
        <p:nvSpPr>
          <p:cNvPr name="Freeform 4" id="4"/>
          <p:cNvSpPr/>
          <p:nvPr/>
        </p:nvSpPr>
        <p:spPr>
          <a:xfrm flipH="false" flipV="false" rot="-6357363">
            <a:off x="14291204" y="2686143"/>
            <a:ext cx="5772668" cy="5180970"/>
          </a:xfrm>
          <a:custGeom>
            <a:avLst/>
            <a:gdLst/>
            <a:ahLst/>
            <a:cxnLst/>
            <a:rect r="r" b="b" t="t" l="l"/>
            <a:pathLst>
              <a:path h="5180970" w="5772668">
                <a:moveTo>
                  <a:pt x="0" y="0"/>
                </a:moveTo>
                <a:lnTo>
                  <a:pt x="5772668" y="0"/>
                </a:lnTo>
                <a:lnTo>
                  <a:pt x="5772668" y="5180970"/>
                </a:lnTo>
                <a:lnTo>
                  <a:pt x="0" y="5180970"/>
                </a:lnTo>
                <a:lnTo>
                  <a:pt x="0" y="0"/>
                </a:lnTo>
                <a:close/>
              </a:path>
            </a:pathLst>
          </a:custGeom>
          <a:blipFill>
            <a:blip r:embed="rId3"/>
            <a:stretch>
              <a:fillRect l="0" t="0" r="0" b="0"/>
            </a:stretch>
          </a:blipFill>
        </p:spPr>
      </p:sp>
      <p:grpSp>
        <p:nvGrpSpPr>
          <p:cNvPr name="Group 5" id="5"/>
          <p:cNvGrpSpPr/>
          <p:nvPr/>
        </p:nvGrpSpPr>
        <p:grpSpPr>
          <a:xfrm rot="514373">
            <a:off x="-868669" y="3150283"/>
            <a:ext cx="3862387" cy="4488107"/>
            <a:chOff x="0" y="0"/>
            <a:chExt cx="529744" cy="615564"/>
          </a:xfrm>
        </p:grpSpPr>
        <p:sp>
          <p:nvSpPr>
            <p:cNvPr name="Freeform 6" id="6"/>
            <p:cNvSpPr/>
            <p:nvPr/>
          </p:nvSpPr>
          <p:spPr>
            <a:xfrm flipH="false" flipV="false" rot="0">
              <a:off x="0" y="0"/>
              <a:ext cx="529744" cy="615564"/>
            </a:xfrm>
            <a:custGeom>
              <a:avLst/>
              <a:gdLst/>
              <a:ahLst/>
              <a:cxnLst/>
              <a:rect r="r" b="b" t="t" l="l"/>
              <a:pathLst>
                <a:path h="615564" w="529744">
                  <a:moveTo>
                    <a:pt x="0" y="0"/>
                  </a:moveTo>
                  <a:lnTo>
                    <a:pt x="529744" y="0"/>
                  </a:lnTo>
                  <a:lnTo>
                    <a:pt x="529744" y="615564"/>
                  </a:lnTo>
                  <a:lnTo>
                    <a:pt x="0" y="615564"/>
                  </a:lnTo>
                  <a:close/>
                </a:path>
              </a:pathLst>
            </a:custGeom>
            <a:blipFill>
              <a:blip r:embed="rId4"/>
              <a:stretch>
                <a:fillRect l="-37071" t="0" r="-37071" b="0"/>
              </a:stretch>
            </a:blipFill>
          </p:spPr>
        </p:sp>
      </p:grpSp>
      <p:grpSp>
        <p:nvGrpSpPr>
          <p:cNvPr name="Group 7" id="7"/>
          <p:cNvGrpSpPr/>
          <p:nvPr/>
        </p:nvGrpSpPr>
        <p:grpSpPr>
          <a:xfrm rot="-962139">
            <a:off x="15274081" y="3061050"/>
            <a:ext cx="3862387" cy="4488107"/>
            <a:chOff x="0" y="0"/>
            <a:chExt cx="529744" cy="615564"/>
          </a:xfrm>
        </p:grpSpPr>
        <p:sp>
          <p:nvSpPr>
            <p:cNvPr name="Freeform 8" id="8"/>
            <p:cNvSpPr/>
            <p:nvPr/>
          </p:nvSpPr>
          <p:spPr>
            <a:xfrm flipH="true" flipV="false" rot="0">
              <a:off x="0" y="0"/>
              <a:ext cx="529744" cy="615564"/>
            </a:xfrm>
            <a:custGeom>
              <a:avLst/>
              <a:gdLst/>
              <a:ahLst/>
              <a:cxnLst/>
              <a:rect r="r" b="b" t="t" l="l"/>
              <a:pathLst>
                <a:path h="615564" w="529744">
                  <a:moveTo>
                    <a:pt x="529744" y="0"/>
                  </a:moveTo>
                  <a:lnTo>
                    <a:pt x="0" y="0"/>
                  </a:lnTo>
                  <a:lnTo>
                    <a:pt x="0" y="615564"/>
                  </a:lnTo>
                  <a:lnTo>
                    <a:pt x="529744" y="615564"/>
                  </a:lnTo>
                  <a:close/>
                </a:path>
              </a:pathLst>
            </a:custGeom>
            <a:blipFill>
              <a:blip r:embed="rId5"/>
              <a:stretch>
                <a:fillRect l="-37309" t="0" r="-37309" b="0"/>
              </a:stretch>
            </a:blipFill>
          </p:spPr>
        </p:sp>
      </p:grpSp>
      <p:sp>
        <p:nvSpPr>
          <p:cNvPr name="Freeform 9" id="9"/>
          <p:cNvSpPr/>
          <p:nvPr/>
        </p:nvSpPr>
        <p:spPr>
          <a:xfrm flipH="true" flipV="false" rot="-616661">
            <a:off x="-1709628" y="-3451184"/>
            <a:ext cx="6200384" cy="4114800"/>
          </a:xfrm>
          <a:custGeom>
            <a:avLst/>
            <a:gdLst/>
            <a:ahLst/>
            <a:cxnLst/>
            <a:rect r="r" b="b" t="t" l="l"/>
            <a:pathLst>
              <a:path h="4114800" w="6200384">
                <a:moveTo>
                  <a:pt x="6200383" y="0"/>
                </a:moveTo>
                <a:lnTo>
                  <a:pt x="0" y="0"/>
                </a:lnTo>
                <a:lnTo>
                  <a:pt x="0" y="4114800"/>
                </a:lnTo>
                <a:lnTo>
                  <a:pt x="6200383" y="4114800"/>
                </a:lnTo>
                <a:lnTo>
                  <a:pt x="6200383"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0" id="10"/>
          <p:cNvSpPr/>
          <p:nvPr/>
        </p:nvSpPr>
        <p:spPr>
          <a:xfrm flipH="true" flipV="false" rot="-806785">
            <a:off x="14339029" y="9428393"/>
            <a:ext cx="6200384" cy="4114800"/>
          </a:xfrm>
          <a:custGeom>
            <a:avLst/>
            <a:gdLst/>
            <a:ahLst/>
            <a:cxnLst/>
            <a:rect r="r" b="b" t="t" l="l"/>
            <a:pathLst>
              <a:path h="4114800" w="6200384">
                <a:moveTo>
                  <a:pt x="6200384" y="0"/>
                </a:moveTo>
                <a:lnTo>
                  <a:pt x="0" y="0"/>
                </a:lnTo>
                <a:lnTo>
                  <a:pt x="0" y="4114800"/>
                </a:lnTo>
                <a:lnTo>
                  <a:pt x="6200384" y="4114800"/>
                </a:lnTo>
                <a:lnTo>
                  <a:pt x="6200384"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1" id="11"/>
          <p:cNvSpPr/>
          <p:nvPr/>
        </p:nvSpPr>
        <p:spPr>
          <a:xfrm flipH="false" flipV="false" rot="0">
            <a:off x="1517178" y="6885510"/>
            <a:ext cx="1936128" cy="2008952"/>
          </a:xfrm>
          <a:custGeom>
            <a:avLst/>
            <a:gdLst/>
            <a:ahLst/>
            <a:cxnLst/>
            <a:rect r="r" b="b" t="t" l="l"/>
            <a:pathLst>
              <a:path h="2008952" w="1936128">
                <a:moveTo>
                  <a:pt x="0" y="0"/>
                </a:moveTo>
                <a:lnTo>
                  <a:pt x="1936128" y="0"/>
                </a:lnTo>
                <a:lnTo>
                  <a:pt x="1936128" y="2008953"/>
                </a:lnTo>
                <a:lnTo>
                  <a:pt x="0" y="2008953"/>
                </a:lnTo>
                <a:lnTo>
                  <a:pt x="0" y="0"/>
                </a:lnTo>
                <a:close/>
              </a:path>
            </a:pathLst>
          </a:custGeom>
          <a:blipFill>
            <a:blip r:embed="rId8"/>
            <a:stretch>
              <a:fillRect l="0" t="0" r="0" b="0"/>
            </a:stretch>
          </a:blipFill>
        </p:spPr>
      </p:sp>
      <p:sp>
        <p:nvSpPr>
          <p:cNvPr name="Freeform 12" id="12"/>
          <p:cNvSpPr/>
          <p:nvPr/>
        </p:nvSpPr>
        <p:spPr>
          <a:xfrm flipH="false" flipV="false" rot="0">
            <a:off x="13761273" y="2285756"/>
            <a:ext cx="1936128" cy="2008952"/>
          </a:xfrm>
          <a:custGeom>
            <a:avLst/>
            <a:gdLst/>
            <a:ahLst/>
            <a:cxnLst/>
            <a:rect r="r" b="b" t="t" l="l"/>
            <a:pathLst>
              <a:path h="2008952" w="1936128">
                <a:moveTo>
                  <a:pt x="0" y="0"/>
                </a:moveTo>
                <a:lnTo>
                  <a:pt x="1936128" y="0"/>
                </a:lnTo>
                <a:lnTo>
                  <a:pt x="1936128" y="2008952"/>
                </a:lnTo>
                <a:lnTo>
                  <a:pt x="0" y="2008952"/>
                </a:lnTo>
                <a:lnTo>
                  <a:pt x="0" y="0"/>
                </a:lnTo>
                <a:close/>
              </a:path>
            </a:pathLst>
          </a:custGeom>
          <a:blipFill>
            <a:blip r:embed="rId8"/>
            <a:stretch>
              <a:fillRect l="0" t="0" r="0" b="0"/>
            </a:stretch>
          </a:blipFill>
        </p:spPr>
      </p:sp>
      <p:sp>
        <p:nvSpPr>
          <p:cNvPr name="TextBox 13" id="13"/>
          <p:cNvSpPr txBox="true"/>
          <p:nvPr/>
        </p:nvSpPr>
        <p:spPr>
          <a:xfrm rot="0">
            <a:off x="3903854" y="2361956"/>
            <a:ext cx="10041739" cy="2116642"/>
          </a:xfrm>
          <a:prstGeom prst="rect">
            <a:avLst/>
          </a:prstGeom>
        </p:spPr>
        <p:txBody>
          <a:bodyPr anchor="t" rtlCol="false" tIns="0" lIns="0" bIns="0" rIns="0">
            <a:spAutoFit/>
          </a:bodyPr>
          <a:lstStyle/>
          <a:p>
            <a:pPr algn="ctr">
              <a:lnSpc>
                <a:spcPts val="8248"/>
              </a:lnSpc>
            </a:pPr>
            <a:r>
              <a:rPr lang="en-US" sz="7637">
                <a:solidFill>
                  <a:srgbClr val="C69C32"/>
                </a:solidFill>
                <a:latin typeface="Lancelot"/>
                <a:ea typeface="Lancelot"/>
                <a:cs typeface="Lancelot"/>
                <a:sym typeface="Lancelot"/>
              </a:rPr>
              <a:t>The Best Evolution of</a:t>
            </a:r>
            <a:r>
              <a:rPr lang="en-US" sz="7637">
                <a:solidFill>
                  <a:srgbClr val="C69C32"/>
                </a:solidFill>
                <a:latin typeface="Lancelot"/>
                <a:ea typeface="Lancelot"/>
                <a:cs typeface="Lancelot"/>
                <a:sym typeface="Lancelot"/>
              </a:rPr>
              <a:t> Vintage Culture</a:t>
            </a:r>
          </a:p>
        </p:txBody>
      </p:sp>
      <p:sp>
        <p:nvSpPr>
          <p:cNvPr name="TextBox 14" id="14"/>
          <p:cNvSpPr txBox="true"/>
          <p:nvPr/>
        </p:nvSpPr>
        <p:spPr>
          <a:xfrm rot="0">
            <a:off x="4396816" y="5499505"/>
            <a:ext cx="4273154" cy="1044575"/>
          </a:xfrm>
          <a:prstGeom prst="rect">
            <a:avLst/>
          </a:prstGeom>
        </p:spPr>
        <p:txBody>
          <a:bodyPr anchor="t" rtlCol="false" tIns="0" lIns="0" bIns="0" rIns="0">
            <a:spAutoFit/>
          </a:bodyPr>
          <a:lstStyle/>
          <a:p>
            <a:pPr algn="ctr">
              <a:lnSpc>
                <a:spcPts val="2799"/>
              </a:lnSpc>
              <a:spcBef>
                <a:spcPct val="0"/>
              </a:spcBef>
            </a:pPr>
            <a:r>
              <a:rPr lang="en-US" sz="1999">
                <a:solidFill>
                  <a:srgbClr val="E3D5A7"/>
                </a:solidFill>
                <a:latin typeface="DM Sans"/>
                <a:ea typeface="DM Sans"/>
                <a:cs typeface="DM Sans"/>
                <a:sym typeface="DM Sans"/>
              </a:rPr>
              <a:t>Vintage culture emerged as people began valuing craftsmanship over mass production.</a:t>
            </a:r>
          </a:p>
        </p:txBody>
      </p:sp>
      <p:sp>
        <p:nvSpPr>
          <p:cNvPr name="TextBox 15" id="15"/>
          <p:cNvSpPr txBox="true"/>
          <p:nvPr/>
        </p:nvSpPr>
        <p:spPr>
          <a:xfrm rot="0">
            <a:off x="9144000" y="5499505"/>
            <a:ext cx="4273154" cy="1044575"/>
          </a:xfrm>
          <a:prstGeom prst="rect">
            <a:avLst/>
          </a:prstGeom>
        </p:spPr>
        <p:txBody>
          <a:bodyPr anchor="t" rtlCol="false" tIns="0" lIns="0" bIns="0" rIns="0">
            <a:spAutoFit/>
          </a:bodyPr>
          <a:lstStyle/>
          <a:p>
            <a:pPr algn="ctr">
              <a:lnSpc>
                <a:spcPts val="2799"/>
              </a:lnSpc>
              <a:spcBef>
                <a:spcPct val="0"/>
              </a:spcBef>
            </a:pPr>
            <a:r>
              <a:rPr lang="en-US" sz="1999">
                <a:solidFill>
                  <a:srgbClr val="E3D5A7"/>
                </a:solidFill>
                <a:latin typeface="DM Sans"/>
                <a:ea typeface="DM Sans"/>
                <a:cs typeface="DM Sans"/>
                <a:sym typeface="DM Sans"/>
              </a:rPr>
              <a:t>Items once seen as old-fashioned gained new appreciation for their uniqueness and quality.</a:t>
            </a:r>
          </a:p>
        </p:txBody>
      </p:sp>
      <p:sp>
        <p:nvSpPr>
          <p:cNvPr name="TextBox 16" id="16"/>
          <p:cNvSpPr txBox="true"/>
          <p:nvPr/>
        </p:nvSpPr>
        <p:spPr>
          <a:xfrm rot="0">
            <a:off x="4860873" y="7175394"/>
            <a:ext cx="8258047" cy="1044575"/>
          </a:xfrm>
          <a:prstGeom prst="rect">
            <a:avLst/>
          </a:prstGeom>
        </p:spPr>
        <p:txBody>
          <a:bodyPr anchor="t" rtlCol="false" tIns="0" lIns="0" bIns="0" rIns="0">
            <a:spAutoFit/>
          </a:bodyPr>
          <a:lstStyle/>
          <a:p>
            <a:pPr algn="ctr">
              <a:lnSpc>
                <a:spcPts val="2799"/>
              </a:lnSpc>
              <a:spcBef>
                <a:spcPct val="0"/>
              </a:spcBef>
            </a:pPr>
            <a:r>
              <a:rPr lang="en-US" sz="1999">
                <a:solidFill>
                  <a:srgbClr val="E3D5A7"/>
                </a:solidFill>
                <a:latin typeface="DM Sans"/>
                <a:ea typeface="DM Sans"/>
                <a:cs typeface="DM Sans"/>
                <a:sym typeface="DM Sans"/>
              </a:rPr>
              <a:t>The Art Deco movement (1920s–1930s)—known for its geometric shapes and luxury materials—illustrates how design eras shape what we now consider “vintage.”</a:t>
            </a:r>
          </a:p>
        </p:txBody>
      </p:sp>
      <p:sp>
        <p:nvSpPr>
          <p:cNvPr name="TextBox 17" id="17"/>
          <p:cNvSpPr txBox="true"/>
          <p:nvPr/>
        </p:nvSpPr>
        <p:spPr>
          <a:xfrm rot="0">
            <a:off x="4142062" y="4974627"/>
            <a:ext cx="4782661" cy="382270"/>
          </a:xfrm>
          <a:prstGeom prst="rect">
            <a:avLst/>
          </a:prstGeom>
        </p:spPr>
        <p:txBody>
          <a:bodyPr anchor="t" rtlCol="false" tIns="0" lIns="0" bIns="0" rIns="0">
            <a:spAutoFit/>
          </a:bodyPr>
          <a:lstStyle/>
          <a:p>
            <a:pPr algn="ctr">
              <a:lnSpc>
                <a:spcPts val="3079"/>
              </a:lnSpc>
              <a:spcBef>
                <a:spcPct val="0"/>
              </a:spcBef>
            </a:pPr>
            <a:r>
              <a:rPr lang="en-US" b="true" sz="2199">
                <a:solidFill>
                  <a:srgbClr val="E3D5A7"/>
                </a:solidFill>
                <a:latin typeface="DM Sans Bold"/>
                <a:ea typeface="DM Sans Bold"/>
                <a:cs typeface="DM Sans Bold"/>
                <a:sym typeface="DM Sans Bold"/>
              </a:rPr>
              <a:t>From Utility to Art</a:t>
            </a:r>
          </a:p>
        </p:txBody>
      </p:sp>
      <p:sp>
        <p:nvSpPr>
          <p:cNvPr name="TextBox 18" id="18"/>
          <p:cNvSpPr txBox="true"/>
          <p:nvPr/>
        </p:nvSpPr>
        <p:spPr>
          <a:xfrm rot="0">
            <a:off x="8799881" y="4974627"/>
            <a:ext cx="4961392" cy="382270"/>
          </a:xfrm>
          <a:prstGeom prst="rect">
            <a:avLst/>
          </a:prstGeom>
        </p:spPr>
        <p:txBody>
          <a:bodyPr anchor="t" rtlCol="false" tIns="0" lIns="0" bIns="0" rIns="0">
            <a:spAutoFit/>
          </a:bodyPr>
          <a:lstStyle/>
          <a:p>
            <a:pPr algn="ctr">
              <a:lnSpc>
                <a:spcPts val="3079"/>
              </a:lnSpc>
              <a:spcBef>
                <a:spcPct val="0"/>
              </a:spcBef>
            </a:pPr>
            <a:r>
              <a:rPr lang="en-US" b="true" sz="2199">
                <a:solidFill>
                  <a:srgbClr val="E3D5A7"/>
                </a:solidFill>
                <a:latin typeface="DM Sans Bold"/>
                <a:ea typeface="DM Sans Bold"/>
                <a:cs typeface="DM Sans Bold"/>
                <a:sym typeface="DM Sans Bold"/>
              </a:rPr>
              <a:t>Important Point</a:t>
            </a:r>
          </a:p>
        </p:txBody>
      </p:sp>
      <p:sp>
        <p:nvSpPr>
          <p:cNvPr name="TextBox 19" id="19"/>
          <p:cNvSpPr txBox="true"/>
          <p:nvPr/>
        </p:nvSpPr>
        <p:spPr>
          <a:xfrm rot="0">
            <a:off x="1028700" y="971550"/>
            <a:ext cx="6126345" cy="440251"/>
          </a:xfrm>
          <a:prstGeom prst="rect">
            <a:avLst/>
          </a:prstGeom>
        </p:spPr>
        <p:txBody>
          <a:bodyPr anchor="t" rtlCol="false" tIns="0" lIns="0" bIns="0" rIns="0">
            <a:spAutoFit/>
          </a:bodyPr>
          <a:lstStyle/>
          <a:p>
            <a:pPr algn="l">
              <a:lnSpc>
                <a:spcPts val="3559"/>
              </a:lnSpc>
              <a:spcBef>
                <a:spcPct val="0"/>
              </a:spcBef>
            </a:pPr>
            <a:r>
              <a:rPr lang="en-US" sz="2542">
                <a:solidFill>
                  <a:srgbClr val="E8D3B5"/>
                </a:solidFill>
                <a:latin typeface="Lancelot"/>
                <a:ea typeface="Lancelot"/>
                <a:cs typeface="Lancelot"/>
                <a:sym typeface="Lancelot"/>
              </a:rPr>
              <a:t>WARNER &amp; SPENCER</a:t>
            </a:r>
          </a:p>
        </p:txBody>
      </p:sp>
      <p:sp>
        <p:nvSpPr>
          <p:cNvPr name="TextBox 20" id="20"/>
          <p:cNvSpPr txBox="true"/>
          <p:nvPr/>
        </p:nvSpPr>
        <p:spPr>
          <a:xfrm rot="0">
            <a:off x="9550937" y="971550"/>
            <a:ext cx="7708363" cy="440251"/>
          </a:xfrm>
          <a:prstGeom prst="rect">
            <a:avLst/>
          </a:prstGeom>
        </p:spPr>
        <p:txBody>
          <a:bodyPr anchor="t" rtlCol="false" tIns="0" lIns="0" bIns="0" rIns="0">
            <a:spAutoFit/>
          </a:bodyPr>
          <a:lstStyle/>
          <a:p>
            <a:pPr algn="r">
              <a:lnSpc>
                <a:spcPts val="3559"/>
              </a:lnSpc>
              <a:spcBef>
                <a:spcPct val="0"/>
              </a:spcBef>
            </a:pPr>
            <a:r>
              <a:rPr lang="en-US" sz="2542">
                <a:solidFill>
                  <a:srgbClr val="E8D3B5"/>
                </a:solidFill>
                <a:latin typeface="Lancelot"/>
                <a:ea typeface="Lancelot"/>
                <a:cs typeface="Lancelot"/>
                <a:sym typeface="Lancelot"/>
              </a:rPr>
              <a:t>WWW.REALLYGREATSITE.COM</a:t>
            </a:r>
          </a:p>
        </p:txBody>
      </p:sp>
    </p:spTree>
  </p:cSld>
  <p:clrMapOvr>
    <a:masterClrMapping/>
  </p:clrMapOvr>
</p:sld>
</file>

<file path=ppt/slides/slide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3849" t="-77265" r="-5588" b="-105896"/>
            </a:stretch>
          </a:blipFill>
        </p:spPr>
      </p:sp>
      <p:sp>
        <p:nvSpPr>
          <p:cNvPr name="Freeform 3" id="3"/>
          <p:cNvSpPr/>
          <p:nvPr/>
        </p:nvSpPr>
        <p:spPr>
          <a:xfrm flipH="false" flipV="false" rot="-5430242">
            <a:off x="799987" y="2001597"/>
            <a:ext cx="4879863" cy="4379677"/>
          </a:xfrm>
          <a:custGeom>
            <a:avLst/>
            <a:gdLst/>
            <a:ahLst/>
            <a:cxnLst/>
            <a:rect r="r" b="b" t="t" l="l"/>
            <a:pathLst>
              <a:path h="4379677" w="4879863">
                <a:moveTo>
                  <a:pt x="0" y="0"/>
                </a:moveTo>
                <a:lnTo>
                  <a:pt x="4879863" y="0"/>
                </a:lnTo>
                <a:lnTo>
                  <a:pt x="4879863" y="4379677"/>
                </a:lnTo>
                <a:lnTo>
                  <a:pt x="0" y="4379677"/>
                </a:lnTo>
                <a:lnTo>
                  <a:pt x="0" y="0"/>
                </a:lnTo>
                <a:close/>
              </a:path>
            </a:pathLst>
          </a:custGeom>
          <a:blipFill>
            <a:blip r:embed="rId3"/>
            <a:stretch>
              <a:fillRect l="0" t="0" r="0" b="0"/>
            </a:stretch>
          </a:blipFill>
        </p:spPr>
      </p:sp>
      <p:sp>
        <p:nvSpPr>
          <p:cNvPr name="Freeform 4" id="4"/>
          <p:cNvSpPr/>
          <p:nvPr/>
        </p:nvSpPr>
        <p:spPr>
          <a:xfrm flipH="false" flipV="false" rot="-5430242">
            <a:off x="5767125" y="3255072"/>
            <a:ext cx="4879863" cy="4379677"/>
          </a:xfrm>
          <a:custGeom>
            <a:avLst/>
            <a:gdLst/>
            <a:ahLst/>
            <a:cxnLst/>
            <a:rect r="r" b="b" t="t" l="l"/>
            <a:pathLst>
              <a:path h="4379677" w="4879863">
                <a:moveTo>
                  <a:pt x="0" y="0"/>
                </a:moveTo>
                <a:lnTo>
                  <a:pt x="4879863" y="0"/>
                </a:lnTo>
                <a:lnTo>
                  <a:pt x="4879863" y="4379677"/>
                </a:lnTo>
                <a:lnTo>
                  <a:pt x="0" y="4379677"/>
                </a:lnTo>
                <a:lnTo>
                  <a:pt x="0" y="0"/>
                </a:lnTo>
                <a:close/>
              </a:path>
            </a:pathLst>
          </a:custGeom>
          <a:blipFill>
            <a:blip r:embed="rId3"/>
            <a:stretch>
              <a:fillRect l="0" t="0" r="0" b="0"/>
            </a:stretch>
          </a:blipFill>
        </p:spPr>
      </p:sp>
      <p:grpSp>
        <p:nvGrpSpPr>
          <p:cNvPr name="Group 5" id="5"/>
          <p:cNvGrpSpPr/>
          <p:nvPr/>
        </p:nvGrpSpPr>
        <p:grpSpPr>
          <a:xfrm rot="-35018">
            <a:off x="1623591" y="2323897"/>
            <a:ext cx="3265027" cy="3793973"/>
            <a:chOff x="0" y="0"/>
            <a:chExt cx="529744" cy="615564"/>
          </a:xfrm>
        </p:grpSpPr>
        <p:sp>
          <p:nvSpPr>
            <p:cNvPr name="Freeform 6" id="6"/>
            <p:cNvSpPr/>
            <p:nvPr/>
          </p:nvSpPr>
          <p:spPr>
            <a:xfrm flipH="false" flipV="false" rot="0">
              <a:off x="0" y="0"/>
              <a:ext cx="529744" cy="615564"/>
            </a:xfrm>
            <a:custGeom>
              <a:avLst/>
              <a:gdLst/>
              <a:ahLst/>
              <a:cxnLst/>
              <a:rect r="r" b="b" t="t" l="l"/>
              <a:pathLst>
                <a:path h="615564" w="529744">
                  <a:moveTo>
                    <a:pt x="0" y="0"/>
                  </a:moveTo>
                  <a:lnTo>
                    <a:pt x="529744" y="0"/>
                  </a:lnTo>
                  <a:lnTo>
                    <a:pt x="529744" y="615564"/>
                  </a:lnTo>
                  <a:lnTo>
                    <a:pt x="0" y="615564"/>
                  </a:lnTo>
                  <a:close/>
                </a:path>
              </a:pathLst>
            </a:custGeom>
            <a:blipFill>
              <a:blip r:embed="rId4"/>
              <a:stretch>
                <a:fillRect l="-53289" t="0" r="-53289" b="0"/>
              </a:stretch>
            </a:blipFill>
          </p:spPr>
        </p:sp>
      </p:grpSp>
      <p:grpSp>
        <p:nvGrpSpPr>
          <p:cNvPr name="Group 7" id="7"/>
          <p:cNvGrpSpPr/>
          <p:nvPr/>
        </p:nvGrpSpPr>
        <p:grpSpPr>
          <a:xfrm rot="-35018">
            <a:off x="6590729" y="3577373"/>
            <a:ext cx="3265027" cy="3793973"/>
            <a:chOff x="0" y="0"/>
            <a:chExt cx="529744" cy="615564"/>
          </a:xfrm>
        </p:grpSpPr>
        <p:sp>
          <p:nvSpPr>
            <p:cNvPr name="Freeform 8" id="8"/>
            <p:cNvSpPr/>
            <p:nvPr/>
          </p:nvSpPr>
          <p:spPr>
            <a:xfrm flipH="false" flipV="false" rot="0">
              <a:off x="0" y="0"/>
              <a:ext cx="529744" cy="615564"/>
            </a:xfrm>
            <a:custGeom>
              <a:avLst/>
              <a:gdLst/>
              <a:ahLst/>
              <a:cxnLst/>
              <a:rect r="r" b="b" t="t" l="l"/>
              <a:pathLst>
                <a:path h="615564" w="529744">
                  <a:moveTo>
                    <a:pt x="0" y="0"/>
                  </a:moveTo>
                  <a:lnTo>
                    <a:pt x="529744" y="0"/>
                  </a:lnTo>
                  <a:lnTo>
                    <a:pt x="529744" y="615564"/>
                  </a:lnTo>
                  <a:lnTo>
                    <a:pt x="0" y="615564"/>
                  </a:lnTo>
                  <a:close/>
                </a:path>
              </a:pathLst>
            </a:custGeom>
            <a:blipFill>
              <a:blip r:embed="rId5"/>
              <a:stretch>
                <a:fillRect l="0" t="-14485" r="0" b="-14485"/>
              </a:stretch>
            </a:blipFill>
          </p:spPr>
        </p:sp>
      </p:grpSp>
      <p:sp>
        <p:nvSpPr>
          <p:cNvPr name="Freeform 9" id="9"/>
          <p:cNvSpPr/>
          <p:nvPr/>
        </p:nvSpPr>
        <p:spPr>
          <a:xfrm flipH="true" flipV="false" rot="-616661">
            <a:off x="-1709628" y="-3451184"/>
            <a:ext cx="6200384" cy="4114800"/>
          </a:xfrm>
          <a:custGeom>
            <a:avLst/>
            <a:gdLst/>
            <a:ahLst/>
            <a:cxnLst/>
            <a:rect r="r" b="b" t="t" l="l"/>
            <a:pathLst>
              <a:path h="4114800" w="6200384">
                <a:moveTo>
                  <a:pt x="6200383" y="0"/>
                </a:moveTo>
                <a:lnTo>
                  <a:pt x="0" y="0"/>
                </a:lnTo>
                <a:lnTo>
                  <a:pt x="0" y="4114800"/>
                </a:lnTo>
                <a:lnTo>
                  <a:pt x="6200383" y="4114800"/>
                </a:lnTo>
                <a:lnTo>
                  <a:pt x="6200383"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0" id="10"/>
          <p:cNvSpPr/>
          <p:nvPr/>
        </p:nvSpPr>
        <p:spPr>
          <a:xfrm flipH="true" flipV="false" rot="-1682289">
            <a:off x="14159108" y="9012593"/>
            <a:ext cx="6200384" cy="4114800"/>
          </a:xfrm>
          <a:custGeom>
            <a:avLst/>
            <a:gdLst/>
            <a:ahLst/>
            <a:cxnLst/>
            <a:rect r="r" b="b" t="t" l="l"/>
            <a:pathLst>
              <a:path h="4114800" w="6200384">
                <a:moveTo>
                  <a:pt x="6200384" y="0"/>
                </a:moveTo>
                <a:lnTo>
                  <a:pt x="0" y="0"/>
                </a:lnTo>
                <a:lnTo>
                  <a:pt x="0" y="4114800"/>
                </a:lnTo>
                <a:lnTo>
                  <a:pt x="6200384" y="4114800"/>
                </a:lnTo>
                <a:lnTo>
                  <a:pt x="6200384"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1" id="11"/>
          <p:cNvSpPr/>
          <p:nvPr/>
        </p:nvSpPr>
        <p:spPr>
          <a:xfrm flipH="false" flipV="false" rot="0">
            <a:off x="8906931" y="1574655"/>
            <a:ext cx="1936128" cy="2008952"/>
          </a:xfrm>
          <a:custGeom>
            <a:avLst/>
            <a:gdLst/>
            <a:ahLst/>
            <a:cxnLst/>
            <a:rect r="r" b="b" t="t" l="l"/>
            <a:pathLst>
              <a:path h="2008952" w="1936128">
                <a:moveTo>
                  <a:pt x="0" y="0"/>
                </a:moveTo>
                <a:lnTo>
                  <a:pt x="1936128" y="0"/>
                </a:lnTo>
                <a:lnTo>
                  <a:pt x="1936128" y="2008952"/>
                </a:lnTo>
                <a:lnTo>
                  <a:pt x="0" y="2008952"/>
                </a:lnTo>
                <a:lnTo>
                  <a:pt x="0" y="0"/>
                </a:lnTo>
                <a:close/>
              </a:path>
            </a:pathLst>
          </a:custGeom>
          <a:blipFill>
            <a:blip r:embed="rId8"/>
            <a:stretch>
              <a:fillRect l="0" t="0" r="0" b="0"/>
            </a:stretch>
          </a:blipFill>
        </p:spPr>
      </p:sp>
      <p:sp>
        <p:nvSpPr>
          <p:cNvPr name="Freeform 12" id="12"/>
          <p:cNvSpPr/>
          <p:nvPr/>
        </p:nvSpPr>
        <p:spPr>
          <a:xfrm flipH="false" flipV="false" rot="0">
            <a:off x="-545564" y="8923122"/>
            <a:ext cx="1936128" cy="2008952"/>
          </a:xfrm>
          <a:custGeom>
            <a:avLst/>
            <a:gdLst/>
            <a:ahLst/>
            <a:cxnLst/>
            <a:rect r="r" b="b" t="t" l="l"/>
            <a:pathLst>
              <a:path h="2008952" w="1936128">
                <a:moveTo>
                  <a:pt x="0" y="0"/>
                </a:moveTo>
                <a:lnTo>
                  <a:pt x="1936127" y="0"/>
                </a:lnTo>
                <a:lnTo>
                  <a:pt x="1936127" y="2008952"/>
                </a:lnTo>
                <a:lnTo>
                  <a:pt x="0" y="2008952"/>
                </a:lnTo>
                <a:lnTo>
                  <a:pt x="0" y="0"/>
                </a:lnTo>
                <a:close/>
              </a:path>
            </a:pathLst>
          </a:custGeom>
          <a:blipFill>
            <a:blip r:embed="rId8"/>
            <a:stretch>
              <a:fillRect l="0" t="0" r="0" b="0"/>
            </a:stretch>
          </a:blipFill>
        </p:spPr>
      </p:sp>
      <p:sp>
        <p:nvSpPr>
          <p:cNvPr name="TextBox 13" id="13"/>
          <p:cNvSpPr txBox="true"/>
          <p:nvPr/>
        </p:nvSpPr>
        <p:spPr>
          <a:xfrm rot="0">
            <a:off x="11504125" y="2655331"/>
            <a:ext cx="5710487" cy="2116642"/>
          </a:xfrm>
          <a:prstGeom prst="rect">
            <a:avLst/>
          </a:prstGeom>
        </p:spPr>
        <p:txBody>
          <a:bodyPr anchor="t" rtlCol="false" tIns="0" lIns="0" bIns="0" rIns="0">
            <a:spAutoFit/>
          </a:bodyPr>
          <a:lstStyle/>
          <a:p>
            <a:pPr algn="l">
              <a:lnSpc>
                <a:spcPts val="8248"/>
              </a:lnSpc>
            </a:pPr>
            <a:r>
              <a:rPr lang="en-US" sz="7637">
                <a:solidFill>
                  <a:srgbClr val="C69C32"/>
                </a:solidFill>
                <a:latin typeface="Lancelot"/>
                <a:ea typeface="Lancelot"/>
                <a:cs typeface="Lancelot"/>
                <a:sym typeface="Lancelot"/>
              </a:rPr>
              <a:t>Architecture of</a:t>
            </a:r>
            <a:r>
              <a:rPr lang="en-US" sz="7637">
                <a:solidFill>
                  <a:srgbClr val="C69C32"/>
                </a:solidFill>
                <a:latin typeface="Lancelot"/>
                <a:ea typeface="Lancelot"/>
                <a:cs typeface="Lancelot"/>
                <a:sym typeface="Lancelot"/>
              </a:rPr>
              <a:t> the Museum</a:t>
            </a:r>
          </a:p>
        </p:txBody>
      </p:sp>
      <p:sp>
        <p:nvSpPr>
          <p:cNvPr name="TextBox 14" id="14"/>
          <p:cNvSpPr txBox="true"/>
          <p:nvPr/>
        </p:nvSpPr>
        <p:spPr>
          <a:xfrm rot="0">
            <a:off x="1028700" y="7017139"/>
            <a:ext cx="3881288" cy="861301"/>
          </a:xfrm>
          <a:prstGeom prst="rect">
            <a:avLst/>
          </a:prstGeom>
        </p:spPr>
        <p:txBody>
          <a:bodyPr anchor="t" rtlCol="false" tIns="0" lIns="0" bIns="0" rIns="0">
            <a:spAutoFit/>
          </a:bodyPr>
          <a:lstStyle/>
          <a:p>
            <a:pPr algn="l">
              <a:lnSpc>
                <a:spcPts val="3455"/>
              </a:lnSpc>
              <a:spcBef>
                <a:spcPct val="0"/>
              </a:spcBef>
            </a:pPr>
            <a:r>
              <a:rPr lang="en-US" b="true" sz="2468">
                <a:solidFill>
                  <a:srgbClr val="E3D5A7"/>
                </a:solidFill>
                <a:latin typeface="DM Sans Bold"/>
                <a:ea typeface="DM Sans Bold"/>
                <a:cs typeface="DM Sans Bold"/>
                <a:sym typeface="DM Sans Bold"/>
              </a:rPr>
              <a:t>Blending Classic and Modern Styles</a:t>
            </a:r>
          </a:p>
        </p:txBody>
      </p:sp>
      <p:sp>
        <p:nvSpPr>
          <p:cNvPr name="TextBox 15" id="15"/>
          <p:cNvSpPr txBox="true"/>
          <p:nvPr/>
        </p:nvSpPr>
        <p:spPr>
          <a:xfrm rot="0">
            <a:off x="5995838" y="8061821"/>
            <a:ext cx="3693570" cy="861301"/>
          </a:xfrm>
          <a:prstGeom prst="rect">
            <a:avLst/>
          </a:prstGeom>
        </p:spPr>
        <p:txBody>
          <a:bodyPr anchor="t" rtlCol="false" tIns="0" lIns="0" bIns="0" rIns="0">
            <a:spAutoFit/>
          </a:bodyPr>
          <a:lstStyle/>
          <a:p>
            <a:pPr algn="l">
              <a:lnSpc>
                <a:spcPts val="3455"/>
              </a:lnSpc>
              <a:spcBef>
                <a:spcPct val="0"/>
              </a:spcBef>
            </a:pPr>
            <a:r>
              <a:rPr lang="en-US" b="true" sz="2468">
                <a:solidFill>
                  <a:srgbClr val="E3D5A7"/>
                </a:solidFill>
                <a:latin typeface="DM Sans Bold"/>
                <a:ea typeface="DM Sans Bold"/>
                <a:cs typeface="DM Sans Bold"/>
                <a:sym typeface="DM Sans Bold"/>
              </a:rPr>
              <a:t>Blending Classic and Modern Styles</a:t>
            </a:r>
          </a:p>
        </p:txBody>
      </p:sp>
      <p:sp>
        <p:nvSpPr>
          <p:cNvPr name="TextBox 16" id="16"/>
          <p:cNvSpPr txBox="true"/>
          <p:nvPr/>
        </p:nvSpPr>
        <p:spPr>
          <a:xfrm rot="0">
            <a:off x="11504125" y="5161536"/>
            <a:ext cx="5112563" cy="1397000"/>
          </a:xfrm>
          <a:prstGeom prst="rect">
            <a:avLst/>
          </a:prstGeom>
        </p:spPr>
        <p:txBody>
          <a:bodyPr anchor="t" rtlCol="false" tIns="0" lIns="0" bIns="0" rIns="0">
            <a:spAutoFit/>
          </a:bodyPr>
          <a:lstStyle/>
          <a:p>
            <a:pPr algn="l">
              <a:lnSpc>
                <a:spcPts val="2799"/>
              </a:lnSpc>
              <a:spcBef>
                <a:spcPct val="0"/>
              </a:spcBef>
            </a:pPr>
            <a:r>
              <a:rPr lang="en-US" sz="1999">
                <a:solidFill>
                  <a:srgbClr val="E3D5A7"/>
                </a:solidFill>
                <a:latin typeface="DM Sans"/>
                <a:ea typeface="DM Sans"/>
                <a:cs typeface="DM Sans"/>
                <a:sym typeface="DM Sans"/>
              </a:rPr>
              <a:t>The architecture of a vintage museum often mirrors the era it represents. Classic façades, stained glass, and marble columns evoke nostalgia.</a:t>
            </a:r>
          </a:p>
        </p:txBody>
      </p:sp>
      <p:sp>
        <p:nvSpPr>
          <p:cNvPr name="TextBox 17" id="17"/>
          <p:cNvSpPr txBox="true"/>
          <p:nvPr/>
        </p:nvSpPr>
        <p:spPr>
          <a:xfrm rot="0">
            <a:off x="11504125" y="6833864"/>
            <a:ext cx="5112563" cy="1044575"/>
          </a:xfrm>
          <a:prstGeom prst="rect">
            <a:avLst/>
          </a:prstGeom>
        </p:spPr>
        <p:txBody>
          <a:bodyPr anchor="t" rtlCol="false" tIns="0" lIns="0" bIns="0" rIns="0">
            <a:spAutoFit/>
          </a:bodyPr>
          <a:lstStyle/>
          <a:p>
            <a:pPr algn="l">
              <a:lnSpc>
                <a:spcPts val="2799"/>
              </a:lnSpc>
              <a:spcBef>
                <a:spcPct val="0"/>
              </a:spcBef>
            </a:pPr>
            <a:r>
              <a:rPr lang="en-US" sz="1999">
                <a:solidFill>
                  <a:srgbClr val="E3D5A7"/>
                </a:solidFill>
                <a:latin typeface="DM Sans"/>
                <a:ea typeface="DM Sans"/>
                <a:cs typeface="DM Sans"/>
                <a:sym typeface="DM Sans"/>
              </a:rPr>
              <a:t>Interior designs prioritize natural light and open spaces to create a calm, reflective environment.</a:t>
            </a:r>
          </a:p>
        </p:txBody>
      </p:sp>
      <p:sp>
        <p:nvSpPr>
          <p:cNvPr name="TextBox 18" id="18"/>
          <p:cNvSpPr txBox="true"/>
          <p:nvPr/>
        </p:nvSpPr>
        <p:spPr>
          <a:xfrm rot="0">
            <a:off x="1028700" y="971550"/>
            <a:ext cx="6126345" cy="440251"/>
          </a:xfrm>
          <a:prstGeom prst="rect">
            <a:avLst/>
          </a:prstGeom>
        </p:spPr>
        <p:txBody>
          <a:bodyPr anchor="t" rtlCol="false" tIns="0" lIns="0" bIns="0" rIns="0">
            <a:spAutoFit/>
          </a:bodyPr>
          <a:lstStyle/>
          <a:p>
            <a:pPr algn="l">
              <a:lnSpc>
                <a:spcPts val="3559"/>
              </a:lnSpc>
              <a:spcBef>
                <a:spcPct val="0"/>
              </a:spcBef>
            </a:pPr>
            <a:r>
              <a:rPr lang="en-US" sz="2542">
                <a:solidFill>
                  <a:srgbClr val="E8D3B5"/>
                </a:solidFill>
                <a:latin typeface="Lancelot"/>
                <a:ea typeface="Lancelot"/>
                <a:cs typeface="Lancelot"/>
                <a:sym typeface="Lancelot"/>
              </a:rPr>
              <a:t>WARNER &amp; SPENCER</a:t>
            </a:r>
          </a:p>
        </p:txBody>
      </p:sp>
      <p:sp>
        <p:nvSpPr>
          <p:cNvPr name="TextBox 19" id="19"/>
          <p:cNvSpPr txBox="true"/>
          <p:nvPr/>
        </p:nvSpPr>
        <p:spPr>
          <a:xfrm rot="0">
            <a:off x="9550937" y="971550"/>
            <a:ext cx="7708363" cy="440251"/>
          </a:xfrm>
          <a:prstGeom prst="rect">
            <a:avLst/>
          </a:prstGeom>
        </p:spPr>
        <p:txBody>
          <a:bodyPr anchor="t" rtlCol="false" tIns="0" lIns="0" bIns="0" rIns="0">
            <a:spAutoFit/>
          </a:bodyPr>
          <a:lstStyle/>
          <a:p>
            <a:pPr algn="r">
              <a:lnSpc>
                <a:spcPts val="3559"/>
              </a:lnSpc>
              <a:spcBef>
                <a:spcPct val="0"/>
              </a:spcBef>
            </a:pPr>
            <a:r>
              <a:rPr lang="en-US" sz="2542">
                <a:solidFill>
                  <a:srgbClr val="E8D3B5"/>
                </a:solidFill>
                <a:latin typeface="Lancelot"/>
                <a:ea typeface="Lancelot"/>
                <a:cs typeface="Lancelot"/>
                <a:sym typeface="Lancelot"/>
              </a:rPr>
              <a:t>WWW.REALLYGREATSITE.COM</a:t>
            </a:r>
          </a:p>
        </p:txBody>
      </p:sp>
    </p:spTree>
  </p:cSld>
  <p:clrMapOvr>
    <a:masterClrMapping/>
  </p:clrMapOvr>
</p:sld>
</file>

<file path=ppt/slides/slide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3849" t="-77265" r="-5588" b="-105896"/>
            </a:stretch>
          </a:blipFill>
        </p:spPr>
      </p:sp>
      <p:sp>
        <p:nvSpPr>
          <p:cNvPr name="Freeform 3" id="3"/>
          <p:cNvSpPr/>
          <p:nvPr/>
        </p:nvSpPr>
        <p:spPr>
          <a:xfrm flipH="true" flipV="false" rot="-616661">
            <a:off x="-1276605" y="-3606222"/>
            <a:ext cx="6200384" cy="4114800"/>
          </a:xfrm>
          <a:custGeom>
            <a:avLst/>
            <a:gdLst/>
            <a:ahLst/>
            <a:cxnLst/>
            <a:rect r="r" b="b" t="t" l="l"/>
            <a:pathLst>
              <a:path h="4114800" w="6200384">
                <a:moveTo>
                  <a:pt x="6200383" y="0"/>
                </a:moveTo>
                <a:lnTo>
                  <a:pt x="0" y="0"/>
                </a:lnTo>
                <a:lnTo>
                  <a:pt x="0" y="4114800"/>
                </a:lnTo>
                <a:lnTo>
                  <a:pt x="6200383" y="4114800"/>
                </a:lnTo>
                <a:lnTo>
                  <a:pt x="6200383"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4" id="4"/>
          <p:cNvSpPr/>
          <p:nvPr/>
        </p:nvSpPr>
        <p:spPr>
          <a:xfrm flipH="true" flipV="false" rot="-1682289">
            <a:off x="14414986" y="9069967"/>
            <a:ext cx="6200384" cy="4114800"/>
          </a:xfrm>
          <a:custGeom>
            <a:avLst/>
            <a:gdLst/>
            <a:ahLst/>
            <a:cxnLst/>
            <a:rect r="r" b="b" t="t" l="l"/>
            <a:pathLst>
              <a:path h="4114800" w="6200384">
                <a:moveTo>
                  <a:pt x="6200383" y="0"/>
                </a:moveTo>
                <a:lnTo>
                  <a:pt x="0" y="0"/>
                </a:lnTo>
                <a:lnTo>
                  <a:pt x="0" y="4114800"/>
                </a:lnTo>
                <a:lnTo>
                  <a:pt x="6200383" y="4114800"/>
                </a:lnTo>
                <a:lnTo>
                  <a:pt x="6200383"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5" id="5"/>
          <p:cNvSpPr/>
          <p:nvPr/>
        </p:nvSpPr>
        <p:spPr>
          <a:xfrm flipH="false" flipV="false" rot="-5430242">
            <a:off x="6301632" y="3892884"/>
            <a:ext cx="5236945" cy="4700158"/>
          </a:xfrm>
          <a:custGeom>
            <a:avLst/>
            <a:gdLst/>
            <a:ahLst/>
            <a:cxnLst/>
            <a:rect r="r" b="b" t="t" l="l"/>
            <a:pathLst>
              <a:path h="4700158" w="5236945">
                <a:moveTo>
                  <a:pt x="0" y="0"/>
                </a:moveTo>
                <a:lnTo>
                  <a:pt x="5236944" y="0"/>
                </a:lnTo>
                <a:lnTo>
                  <a:pt x="5236944" y="4700158"/>
                </a:lnTo>
                <a:lnTo>
                  <a:pt x="0" y="4700158"/>
                </a:lnTo>
                <a:lnTo>
                  <a:pt x="0" y="0"/>
                </a:lnTo>
                <a:close/>
              </a:path>
            </a:pathLst>
          </a:custGeom>
          <a:blipFill>
            <a:blip r:embed="rId5"/>
            <a:stretch>
              <a:fillRect l="0" t="0" r="0" b="0"/>
            </a:stretch>
          </a:blipFill>
        </p:spPr>
      </p:sp>
      <p:grpSp>
        <p:nvGrpSpPr>
          <p:cNvPr name="Group 6" id="6"/>
          <p:cNvGrpSpPr/>
          <p:nvPr/>
        </p:nvGrpSpPr>
        <p:grpSpPr>
          <a:xfrm rot="-35018">
            <a:off x="7185503" y="4238769"/>
            <a:ext cx="3503944" cy="4071595"/>
            <a:chOff x="0" y="0"/>
            <a:chExt cx="529744" cy="615564"/>
          </a:xfrm>
        </p:grpSpPr>
        <p:sp>
          <p:nvSpPr>
            <p:cNvPr name="Freeform 7" id="7"/>
            <p:cNvSpPr/>
            <p:nvPr/>
          </p:nvSpPr>
          <p:spPr>
            <a:xfrm flipH="false" flipV="false" rot="0">
              <a:off x="0" y="0"/>
              <a:ext cx="529744" cy="615564"/>
            </a:xfrm>
            <a:custGeom>
              <a:avLst/>
              <a:gdLst/>
              <a:ahLst/>
              <a:cxnLst/>
              <a:rect r="r" b="b" t="t" l="l"/>
              <a:pathLst>
                <a:path h="615564" w="529744">
                  <a:moveTo>
                    <a:pt x="0" y="0"/>
                  </a:moveTo>
                  <a:lnTo>
                    <a:pt x="529744" y="0"/>
                  </a:lnTo>
                  <a:lnTo>
                    <a:pt x="529744" y="615564"/>
                  </a:lnTo>
                  <a:lnTo>
                    <a:pt x="0" y="615564"/>
                  </a:lnTo>
                  <a:close/>
                </a:path>
              </a:pathLst>
            </a:custGeom>
            <a:blipFill>
              <a:blip r:embed="rId6"/>
              <a:stretch>
                <a:fillRect l="-37204" t="0" r="-37204" b="0"/>
              </a:stretch>
            </a:blipFill>
          </p:spPr>
        </p:sp>
      </p:grpSp>
      <p:grpSp>
        <p:nvGrpSpPr>
          <p:cNvPr name="Group 8" id="8"/>
          <p:cNvGrpSpPr/>
          <p:nvPr/>
        </p:nvGrpSpPr>
        <p:grpSpPr>
          <a:xfrm rot="0">
            <a:off x="12231062" y="7554634"/>
            <a:ext cx="2092355" cy="601170"/>
            <a:chOff x="0" y="0"/>
            <a:chExt cx="551073" cy="158333"/>
          </a:xfrm>
        </p:grpSpPr>
        <p:sp>
          <p:nvSpPr>
            <p:cNvPr name="Freeform 9" id="9"/>
            <p:cNvSpPr/>
            <p:nvPr/>
          </p:nvSpPr>
          <p:spPr>
            <a:xfrm flipH="false" flipV="false" rot="0">
              <a:off x="0" y="0"/>
              <a:ext cx="551073" cy="158333"/>
            </a:xfrm>
            <a:custGeom>
              <a:avLst/>
              <a:gdLst/>
              <a:ahLst/>
              <a:cxnLst/>
              <a:rect r="r" b="b" t="t" l="l"/>
              <a:pathLst>
                <a:path h="158333" w="551073">
                  <a:moveTo>
                    <a:pt x="0" y="0"/>
                  </a:moveTo>
                  <a:lnTo>
                    <a:pt x="551073" y="0"/>
                  </a:lnTo>
                  <a:lnTo>
                    <a:pt x="551073" y="158333"/>
                  </a:lnTo>
                  <a:lnTo>
                    <a:pt x="0" y="158333"/>
                  </a:lnTo>
                  <a:close/>
                </a:path>
              </a:pathLst>
            </a:custGeom>
            <a:solidFill>
              <a:srgbClr val="C69C32"/>
            </a:solidFill>
          </p:spPr>
        </p:sp>
        <p:sp>
          <p:nvSpPr>
            <p:cNvPr name="TextBox 10" id="10"/>
            <p:cNvSpPr txBox="true"/>
            <p:nvPr/>
          </p:nvSpPr>
          <p:spPr>
            <a:xfrm>
              <a:off x="0" y="-38100"/>
              <a:ext cx="551073" cy="196433"/>
            </a:xfrm>
            <a:prstGeom prst="rect">
              <a:avLst/>
            </a:prstGeom>
          </p:spPr>
          <p:txBody>
            <a:bodyPr anchor="ctr" rtlCol="false" tIns="50800" lIns="50800" bIns="50800" rIns="50800"/>
            <a:lstStyle/>
            <a:p>
              <a:pPr algn="ctr">
                <a:lnSpc>
                  <a:spcPts val="2659"/>
                </a:lnSpc>
              </a:pPr>
            </a:p>
          </p:txBody>
        </p:sp>
      </p:grpSp>
      <p:grpSp>
        <p:nvGrpSpPr>
          <p:cNvPr name="Group 11" id="11"/>
          <p:cNvGrpSpPr/>
          <p:nvPr/>
        </p:nvGrpSpPr>
        <p:grpSpPr>
          <a:xfrm rot="0">
            <a:off x="1390563" y="7554634"/>
            <a:ext cx="2092355" cy="601170"/>
            <a:chOff x="0" y="0"/>
            <a:chExt cx="551073" cy="158333"/>
          </a:xfrm>
        </p:grpSpPr>
        <p:sp>
          <p:nvSpPr>
            <p:cNvPr name="Freeform 12" id="12"/>
            <p:cNvSpPr/>
            <p:nvPr/>
          </p:nvSpPr>
          <p:spPr>
            <a:xfrm flipH="false" flipV="false" rot="0">
              <a:off x="0" y="0"/>
              <a:ext cx="551073" cy="158333"/>
            </a:xfrm>
            <a:custGeom>
              <a:avLst/>
              <a:gdLst/>
              <a:ahLst/>
              <a:cxnLst/>
              <a:rect r="r" b="b" t="t" l="l"/>
              <a:pathLst>
                <a:path h="158333" w="551073">
                  <a:moveTo>
                    <a:pt x="0" y="0"/>
                  </a:moveTo>
                  <a:lnTo>
                    <a:pt x="551073" y="0"/>
                  </a:lnTo>
                  <a:lnTo>
                    <a:pt x="551073" y="158333"/>
                  </a:lnTo>
                  <a:lnTo>
                    <a:pt x="0" y="158333"/>
                  </a:lnTo>
                  <a:close/>
                </a:path>
              </a:pathLst>
            </a:custGeom>
            <a:solidFill>
              <a:srgbClr val="C69C32"/>
            </a:solidFill>
          </p:spPr>
        </p:sp>
        <p:sp>
          <p:nvSpPr>
            <p:cNvPr name="TextBox 13" id="13"/>
            <p:cNvSpPr txBox="true"/>
            <p:nvPr/>
          </p:nvSpPr>
          <p:spPr>
            <a:xfrm>
              <a:off x="0" y="-38100"/>
              <a:ext cx="551073" cy="196433"/>
            </a:xfrm>
            <a:prstGeom prst="rect">
              <a:avLst/>
            </a:prstGeom>
          </p:spPr>
          <p:txBody>
            <a:bodyPr anchor="ctr" rtlCol="false" tIns="50800" lIns="50800" bIns="50800" rIns="50800"/>
            <a:lstStyle/>
            <a:p>
              <a:pPr algn="ctr">
                <a:lnSpc>
                  <a:spcPts val="2659"/>
                </a:lnSpc>
              </a:pPr>
            </a:p>
          </p:txBody>
        </p:sp>
      </p:grpSp>
      <p:sp>
        <p:nvSpPr>
          <p:cNvPr name="Freeform 14" id="14"/>
          <p:cNvSpPr/>
          <p:nvPr/>
        </p:nvSpPr>
        <p:spPr>
          <a:xfrm flipH="false" flipV="false" rot="0">
            <a:off x="12231062" y="3848057"/>
            <a:ext cx="1143009" cy="1211281"/>
          </a:xfrm>
          <a:custGeom>
            <a:avLst/>
            <a:gdLst/>
            <a:ahLst/>
            <a:cxnLst/>
            <a:rect r="r" b="b" t="t" l="l"/>
            <a:pathLst>
              <a:path h="1211281" w="1143009">
                <a:moveTo>
                  <a:pt x="0" y="0"/>
                </a:moveTo>
                <a:lnTo>
                  <a:pt x="1143009" y="0"/>
                </a:lnTo>
                <a:lnTo>
                  <a:pt x="1143009" y="1211281"/>
                </a:lnTo>
                <a:lnTo>
                  <a:pt x="0" y="1211281"/>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15" id="15"/>
          <p:cNvSpPr/>
          <p:nvPr/>
        </p:nvSpPr>
        <p:spPr>
          <a:xfrm flipH="false" flipV="false" rot="0">
            <a:off x="1390563" y="3879241"/>
            <a:ext cx="1175538" cy="1134928"/>
          </a:xfrm>
          <a:custGeom>
            <a:avLst/>
            <a:gdLst/>
            <a:ahLst/>
            <a:cxnLst/>
            <a:rect r="r" b="b" t="t" l="l"/>
            <a:pathLst>
              <a:path h="1134928" w="1175538">
                <a:moveTo>
                  <a:pt x="0" y="0"/>
                </a:moveTo>
                <a:lnTo>
                  <a:pt x="1175538" y="0"/>
                </a:lnTo>
                <a:lnTo>
                  <a:pt x="1175538" y="1134928"/>
                </a:lnTo>
                <a:lnTo>
                  <a:pt x="0" y="1134928"/>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Freeform 16" id="16"/>
          <p:cNvSpPr/>
          <p:nvPr/>
        </p:nvSpPr>
        <p:spPr>
          <a:xfrm flipH="false" flipV="false" rot="0">
            <a:off x="-907428" y="9118415"/>
            <a:ext cx="1936128" cy="2008952"/>
          </a:xfrm>
          <a:custGeom>
            <a:avLst/>
            <a:gdLst/>
            <a:ahLst/>
            <a:cxnLst/>
            <a:rect r="r" b="b" t="t" l="l"/>
            <a:pathLst>
              <a:path h="2008952" w="1936128">
                <a:moveTo>
                  <a:pt x="0" y="0"/>
                </a:moveTo>
                <a:lnTo>
                  <a:pt x="1936128" y="0"/>
                </a:lnTo>
                <a:lnTo>
                  <a:pt x="1936128" y="2008952"/>
                </a:lnTo>
                <a:lnTo>
                  <a:pt x="0" y="2008952"/>
                </a:lnTo>
                <a:lnTo>
                  <a:pt x="0" y="0"/>
                </a:lnTo>
                <a:close/>
              </a:path>
            </a:pathLst>
          </a:custGeom>
          <a:blipFill>
            <a:blip r:embed="rId11"/>
            <a:stretch>
              <a:fillRect l="0" t="0" r="0" b="0"/>
            </a:stretch>
          </a:blipFill>
        </p:spPr>
      </p:sp>
      <p:sp>
        <p:nvSpPr>
          <p:cNvPr name="Freeform 17" id="17"/>
          <p:cNvSpPr/>
          <p:nvPr/>
        </p:nvSpPr>
        <p:spPr>
          <a:xfrm flipH="false" flipV="false" rot="0">
            <a:off x="17259300" y="2444745"/>
            <a:ext cx="1936128" cy="2008952"/>
          </a:xfrm>
          <a:custGeom>
            <a:avLst/>
            <a:gdLst/>
            <a:ahLst/>
            <a:cxnLst/>
            <a:rect r="r" b="b" t="t" l="l"/>
            <a:pathLst>
              <a:path h="2008952" w="1936128">
                <a:moveTo>
                  <a:pt x="0" y="0"/>
                </a:moveTo>
                <a:lnTo>
                  <a:pt x="1936128" y="0"/>
                </a:lnTo>
                <a:lnTo>
                  <a:pt x="1936128" y="2008953"/>
                </a:lnTo>
                <a:lnTo>
                  <a:pt x="0" y="2008953"/>
                </a:lnTo>
                <a:lnTo>
                  <a:pt x="0" y="0"/>
                </a:lnTo>
                <a:close/>
              </a:path>
            </a:pathLst>
          </a:custGeom>
          <a:blipFill>
            <a:blip r:embed="rId11"/>
            <a:stretch>
              <a:fillRect l="0" t="0" r="0" b="0"/>
            </a:stretch>
          </a:blipFill>
        </p:spPr>
      </p:sp>
      <p:sp>
        <p:nvSpPr>
          <p:cNvPr name="TextBox 18" id="18"/>
          <p:cNvSpPr txBox="true"/>
          <p:nvPr/>
        </p:nvSpPr>
        <p:spPr>
          <a:xfrm rot="0">
            <a:off x="2121882" y="2000447"/>
            <a:ext cx="13596443" cy="1078351"/>
          </a:xfrm>
          <a:prstGeom prst="rect">
            <a:avLst/>
          </a:prstGeom>
        </p:spPr>
        <p:txBody>
          <a:bodyPr anchor="t" rtlCol="false" tIns="0" lIns="0" bIns="0" rIns="0">
            <a:spAutoFit/>
          </a:bodyPr>
          <a:lstStyle/>
          <a:p>
            <a:pPr algn="ctr">
              <a:lnSpc>
                <a:spcPts val="8248"/>
              </a:lnSpc>
            </a:pPr>
            <a:r>
              <a:rPr lang="en-US" sz="7637">
                <a:solidFill>
                  <a:srgbClr val="C69C32"/>
                </a:solidFill>
                <a:latin typeface="Lancelot"/>
                <a:ea typeface="Lancelot"/>
                <a:cs typeface="Lancelot"/>
                <a:sym typeface="Lancelot"/>
              </a:rPr>
              <a:t>Curating Vintage Collec</a:t>
            </a:r>
            <a:r>
              <a:rPr lang="en-US" sz="7637">
                <a:solidFill>
                  <a:srgbClr val="C69C32"/>
                </a:solidFill>
                <a:latin typeface="Lancelot"/>
                <a:ea typeface="Lancelot"/>
                <a:cs typeface="Lancelot"/>
                <a:sym typeface="Lancelot"/>
              </a:rPr>
              <a:t>tions</a:t>
            </a:r>
          </a:p>
        </p:txBody>
      </p:sp>
      <p:sp>
        <p:nvSpPr>
          <p:cNvPr name="TextBox 19" id="19"/>
          <p:cNvSpPr txBox="true"/>
          <p:nvPr/>
        </p:nvSpPr>
        <p:spPr>
          <a:xfrm rot="0">
            <a:off x="12231062" y="5962733"/>
            <a:ext cx="4546356" cy="1044575"/>
          </a:xfrm>
          <a:prstGeom prst="rect">
            <a:avLst/>
          </a:prstGeom>
        </p:spPr>
        <p:txBody>
          <a:bodyPr anchor="t" rtlCol="false" tIns="0" lIns="0" bIns="0" rIns="0">
            <a:spAutoFit/>
          </a:bodyPr>
          <a:lstStyle/>
          <a:p>
            <a:pPr algn="l">
              <a:lnSpc>
                <a:spcPts val="2799"/>
              </a:lnSpc>
              <a:spcBef>
                <a:spcPct val="0"/>
              </a:spcBef>
            </a:pPr>
            <a:r>
              <a:rPr lang="en-US" sz="1999">
                <a:solidFill>
                  <a:srgbClr val="E3D5A7"/>
                </a:solidFill>
                <a:latin typeface="DM Sans"/>
                <a:ea typeface="DM Sans"/>
                <a:cs typeface="DM Sans"/>
                <a:sym typeface="DM Sans"/>
              </a:rPr>
              <a:t>Curating a collection requires deep research and authentication to ensure each item’s historical integrity.</a:t>
            </a:r>
          </a:p>
        </p:txBody>
      </p:sp>
      <p:sp>
        <p:nvSpPr>
          <p:cNvPr name="TextBox 20" id="20"/>
          <p:cNvSpPr txBox="true"/>
          <p:nvPr/>
        </p:nvSpPr>
        <p:spPr>
          <a:xfrm rot="0">
            <a:off x="1390563" y="5962733"/>
            <a:ext cx="4546356" cy="1044575"/>
          </a:xfrm>
          <a:prstGeom prst="rect">
            <a:avLst/>
          </a:prstGeom>
        </p:spPr>
        <p:txBody>
          <a:bodyPr anchor="t" rtlCol="false" tIns="0" lIns="0" bIns="0" rIns="0">
            <a:spAutoFit/>
          </a:bodyPr>
          <a:lstStyle/>
          <a:p>
            <a:pPr algn="l">
              <a:lnSpc>
                <a:spcPts val="2799"/>
              </a:lnSpc>
              <a:spcBef>
                <a:spcPct val="0"/>
              </a:spcBef>
            </a:pPr>
            <a:r>
              <a:rPr lang="en-US" sz="1999">
                <a:solidFill>
                  <a:srgbClr val="E3D5A7"/>
                </a:solidFill>
                <a:latin typeface="DM Sans"/>
                <a:ea typeface="DM Sans"/>
                <a:cs typeface="DM Sans"/>
                <a:sym typeface="DM Sans"/>
              </a:rPr>
              <a:t>Curators group artifacts by themes, such as “Post-War Design” or “Early 20th Century Innovation.”</a:t>
            </a:r>
          </a:p>
        </p:txBody>
      </p:sp>
      <p:sp>
        <p:nvSpPr>
          <p:cNvPr name="TextBox 21" id="21"/>
          <p:cNvSpPr txBox="true"/>
          <p:nvPr/>
        </p:nvSpPr>
        <p:spPr>
          <a:xfrm rot="0">
            <a:off x="12231062" y="5437855"/>
            <a:ext cx="5028238" cy="382270"/>
          </a:xfrm>
          <a:prstGeom prst="rect">
            <a:avLst/>
          </a:prstGeom>
        </p:spPr>
        <p:txBody>
          <a:bodyPr anchor="t" rtlCol="false" tIns="0" lIns="0" bIns="0" rIns="0">
            <a:spAutoFit/>
          </a:bodyPr>
          <a:lstStyle/>
          <a:p>
            <a:pPr algn="l">
              <a:lnSpc>
                <a:spcPts val="3079"/>
              </a:lnSpc>
              <a:spcBef>
                <a:spcPct val="0"/>
              </a:spcBef>
            </a:pPr>
            <a:r>
              <a:rPr lang="en-US" b="true" sz="2199">
                <a:solidFill>
                  <a:srgbClr val="E3D5A7"/>
                </a:solidFill>
                <a:latin typeface="DM Sans Bold"/>
                <a:ea typeface="DM Sans Bold"/>
                <a:cs typeface="DM Sans Bold"/>
                <a:sym typeface="DM Sans Bold"/>
              </a:rPr>
              <a:t>Research and Authentication</a:t>
            </a:r>
          </a:p>
        </p:txBody>
      </p:sp>
      <p:sp>
        <p:nvSpPr>
          <p:cNvPr name="TextBox 22" id="22"/>
          <p:cNvSpPr txBox="true"/>
          <p:nvPr/>
        </p:nvSpPr>
        <p:spPr>
          <a:xfrm rot="0">
            <a:off x="1390563" y="5437855"/>
            <a:ext cx="5466107" cy="382270"/>
          </a:xfrm>
          <a:prstGeom prst="rect">
            <a:avLst/>
          </a:prstGeom>
        </p:spPr>
        <p:txBody>
          <a:bodyPr anchor="t" rtlCol="false" tIns="0" lIns="0" bIns="0" rIns="0">
            <a:spAutoFit/>
          </a:bodyPr>
          <a:lstStyle/>
          <a:p>
            <a:pPr algn="l">
              <a:lnSpc>
                <a:spcPts val="3079"/>
              </a:lnSpc>
              <a:spcBef>
                <a:spcPct val="0"/>
              </a:spcBef>
            </a:pPr>
            <a:r>
              <a:rPr lang="en-US" b="true" sz="2199">
                <a:solidFill>
                  <a:srgbClr val="E3D5A7"/>
                </a:solidFill>
                <a:latin typeface="DM Sans Bold"/>
                <a:ea typeface="DM Sans Bold"/>
                <a:cs typeface="DM Sans Bold"/>
                <a:sym typeface="DM Sans Bold"/>
              </a:rPr>
              <a:t>Item Preservation Techniques</a:t>
            </a:r>
          </a:p>
        </p:txBody>
      </p:sp>
      <p:sp>
        <p:nvSpPr>
          <p:cNvPr name="TextBox 23" id="23"/>
          <p:cNvSpPr txBox="true"/>
          <p:nvPr/>
        </p:nvSpPr>
        <p:spPr>
          <a:xfrm rot="0">
            <a:off x="12009464" y="7673502"/>
            <a:ext cx="2494776" cy="323215"/>
          </a:xfrm>
          <a:prstGeom prst="rect">
            <a:avLst/>
          </a:prstGeom>
        </p:spPr>
        <p:txBody>
          <a:bodyPr anchor="t" rtlCol="false" tIns="0" lIns="0" bIns="0" rIns="0">
            <a:spAutoFit/>
          </a:bodyPr>
          <a:lstStyle/>
          <a:p>
            <a:pPr algn="ctr">
              <a:lnSpc>
                <a:spcPts val="2659"/>
              </a:lnSpc>
              <a:spcBef>
                <a:spcPct val="0"/>
              </a:spcBef>
            </a:pPr>
            <a:r>
              <a:rPr lang="en-US" sz="1899">
                <a:solidFill>
                  <a:srgbClr val="3F2F21"/>
                </a:solidFill>
                <a:latin typeface="DM Sans"/>
                <a:ea typeface="DM Sans"/>
                <a:cs typeface="DM Sans"/>
                <a:sym typeface="DM Sans"/>
              </a:rPr>
              <a:t>Collection 02</a:t>
            </a:r>
          </a:p>
        </p:txBody>
      </p:sp>
      <p:sp>
        <p:nvSpPr>
          <p:cNvPr name="TextBox 24" id="24"/>
          <p:cNvSpPr txBox="true"/>
          <p:nvPr/>
        </p:nvSpPr>
        <p:spPr>
          <a:xfrm rot="0">
            <a:off x="1349789" y="7673502"/>
            <a:ext cx="2133130" cy="323215"/>
          </a:xfrm>
          <a:prstGeom prst="rect">
            <a:avLst/>
          </a:prstGeom>
        </p:spPr>
        <p:txBody>
          <a:bodyPr anchor="t" rtlCol="false" tIns="0" lIns="0" bIns="0" rIns="0">
            <a:spAutoFit/>
          </a:bodyPr>
          <a:lstStyle/>
          <a:p>
            <a:pPr algn="ctr">
              <a:lnSpc>
                <a:spcPts val="2659"/>
              </a:lnSpc>
              <a:spcBef>
                <a:spcPct val="0"/>
              </a:spcBef>
            </a:pPr>
            <a:r>
              <a:rPr lang="en-US" sz="1899">
                <a:solidFill>
                  <a:srgbClr val="3F2F21"/>
                </a:solidFill>
                <a:latin typeface="DM Sans"/>
                <a:ea typeface="DM Sans"/>
                <a:cs typeface="DM Sans"/>
                <a:sym typeface="DM Sans"/>
              </a:rPr>
              <a:t>Collection 01</a:t>
            </a:r>
          </a:p>
        </p:txBody>
      </p:sp>
      <p:sp>
        <p:nvSpPr>
          <p:cNvPr name="TextBox 25" id="25"/>
          <p:cNvSpPr txBox="true"/>
          <p:nvPr/>
        </p:nvSpPr>
        <p:spPr>
          <a:xfrm rot="0">
            <a:off x="1028700" y="971550"/>
            <a:ext cx="6126345" cy="440251"/>
          </a:xfrm>
          <a:prstGeom prst="rect">
            <a:avLst/>
          </a:prstGeom>
        </p:spPr>
        <p:txBody>
          <a:bodyPr anchor="t" rtlCol="false" tIns="0" lIns="0" bIns="0" rIns="0">
            <a:spAutoFit/>
          </a:bodyPr>
          <a:lstStyle/>
          <a:p>
            <a:pPr algn="l">
              <a:lnSpc>
                <a:spcPts val="3559"/>
              </a:lnSpc>
              <a:spcBef>
                <a:spcPct val="0"/>
              </a:spcBef>
            </a:pPr>
            <a:r>
              <a:rPr lang="en-US" sz="2542">
                <a:solidFill>
                  <a:srgbClr val="E8D3B5"/>
                </a:solidFill>
                <a:latin typeface="Lancelot"/>
                <a:ea typeface="Lancelot"/>
                <a:cs typeface="Lancelot"/>
                <a:sym typeface="Lancelot"/>
              </a:rPr>
              <a:t>WARNER &amp; SPENCER</a:t>
            </a:r>
          </a:p>
        </p:txBody>
      </p:sp>
      <p:sp>
        <p:nvSpPr>
          <p:cNvPr name="TextBox 26" id="26"/>
          <p:cNvSpPr txBox="true"/>
          <p:nvPr/>
        </p:nvSpPr>
        <p:spPr>
          <a:xfrm rot="0">
            <a:off x="9550937" y="971550"/>
            <a:ext cx="7708363" cy="440251"/>
          </a:xfrm>
          <a:prstGeom prst="rect">
            <a:avLst/>
          </a:prstGeom>
        </p:spPr>
        <p:txBody>
          <a:bodyPr anchor="t" rtlCol="false" tIns="0" lIns="0" bIns="0" rIns="0">
            <a:spAutoFit/>
          </a:bodyPr>
          <a:lstStyle/>
          <a:p>
            <a:pPr algn="r">
              <a:lnSpc>
                <a:spcPts val="3559"/>
              </a:lnSpc>
              <a:spcBef>
                <a:spcPct val="0"/>
              </a:spcBef>
            </a:pPr>
            <a:r>
              <a:rPr lang="en-US" sz="2542">
                <a:solidFill>
                  <a:srgbClr val="E8D3B5"/>
                </a:solidFill>
                <a:latin typeface="Lancelot"/>
                <a:ea typeface="Lancelot"/>
                <a:cs typeface="Lancelot"/>
                <a:sym typeface="Lancelot"/>
              </a:rPr>
              <a:t>WWW.REALLYGREATSITE.COM</a:t>
            </a:r>
          </a:p>
        </p:txBody>
      </p:sp>
    </p:spTree>
  </p:cSld>
  <p:clrMapOvr>
    <a:masterClrMapping/>
  </p:clrMapOvr>
</p:sld>
</file>

<file path=ppt/slides/slide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3849" t="-77265" r="-5588" b="-105896"/>
            </a:stretch>
          </a:blipFill>
        </p:spPr>
      </p:sp>
      <p:sp>
        <p:nvSpPr>
          <p:cNvPr name="Freeform 3" id="3"/>
          <p:cNvSpPr/>
          <p:nvPr/>
        </p:nvSpPr>
        <p:spPr>
          <a:xfrm flipH="true" flipV="false" rot="-616661">
            <a:off x="-1276605" y="-3606222"/>
            <a:ext cx="6200384" cy="4114800"/>
          </a:xfrm>
          <a:custGeom>
            <a:avLst/>
            <a:gdLst/>
            <a:ahLst/>
            <a:cxnLst/>
            <a:rect r="r" b="b" t="t" l="l"/>
            <a:pathLst>
              <a:path h="4114800" w="6200384">
                <a:moveTo>
                  <a:pt x="6200383" y="0"/>
                </a:moveTo>
                <a:lnTo>
                  <a:pt x="0" y="0"/>
                </a:lnTo>
                <a:lnTo>
                  <a:pt x="0" y="4114800"/>
                </a:lnTo>
                <a:lnTo>
                  <a:pt x="6200383" y="4114800"/>
                </a:lnTo>
                <a:lnTo>
                  <a:pt x="6200383"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4" id="4"/>
          <p:cNvSpPr/>
          <p:nvPr/>
        </p:nvSpPr>
        <p:spPr>
          <a:xfrm flipH="true" flipV="false" rot="-1682289">
            <a:off x="14517085" y="9647890"/>
            <a:ext cx="6200384" cy="4114800"/>
          </a:xfrm>
          <a:custGeom>
            <a:avLst/>
            <a:gdLst/>
            <a:ahLst/>
            <a:cxnLst/>
            <a:rect r="r" b="b" t="t" l="l"/>
            <a:pathLst>
              <a:path h="4114800" w="6200384">
                <a:moveTo>
                  <a:pt x="6200383" y="0"/>
                </a:moveTo>
                <a:lnTo>
                  <a:pt x="0" y="0"/>
                </a:lnTo>
                <a:lnTo>
                  <a:pt x="0" y="4114800"/>
                </a:lnTo>
                <a:lnTo>
                  <a:pt x="6200383" y="4114800"/>
                </a:lnTo>
                <a:lnTo>
                  <a:pt x="6200383"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5" id="5"/>
          <p:cNvSpPr/>
          <p:nvPr/>
        </p:nvSpPr>
        <p:spPr>
          <a:xfrm flipH="false" flipV="false" rot="-5430242">
            <a:off x="6301632" y="-1166341"/>
            <a:ext cx="5236945" cy="4700158"/>
          </a:xfrm>
          <a:custGeom>
            <a:avLst/>
            <a:gdLst/>
            <a:ahLst/>
            <a:cxnLst/>
            <a:rect r="r" b="b" t="t" l="l"/>
            <a:pathLst>
              <a:path h="4700158" w="5236945">
                <a:moveTo>
                  <a:pt x="0" y="0"/>
                </a:moveTo>
                <a:lnTo>
                  <a:pt x="5236944" y="0"/>
                </a:lnTo>
                <a:lnTo>
                  <a:pt x="5236944" y="4700158"/>
                </a:lnTo>
                <a:lnTo>
                  <a:pt x="0" y="4700158"/>
                </a:lnTo>
                <a:lnTo>
                  <a:pt x="0" y="0"/>
                </a:lnTo>
                <a:close/>
              </a:path>
            </a:pathLst>
          </a:custGeom>
          <a:blipFill>
            <a:blip r:embed="rId5"/>
            <a:stretch>
              <a:fillRect l="0" t="0" r="0" b="0"/>
            </a:stretch>
          </a:blipFill>
        </p:spPr>
      </p:sp>
      <p:sp>
        <p:nvSpPr>
          <p:cNvPr name="Freeform 6" id="6"/>
          <p:cNvSpPr/>
          <p:nvPr/>
        </p:nvSpPr>
        <p:spPr>
          <a:xfrm flipH="false" flipV="false" rot="-5430242">
            <a:off x="6301632" y="4657229"/>
            <a:ext cx="5236945" cy="4700158"/>
          </a:xfrm>
          <a:custGeom>
            <a:avLst/>
            <a:gdLst/>
            <a:ahLst/>
            <a:cxnLst/>
            <a:rect r="r" b="b" t="t" l="l"/>
            <a:pathLst>
              <a:path h="4700158" w="5236945">
                <a:moveTo>
                  <a:pt x="0" y="0"/>
                </a:moveTo>
                <a:lnTo>
                  <a:pt x="5236944" y="0"/>
                </a:lnTo>
                <a:lnTo>
                  <a:pt x="5236944" y="4700158"/>
                </a:lnTo>
                <a:lnTo>
                  <a:pt x="0" y="4700158"/>
                </a:lnTo>
                <a:lnTo>
                  <a:pt x="0" y="0"/>
                </a:lnTo>
                <a:close/>
              </a:path>
            </a:pathLst>
          </a:custGeom>
          <a:blipFill>
            <a:blip r:embed="rId5"/>
            <a:stretch>
              <a:fillRect l="0" t="0" r="0" b="0"/>
            </a:stretch>
          </a:blipFill>
        </p:spPr>
      </p:sp>
      <p:grpSp>
        <p:nvGrpSpPr>
          <p:cNvPr name="Group 7" id="7"/>
          <p:cNvGrpSpPr/>
          <p:nvPr/>
        </p:nvGrpSpPr>
        <p:grpSpPr>
          <a:xfrm rot="-35018">
            <a:off x="7185503" y="-820456"/>
            <a:ext cx="3503944" cy="4071595"/>
            <a:chOff x="0" y="0"/>
            <a:chExt cx="529744" cy="615564"/>
          </a:xfrm>
        </p:grpSpPr>
        <p:sp>
          <p:nvSpPr>
            <p:cNvPr name="Freeform 8" id="8"/>
            <p:cNvSpPr/>
            <p:nvPr/>
          </p:nvSpPr>
          <p:spPr>
            <a:xfrm flipH="false" flipV="false" rot="0">
              <a:off x="0" y="0"/>
              <a:ext cx="529744" cy="615564"/>
            </a:xfrm>
            <a:custGeom>
              <a:avLst/>
              <a:gdLst/>
              <a:ahLst/>
              <a:cxnLst/>
              <a:rect r="r" b="b" t="t" l="l"/>
              <a:pathLst>
                <a:path h="615564" w="529744">
                  <a:moveTo>
                    <a:pt x="0" y="0"/>
                  </a:moveTo>
                  <a:lnTo>
                    <a:pt x="529744" y="0"/>
                  </a:lnTo>
                  <a:lnTo>
                    <a:pt x="529744" y="615564"/>
                  </a:lnTo>
                  <a:lnTo>
                    <a:pt x="0" y="615564"/>
                  </a:lnTo>
                  <a:close/>
                </a:path>
              </a:pathLst>
            </a:custGeom>
            <a:blipFill>
              <a:blip r:embed="rId6"/>
              <a:stretch>
                <a:fillRect l="-42960" t="0" r="-42960" b="0"/>
              </a:stretch>
            </a:blipFill>
          </p:spPr>
        </p:sp>
      </p:grpSp>
      <p:grpSp>
        <p:nvGrpSpPr>
          <p:cNvPr name="Group 9" id="9"/>
          <p:cNvGrpSpPr/>
          <p:nvPr/>
        </p:nvGrpSpPr>
        <p:grpSpPr>
          <a:xfrm rot="-35018">
            <a:off x="7185503" y="5003114"/>
            <a:ext cx="3503944" cy="4071595"/>
            <a:chOff x="0" y="0"/>
            <a:chExt cx="529744" cy="615564"/>
          </a:xfrm>
        </p:grpSpPr>
        <p:sp>
          <p:nvSpPr>
            <p:cNvPr name="Freeform 10" id="10"/>
            <p:cNvSpPr/>
            <p:nvPr/>
          </p:nvSpPr>
          <p:spPr>
            <a:xfrm flipH="false" flipV="false" rot="0">
              <a:off x="0" y="0"/>
              <a:ext cx="529744" cy="615564"/>
            </a:xfrm>
            <a:custGeom>
              <a:avLst/>
              <a:gdLst/>
              <a:ahLst/>
              <a:cxnLst/>
              <a:rect r="r" b="b" t="t" l="l"/>
              <a:pathLst>
                <a:path h="615564" w="529744">
                  <a:moveTo>
                    <a:pt x="0" y="0"/>
                  </a:moveTo>
                  <a:lnTo>
                    <a:pt x="529744" y="0"/>
                  </a:lnTo>
                  <a:lnTo>
                    <a:pt x="529744" y="615564"/>
                  </a:lnTo>
                  <a:lnTo>
                    <a:pt x="0" y="615564"/>
                  </a:lnTo>
                  <a:close/>
                </a:path>
              </a:pathLst>
            </a:custGeom>
            <a:blipFill>
              <a:blip r:embed="rId7"/>
              <a:stretch>
                <a:fillRect l="-37071" t="0" r="-37071" b="0"/>
              </a:stretch>
            </a:blipFill>
          </p:spPr>
        </p:sp>
      </p:grpSp>
      <p:grpSp>
        <p:nvGrpSpPr>
          <p:cNvPr name="Group 11" id="11"/>
          <p:cNvGrpSpPr/>
          <p:nvPr/>
        </p:nvGrpSpPr>
        <p:grpSpPr>
          <a:xfrm rot="0">
            <a:off x="1304854" y="7637574"/>
            <a:ext cx="2092355" cy="601170"/>
            <a:chOff x="0" y="0"/>
            <a:chExt cx="551073" cy="158333"/>
          </a:xfrm>
        </p:grpSpPr>
        <p:sp>
          <p:nvSpPr>
            <p:cNvPr name="Freeform 12" id="12"/>
            <p:cNvSpPr/>
            <p:nvPr/>
          </p:nvSpPr>
          <p:spPr>
            <a:xfrm flipH="false" flipV="false" rot="0">
              <a:off x="0" y="0"/>
              <a:ext cx="551073" cy="158333"/>
            </a:xfrm>
            <a:custGeom>
              <a:avLst/>
              <a:gdLst/>
              <a:ahLst/>
              <a:cxnLst/>
              <a:rect r="r" b="b" t="t" l="l"/>
              <a:pathLst>
                <a:path h="158333" w="551073">
                  <a:moveTo>
                    <a:pt x="0" y="0"/>
                  </a:moveTo>
                  <a:lnTo>
                    <a:pt x="551073" y="0"/>
                  </a:lnTo>
                  <a:lnTo>
                    <a:pt x="551073" y="158333"/>
                  </a:lnTo>
                  <a:lnTo>
                    <a:pt x="0" y="158333"/>
                  </a:lnTo>
                  <a:close/>
                </a:path>
              </a:pathLst>
            </a:custGeom>
            <a:solidFill>
              <a:srgbClr val="C69C32"/>
            </a:solidFill>
          </p:spPr>
        </p:sp>
        <p:sp>
          <p:nvSpPr>
            <p:cNvPr name="TextBox 13" id="13"/>
            <p:cNvSpPr txBox="true"/>
            <p:nvPr/>
          </p:nvSpPr>
          <p:spPr>
            <a:xfrm>
              <a:off x="0" y="-38100"/>
              <a:ext cx="551073" cy="196433"/>
            </a:xfrm>
            <a:prstGeom prst="rect">
              <a:avLst/>
            </a:prstGeom>
          </p:spPr>
          <p:txBody>
            <a:bodyPr anchor="ctr" rtlCol="false" tIns="50800" lIns="50800" bIns="50800" rIns="50800"/>
            <a:lstStyle/>
            <a:p>
              <a:pPr algn="ctr">
                <a:lnSpc>
                  <a:spcPts val="2659"/>
                </a:lnSpc>
              </a:pPr>
            </a:p>
          </p:txBody>
        </p:sp>
      </p:grpSp>
      <p:sp>
        <p:nvSpPr>
          <p:cNvPr name="Freeform 14" id="14"/>
          <p:cNvSpPr/>
          <p:nvPr/>
        </p:nvSpPr>
        <p:spPr>
          <a:xfrm flipH="false" flipV="false" rot="0">
            <a:off x="11671102" y="3979417"/>
            <a:ext cx="6999538" cy="152717"/>
          </a:xfrm>
          <a:custGeom>
            <a:avLst/>
            <a:gdLst/>
            <a:ahLst/>
            <a:cxnLst/>
            <a:rect r="r" b="b" t="t" l="l"/>
            <a:pathLst>
              <a:path h="152717" w="6999538">
                <a:moveTo>
                  <a:pt x="0" y="0"/>
                </a:moveTo>
                <a:lnTo>
                  <a:pt x="6999538" y="0"/>
                </a:lnTo>
                <a:lnTo>
                  <a:pt x="6999538" y="152718"/>
                </a:lnTo>
                <a:lnTo>
                  <a:pt x="0" y="152718"/>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5" id="15"/>
          <p:cNvSpPr/>
          <p:nvPr/>
        </p:nvSpPr>
        <p:spPr>
          <a:xfrm flipH="false" flipV="false" rot="0">
            <a:off x="11671102" y="6199715"/>
            <a:ext cx="6999538" cy="152717"/>
          </a:xfrm>
          <a:custGeom>
            <a:avLst/>
            <a:gdLst/>
            <a:ahLst/>
            <a:cxnLst/>
            <a:rect r="r" b="b" t="t" l="l"/>
            <a:pathLst>
              <a:path h="152717" w="6999538">
                <a:moveTo>
                  <a:pt x="0" y="0"/>
                </a:moveTo>
                <a:lnTo>
                  <a:pt x="6999538" y="0"/>
                </a:lnTo>
                <a:lnTo>
                  <a:pt x="6999538" y="152718"/>
                </a:lnTo>
                <a:lnTo>
                  <a:pt x="0" y="152718"/>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6" id="16"/>
          <p:cNvSpPr/>
          <p:nvPr/>
        </p:nvSpPr>
        <p:spPr>
          <a:xfrm flipH="false" flipV="false" rot="0">
            <a:off x="7739240" y="2818307"/>
            <a:ext cx="1936128" cy="2008952"/>
          </a:xfrm>
          <a:custGeom>
            <a:avLst/>
            <a:gdLst/>
            <a:ahLst/>
            <a:cxnLst/>
            <a:rect r="r" b="b" t="t" l="l"/>
            <a:pathLst>
              <a:path h="2008952" w="1936128">
                <a:moveTo>
                  <a:pt x="0" y="0"/>
                </a:moveTo>
                <a:lnTo>
                  <a:pt x="1936128" y="0"/>
                </a:lnTo>
                <a:lnTo>
                  <a:pt x="1936128" y="2008952"/>
                </a:lnTo>
                <a:lnTo>
                  <a:pt x="0" y="2008952"/>
                </a:lnTo>
                <a:lnTo>
                  <a:pt x="0" y="0"/>
                </a:lnTo>
                <a:close/>
              </a:path>
            </a:pathLst>
          </a:custGeom>
          <a:blipFill>
            <a:blip r:embed="rId10"/>
            <a:stretch>
              <a:fillRect l="0" t="0" r="0" b="0"/>
            </a:stretch>
          </a:blipFill>
        </p:spPr>
      </p:sp>
      <p:sp>
        <p:nvSpPr>
          <p:cNvPr name="Freeform 17" id="17"/>
          <p:cNvSpPr/>
          <p:nvPr/>
        </p:nvSpPr>
        <p:spPr>
          <a:xfrm flipH="false" flipV="false" rot="0">
            <a:off x="-427678" y="9282524"/>
            <a:ext cx="1936128" cy="2008952"/>
          </a:xfrm>
          <a:custGeom>
            <a:avLst/>
            <a:gdLst/>
            <a:ahLst/>
            <a:cxnLst/>
            <a:rect r="r" b="b" t="t" l="l"/>
            <a:pathLst>
              <a:path h="2008952" w="1936128">
                <a:moveTo>
                  <a:pt x="0" y="0"/>
                </a:moveTo>
                <a:lnTo>
                  <a:pt x="1936127" y="0"/>
                </a:lnTo>
                <a:lnTo>
                  <a:pt x="1936127" y="2008952"/>
                </a:lnTo>
                <a:lnTo>
                  <a:pt x="0" y="2008952"/>
                </a:lnTo>
                <a:lnTo>
                  <a:pt x="0" y="0"/>
                </a:lnTo>
                <a:close/>
              </a:path>
            </a:pathLst>
          </a:custGeom>
          <a:blipFill>
            <a:blip r:embed="rId10"/>
            <a:stretch>
              <a:fillRect l="0" t="0" r="0" b="0"/>
            </a:stretch>
          </a:blipFill>
        </p:spPr>
      </p:sp>
      <p:sp>
        <p:nvSpPr>
          <p:cNvPr name="TextBox 18" id="18"/>
          <p:cNvSpPr txBox="true"/>
          <p:nvPr/>
        </p:nvSpPr>
        <p:spPr>
          <a:xfrm rot="0">
            <a:off x="1304854" y="2516387"/>
            <a:ext cx="5458101" cy="3154867"/>
          </a:xfrm>
          <a:prstGeom prst="rect">
            <a:avLst/>
          </a:prstGeom>
        </p:spPr>
        <p:txBody>
          <a:bodyPr anchor="t" rtlCol="false" tIns="0" lIns="0" bIns="0" rIns="0">
            <a:spAutoFit/>
          </a:bodyPr>
          <a:lstStyle/>
          <a:p>
            <a:pPr algn="l">
              <a:lnSpc>
                <a:spcPts val="8248"/>
              </a:lnSpc>
            </a:pPr>
            <a:r>
              <a:rPr lang="en-US" sz="7637">
                <a:solidFill>
                  <a:srgbClr val="C69C32"/>
                </a:solidFill>
                <a:latin typeface="Lancelot"/>
                <a:ea typeface="Lancelot"/>
                <a:cs typeface="Lancelot"/>
                <a:sym typeface="Lancelot"/>
              </a:rPr>
              <a:t>The Vintage Fashion</a:t>
            </a:r>
          </a:p>
          <a:p>
            <a:pPr algn="l">
              <a:lnSpc>
                <a:spcPts val="8248"/>
              </a:lnSpc>
            </a:pPr>
            <a:r>
              <a:rPr lang="en-US" sz="7637">
                <a:solidFill>
                  <a:srgbClr val="C69C32"/>
                </a:solidFill>
                <a:latin typeface="Lancelot"/>
                <a:ea typeface="Lancelot"/>
                <a:cs typeface="Lancelot"/>
                <a:sym typeface="Lancelot"/>
              </a:rPr>
              <a:t>and Style</a:t>
            </a:r>
          </a:p>
        </p:txBody>
      </p:sp>
      <p:sp>
        <p:nvSpPr>
          <p:cNvPr name="TextBox 19" id="19"/>
          <p:cNvSpPr txBox="true"/>
          <p:nvPr/>
        </p:nvSpPr>
        <p:spPr>
          <a:xfrm rot="0">
            <a:off x="11956301" y="2358076"/>
            <a:ext cx="2141951" cy="1078417"/>
          </a:xfrm>
          <a:prstGeom prst="rect">
            <a:avLst/>
          </a:prstGeom>
        </p:spPr>
        <p:txBody>
          <a:bodyPr anchor="t" rtlCol="false" tIns="0" lIns="0" bIns="0" rIns="0">
            <a:spAutoFit/>
          </a:bodyPr>
          <a:lstStyle/>
          <a:p>
            <a:pPr algn="l">
              <a:lnSpc>
                <a:spcPts val="8248"/>
              </a:lnSpc>
            </a:pPr>
            <a:r>
              <a:rPr lang="en-US" sz="7637">
                <a:solidFill>
                  <a:srgbClr val="C69C32"/>
                </a:solidFill>
                <a:latin typeface="Lancelot"/>
                <a:ea typeface="Lancelot"/>
                <a:cs typeface="Lancelot"/>
                <a:sym typeface="Lancelot"/>
              </a:rPr>
              <a:t>01.</a:t>
            </a:r>
          </a:p>
        </p:txBody>
      </p:sp>
      <p:sp>
        <p:nvSpPr>
          <p:cNvPr name="TextBox 20" id="20"/>
          <p:cNvSpPr txBox="true"/>
          <p:nvPr/>
        </p:nvSpPr>
        <p:spPr>
          <a:xfrm rot="0">
            <a:off x="11956301" y="4575885"/>
            <a:ext cx="2141951" cy="1078417"/>
          </a:xfrm>
          <a:prstGeom prst="rect">
            <a:avLst/>
          </a:prstGeom>
        </p:spPr>
        <p:txBody>
          <a:bodyPr anchor="t" rtlCol="false" tIns="0" lIns="0" bIns="0" rIns="0">
            <a:spAutoFit/>
          </a:bodyPr>
          <a:lstStyle/>
          <a:p>
            <a:pPr algn="l">
              <a:lnSpc>
                <a:spcPts val="8248"/>
              </a:lnSpc>
            </a:pPr>
            <a:r>
              <a:rPr lang="en-US" sz="7637">
                <a:solidFill>
                  <a:srgbClr val="C69C32"/>
                </a:solidFill>
                <a:latin typeface="Lancelot"/>
                <a:ea typeface="Lancelot"/>
                <a:cs typeface="Lancelot"/>
                <a:sym typeface="Lancelot"/>
              </a:rPr>
              <a:t>02.</a:t>
            </a:r>
          </a:p>
        </p:txBody>
      </p:sp>
      <p:sp>
        <p:nvSpPr>
          <p:cNvPr name="TextBox 21" id="21"/>
          <p:cNvSpPr txBox="true"/>
          <p:nvPr/>
        </p:nvSpPr>
        <p:spPr>
          <a:xfrm rot="0">
            <a:off x="11956301" y="7001241"/>
            <a:ext cx="2141951" cy="1078417"/>
          </a:xfrm>
          <a:prstGeom prst="rect">
            <a:avLst/>
          </a:prstGeom>
        </p:spPr>
        <p:txBody>
          <a:bodyPr anchor="t" rtlCol="false" tIns="0" lIns="0" bIns="0" rIns="0">
            <a:spAutoFit/>
          </a:bodyPr>
          <a:lstStyle/>
          <a:p>
            <a:pPr algn="l">
              <a:lnSpc>
                <a:spcPts val="8248"/>
              </a:lnSpc>
            </a:pPr>
            <a:r>
              <a:rPr lang="en-US" sz="7637">
                <a:solidFill>
                  <a:srgbClr val="C69C32"/>
                </a:solidFill>
                <a:latin typeface="Lancelot"/>
                <a:ea typeface="Lancelot"/>
                <a:cs typeface="Lancelot"/>
                <a:sym typeface="Lancelot"/>
              </a:rPr>
              <a:t>03.</a:t>
            </a:r>
          </a:p>
        </p:txBody>
      </p:sp>
      <p:sp>
        <p:nvSpPr>
          <p:cNvPr name="TextBox 22" id="22"/>
          <p:cNvSpPr txBox="true"/>
          <p:nvPr/>
        </p:nvSpPr>
        <p:spPr>
          <a:xfrm rot="0">
            <a:off x="1304854" y="6113076"/>
            <a:ext cx="4438652" cy="1044575"/>
          </a:xfrm>
          <a:prstGeom prst="rect">
            <a:avLst/>
          </a:prstGeom>
        </p:spPr>
        <p:txBody>
          <a:bodyPr anchor="t" rtlCol="false" tIns="0" lIns="0" bIns="0" rIns="0">
            <a:spAutoFit/>
          </a:bodyPr>
          <a:lstStyle/>
          <a:p>
            <a:pPr algn="l">
              <a:lnSpc>
                <a:spcPts val="2799"/>
              </a:lnSpc>
              <a:spcBef>
                <a:spcPct val="0"/>
              </a:spcBef>
            </a:pPr>
            <a:r>
              <a:rPr lang="en-US" sz="1999">
                <a:solidFill>
                  <a:srgbClr val="E3D5A7"/>
                </a:solidFill>
                <a:latin typeface="DM Sans"/>
                <a:ea typeface="DM Sans"/>
                <a:cs typeface="DM Sans"/>
                <a:sym typeface="DM Sans"/>
              </a:rPr>
              <a:t>Vintage fashion displays the artistry of tailoring and design that shaped identity and culture.</a:t>
            </a:r>
          </a:p>
        </p:txBody>
      </p:sp>
      <p:sp>
        <p:nvSpPr>
          <p:cNvPr name="TextBox 23" id="23"/>
          <p:cNvSpPr txBox="true"/>
          <p:nvPr/>
        </p:nvSpPr>
        <p:spPr>
          <a:xfrm rot="0">
            <a:off x="1264079" y="7756442"/>
            <a:ext cx="2133130" cy="323215"/>
          </a:xfrm>
          <a:prstGeom prst="rect">
            <a:avLst/>
          </a:prstGeom>
        </p:spPr>
        <p:txBody>
          <a:bodyPr anchor="t" rtlCol="false" tIns="0" lIns="0" bIns="0" rIns="0">
            <a:spAutoFit/>
          </a:bodyPr>
          <a:lstStyle/>
          <a:p>
            <a:pPr algn="ctr">
              <a:lnSpc>
                <a:spcPts val="2659"/>
              </a:lnSpc>
              <a:spcBef>
                <a:spcPct val="0"/>
              </a:spcBef>
            </a:pPr>
            <a:r>
              <a:rPr lang="en-US" sz="1899">
                <a:solidFill>
                  <a:srgbClr val="3F2F21"/>
                </a:solidFill>
                <a:latin typeface="DM Sans"/>
                <a:ea typeface="DM Sans"/>
                <a:cs typeface="DM Sans"/>
                <a:sym typeface="DM Sans"/>
              </a:rPr>
              <a:t>Next Slide</a:t>
            </a:r>
          </a:p>
        </p:txBody>
      </p:sp>
      <p:sp>
        <p:nvSpPr>
          <p:cNvPr name="TextBox 24" id="24"/>
          <p:cNvSpPr txBox="true"/>
          <p:nvPr/>
        </p:nvSpPr>
        <p:spPr>
          <a:xfrm rot="0">
            <a:off x="13429289" y="2188006"/>
            <a:ext cx="3795978" cy="1248486"/>
          </a:xfrm>
          <a:prstGeom prst="rect">
            <a:avLst/>
          </a:prstGeom>
        </p:spPr>
        <p:txBody>
          <a:bodyPr anchor="t" rtlCol="false" tIns="0" lIns="0" bIns="0" rIns="0">
            <a:spAutoFit/>
          </a:bodyPr>
          <a:lstStyle/>
          <a:p>
            <a:pPr algn="l">
              <a:lnSpc>
                <a:spcPts val="5019"/>
              </a:lnSpc>
              <a:spcBef>
                <a:spcPct val="0"/>
              </a:spcBef>
            </a:pPr>
            <a:r>
              <a:rPr lang="en-US" b="true" sz="3585">
                <a:solidFill>
                  <a:srgbClr val="E3D5A7"/>
                </a:solidFill>
                <a:latin typeface="DM Sans Bold"/>
                <a:ea typeface="DM Sans Bold"/>
                <a:cs typeface="DM Sans Bold"/>
                <a:sym typeface="DM Sans Bold"/>
              </a:rPr>
              <a:t>Evolution of Clothing Trends</a:t>
            </a:r>
          </a:p>
        </p:txBody>
      </p:sp>
      <p:sp>
        <p:nvSpPr>
          <p:cNvPr name="TextBox 25" id="25"/>
          <p:cNvSpPr txBox="true"/>
          <p:nvPr/>
        </p:nvSpPr>
        <p:spPr>
          <a:xfrm rot="0">
            <a:off x="13429289" y="4405816"/>
            <a:ext cx="3795978" cy="1248486"/>
          </a:xfrm>
          <a:prstGeom prst="rect">
            <a:avLst/>
          </a:prstGeom>
        </p:spPr>
        <p:txBody>
          <a:bodyPr anchor="t" rtlCol="false" tIns="0" lIns="0" bIns="0" rIns="0">
            <a:spAutoFit/>
          </a:bodyPr>
          <a:lstStyle/>
          <a:p>
            <a:pPr algn="l">
              <a:lnSpc>
                <a:spcPts val="5019"/>
              </a:lnSpc>
              <a:spcBef>
                <a:spcPct val="0"/>
              </a:spcBef>
            </a:pPr>
            <a:r>
              <a:rPr lang="en-US" b="true" sz="3585">
                <a:solidFill>
                  <a:srgbClr val="E3D5A7"/>
                </a:solidFill>
                <a:latin typeface="DM Sans Bold"/>
                <a:ea typeface="DM Sans Bold"/>
                <a:cs typeface="DM Sans Bold"/>
                <a:sym typeface="DM Sans Bold"/>
              </a:rPr>
              <a:t>Influence of Social Class</a:t>
            </a:r>
          </a:p>
        </p:txBody>
      </p:sp>
      <p:sp>
        <p:nvSpPr>
          <p:cNvPr name="TextBox 26" id="26"/>
          <p:cNvSpPr txBox="true"/>
          <p:nvPr/>
        </p:nvSpPr>
        <p:spPr>
          <a:xfrm rot="0">
            <a:off x="13429289" y="6831171"/>
            <a:ext cx="3527418" cy="1884925"/>
          </a:xfrm>
          <a:prstGeom prst="rect">
            <a:avLst/>
          </a:prstGeom>
        </p:spPr>
        <p:txBody>
          <a:bodyPr anchor="t" rtlCol="false" tIns="0" lIns="0" bIns="0" rIns="0">
            <a:spAutoFit/>
          </a:bodyPr>
          <a:lstStyle/>
          <a:p>
            <a:pPr algn="l">
              <a:lnSpc>
                <a:spcPts val="5019"/>
              </a:lnSpc>
              <a:spcBef>
                <a:spcPct val="0"/>
              </a:spcBef>
            </a:pPr>
            <a:r>
              <a:rPr lang="en-US" b="true" sz="3585">
                <a:solidFill>
                  <a:srgbClr val="E3D5A7"/>
                </a:solidFill>
                <a:latin typeface="DM Sans Bold"/>
                <a:ea typeface="DM Sans Bold"/>
                <a:cs typeface="DM Sans Bold"/>
                <a:sym typeface="DM Sans Bold"/>
              </a:rPr>
              <a:t>Materials and Textiles the Past</a:t>
            </a:r>
          </a:p>
        </p:txBody>
      </p:sp>
      <p:sp>
        <p:nvSpPr>
          <p:cNvPr name="TextBox 27" id="27"/>
          <p:cNvSpPr txBox="true"/>
          <p:nvPr/>
        </p:nvSpPr>
        <p:spPr>
          <a:xfrm rot="0">
            <a:off x="1028700" y="971550"/>
            <a:ext cx="6126345" cy="440251"/>
          </a:xfrm>
          <a:prstGeom prst="rect">
            <a:avLst/>
          </a:prstGeom>
        </p:spPr>
        <p:txBody>
          <a:bodyPr anchor="t" rtlCol="false" tIns="0" lIns="0" bIns="0" rIns="0">
            <a:spAutoFit/>
          </a:bodyPr>
          <a:lstStyle/>
          <a:p>
            <a:pPr algn="l">
              <a:lnSpc>
                <a:spcPts val="3559"/>
              </a:lnSpc>
              <a:spcBef>
                <a:spcPct val="0"/>
              </a:spcBef>
            </a:pPr>
            <a:r>
              <a:rPr lang="en-US" sz="2542">
                <a:solidFill>
                  <a:srgbClr val="E8D3B5"/>
                </a:solidFill>
                <a:latin typeface="Lancelot"/>
                <a:ea typeface="Lancelot"/>
                <a:cs typeface="Lancelot"/>
                <a:sym typeface="Lancelot"/>
              </a:rPr>
              <a:t>WARNER &amp; SPENCER</a:t>
            </a:r>
          </a:p>
        </p:txBody>
      </p:sp>
      <p:sp>
        <p:nvSpPr>
          <p:cNvPr name="TextBox 28" id="28"/>
          <p:cNvSpPr txBox="true"/>
          <p:nvPr/>
        </p:nvSpPr>
        <p:spPr>
          <a:xfrm rot="0">
            <a:off x="9550937" y="971550"/>
            <a:ext cx="7708363" cy="440251"/>
          </a:xfrm>
          <a:prstGeom prst="rect">
            <a:avLst/>
          </a:prstGeom>
        </p:spPr>
        <p:txBody>
          <a:bodyPr anchor="t" rtlCol="false" tIns="0" lIns="0" bIns="0" rIns="0">
            <a:spAutoFit/>
          </a:bodyPr>
          <a:lstStyle/>
          <a:p>
            <a:pPr algn="r">
              <a:lnSpc>
                <a:spcPts val="3559"/>
              </a:lnSpc>
              <a:spcBef>
                <a:spcPct val="0"/>
              </a:spcBef>
            </a:pPr>
            <a:r>
              <a:rPr lang="en-US" sz="2542">
                <a:solidFill>
                  <a:srgbClr val="E8D3B5"/>
                </a:solidFill>
                <a:latin typeface="Lancelot"/>
                <a:ea typeface="Lancelot"/>
                <a:cs typeface="Lancelot"/>
                <a:sym typeface="Lancelot"/>
              </a:rPr>
              <a:t>WWW.REALLYGREATSITE.COM</a:t>
            </a:r>
          </a:p>
        </p:txBody>
      </p:sp>
    </p:spTree>
  </p:cSld>
  <p:clrMapOvr>
    <a:masterClrMapping/>
  </p:clrMapOvr>
</p:sld>
</file>

<file path=ppt/slides/slide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3849" t="-77265" r="-5588" b="-105896"/>
            </a:stretch>
          </a:blipFill>
        </p:spPr>
      </p:sp>
      <p:sp>
        <p:nvSpPr>
          <p:cNvPr name="Freeform 3" id="3"/>
          <p:cNvSpPr/>
          <p:nvPr/>
        </p:nvSpPr>
        <p:spPr>
          <a:xfrm flipH="true" flipV="false" rot="-616661">
            <a:off x="-1276605" y="-3606222"/>
            <a:ext cx="6200384" cy="4114800"/>
          </a:xfrm>
          <a:custGeom>
            <a:avLst/>
            <a:gdLst/>
            <a:ahLst/>
            <a:cxnLst/>
            <a:rect r="r" b="b" t="t" l="l"/>
            <a:pathLst>
              <a:path h="4114800" w="6200384">
                <a:moveTo>
                  <a:pt x="6200383" y="0"/>
                </a:moveTo>
                <a:lnTo>
                  <a:pt x="0" y="0"/>
                </a:lnTo>
                <a:lnTo>
                  <a:pt x="0" y="4114800"/>
                </a:lnTo>
                <a:lnTo>
                  <a:pt x="6200383" y="4114800"/>
                </a:lnTo>
                <a:lnTo>
                  <a:pt x="6200383"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4" id="4"/>
          <p:cNvSpPr/>
          <p:nvPr/>
        </p:nvSpPr>
        <p:spPr>
          <a:xfrm flipH="true" flipV="false" rot="-1682289">
            <a:off x="14517085" y="9647890"/>
            <a:ext cx="6200384" cy="4114800"/>
          </a:xfrm>
          <a:custGeom>
            <a:avLst/>
            <a:gdLst/>
            <a:ahLst/>
            <a:cxnLst/>
            <a:rect r="r" b="b" t="t" l="l"/>
            <a:pathLst>
              <a:path h="4114800" w="6200384">
                <a:moveTo>
                  <a:pt x="6200383" y="0"/>
                </a:moveTo>
                <a:lnTo>
                  <a:pt x="0" y="0"/>
                </a:lnTo>
                <a:lnTo>
                  <a:pt x="0" y="4114800"/>
                </a:lnTo>
                <a:lnTo>
                  <a:pt x="6200383" y="4114800"/>
                </a:lnTo>
                <a:lnTo>
                  <a:pt x="6200383"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5" id="5"/>
          <p:cNvSpPr/>
          <p:nvPr/>
        </p:nvSpPr>
        <p:spPr>
          <a:xfrm flipH="false" flipV="false" rot="-5430242">
            <a:off x="1170288" y="6704501"/>
            <a:ext cx="5615705" cy="5040095"/>
          </a:xfrm>
          <a:custGeom>
            <a:avLst/>
            <a:gdLst/>
            <a:ahLst/>
            <a:cxnLst/>
            <a:rect r="r" b="b" t="t" l="l"/>
            <a:pathLst>
              <a:path h="5040095" w="5615705">
                <a:moveTo>
                  <a:pt x="0" y="0"/>
                </a:moveTo>
                <a:lnTo>
                  <a:pt x="5615704" y="0"/>
                </a:lnTo>
                <a:lnTo>
                  <a:pt x="5615704" y="5040095"/>
                </a:lnTo>
                <a:lnTo>
                  <a:pt x="0" y="5040095"/>
                </a:lnTo>
                <a:lnTo>
                  <a:pt x="0" y="0"/>
                </a:lnTo>
                <a:close/>
              </a:path>
            </a:pathLst>
          </a:custGeom>
          <a:blipFill>
            <a:blip r:embed="rId5"/>
            <a:stretch>
              <a:fillRect l="0" t="0" r="0" b="0"/>
            </a:stretch>
          </a:blipFill>
        </p:spPr>
      </p:sp>
      <p:sp>
        <p:nvSpPr>
          <p:cNvPr name="Freeform 6" id="6"/>
          <p:cNvSpPr/>
          <p:nvPr/>
        </p:nvSpPr>
        <p:spPr>
          <a:xfrm flipH="false" flipV="false" rot="-5430242">
            <a:off x="8091255" y="2013817"/>
            <a:ext cx="4167040" cy="3739918"/>
          </a:xfrm>
          <a:custGeom>
            <a:avLst/>
            <a:gdLst/>
            <a:ahLst/>
            <a:cxnLst/>
            <a:rect r="r" b="b" t="t" l="l"/>
            <a:pathLst>
              <a:path h="3739918" w="4167040">
                <a:moveTo>
                  <a:pt x="0" y="0"/>
                </a:moveTo>
                <a:lnTo>
                  <a:pt x="4167039" y="0"/>
                </a:lnTo>
                <a:lnTo>
                  <a:pt x="4167039" y="3739918"/>
                </a:lnTo>
                <a:lnTo>
                  <a:pt x="0" y="3739918"/>
                </a:lnTo>
                <a:lnTo>
                  <a:pt x="0" y="0"/>
                </a:lnTo>
                <a:close/>
              </a:path>
            </a:pathLst>
          </a:custGeom>
          <a:blipFill>
            <a:blip r:embed="rId5"/>
            <a:stretch>
              <a:fillRect l="0" t="0" r="0" b="0"/>
            </a:stretch>
          </a:blipFill>
        </p:spPr>
      </p:sp>
      <p:grpSp>
        <p:nvGrpSpPr>
          <p:cNvPr name="Group 7" id="7"/>
          <p:cNvGrpSpPr/>
          <p:nvPr/>
        </p:nvGrpSpPr>
        <p:grpSpPr>
          <a:xfrm rot="-35018">
            <a:off x="2118084" y="7075402"/>
            <a:ext cx="3757365" cy="4366072"/>
            <a:chOff x="0" y="0"/>
            <a:chExt cx="529744" cy="615564"/>
          </a:xfrm>
        </p:grpSpPr>
        <p:sp>
          <p:nvSpPr>
            <p:cNvPr name="Freeform 8" id="8"/>
            <p:cNvSpPr/>
            <p:nvPr/>
          </p:nvSpPr>
          <p:spPr>
            <a:xfrm flipH="false" flipV="false" rot="0">
              <a:off x="0" y="0"/>
              <a:ext cx="529744" cy="615564"/>
            </a:xfrm>
            <a:custGeom>
              <a:avLst/>
              <a:gdLst/>
              <a:ahLst/>
              <a:cxnLst/>
              <a:rect r="r" b="b" t="t" l="l"/>
              <a:pathLst>
                <a:path h="615564" w="529744">
                  <a:moveTo>
                    <a:pt x="0" y="0"/>
                  </a:moveTo>
                  <a:lnTo>
                    <a:pt x="529744" y="0"/>
                  </a:lnTo>
                  <a:lnTo>
                    <a:pt x="529744" y="615564"/>
                  </a:lnTo>
                  <a:lnTo>
                    <a:pt x="0" y="615564"/>
                  </a:lnTo>
                  <a:close/>
                </a:path>
              </a:pathLst>
            </a:custGeom>
            <a:blipFill>
              <a:blip r:embed="rId6"/>
              <a:stretch>
                <a:fillRect l="-37071" t="0" r="-37071" b="0"/>
              </a:stretch>
            </a:blipFill>
          </p:spPr>
        </p:sp>
      </p:grpSp>
      <p:grpSp>
        <p:nvGrpSpPr>
          <p:cNvPr name="Group 9" id="9"/>
          <p:cNvGrpSpPr/>
          <p:nvPr/>
        </p:nvGrpSpPr>
        <p:grpSpPr>
          <a:xfrm rot="-35018">
            <a:off x="8794551" y="2289037"/>
            <a:ext cx="2788090" cy="3239770"/>
            <a:chOff x="0" y="0"/>
            <a:chExt cx="529744" cy="615564"/>
          </a:xfrm>
        </p:grpSpPr>
        <p:sp>
          <p:nvSpPr>
            <p:cNvPr name="Freeform 10" id="10"/>
            <p:cNvSpPr/>
            <p:nvPr/>
          </p:nvSpPr>
          <p:spPr>
            <a:xfrm flipH="false" flipV="false" rot="0">
              <a:off x="0" y="0"/>
              <a:ext cx="529744" cy="615564"/>
            </a:xfrm>
            <a:custGeom>
              <a:avLst/>
              <a:gdLst/>
              <a:ahLst/>
              <a:cxnLst/>
              <a:rect r="r" b="b" t="t" l="l"/>
              <a:pathLst>
                <a:path h="615564" w="529744">
                  <a:moveTo>
                    <a:pt x="0" y="0"/>
                  </a:moveTo>
                  <a:lnTo>
                    <a:pt x="529744" y="0"/>
                  </a:lnTo>
                  <a:lnTo>
                    <a:pt x="529744" y="615564"/>
                  </a:lnTo>
                  <a:lnTo>
                    <a:pt x="0" y="615564"/>
                  </a:lnTo>
                  <a:close/>
                </a:path>
              </a:pathLst>
            </a:custGeom>
            <a:blipFill>
              <a:blip r:embed="rId7"/>
              <a:stretch>
                <a:fillRect l="-37204" t="0" r="-37204" b="0"/>
              </a:stretch>
            </a:blipFill>
          </p:spPr>
        </p:sp>
      </p:grpSp>
      <p:sp>
        <p:nvSpPr>
          <p:cNvPr name="AutoShape 11" id="11"/>
          <p:cNvSpPr/>
          <p:nvPr/>
        </p:nvSpPr>
        <p:spPr>
          <a:xfrm>
            <a:off x="7748438" y="8639290"/>
            <a:ext cx="2157276" cy="0"/>
          </a:xfrm>
          <a:prstGeom prst="line">
            <a:avLst/>
          </a:prstGeom>
          <a:ln cap="flat" w="38100">
            <a:solidFill>
              <a:srgbClr val="C69C32"/>
            </a:solidFill>
            <a:prstDash val="solid"/>
            <a:headEnd type="none" len="sm" w="sm"/>
            <a:tailEnd type="none" len="sm" w="sm"/>
          </a:ln>
        </p:spPr>
      </p:sp>
      <p:sp>
        <p:nvSpPr>
          <p:cNvPr name="AutoShape 12" id="12"/>
          <p:cNvSpPr/>
          <p:nvPr/>
        </p:nvSpPr>
        <p:spPr>
          <a:xfrm>
            <a:off x="12835201" y="8639290"/>
            <a:ext cx="2157276" cy="0"/>
          </a:xfrm>
          <a:prstGeom prst="line">
            <a:avLst/>
          </a:prstGeom>
          <a:ln cap="flat" w="38100">
            <a:solidFill>
              <a:srgbClr val="C69C32"/>
            </a:solidFill>
            <a:prstDash val="solid"/>
            <a:headEnd type="none" len="sm" w="sm"/>
            <a:tailEnd type="none" len="sm" w="sm"/>
          </a:ln>
        </p:spPr>
      </p:sp>
      <p:sp>
        <p:nvSpPr>
          <p:cNvPr name="Freeform 13" id="13"/>
          <p:cNvSpPr/>
          <p:nvPr/>
        </p:nvSpPr>
        <p:spPr>
          <a:xfrm flipH="false" flipV="false" rot="0">
            <a:off x="1127881" y="9224549"/>
            <a:ext cx="1936128" cy="2008952"/>
          </a:xfrm>
          <a:custGeom>
            <a:avLst/>
            <a:gdLst/>
            <a:ahLst/>
            <a:cxnLst/>
            <a:rect r="r" b="b" t="t" l="l"/>
            <a:pathLst>
              <a:path h="2008952" w="1936128">
                <a:moveTo>
                  <a:pt x="0" y="0"/>
                </a:moveTo>
                <a:lnTo>
                  <a:pt x="1936127" y="0"/>
                </a:lnTo>
                <a:lnTo>
                  <a:pt x="1936127" y="2008952"/>
                </a:lnTo>
                <a:lnTo>
                  <a:pt x="0" y="2008952"/>
                </a:lnTo>
                <a:lnTo>
                  <a:pt x="0" y="0"/>
                </a:lnTo>
                <a:close/>
              </a:path>
            </a:pathLst>
          </a:custGeom>
          <a:blipFill>
            <a:blip r:embed="rId8"/>
            <a:stretch>
              <a:fillRect l="0" t="0" r="0" b="0"/>
            </a:stretch>
          </a:blipFill>
        </p:spPr>
      </p:sp>
      <p:sp>
        <p:nvSpPr>
          <p:cNvPr name="Freeform 14" id="14"/>
          <p:cNvSpPr/>
          <p:nvPr/>
        </p:nvSpPr>
        <p:spPr>
          <a:xfrm flipH="false" flipV="false" rot="0">
            <a:off x="17259300" y="4568252"/>
            <a:ext cx="1936128" cy="2008952"/>
          </a:xfrm>
          <a:custGeom>
            <a:avLst/>
            <a:gdLst/>
            <a:ahLst/>
            <a:cxnLst/>
            <a:rect r="r" b="b" t="t" l="l"/>
            <a:pathLst>
              <a:path h="2008952" w="1936128">
                <a:moveTo>
                  <a:pt x="0" y="0"/>
                </a:moveTo>
                <a:lnTo>
                  <a:pt x="1936128" y="0"/>
                </a:lnTo>
                <a:lnTo>
                  <a:pt x="1936128" y="2008952"/>
                </a:lnTo>
                <a:lnTo>
                  <a:pt x="0" y="2008952"/>
                </a:lnTo>
                <a:lnTo>
                  <a:pt x="0" y="0"/>
                </a:lnTo>
                <a:close/>
              </a:path>
            </a:pathLst>
          </a:custGeom>
          <a:blipFill>
            <a:blip r:embed="rId8"/>
            <a:stretch>
              <a:fillRect l="0" t="0" r="0" b="0"/>
            </a:stretch>
          </a:blipFill>
        </p:spPr>
      </p:sp>
      <p:sp>
        <p:nvSpPr>
          <p:cNvPr name="TextBox 15" id="15"/>
          <p:cNvSpPr txBox="true"/>
          <p:nvPr/>
        </p:nvSpPr>
        <p:spPr>
          <a:xfrm rot="0">
            <a:off x="1433489" y="2490488"/>
            <a:ext cx="6622782" cy="3154867"/>
          </a:xfrm>
          <a:prstGeom prst="rect">
            <a:avLst/>
          </a:prstGeom>
        </p:spPr>
        <p:txBody>
          <a:bodyPr anchor="t" rtlCol="false" tIns="0" lIns="0" bIns="0" rIns="0">
            <a:spAutoFit/>
          </a:bodyPr>
          <a:lstStyle/>
          <a:p>
            <a:pPr algn="l">
              <a:lnSpc>
                <a:spcPts val="8248"/>
              </a:lnSpc>
            </a:pPr>
            <a:r>
              <a:rPr lang="en-US" sz="7637">
                <a:solidFill>
                  <a:srgbClr val="C69C32"/>
                </a:solidFill>
                <a:latin typeface="Lancelot"/>
                <a:ea typeface="Lancelot"/>
                <a:cs typeface="Lancelot"/>
                <a:sym typeface="Lancelot"/>
              </a:rPr>
              <a:t>Classic Automobiles and Transportation</a:t>
            </a:r>
          </a:p>
        </p:txBody>
      </p:sp>
      <p:sp>
        <p:nvSpPr>
          <p:cNvPr name="TextBox 16" id="16"/>
          <p:cNvSpPr txBox="true"/>
          <p:nvPr/>
        </p:nvSpPr>
        <p:spPr>
          <a:xfrm rot="0">
            <a:off x="12838149" y="3716333"/>
            <a:ext cx="3838089" cy="2101850"/>
          </a:xfrm>
          <a:prstGeom prst="rect">
            <a:avLst/>
          </a:prstGeom>
        </p:spPr>
        <p:txBody>
          <a:bodyPr anchor="t" rtlCol="false" tIns="0" lIns="0" bIns="0" rIns="0">
            <a:spAutoFit/>
          </a:bodyPr>
          <a:lstStyle/>
          <a:p>
            <a:pPr algn="l">
              <a:lnSpc>
                <a:spcPts val="2799"/>
              </a:lnSpc>
              <a:spcBef>
                <a:spcPct val="0"/>
              </a:spcBef>
            </a:pPr>
            <a:r>
              <a:rPr lang="en-US" sz="1999">
                <a:solidFill>
                  <a:srgbClr val="E3D5A7"/>
                </a:solidFill>
                <a:latin typeface="DM Sans"/>
                <a:ea typeface="DM Sans"/>
                <a:cs typeface="DM Sans"/>
                <a:sym typeface="DM Sans"/>
              </a:rPr>
              <a:t>Classic vehicles represent the innovation and beauty of mechanical design. Museums often feature fully restored automobiles like the 1960 Jaguar E-Type,</a:t>
            </a:r>
          </a:p>
        </p:txBody>
      </p:sp>
      <p:sp>
        <p:nvSpPr>
          <p:cNvPr name="TextBox 17" id="17"/>
          <p:cNvSpPr txBox="true"/>
          <p:nvPr/>
        </p:nvSpPr>
        <p:spPr>
          <a:xfrm rot="0">
            <a:off x="7748438" y="7533631"/>
            <a:ext cx="4314552" cy="692150"/>
          </a:xfrm>
          <a:prstGeom prst="rect">
            <a:avLst/>
          </a:prstGeom>
        </p:spPr>
        <p:txBody>
          <a:bodyPr anchor="t" rtlCol="false" tIns="0" lIns="0" bIns="0" rIns="0">
            <a:spAutoFit/>
          </a:bodyPr>
          <a:lstStyle/>
          <a:p>
            <a:pPr algn="l">
              <a:lnSpc>
                <a:spcPts val="2799"/>
              </a:lnSpc>
              <a:spcBef>
                <a:spcPct val="0"/>
              </a:spcBef>
            </a:pPr>
            <a:r>
              <a:rPr lang="en-US" sz="1999">
                <a:solidFill>
                  <a:srgbClr val="E3D5A7"/>
                </a:solidFill>
                <a:latin typeface="DM Sans"/>
                <a:ea typeface="DM Sans"/>
                <a:cs typeface="DM Sans"/>
                <a:sym typeface="DM Sans"/>
              </a:rPr>
              <a:t>These exhibits not only celebrate technology but also narrate</a:t>
            </a:r>
          </a:p>
        </p:txBody>
      </p:sp>
      <p:sp>
        <p:nvSpPr>
          <p:cNvPr name="TextBox 18" id="18"/>
          <p:cNvSpPr txBox="true"/>
          <p:nvPr/>
        </p:nvSpPr>
        <p:spPr>
          <a:xfrm rot="0">
            <a:off x="12838149" y="7533631"/>
            <a:ext cx="4464466" cy="692150"/>
          </a:xfrm>
          <a:prstGeom prst="rect">
            <a:avLst/>
          </a:prstGeom>
        </p:spPr>
        <p:txBody>
          <a:bodyPr anchor="t" rtlCol="false" tIns="0" lIns="0" bIns="0" rIns="0">
            <a:spAutoFit/>
          </a:bodyPr>
          <a:lstStyle/>
          <a:p>
            <a:pPr algn="l">
              <a:lnSpc>
                <a:spcPts val="2799"/>
              </a:lnSpc>
              <a:spcBef>
                <a:spcPct val="0"/>
              </a:spcBef>
            </a:pPr>
            <a:r>
              <a:rPr lang="en-US" sz="1999">
                <a:solidFill>
                  <a:srgbClr val="E3D5A7"/>
                </a:solidFill>
                <a:latin typeface="DM Sans"/>
                <a:ea typeface="DM Sans"/>
                <a:cs typeface="DM Sans"/>
                <a:sym typeface="DM Sans"/>
              </a:rPr>
              <a:t>shaped modern life from horse drawn carriages to early electric </a:t>
            </a:r>
          </a:p>
        </p:txBody>
      </p:sp>
      <p:sp>
        <p:nvSpPr>
          <p:cNvPr name="TextBox 19" id="19"/>
          <p:cNvSpPr txBox="true"/>
          <p:nvPr/>
        </p:nvSpPr>
        <p:spPr>
          <a:xfrm rot="0">
            <a:off x="12838149" y="3191455"/>
            <a:ext cx="4464466" cy="382270"/>
          </a:xfrm>
          <a:prstGeom prst="rect">
            <a:avLst/>
          </a:prstGeom>
        </p:spPr>
        <p:txBody>
          <a:bodyPr anchor="t" rtlCol="false" tIns="0" lIns="0" bIns="0" rIns="0">
            <a:spAutoFit/>
          </a:bodyPr>
          <a:lstStyle/>
          <a:p>
            <a:pPr algn="l">
              <a:lnSpc>
                <a:spcPts val="3079"/>
              </a:lnSpc>
              <a:spcBef>
                <a:spcPct val="0"/>
              </a:spcBef>
            </a:pPr>
            <a:r>
              <a:rPr lang="en-US" b="true" sz="2199">
                <a:solidFill>
                  <a:srgbClr val="E3D5A7"/>
                </a:solidFill>
                <a:latin typeface="DM Sans Bold"/>
                <a:ea typeface="DM Sans Bold"/>
                <a:cs typeface="DM Sans Bold"/>
                <a:sym typeface="DM Sans Bold"/>
              </a:rPr>
              <a:t>Early Engineering Marvels</a:t>
            </a:r>
          </a:p>
        </p:txBody>
      </p:sp>
      <p:sp>
        <p:nvSpPr>
          <p:cNvPr name="TextBox 20" id="20"/>
          <p:cNvSpPr txBox="true"/>
          <p:nvPr/>
        </p:nvSpPr>
        <p:spPr>
          <a:xfrm rot="0">
            <a:off x="7748438" y="7008753"/>
            <a:ext cx="3850631" cy="382270"/>
          </a:xfrm>
          <a:prstGeom prst="rect">
            <a:avLst/>
          </a:prstGeom>
        </p:spPr>
        <p:txBody>
          <a:bodyPr anchor="t" rtlCol="false" tIns="0" lIns="0" bIns="0" rIns="0">
            <a:spAutoFit/>
          </a:bodyPr>
          <a:lstStyle/>
          <a:p>
            <a:pPr algn="l">
              <a:lnSpc>
                <a:spcPts val="3079"/>
              </a:lnSpc>
              <a:spcBef>
                <a:spcPct val="0"/>
              </a:spcBef>
            </a:pPr>
            <a:r>
              <a:rPr lang="en-US" b="true" sz="2199">
                <a:solidFill>
                  <a:srgbClr val="E3D5A7"/>
                </a:solidFill>
                <a:latin typeface="DM Sans Bold"/>
                <a:ea typeface="DM Sans Bold"/>
                <a:cs typeface="DM Sans Bold"/>
                <a:sym typeface="DM Sans Bold"/>
              </a:rPr>
              <a:t>Design Evolution</a:t>
            </a:r>
          </a:p>
        </p:txBody>
      </p:sp>
      <p:sp>
        <p:nvSpPr>
          <p:cNvPr name="TextBox 21" id="21"/>
          <p:cNvSpPr txBox="true"/>
          <p:nvPr/>
        </p:nvSpPr>
        <p:spPr>
          <a:xfrm rot="0">
            <a:off x="12838149" y="7008753"/>
            <a:ext cx="4330458" cy="382270"/>
          </a:xfrm>
          <a:prstGeom prst="rect">
            <a:avLst/>
          </a:prstGeom>
        </p:spPr>
        <p:txBody>
          <a:bodyPr anchor="t" rtlCol="false" tIns="0" lIns="0" bIns="0" rIns="0">
            <a:spAutoFit/>
          </a:bodyPr>
          <a:lstStyle/>
          <a:p>
            <a:pPr algn="l">
              <a:lnSpc>
                <a:spcPts val="3079"/>
              </a:lnSpc>
              <a:spcBef>
                <a:spcPct val="0"/>
              </a:spcBef>
            </a:pPr>
            <a:r>
              <a:rPr lang="en-US" b="true" sz="2199">
                <a:solidFill>
                  <a:srgbClr val="E3D5A7"/>
                </a:solidFill>
                <a:latin typeface="DM Sans Bold"/>
                <a:ea typeface="DM Sans Bold"/>
                <a:cs typeface="DM Sans Bold"/>
                <a:sym typeface="DM Sans Bold"/>
              </a:rPr>
              <a:t>Important Point</a:t>
            </a:r>
          </a:p>
        </p:txBody>
      </p:sp>
      <p:sp>
        <p:nvSpPr>
          <p:cNvPr name="TextBox 22" id="22"/>
          <p:cNvSpPr txBox="true"/>
          <p:nvPr/>
        </p:nvSpPr>
        <p:spPr>
          <a:xfrm rot="0">
            <a:off x="12838149" y="1875836"/>
            <a:ext cx="3838089" cy="1052230"/>
          </a:xfrm>
          <a:prstGeom prst="rect">
            <a:avLst/>
          </a:prstGeom>
        </p:spPr>
        <p:txBody>
          <a:bodyPr anchor="t" rtlCol="false" tIns="0" lIns="0" bIns="0" rIns="0">
            <a:spAutoFit/>
          </a:bodyPr>
          <a:lstStyle/>
          <a:p>
            <a:pPr algn="l">
              <a:lnSpc>
                <a:spcPts val="8544"/>
              </a:lnSpc>
              <a:spcBef>
                <a:spcPct val="0"/>
              </a:spcBef>
            </a:pPr>
            <a:r>
              <a:rPr lang="en-US" b="true" sz="6103">
                <a:solidFill>
                  <a:srgbClr val="E3D5A7"/>
                </a:solidFill>
                <a:latin typeface="DM Sans Bold"/>
                <a:ea typeface="DM Sans Bold"/>
                <a:cs typeface="DM Sans Bold"/>
                <a:sym typeface="DM Sans Bold"/>
              </a:rPr>
              <a:t>1920</a:t>
            </a:r>
          </a:p>
        </p:txBody>
      </p:sp>
      <p:sp>
        <p:nvSpPr>
          <p:cNvPr name="TextBox 23" id="23"/>
          <p:cNvSpPr txBox="true"/>
          <p:nvPr/>
        </p:nvSpPr>
        <p:spPr>
          <a:xfrm rot="0">
            <a:off x="1028700" y="971550"/>
            <a:ext cx="6126345" cy="440251"/>
          </a:xfrm>
          <a:prstGeom prst="rect">
            <a:avLst/>
          </a:prstGeom>
        </p:spPr>
        <p:txBody>
          <a:bodyPr anchor="t" rtlCol="false" tIns="0" lIns="0" bIns="0" rIns="0">
            <a:spAutoFit/>
          </a:bodyPr>
          <a:lstStyle/>
          <a:p>
            <a:pPr algn="l">
              <a:lnSpc>
                <a:spcPts val="3559"/>
              </a:lnSpc>
              <a:spcBef>
                <a:spcPct val="0"/>
              </a:spcBef>
            </a:pPr>
            <a:r>
              <a:rPr lang="en-US" sz="2542">
                <a:solidFill>
                  <a:srgbClr val="E8D3B5"/>
                </a:solidFill>
                <a:latin typeface="Lancelot"/>
                <a:ea typeface="Lancelot"/>
                <a:cs typeface="Lancelot"/>
                <a:sym typeface="Lancelot"/>
              </a:rPr>
              <a:t>WARNER &amp; SPENCER</a:t>
            </a:r>
          </a:p>
        </p:txBody>
      </p:sp>
      <p:sp>
        <p:nvSpPr>
          <p:cNvPr name="TextBox 24" id="24"/>
          <p:cNvSpPr txBox="true"/>
          <p:nvPr/>
        </p:nvSpPr>
        <p:spPr>
          <a:xfrm rot="0">
            <a:off x="9550937" y="971550"/>
            <a:ext cx="7708363" cy="440251"/>
          </a:xfrm>
          <a:prstGeom prst="rect">
            <a:avLst/>
          </a:prstGeom>
        </p:spPr>
        <p:txBody>
          <a:bodyPr anchor="t" rtlCol="false" tIns="0" lIns="0" bIns="0" rIns="0">
            <a:spAutoFit/>
          </a:bodyPr>
          <a:lstStyle/>
          <a:p>
            <a:pPr algn="r">
              <a:lnSpc>
                <a:spcPts val="3559"/>
              </a:lnSpc>
              <a:spcBef>
                <a:spcPct val="0"/>
              </a:spcBef>
            </a:pPr>
            <a:r>
              <a:rPr lang="en-US" sz="2542">
                <a:solidFill>
                  <a:srgbClr val="E8D3B5"/>
                </a:solidFill>
                <a:latin typeface="Lancelot"/>
                <a:ea typeface="Lancelot"/>
                <a:cs typeface="Lancelot"/>
                <a:sym typeface="Lancelot"/>
              </a:rPr>
              <a:t>WWW.REALLYGREATSITE.COM</a:t>
            </a:r>
          </a:p>
        </p:txBody>
      </p:sp>
    </p:spTree>
  </p:cSld>
  <p:clrMapOvr>
    <a:masterClrMapping/>
  </p:clrMapOvr>
</p:sld>
</file>

<file path=ppt/slides/slide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3849" t="-77265" r="-5588" b="-105896"/>
            </a:stretch>
          </a:blipFill>
        </p:spPr>
      </p:sp>
      <p:sp>
        <p:nvSpPr>
          <p:cNvPr name="Freeform 3" id="3"/>
          <p:cNvSpPr/>
          <p:nvPr/>
        </p:nvSpPr>
        <p:spPr>
          <a:xfrm flipH="true" flipV="false" rot="-616661">
            <a:off x="-1276605" y="-3606222"/>
            <a:ext cx="6200384" cy="4114800"/>
          </a:xfrm>
          <a:custGeom>
            <a:avLst/>
            <a:gdLst/>
            <a:ahLst/>
            <a:cxnLst/>
            <a:rect r="r" b="b" t="t" l="l"/>
            <a:pathLst>
              <a:path h="4114800" w="6200384">
                <a:moveTo>
                  <a:pt x="6200383" y="0"/>
                </a:moveTo>
                <a:lnTo>
                  <a:pt x="0" y="0"/>
                </a:lnTo>
                <a:lnTo>
                  <a:pt x="0" y="4114800"/>
                </a:lnTo>
                <a:lnTo>
                  <a:pt x="6200383" y="4114800"/>
                </a:lnTo>
                <a:lnTo>
                  <a:pt x="6200383"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4" id="4"/>
          <p:cNvSpPr/>
          <p:nvPr/>
        </p:nvSpPr>
        <p:spPr>
          <a:xfrm flipH="true" flipV="false" rot="1352021">
            <a:off x="-1541872" y="9451168"/>
            <a:ext cx="6200384" cy="4114800"/>
          </a:xfrm>
          <a:custGeom>
            <a:avLst/>
            <a:gdLst/>
            <a:ahLst/>
            <a:cxnLst/>
            <a:rect r="r" b="b" t="t" l="l"/>
            <a:pathLst>
              <a:path h="4114800" w="6200384">
                <a:moveTo>
                  <a:pt x="6200383" y="0"/>
                </a:moveTo>
                <a:lnTo>
                  <a:pt x="0" y="0"/>
                </a:lnTo>
                <a:lnTo>
                  <a:pt x="0" y="4114800"/>
                </a:lnTo>
                <a:lnTo>
                  <a:pt x="6200383" y="4114800"/>
                </a:lnTo>
                <a:lnTo>
                  <a:pt x="6200383"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TextBox 5" id="5"/>
          <p:cNvSpPr txBox="true"/>
          <p:nvPr/>
        </p:nvSpPr>
        <p:spPr>
          <a:xfrm rot="0">
            <a:off x="1558320" y="2319934"/>
            <a:ext cx="7365589" cy="2116509"/>
          </a:xfrm>
          <a:prstGeom prst="rect">
            <a:avLst/>
          </a:prstGeom>
        </p:spPr>
        <p:txBody>
          <a:bodyPr anchor="t" rtlCol="false" tIns="0" lIns="0" bIns="0" rIns="0">
            <a:spAutoFit/>
          </a:bodyPr>
          <a:lstStyle/>
          <a:p>
            <a:pPr algn="l">
              <a:lnSpc>
                <a:spcPts val="8248"/>
              </a:lnSpc>
            </a:pPr>
            <a:r>
              <a:rPr lang="en-US" sz="7637">
                <a:solidFill>
                  <a:srgbClr val="C69C32"/>
                </a:solidFill>
                <a:latin typeface="Lancelot"/>
                <a:ea typeface="Lancelot"/>
                <a:cs typeface="Lancelot"/>
                <a:sym typeface="Lancelot"/>
              </a:rPr>
              <a:t>Vintage Art and Paintings</a:t>
            </a:r>
          </a:p>
        </p:txBody>
      </p:sp>
      <p:sp>
        <p:nvSpPr>
          <p:cNvPr name="Freeform 6" id="6"/>
          <p:cNvSpPr/>
          <p:nvPr/>
        </p:nvSpPr>
        <p:spPr>
          <a:xfrm flipH="false" flipV="false" rot="-5430242">
            <a:off x="8621239" y="2390994"/>
            <a:ext cx="6457806" cy="5795881"/>
          </a:xfrm>
          <a:custGeom>
            <a:avLst/>
            <a:gdLst/>
            <a:ahLst/>
            <a:cxnLst/>
            <a:rect r="r" b="b" t="t" l="l"/>
            <a:pathLst>
              <a:path h="5795881" w="6457806">
                <a:moveTo>
                  <a:pt x="0" y="0"/>
                </a:moveTo>
                <a:lnTo>
                  <a:pt x="6457806" y="0"/>
                </a:lnTo>
                <a:lnTo>
                  <a:pt x="6457806" y="5795881"/>
                </a:lnTo>
                <a:lnTo>
                  <a:pt x="0" y="5795881"/>
                </a:lnTo>
                <a:lnTo>
                  <a:pt x="0" y="0"/>
                </a:lnTo>
                <a:close/>
              </a:path>
            </a:pathLst>
          </a:custGeom>
          <a:blipFill>
            <a:blip r:embed="rId5"/>
            <a:stretch>
              <a:fillRect l="0" t="0" r="0" b="0"/>
            </a:stretch>
          </a:blipFill>
        </p:spPr>
      </p:sp>
      <p:sp>
        <p:nvSpPr>
          <p:cNvPr name="Freeform 7" id="7"/>
          <p:cNvSpPr/>
          <p:nvPr/>
        </p:nvSpPr>
        <p:spPr>
          <a:xfrm flipH="false" flipV="false" rot="-5430242">
            <a:off x="14949955" y="2390994"/>
            <a:ext cx="6457806" cy="5795881"/>
          </a:xfrm>
          <a:custGeom>
            <a:avLst/>
            <a:gdLst/>
            <a:ahLst/>
            <a:cxnLst/>
            <a:rect r="r" b="b" t="t" l="l"/>
            <a:pathLst>
              <a:path h="5795881" w="6457806">
                <a:moveTo>
                  <a:pt x="0" y="0"/>
                </a:moveTo>
                <a:lnTo>
                  <a:pt x="6457806" y="0"/>
                </a:lnTo>
                <a:lnTo>
                  <a:pt x="6457806" y="5795881"/>
                </a:lnTo>
                <a:lnTo>
                  <a:pt x="0" y="5795881"/>
                </a:lnTo>
                <a:lnTo>
                  <a:pt x="0" y="0"/>
                </a:lnTo>
                <a:close/>
              </a:path>
            </a:pathLst>
          </a:custGeom>
          <a:blipFill>
            <a:blip r:embed="rId5"/>
            <a:stretch>
              <a:fillRect l="0" t="0" r="0" b="0"/>
            </a:stretch>
          </a:blipFill>
        </p:spPr>
      </p:sp>
      <p:grpSp>
        <p:nvGrpSpPr>
          <p:cNvPr name="Group 8" id="8"/>
          <p:cNvGrpSpPr/>
          <p:nvPr/>
        </p:nvGrpSpPr>
        <p:grpSpPr>
          <a:xfrm rot="-35018">
            <a:off x="9711162" y="2817513"/>
            <a:ext cx="4320799" cy="5020785"/>
            <a:chOff x="0" y="0"/>
            <a:chExt cx="529744" cy="615564"/>
          </a:xfrm>
        </p:grpSpPr>
        <p:sp>
          <p:nvSpPr>
            <p:cNvPr name="Freeform 9" id="9"/>
            <p:cNvSpPr/>
            <p:nvPr/>
          </p:nvSpPr>
          <p:spPr>
            <a:xfrm flipH="false" flipV="false" rot="0">
              <a:off x="0" y="0"/>
              <a:ext cx="529744" cy="615564"/>
            </a:xfrm>
            <a:custGeom>
              <a:avLst/>
              <a:gdLst/>
              <a:ahLst/>
              <a:cxnLst/>
              <a:rect r="r" b="b" t="t" l="l"/>
              <a:pathLst>
                <a:path h="615564" w="529744">
                  <a:moveTo>
                    <a:pt x="0" y="0"/>
                  </a:moveTo>
                  <a:lnTo>
                    <a:pt x="529744" y="0"/>
                  </a:lnTo>
                  <a:lnTo>
                    <a:pt x="529744" y="615564"/>
                  </a:lnTo>
                  <a:lnTo>
                    <a:pt x="0" y="615564"/>
                  </a:lnTo>
                  <a:close/>
                </a:path>
              </a:pathLst>
            </a:custGeom>
            <a:blipFill>
              <a:blip r:embed="rId6"/>
              <a:stretch>
                <a:fillRect l="0" t="-37478" r="-17916" b="-14598"/>
              </a:stretch>
            </a:blipFill>
          </p:spPr>
        </p:sp>
      </p:grpSp>
      <p:grpSp>
        <p:nvGrpSpPr>
          <p:cNvPr name="Group 10" id="10"/>
          <p:cNvGrpSpPr/>
          <p:nvPr/>
        </p:nvGrpSpPr>
        <p:grpSpPr>
          <a:xfrm rot="-35018">
            <a:off x="16039878" y="2817513"/>
            <a:ext cx="4320799" cy="5020785"/>
            <a:chOff x="0" y="0"/>
            <a:chExt cx="529744" cy="615564"/>
          </a:xfrm>
        </p:grpSpPr>
        <p:sp>
          <p:nvSpPr>
            <p:cNvPr name="Freeform 11" id="11"/>
            <p:cNvSpPr/>
            <p:nvPr/>
          </p:nvSpPr>
          <p:spPr>
            <a:xfrm flipH="false" flipV="false" rot="0">
              <a:off x="0" y="0"/>
              <a:ext cx="529744" cy="615564"/>
            </a:xfrm>
            <a:custGeom>
              <a:avLst/>
              <a:gdLst/>
              <a:ahLst/>
              <a:cxnLst/>
              <a:rect r="r" b="b" t="t" l="l"/>
              <a:pathLst>
                <a:path h="615564" w="529744">
                  <a:moveTo>
                    <a:pt x="0" y="0"/>
                  </a:moveTo>
                  <a:lnTo>
                    <a:pt x="529744" y="0"/>
                  </a:lnTo>
                  <a:lnTo>
                    <a:pt x="529744" y="615564"/>
                  </a:lnTo>
                  <a:lnTo>
                    <a:pt x="0" y="615564"/>
                  </a:lnTo>
                  <a:close/>
                </a:path>
              </a:pathLst>
            </a:custGeom>
            <a:blipFill>
              <a:blip r:embed="rId7"/>
              <a:stretch>
                <a:fillRect l="-37204" t="0" r="-37204" b="0"/>
              </a:stretch>
            </a:blipFill>
          </p:spPr>
        </p:sp>
      </p:grpSp>
      <p:sp>
        <p:nvSpPr>
          <p:cNvPr name="Freeform 12" id="12"/>
          <p:cNvSpPr/>
          <p:nvPr/>
        </p:nvSpPr>
        <p:spPr>
          <a:xfrm flipH="false" flipV="false" rot="0">
            <a:off x="8514858" y="1411801"/>
            <a:ext cx="1936128" cy="2008952"/>
          </a:xfrm>
          <a:custGeom>
            <a:avLst/>
            <a:gdLst/>
            <a:ahLst/>
            <a:cxnLst/>
            <a:rect r="r" b="b" t="t" l="l"/>
            <a:pathLst>
              <a:path h="2008952" w="1936128">
                <a:moveTo>
                  <a:pt x="0" y="0"/>
                </a:moveTo>
                <a:lnTo>
                  <a:pt x="1936128" y="0"/>
                </a:lnTo>
                <a:lnTo>
                  <a:pt x="1936128" y="2008953"/>
                </a:lnTo>
                <a:lnTo>
                  <a:pt x="0" y="2008953"/>
                </a:lnTo>
                <a:lnTo>
                  <a:pt x="0" y="0"/>
                </a:lnTo>
                <a:close/>
              </a:path>
            </a:pathLst>
          </a:custGeom>
          <a:blipFill>
            <a:blip r:embed="rId8"/>
            <a:stretch>
              <a:fillRect l="0" t="0" r="0" b="0"/>
            </a:stretch>
          </a:blipFill>
        </p:spPr>
      </p:sp>
      <p:sp>
        <p:nvSpPr>
          <p:cNvPr name="Freeform 13" id="13"/>
          <p:cNvSpPr/>
          <p:nvPr/>
        </p:nvSpPr>
        <p:spPr>
          <a:xfrm flipH="false" flipV="false" rot="0">
            <a:off x="17210794" y="9162331"/>
            <a:ext cx="1936128" cy="2008952"/>
          </a:xfrm>
          <a:custGeom>
            <a:avLst/>
            <a:gdLst/>
            <a:ahLst/>
            <a:cxnLst/>
            <a:rect r="r" b="b" t="t" l="l"/>
            <a:pathLst>
              <a:path h="2008952" w="1936128">
                <a:moveTo>
                  <a:pt x="0" y="0"/>
                </a:moveTo>
                <a:lnTo>
                  <a:pt x="1936128" y="0"/>
                </a:lnTo>
                <a:lnTo>
                  <a:pt x="1936128" y="2008952"/>
                </a:lnTo>
                <a:lnTo>
                  <a:pt x="0" y="2008952"/>
                </a:lnTo>
                <a:lnTo>
                  <a:pt x="0" y="0"/>
                </a:lnTo>
                <a:close/>
              </a:path>
            </a:pathLst>
          </a:custGeom>
          <a:blipFill>
            <a:blip r:embed="rId8"/>
            <a:stretch>
              <a:fillRect l="0" t="0" r="0" b="0"/>
            </a:stretch>
          </a:blipFill>
        </p:spPr>
      </p:sp>
      <p:sp>
        <p:nvSpPr>
          <p:cNvPr name="TextBox 14" id="14"/>
          <p:cNvSpPr txBox="true"/>
          <p:nvPr/>
        </p:nvSpPr>
        <p:spPr>
          <a:xfrm rot="0">
            <a:off x="2811513" y="4964182"/>
            <a:ext cx="4702779" cy="1397000"/>
          </a:xfrm>
          <a:prstGeom prst="rect">
            <a:avLst/>
          </a:prstGeom>
        </p:spPr>
        <p:txBody>
          <a:bodyPr anchor="t" rtlCol="false" tIns="0" lIns="0" bIns="0" rIns="0">
            <a:spAutoFit/>
          </a:bodyPr>
          <a:lstStyle/>
          <a:p>
            <a:pPr algn="l">
              <a:lnSpc>
                <a:spcPts val="2799"/>
              </a:lnSpc>
              <a:spcBef>
                <a:spcPct val="0"/>
              </a:spcBef>
            </a:pPr>
            <a:r>
              <a:rPr lang="en-US" sz="1999">
                <a:solidFill>
                  <a:srgbClr val="E3D5A7"/>
                </a:solidFill>
                <a:latin typeface="DM Sans"/>
                <a:ea typeface="DM Sans"/>
                <a:cs typeface="DM Sans"/>
                <a:sym typeface="DM Sans"/>
              </a:rPr>
              <a:t>Art in vintage museums spans centuries of emotion and expression. Paintings and prints are carefully preserved to retain their colors and detail.</a:t>
            </a:r>
          </a:p>
        </p:txBody>
      </p:sp>
      <p:sp>
        <p:nvSpPr>
          <p:cNvPr name="TextBox 15" id="15"/>
          <p:cNvSpPr txBox="true"/>
          <p:nvPr/>
        </p:nvSpPr>
        <p:spPr>
          <a:xfrm rot="0">
            <a:off x="2811513" y="6885057"/>
            <a:ext cx="5212503" cy="1397000"/>
          </a:xfrm>
          <a:prstGeom prst="rect">
            <a:avLst/>
          </a:prstGeom>
        </p:spPr>
        <p:txBody>
          <a:bodyPr anchor="t" rtlCol="false" tIns="0" lIns="0" bIns="0" rIns="0">
            <a:spAutoFit/>
          </a:bodyPr>
          <a:lstStyle/>
          <a:p>
            <a:pPr algn="l">
              <a:lnSpc>
                <a:spcPts val="2799"/>
              </a:lnSpc>
              <a:spcBef>
                <a:spcPct val="0"/>
              </a:spcBef>
            </a:pPr>
            <a:r>
              <a:rPr lang="en-US" sz="1999">
                <a:solidFill>
                  <a:srgbClr val="E3D5A7"/>
                </a:solidFill>
                <a:latin typeface="DM Sans"/>
                <a:ea typeface="DM Sans"/>
                <a:cs typeface="DM Sans"/>
                <a:sym typeface="DM Sans"/>
              </a:rPr>
              <a:t>known for his intricate patterns and floral motifs, represent the harmony between nature and design, highlighting how aesthetics evolve yet remain timeless.</a:t>
            </a:r>
          </a:p>
        </p:txBody>
      </p:sp>
      <p:sp>
        <p:nvSpPr>
          <p:cNvPr name="TextBox 16" id="16"/>
          <p:cNvSpPr txBox="true"/>
          <p:nvPr/>
        </p:nvSpPr>
        <p:spPr>
          <a:xfrm rot="0">
            <a:off x="1690677" y="5180624"/>
            <a:ext cx="1683781" cy="1078417"/>
          </a:xfrm>
          <a:prstGeom prst="rect">
            <a:avLst/>
          </a:prstGeom>
        </p:spPr>
        <p:txBody>
          <a:bodyPr anchor="t" rtlCol="false" tIns="0" lIns="0" bIns="0" rIns="0">
            <a:spAutoFit/>
          </a:bodyPr>
          <a:lstStyle/>
          <a:p>
            <a:pPr algn="l">
              <a:lnSpc>
                <a:spcPts val="8248"/>
              </a:lnSpc>
            </a:pPr>
            <a:r>
              <a:rPr lang="en-US" sz="7637">
                <a:solidFill>
                  <a:srgbClr val="C69C32"/>
                </a:solidFill>
                <a:latin typeface="Lancelot"/>
                <a:ea typeface="Lancelot"/>
                <a:cs typeface="Lancelot"/>
                <a:sym typeface="Lancelot"/>
              </a:rPr>
              <a:t>A</a:t>
            </a:r>
          </a:p>
        </p:txBody>
      </p:sp>
      <p:sp>
        <p:nvSpPr>
          <p:cNvPr name="TextBox 17" id="17"/>
          <p:cNvSpPr txBox="true"/>
          <p:nvPr/>
        </p:nvSpPr>
        <p:spPr>
          <a:xfrm rot="0">
            <a:off x="1690677" y="7101499"/>
            <a:ext cx="1683781" cy="1078417"/>
          </a:xfrm>
          <a:prstGeom prst="rect">
            <a:avLst/>
          </a:prstGeom>
        </p:spPr>
        <p:txBody>
          <a:bodyPr anchor="t" rtlCol="false" tIns="0" lIns="0" bIns="0" rIns="0">
            <a:spAutoFit/>
          </a:bodyPr>
          <a:lstStyle/>
          <a:p>
            <a:pPr algn="l">
              <a:lnSpc>
                <a:spcPts val="8248"/>
              </a:lnSpc>
            </a:pPr>
            <a:r>
              <a:rPr lang="en-US" sz="7637">
                <a:solidFill>
                  <a:srgbClr val="C69C32"/>
                </a:solidFill>
                <a:latin typeface="Lancelot"/>
                <a:ea typeface="Lancelot"/>
                <a:cs typeface="Lancelot"/>
                <a:sym typeface="Lancelot"/>
              </a:rPr>
              <a:t>B</a:t>
            </a:r>
          </a:p>
        </p:txBody>
      </p:sp>
      <p:sp>
        <p:nvSpPr>
          <p:cNvPr name="TextBox 18" id="18"/>
          <p:cNvSpPr txBox="true"/>
          <p:nvPr/>
        </p:nvSpPr>
        <p:spPr>
          <a:xfrm rot="0">
            <a:off x="1028700" y="971550"/>
            <a:ext cx="6126345" cy="440251"/>
          </a:xfrm>
          <a:prstGeom prst="rect">
            <a:avLst/>
          </a:prstGeom>
        </p:spPr>
        <p:txBody>
          <a:bodyPr anchor="t" rtlCol="false" tIns="0" lIns="0" bIns="0" rIns="0">
            <a:spAutoFit/>
          </a:bodyPr>
          <a:lstStyle/>
          <a:p>
            <a:pPr algn="l">
              <a:lnSpc>
                <a:spcPts val="3559"/>
              </a:lnSpc>
              <a:spcBef>
                <a:spcPct val="0"/>
              </a:spcBef>
            </a:pPr>
            <a:r>
              <a:rPr lang="en-US" sz="2542">
                <a:solidFill>
                  <a:srgbClr val="E8D3B5"/>
                </a:solidFill>
                <a:latin typeface="Lancelot"/>
                <a:ea typeface="Lancelot"/>
                <a:cs typeface="Lancelot"/>
                <a:sym typeface="Lancelot"/>
              </a:rPr>
              <a:t>WARNER &amp; SPENCER</a:t>
            </a:r>
          </a:p>
        </p:txBody>
      </p:sp>
      <p:sp>
        <p:nvSpPr>
          <p:cNvPr name="TextBox 19" id="19"/>
          <p:cNvSpPr txBox="true"/>
          <p:nvPr/>
        </p:nvSpPr>
        <p:spPr>
          <a:xfrm rot="0">
            <a:off x="9550937" y="971550"/>
            <a:ext cx="7708363" cy="440251"/>
          </a:xfrm>
          <a:prstGeom prst="rect">
            <a:avLst/>
          </a:prstGeom>
        </p:spPr>
        <p:txBody>
          <a:bodyPr anchor="t" rtlCol="false" tIns="0" lIns="0" bIns="0" rIns="0">
            <a:spAutoFit/>
          </a:bodyPr>
          <a:lstStyle/>
          <a:p>
            <a:pPr algn="r">
              <a:lnSpc>
                <a:spcPts val="3559"/>
              </a:lnSpc>
              <a:spcBef>
                <a:spcPct val="0"/>
              </a:spcBef>
            </a:pPr>
            <a:r>
              <a:rPr lang="en-US" sz="2542">
                <a:solidFill>
                  <a:srgbClr val="E8D3B5"/>
                </a:solidFill>
                <a:latin typeface="Lancelot"/>
                <a:ea typeface="Lancelot"/>
                <a:cs typeface="Lancelot"/>
                <a:sym typeface="Lancelot"/>
              </a:rPr>
              <a:t>WWW.REALLYGREATSITE.COM</a:t>
            </a:r>
          </a:p>
        </p:txBody>
      </p:sp>
    </p:spTree>
  </p:cSld>
  <p:clrMapOvr>
    <a:masterClrMapping/>
  </p:clrMapOvr>
</p:sld>
</file>

<file path=ppt/slides/slide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3849" t="-77265" r="-5588" b="-105896"/>
            </a:stretch>
          </a:blipFill>
        </p:spPr>
      </p:sp>
      <p:sp>
        <p:nvSpPr>
          <p:cNvPr name="Freeform 3" id="3"/>
          <p:cNvSpPr/>
          <p:nvPr/>
        </p:nvSpPr>
        <p:spPr>
          <a:xfrm flipH="true" flipV="false" rot="1167279">
            <a:off x="-1331402" y="9322082"/>
            <a:ext cx="6200384" cy="4114800"/>
          </a:xfrm>
          <a:custGeom>
            <a:avLst/>
            <a:gdLst/>
            <a:ahLst/>
            <a:cxnLst/>
            <a:rect r="r" b="b" t="t" l="l"/>
            <a:pathLst>
              <a:path h="4114800" w="6200384">
                <a:moveTo>
                  <a:pt x="6200384" y="0"/>
                </a:moveTo>
                <a:lnTo>
                  <a:pt x="0" y="0"/>
                </a:lnTo>
                <a:lnTo>
                  <a:pt x="0" y="4114800"/>
                </a:lnTo>
                <a:lnTo>
                  <a:pt x="6200384" y="4114800"/>
                </a:lnTo>
                <a:lnTo>
                  <a:pt x="6200384"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4" id="4"/>
          <p:cNvSpPr/>
          <p:nvPr/>
        </p:nvSpPr>
        <p:spPr>
          <a:xfrm flipH="true" flipV="false" rot="-1682289">
            <a:off x="14159108" y="9021361"/>
            <a:ext cx="6200384" cy="4114800"/>
          </a:xfrm>
          <a:custGeom>
            <a:avLst/>
            <a:gdLst/>
            <a:ahLst/>
            <a:cxnLst/>
            <a:rect r="r" b="b" t="t" l="l"/>
            <a:pathLst>
              <a:path h="4114800" w="6200384">
                <a:moveTo>
                  <a:pt x="6200384" y="0"/>
                </a:moveTo>
                <a:lnTo>
                  <a:pt x="0" y="0"/>
                </a:lnTo>
                <a:lnTo>
                  <a:pt x="0" y="4114800"/>
                </a:lnTo>
                <a:lnTo>
                  <a:pt x="6200384" y="4114800"/>
                </a:lnTo>
                <a:lnTo>
                  <a:pt x="6200384"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TextBox 5" id="5"/>
          <p:cNvSpPr txBox="true"/>
          <p:nvPr/>
        </p:nvSpPr>
        <p:spPr>
          <a:xfrm rot="0">
            <a:off x="4271705" y="1944396"/>
            <a:ext cx="9284158" cy="2673593"/>
          </a:xfrm>
          <a:prstGeom prst="rect">
            <a:avLst/>
          </a:prstGeom>
        </p:spPr>
        <p:txBody>
          <a:bodyPr anchor="t" rtlCol="false" tIns="0" lIns="0" bIns="0" rIns="0">
            <a:spAutoFit/>
          </a:bodyPr>
          <a:lstStyle/>
          <a:p>
            <a:pPr algn="ctr">
              <a:lnSpc>
                <a:spcPts val="10450"/>
              </a:lnSpc>
            </a:pPr>
            <a:r>
              <a:rPr lang="en-US" sz="9676">
                <a:solidFill>
                  <a:srgbClr val="C69C32"/>
                </a:solidFill>
                <a:latin typeface="Lancelot"/>
                <a:ea typeface="Lancelot"/>
                <a:cs typeface="Lancelot"/>
                <a:sym typeface="Lancelot"/>
              </a:rPr>
              <a:t>Vintage Technology and Innovation</a:t>
            </a:r>
          </a:p>
        </p:txBody>
      </p:sp>
      <p:sp>
        <p:nvSpPr>
          <p:cNvPr name="TextBox 6" id="6"/>
          <p:cNvSpPr txBox="true"/>
          <p:nvPr/>
        </p:nvSpPr>
        <p:spPr>
          <a:xfrm rot="0">
            <a:off x="1028700" y="971550"/>
            <a:ext cx="6126345" cy="440251"/>
          </a:xfrm>
          <a:prstGeom prst="rect">
            <a:avLst/>
          </a:prstGeom>
        </p:spPr>
        <p:txBody>
          <a:bodyPr anchor="t" rtlCol="false" tIns="0" lIns="0" bIns="0" rIns="0">
            <a:spAutoFit/>
          </a:bodyPr>
          <a:lstStyle/>
          <a:p>
            <a:pPr algn="l">
              <a:lnSpc>
                <a:spcPts val="3559"/>
              </a:lnSpc>
              <a:spcBef>
                <a:spcPct val="0"/>
              </a:spcBef>
            </a:pPr>
            <a:r>
              <a:rPr lang="en-US" sz="2542">
                <a:solidFill>
                  <a:srgbClr val="E8D3B5"/>
                </a:solidFill>
                <a:latin typeface="Lancelot"/>
                <a:ea typeface="Lancelot"/>
                <a:cs typeface="Lancelot"/>
                <a:sym typeface="Lancelot"/>
              </a:rPr>
              <a:t>WARNER &amp; SPENCER</a:t>
            </a:r>
          </a:p>
        </p:txBody>
      </p:sp>
      <p:sp>
        <p:nvSpPr>
          <p:cNvPr name="TextBox 7" id="7"/>
          <p:cNvSpPr txBox="true"/>
          <p:nvPr/>
        </p:nvSpPr>
        <p:spPr>
          <a:xfrm rot="0">
            <a:off x="9550937" y="971550"/>
            <a:ext cx="7708363" cy="440251"/>
          </a:xfrm>
          <a:prstGeom prst="rect">
            <a:avLst/>
          </a:prstGeom>
        </p:spPr>
        <p:txBody>
          <a:bodyPr anchor="t" rtlCol="false" tIns="0" lIns="0" bIns="0" rIns="0">
            <a:spAutoFit/>
          </a:bodyPr>
          <a:lstStyle/>
          <a:p>
            <a:pPr algn="r">
              <a:lnSpc>
                <a:spcPts val="3559"/>
              </a:lnSpc>
              <a:spcBef>
                <a:spcPct val="0"/>
              </a:spcBef>
            </a:pPr>
            <a:r>
              <a:rPr lang="en-US" sz="2542">
                <a:solidFill>
                  <a:srgbClr val="E8D3B5"/>
                </a:solidFill>
                <a:latin typeface="Lancelot"/>
                <a:ea typeface="Lancelot"/>
                <a:cs typeface="Lancelot"/>
                <a:sym typeface="Lancelot"/>
              </a:rPr>
              <a:t>WWW.REALLYGREATSITE.COM</a:t>
            </a:r>
          </a:p>
        </p:txBody>
      </p:sp>
      <p:sp>
        <p:nvSpPr>
          <p:cNvPr name="TextBox 8" id="8"/>
          <p:cNvSpPr txBox="true"/>
          <p:nvPr/>
        </p:nvSpPr>
        <p:spPr>
          <a:xfrm rot="0">
            <a:off x="1341889" y="6880725"/>
            <a:ext cx="3838089" cy="1044575"/>
          </a:xfrm>
          <a:prstGeom prst="rect">
            <a:avLst/>
          </a:prstGeom>
        </p:spPr>
        <p:txBody>
          <a:bodyPr anchor="t" rtlCol="false" tIns="0" lIns="0" bIns="0" rIns="0">
            <a:spAutoFit/>
          </a:bodyPr>
          <a:lstStyle/>
          <a:p>
            <a:pPr algn="ctr">
              <a:lnSpc>
                <a:spcPts val="2799"/>
              </a:lnSpc>
              <a:spcBef>
                <a:spcPct val="0"/>
              </a:spcBef>
            </a:pPr>
            <a:r>
              <a:rPr lang="en-US" sz="1999">
                <a:solidFill>
                  <a:srgbClr val="E3D5A7"/>
                </a:solidFill>
                <a:latin typeface="DM Sans"/>
                <a:ea typeface="DM Sans"/>
                <a:cs typeface="DM Sans"/>
                <a:sym typeface="DM Sans"/>
              </a:rPr>
              <a:t>Old technology exhibits celebrate human creativity before the digital age.</a:t>
            </a:r>
          </a:p>
        </p:txBody>
      </p:sp>
      <p:sp>
        <p:nvSpPr>
          <p:cNvPr name="TextBox 9" id="9"/>
          <p:cNvSpPr txBox="true"/>
          <p:nvPr/>
        </p:nvSpPr>
        <p:spPr>
          <a:xfrm rot="0">
            <a:off x="6941374" y="6880725"/>
            <a:ext cx="4187988" cy="1044575"/>
          </a:xfrm>
          <a:prstGeom prst="rect">
            <a:avLst/>
          </a:prstGeom>
        </p:spPr>
        <p:txBody>
          <a:bodyPr anchor="t" rtlCol="false" tIns="0" lIns="0" bIns="0" rIns="0">
            <a:spAutoFit/>
          </a:bodyPr>
          <a:lstStyle/>
          <a:p>
            <a:pPr algn="ctr">
              <a:lnSpc>
                <a:spcPts val="2799"/>
              </a:lnSpc>
              <a:spcBef>
                <a:spcPct val="0"/>
              </a:spcBef>
            </a:pPr>
            <a:r>
              <a:rPr lang="en-US" sz="1999">
                <a:solidFill>
                  <a:srgbClr val="E3D5A7"/>
                </a:solidFill>
                <a:latin typeface="DM Sans"/>
                <a:ea typeface="DM Sans"/>
                <a:cs typeface="DM Sans"/>
                <a:sym typeface="DM Sans"/>
              </a:rPr>
              <a:t>Typewriters, telephones, and radios remind us of how innovation built our modern world. </a:t>
            </a:r>
          </a:p>
        </p:txBody>
      </p:sp>
      <p:sp>
        <p:nvSpPr>
          <p:cNvPr name="TextBox 10" id="10"/>
          <p:cNvSpPr txBox="true"/>
          <p:nvPr/>
        </p:nvSpPr>
        <p:spPr>
          <a:xfrm rot="0">
            <a:off x="12890758" y="6880725"/>
            <a:ext cx="3838089" cy="1044575"/>
          </a:xfrm>
          <a:prstGeom prst="rect">
            <a:avLst/>
          </a:prstGeom>
        </p:spPr>
        <p:txBody>
          <a:bodyPr anchor="t" rtlCol="false" tIns="0" lIns="0" bIns="0" rIns="0">
            <a:spAutoFit/>
          </a:bodyPr>
          <a:lstStyle/>
          <a:p>
            <a:pPr algn="ctr">
              <a:lnSpc>
                <a:spcPts val="2799"/>
              </a:lnSpc>
              <a:spcBef>
                <a:spcPct val="0"/>
              </a:spcBef>
            </a:pPr>
            <a:r>
              <a:rPr lang="en-US" sz="1999">
                <a:solidFill>
                  <a:srgbClr val="E3D5A7"/>
                </a:solidFill>
                <a:latin typeface="DM Sans"/>
                <a:ea typeface="DM Sans"/>
                <a:cs typeface="DM Sans"/>
                <a:sym typeface="DM Sans"/>
              </a:rPr>
              <a:t>. For example, showcasing the evolution of typewriters—from Remington’s 1873 model </a:t>
            </a:r>
          </a:p>
        </p:txBody>
      </p:sp>
      <p:sp>
        <p:nvSpPr>
          <p:cNvPr name="TextBox 11" id="11"/>
          <p:cNvSpPr txBox="true"/>
          <p:nvPr/>
        </p:nvSpPr>
        <p:spPr>
          <a:xfrm rot="0">
            <a:off x="1028700" y="6355847"/>
            <a:ext cx="4464466" cy="382270"/>
          </a:xfrm>
          <a:prstGeom prst="rect">
            <a:avLst/>
          </a:prstGeom>
        </p:spPr>
        <p:txBody>
          <a:bodyPr anchor="t" rtlCol="false" tIns="0" lIns="0" bIns="0" rIns="0">
            <a:spAutoFit/>
          </a:bodyPr>
          <a:lstStyle/>
          <a:p>
            <a:pPr algn="ctr">
              <a:lnSpc>
                <a:spcPts val="3079"/>
              </a:lnSpc>
              <a:spcBef>
                <a:spcPct val="0"/>
              </a:spcBef>
            </a:pPr>
            <a:r>
              <a:rPr lang="en-US" b="true" sz="2199">
                <a:solidFill>
                  <a:srgbClr val="E3D5A7"/>
                </a:solidFill>
                <a:latin typeface="DM Sans Bold"/>
                <a:ea typeface="DM Sans Bold"/>
                <a:cs typeface="DM Sans Bold"/>
                <a:sym typeface="DM Sans Bold"/>
              </a:rPr>
              <a:t>Mechanical Inventions</a:t>
            </a:r>
          </a:p>
        </p:txBody>
      </p:sp>
      <p:sp>
        <p:nvSpPr>
          <p:cNvPr name="TextBox 12" id="12"/>
          <p:cNvSpPr txBox="true"/>
          <p:nvPr/>
        </p:nvSpPr>
        <p:spPr>
          <a:xfrm rot="0">
            <a:off x="6224509" y="6355847"/>
            <a:ext cx="5621718" cy="382270"/>
          </a:xfrm>
          <a:prstGeom prst="rect">
            <a:avLst/>
          </a:prstGeom>
        </p:spPr>
        <p:txBody>
          <a:bodyPr anchor="t" rtlCol="false" tIns="0" lIns="0" bIns="0" rIns="0">
            <a:spAutoFit/>
          </a:bodyPr>
          <a:lstStyle/>
          <a:p>
            <a:pPr algn="ctr">
              <a:lnSpc>
                <a:spcPts val="3079"/>
              </a:lnSpc>
              <a:spcBef>
                <a:spcPct val="0"/>
              </a:spcBef>
            </a:pPr>
            <a:r>
              <a:rPr lang="en-US" b="true" sz="2199">
                <a:solidFill>
                  <a:srgbClr val="E3D5A7"/>
                </a:solidFill>
                <a:latin typeface="DM Sans Bold"/>
                <a:ea typeface="DM Sans Bold"/>
                <a:cs typeface="DM Sans Bold"/>
                <a:sym typeface="DM Sans Bold"/>
              </a:rPr>
              <a:t>Early Electrical Devices</a:t>
            </a:r>
          </a:p>
        </p:txBody>
      </p:sp>
      <p:sp>
        <p:nvSpPr>
          <p:cNvPr name="TextBox 13" id="13"/>
          <p:cNvSpPr txBox="true"/>
          <p:nvPr/>
        </p:nvSpPr>
        <p:spPr>
          <a:xfrm rot="0">
            <a:off x="12360305" y="6355847"/>
            <a:ext cx="4898995" cy="382270"/>
          </a:xfrm>
          <a:prstGeom prst="rect">
            <a:avLst/>
          </a:prstGeom>
        </p:spPr>
        <p:txBody>
          <a:bodyPr anchor="t" rtlCol="false" tIns="0" lIns="0" bIns="0" rIns="0">
            <a:spAutoFit/>
          </a:bodyPr>
          <a:lstStyle/>
          <a:p>
            <a:pPr algn="ctr">
              <a:lnSpc>
                <a:spcPts val="3079"/>
              </a:lnSpc>
              <a:spcBef>
                <a:spcPct val="0"/>
              </a:spcBef>
            </a:pPr>
            <a:r>
              <a:rPr lang="en-US" b="true" sz="2199">
                <a:solidFill>
                  <a:srgbClr val="E3D5A7"/>
                </a:solidFill>
                <a:latin typeface="DM Sans Bold"/>
                <a:ea typeface="DM Sans Bold"/>
                <a:cs typeface="DM Sans Bold"/>
                <a:sym typeface="DM Sans Bold"/>
              </a:rPr>
              <a:t>Communication Tools</a:t>
            </a:r>
          </a:p>
        </p:txBody>
      </p:sp>
      <p:sp>
        <p:nvSpPr>
          <p:cNvPr name="TextBox 14" id="14"/>
          <p:cNvSpPr txBox="true"/>
          <p:nvPr/>
        </p:nvSpPr>
        <p:spPr>
          <a:xfrm rot="0">
            <a:off x="1768790" y="5040228"/>
            <a:ext cx="2984286" cy="1045123"/>
          </a:xfrm>
          <a:prstGeom prst="rect">
            <a:avLst/>
          </a:prstGeom>
        </p:spPr>
        <p:txBody>
          <a:bodyPr anchor="t" rtlCol="false" tIns="0" lIns="0" bIns="0" rIns="0">
            <a:spAutoFit/>
          </a:bodyPr>
          <a:lstStyle/>
          <a:p>
            <a:pPr algn="ctr">
              <a:lnSpc>
                <a:spcPts val="8544"/>
              </a:lnSpc>
              <a:spcBef>
                <a:spcPct val="0"/>
              </a:spcBef>
            </a:pPr>
            <a:r>
              <a:rPr lang="en-US" b="true" sz="6103">
                <a:solidFill>
                  <a:srgbClr val="C69C32"/>
                </a:solidFill>
                <a:latin typeface="DM Sans Bold"/>
                <a:ea typeface="DM Sans Bold"/>
                <a:cs typeface="DM Sans Bold"/>
                <a:sym typeface="DM Sans Bold"/>
              </a:rPr>
              <a:t>01</a:t>
            </a:r>
          </a:p>
        </p:txBody>
      </p:sp>
      <p:sp>
        <p:nvSpPr>
          <p:cNvPr name="TextBox 15" id="15"/>
          <p:cNvSpPr txBox="true"/>
          <p:nvPr/>
        </p:nvSpPr>
        <p:spPr>
          <a:xfrm rot="0">
            <a:off x="7543225" y="5040228"/>
            <a:ext cx="2984286" cy="1045123"/>
          </a:xfrm>
          <a:prstGeom prst="rect">
            <a:avLst/>
          </a:prstGeom>
        </p:spPr>
        <p:txBody>
          <a:bodyPr anchor="t" rtlCol="false" tIns="0" lIns="0" bIns="0" rIns="0">
            <a:spAutoFit/>
          </a:bodyPr>
          <a:lstStyle/>
          <a:p>
            <a:pPr algn="ctr">
              <a:lnSpc>
                <a:spcPts val="8544"/>
              </a:lnSpc>
              <a:spcBef>
                <a:spcPct val="0"/>
              </a:spcBef>
            </a:pPr>
            <a:r>
              <a:rPr lang="en-US" b="true" sz="6103">
                <a:solidFill>
                  <a:srgbClr val="C69C32"/>
                </a:solidFill>
                <a:latin typeface="DM Sans Bold"/>
                <a:ea typeface="DM Sans Bold"/>
                <a:cs typeface="DM Sans Bold"/>
                <a:sym typeface="DM Sans Bold"/>
              </a:rPr>
              <a:t>02</a:t>
            </a:r>
          </a:p>
        </p:txBody>
      </p:sp>
      <p:sp>
        <p:nvSpPr>
          <p:cNvPr name="TextBox 16" id="16"/>
          <p:cNvSpPr txBox="true"/>
          <p:nvPr/>
        </p:nvSpPr>
        <p:spPr>
          <a:xfrm rot="0">
            <a:off x="13317660" y="5040228"/>
            <a:ext cx="2984286" cy="1045123"/>
          </a:xfrm>
          <a:prstGeom prst="rect">
            <a:avLst/>
          </a:prstGeom>
        </p:spPr>
        <p:txBody>
          <a:bodyPr anchor="t" rtlCol="false" tIns="0" lIns="0" bIns="0" rIns="0">
            <a:spAutoFit/>
          </a:bodyPr>
          <a:lstStyle/>
          <a:p>
            <a:pPr algn="ctr">
              <a:lnSpc>
                <a:spcPts val="8544"/>
              </a:lnSpc>
              <a:spcBef>
                <a:spcPct val="0"/>
              </a:spcBef>
            </a:pPr>
            <a:r>
              <a:rPr lang="en-US" b="true" sz="6103">
                <a:solidFill>
                  <a:srgbClr val="C69C32"/>
                </a:solidFill>
                <a:latin typeface="DM Sans Bold"/>
                <a:ea typeface="DM Sans Bold"/>
                <a:cs typeface="DM Sans Bold"/>
                <a:sym typeface="DM Sans Bold"/>
              </a:rPr>
              <a:t>03</a:t>
            </a:r>
          </a:p>
        </p:txBody>
      </p:sp>
      <p:sp>
        <p:nvSpPr>
          <p:cNvPr name="Freeform 17" id="17"/>
          <p:cNvSpPr/>
          <p:nvPr/>
        </p:nvSpPr>
        <p:spPr>
          <a:xfrm flipH="false" flipV="false" rot="-5400000">
            <a:off x="2645982" y="8355724"/>
            <a:ext cx="6999538" cy="152717"/>
          </a:xfrm>
          <a:custGeom>
            <a:avLst/>
            <a:gdLst/>
            <a:ahLst/>
            <a:cxnLst/>
            <a:rect r="r" b="b" t="t" l="l"/>
            <a:pathLst>
              <a:path h="152717" w="6999538">
                <a:moveTo>
                  <a:pt x="0" y="0"/>
                </a:moveTo>
                <a:lnTo>
                  <a:pt x="6999538" y="0"/>
                </a:lnTo>
                <a:lnTo>
                  <a:pt x="6999538" y="152717"/>
                </a:lnTo>
                <a:lnTo>
                  <a:pt x="0" y="152717"/>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18" id="18"/>
          <p:cNvSpPr/>
          <p:nvPr/>
        </p:nvSpPr>
        <p:spPr>
          <a:xfrm flipH="false" flipV="false" rot="-5400000">
            <a:off x="8422816" y="8355724"/>
            <a:ext cx="6999538" cy="152717"/>
          </a:xfrm>
          <a:custGeom>
            <a:avLst/>
            <a:gdLst/>
            <a:ahLst/>
            <a:cxnLst/>
            <a:rect r="r" b="b" t="t" l="l"/>
            <a:pathLst>
              <a:path h="152717" w="6999538">
                <a:moveTo>
                  <a:pt x="0" y="0"/>
                </a:moveTo>
                <a:lnTo>
                  <a:pt x="6999538" y="0"/>
                </a:lnTo>
                <a:lnTo>
                  <a:pt x="6999538" y="152717"/>
                </a:lnTo>
                <a:lnTo>
                  <a:pt x="0" y="152717"/>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19" id="19"/>
          <p:cNvSpPr/>
          <p:nvPr/>
        </p:nvSpPr>
        <p:spPr>
          <a:xfrm flipH="false" flipV="false" rot="0">
            <a:off x="800726" y="2316901"/>
            <a:ext cx="1936128" cy="2008952"/>
          </a:xfrm>
          <a:custGeom>
            <a:avLst/>
            <a:gdLst/>
            <a:ahLst/>
            <a:cxnLst/>
            <a:rect r="r" b="b" t="t" l="l"/>
            <a:pathLst>
              <a:path h="2008952" w="1936128">
                <a:moveTo>
                  <a:pt x="0" y="0"/>
                </a:moveTo>
                <a:lnTo>
                  <a:pt x="1936128" y="0"/>
                </a:lnTo>
                <a:lnTo>
                  <a:pt x="1936128" y="2008952"/>
                </a:lnTo>
                <a:lnTo>
                  <a:pt x="0" y="2008952"/>
                </a:lnTo>
                <a:lnTo>
                  <a:pt x="0" y="0"/>
                </a:lnTo>
                <a:close/>
              </a:path>
            </a:pathLst>
          </a:custGeom>
          <a:blipFill>
            <a:blip r:embed="rId7"/>
            <a:stretch>
              <a:fillRect l="0" t="0" r="0" b="0"/>
            </a:stretch>
          </a:blipFill>
        </p:spPr>
      </p:sp>
      <p:sp>
        <p:nvSpPr>
          <p:cNvPr name="Freeform 20" id="20"/>
          <p:cNvSpPr/>
          <p:nvPr/>
        </p:nvSpPr>
        <p:spPr>
          <a:xfrm flipH="false" flipV="false" rot="0">
            <a:off x="16073972" y="2903160"/>
            <a:ext cx="1936128" cy="2008952"/>
          </a:xfrm>
          <a:custGeom>
            <a:avLst/>
            <a:gdLst/>
            <a:ahLst/>
            <a:cxnLst/>
            <a:rect r="r" b="b" t="t" l="l"/>
            <a:pathLst>
              <a:path h="2008952" w="1936128">
                <a:moveTo>
                  <a:pt x="0" y="0"/>
                </a:moveTo>
                <a:lnTo>
                  <a:pt x="1936128" y="0"/>
                </a:lnTo>
                <a:lnTo>
                  <a:pt x="1936128" y="2008953"/>
                </a:lnTo>
                <a:lnTo>
                  <a:pt x="0" y="2008953"/>
                </a:lnTo>
                <a:lnTo>
                  <a:pt x="0" y="0"/>
                </a:lnTo>
                <a:close/>
              </a:path>
            </a:pathLst>
          </a:custGeom>
          <a:blipFill>
            <a:blip r:embed="rId7"/>
            <a:stretch>
              <a:fillRect l="0" t="0" r="0" b="0"/>
            </a:stretch>
          </a:blipFill>
        </p:spPr>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xsi="http://www.w3.org/2001/XMLSchema-instance">
  <dcterms:created xsi:type="dcterms:W3CDTF">2006-08-16T00:00:00Z</dcterms:created>
  <dc:identifier>DAHF89Y9_0I</dc:identifier>
  <dcterms:modified xsi:type="dcterms:W3CDTF">2011-08-01T06:04:30Z</dcterms:modified>
  <cp:revision>1</cp:revision>
  <dc:title>Gold Brown Vintage Museum Presentation</dc:title>
</cp:coreProperties>
</file>