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10058400" cx="7772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4752">
          <p15:clr>
            <a:srgbClr val="EAD1DC"/>
          </p15:clr>
        </p15:guide>
        <p15:guide id="2" orient="horz" pos="6192">
          <p15:clr>
            <a:srgbClr val="EAD1DC"/>
          </p15:clr>
        </p15:guide>
        <p15:guide id="3" pos="144">
          <p15:clr>
            <a:srgbClr val="EAD1DC"/>
          </p15:clr>
        </p15:guide>
        <p15:guide id="4" orient="horz" pos="144">
          <p15:clr>
            <a:srgbClr val="EAD1DC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C12598A2-7B4B-4A4C-AE10-034D0AEDD7AF}">
  <a:tblStyle styleId="{C12598A2-7B4B-4A4C-AE10-034D0AEDD7A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752"/>
        <p:guide pos="6192" orient="horz"/>
        <p:guide pos="144"/>
        <p:guide pos="144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31566a5ff9_0_18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31566a5ff9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564945" y="9196826"/>
            <a:ext cx="6653170" cy="378150"/>
            <a:chOff x="931000" y="3282475"/>
            <a:chExt cx="6317100" cy="378150"/>
          </a:xfrm>
        </p:grpSpPr>
        <p:sp>
          <p:nvSpPr>
            <p:cNvPr id="55" name="Google Shape;55;p13"/>
            <p:cNvSpPr txBox="1"/>
            <p:nvPr/>
          </p:nvSpPr>
          <p:spPr>
            <a:xfrm>
              <a:off x="931000" y="3438325"/>
              <a:ext cx="6317100" cy="222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900">
                  <a:solidFill>
                    <a:schemeClr val="dk1"/>
                  </a:solidFill>
                </a:rPr>
                <a:t>How is your life like an alligator’s life?</a:t>
              </a:r>
              <a:endParaRPr sz="900">
                <a:solidFill>
                  <a:schemeClr val="dk1"/>
                </a:solidFill>
              </a:endParaRPr>
            </a:p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t/>
              </a:r>
              <a:endParaRPr sz="900">
                <a:solidFill>
                  <a:schemeClr val="dk1"/>
                </a:solidFill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t/>
              </a:r>
              <a:endParaRPr sz="900">
                <a:solidFill>
                  <a:schemeClr val="dk1"/>
                </a:solidFill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solidFill>
                  <a:srgbClr val="FF0000"/>
                </a:solidFill>
              </a:endParaRPr>
            </a:p>
          </p:txBody>
        </p:sp>
        <p:pic>
          <p:nvPicPr>
            <p:cNvPr id="56" name="Google Shape;56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336096" y="3282475"/>
              <a:ext cx="1497664" cy="197925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57" name="Google Shape;5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38671" y="476225"/>
            <a:ext cx="1497664" cy="19792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8" name="Google Shape;58;p13"/>
          <p:cNvGraphicFramePr/>
          <p:nvPr/>
        </p:nvGraphicFramePr>
        <p:xfrm>
          <a:off x="755800" y="20502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{C12598A2-7B4B-4A4C-AE10-034D0AEDD7AF}</a:tableStyleId>
              </a:tblPr>
              <a:tblGrid>
                <a:gridCol w="1388825"/>
                <a:gridCol w="4882625"/>
              </a:tblGrid>
              <a:tr h="87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/>
                        <a:t>birth</a:t>
                      </a:r>
                      <a:endParaRPr b="1" sz="1200"/>
                    </a:p>
                  </a:txBody>
                  <a:tcPr marT="91425" marB="91425" marR="28575" marL="11885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a stage in the life cycle of every living thing that is the beginning of its life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28575" marL="1188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87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/>
                        <a:t>chrysalis</a:t>
                      </a:r>
                      <a:endParaRPr b="1" sz="1200"/>
                    </a:p>
                  </a:txBody>
                  <a:tcPr marT="91425" marB="91425" marR="28575" marL="11885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a</a:t>
                      </a:r>
                      <a:r>
                        <a:rPr lang="en" sz="1200">
                          <a:solidFill>
                            <a:schemeClr val="dk1"/>
                          </a:solidFill>
                        </a:rPr>
                        <a:t> stage of the life cycle between larva and adult, specifically for butterflies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28575" marL="1188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2419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/>
                        <a:t>cycle</a:t>
                      </a:r>
                      <a:endParaRPr b="1" sz="1200"/>
                    </a:p>
                  </a:txBody>
                  <a:tcPr marT="91425" marB="91425" marR="28575" marL="11885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a set of events that repeats in the same order over and over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28575" marL="1188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875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/>
                        <a:t>death</a:t>
                      </a:r>
                      <a:endParaRPr b="1" sz="1200"/>
                    </a:p>
                  </a:txBody>
                  <a:tcPr marT="91425" marB="91425" marR="28575" marL="11885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a stage in the life cycle of every living thing that marks the end of its life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28575" marL="1188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87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/>
                        <a:t>growth</a:t>
                      </a:r>
                      <a:endParaRPr b="1" sz="1200"/>
                    </a:p>
                  </a:txBody>
                  <a:tcPr marT="91425" marB="91425" marR="28575" marL="11885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a stage in the life cycle of every living thing when a baby grows to an adult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28575" marL="1188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87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/>
                        <a:t>life cycle</a:t>
                      </a:r>
                      <a:endParaRPr b="1" sz="1200"/>
                    </a:p>
                  </a:txBody>
                  <a:tcPr marT="91425" marB="91425" marR="28575" marL="11885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the stages of life, including birth, growth, reproduction, and death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28575" marL="1188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87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/>
                        <a:t>life stage</a:t>
                      </a:r>
                      <a:endParaRPr b="1" sz="1200"/>
                    </a:p>
                  </a:txBody>
                  <a:tcPr marT="91425" marB="91425" marR="28575" marL="11885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one of the steps of the life cycle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28575" marL="1188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87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/>
                        <a:t>metamorphosis</a:t>
                      </a:r>
                      <a:endParaRPr b="1" sz="1200"/>
                    </a:p>
                  </a:txBody>
                  <a:tcPr marT="91425" marB="91425" marR="28575" marL="11885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a process where an animal's body transforms dramatically, such as a caterpillar turning into a butterfly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28575" marL="1188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87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/>
                        <a:t>offspring</a:t>
                      </a:r>
                      <a:endParaRPr b="1" sz="1200"/>
                    </a:p>
                  </a:txBody>
                  <a:tcPr marT="91425" marB="91425" marR="28575" marL="11885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babies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28575" marL="1188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87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/>
                        <a:t>pattern</a:t>
                      </a:r>
                      <a:endParaRPr b="1" sz="1200"/>
                    </a:p>
                  </a:txBody>
                  <a:tcPr marT="91425" marB="91425" marR="28575" marL="11885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something that happens again and again and again in a way that can be predicted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28575" marL="1188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87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/>
                        <a:t>reproduction</a:t>
                      </a:r>
                      <a:endParaRPr b="1" sz="1200"/>
                    </a:p>
                  </a:txBody>
                  <a:tcPr marT="91425" marB="91425" marR="28575" marL="11885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a stage in the life cycle of living things when they have offspring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28575" marL="1188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87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/>
                        <a:t>swamp</a:t>
                      </a:r>
                      <a:endParaRPr b="1" sz="1200"/>
                    </a:p>
                  </a:txBody>
                  <a:tcPr marT="91425" marB="91425" marR="28575" marL="11885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a habitat covered in water and filled with many trees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28575" marL="1188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87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/>
                        <a:t>timeline</a:t>
                      </a:r>
                      <a:endParaRPr b="1" sz="1200"/>
                    </a:p>
                  </a:txBody>
                  <a:tcPr marT="91425" marB="91425" marR="28575" marL="11885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a picture that shows the passing of time as a line, often with events labeled along the line in the order they happened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28575" marL="1188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</a:tbl>
          </a:graphicData>
        </a:graphic>
      </p:graphicFrame>
      <p:sp>
        <p:nvSpPr>
          <p:cNvPr id="59" name="Google Shape;59;p13"/>
          <p:cNvSpPr txBox="1"/>
          <p:nvPr/>
        </p:nvSpPr>
        <p:spPr>
          <a:xfrm>
            <a:off x="413702" y="860625"/>
            <a:ext cx="5390400" cy="49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Lesson: How is your life like an alligator’s life?</a:t>
            </a:r>
            <a:endParaRPr sz="2400">
              <a:solidFill>
                <a:schemeClr val="dk1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cxnSp>
        <p:nvCxnSpPr>
          <p:cNvPr id="60" name="Google Shape;60;p13"/>
          <p:cNvCxnSpPr/>
          <p:nvPr/>
        </p:nvCxnSpPr>
        <p:spPr>
          <a:xfrm>
            <a:off x="497077" y="1741150"/>
            <a:ext cx="6782700" cy="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1" name="Google Shape;61;p13"/>
          <p:cNvSpPr txBox="1"/>
          <p:nvPr/>
        </p:nvSpPr>
        <p:spPr>
          <a:xfrm>
            <a:off x="413677" y="316675"/>
            <a:ext cx="5956200" cy="49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Vocabulary </a:t>
            </a:r>
            <a:endParaRPr sz="2600"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